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sldIdLst>
    <p:sldId id="256" r:id="rId2"/>
    <p:sldId id="405" r:id="rId3"/>
    <p:sldId id="299" r:id="rId4"/>
    <p:sldId id="300" r:id="rId5"/>
    <p:sldId id="384" r:id="rId6"/>
    <p:sldId id="301" r:id="rId7"/>
    <p:sldId id="302" r:id="rId8"/>
    <p:sldId id="385" r:id="rId9"/>
    <p:sldId id="386" r:id="rId10"/>
    <p:sldId id="303" r:id="rId11"/>
    <p:sldId id="421" r:id="rId12"/>
    <p:sldId id="305" r:id="rId13"/>
    <p:sldId id="306" r:id="rId14"/>
    <p:sldId id="307" r:id="rId15"/>
    <p:sldId id="317" r:id="rId16"/>
    <p:sldId id="309" r:id="rId17"/>
    <p:sldId id="420" r:id="rId18"/>
    <p:sldId id="318" r:id="rId19"/>
    <p:sldId id="319" r:id="rId20"/>
    <p:sldId id="320" r:id="rId21"/>
    <p:sldId id="387" r:id="rId22"/>
    <p:sldId id="404" r:id="rId23"/>
    <p:sldId id="321" r:id="rId24"/>
    <p:sldId id="388" r:id="rId25"/>
    <p:sldId id="322" r:id="rId26"/>
    <p:sldId id="389" r:id="rId27"/>
    <p:sldId id="323" r:id="rId28"/>
    <p:sldId id="324" r:id="rId29"/>
    <p:sldId id="419" r:id="rId30"/>
    <p:sldId id="326" r:id="rId31"/>
    <p:sldId id="325" r:id="rId32"/>
    <p:sldId id="327" r:id="rId33"/>
    <p:sldId id="328" r:id="rId34"/>
    <p:sldId id="330" r:id="rId35"/>
    <p:sldId id="390" r:id="rId36"/>
    <p:sldId id="391" r:id="rId37"/>
    <p:sldId id="395" r:id="rId38"/>
    <p:sldId id="392" r:id="rId39"/>
    <p:sldId id="418" r:id="rId40"/>
    <p:sldId id="338" r:id="rId41"/>
    <p:sldId id="396" r:id="rId42"/>
    <p:sldId id="329" r:id="rId43"/>
    <p:sldId id="383" r:id="rId44"/>
    <p:sldId id="334" r:id="rId45"/>
    <p:sldId id="394" r:id="rId46"/>
    <p:sldId id="337" r:id="rId47"/>
    <p:sldId id="339" r:id="rId48"/>
    <p:sldId id="393" r:id="rId49"/>
    <p:sldId id="417" r:id="rId50"/>
    <p:sldId id="340" r:id="rId51"/>
    <p:sldId id="341" r:id="rId52"/>
    <p:sldId id="342" r:id="rId53"/>
    <p:sldId id="375" r:id="rId54"/>
    <p:sldId id="343" r:id="rId55"/>
    <p:sldId id="347" r:id="rId56"/>
    <p:sldId id="348" r:id="rId57"/>
    <p:sldId id="349" r:id="rId58"/>
    <p:sldId id="350" r:id="rId59"/>
    <p:sldId id="416" r:id="rId60"/>
    <p:sldId id="351" r:id="rId61"/>
    <p:sldId id="352" r:id="rId62"/>
    <p:sldId id="353" r:id="rId63"/>
    <p:sldId id="354" r:id="rId64"/>
    <p:sldId id="355" r:id="rId65"/>
    <p:sldId id="356" r:id="rId66"/>
    <p:sldId id="357" r:id="rId67"/>
    <p:sldId id="422" r:id="rId68"/>
    <p:sldId id="361" r:id="rId69"/>
    <p:sldId id="363" r:id="rId70"/>
    <p:sldId id="364" r:id="rId71"/>
    <p:sldId id="407" r:id="rId72"/>
    <p:sldId id="406" r:id="rId73"/>
    <p:sldId id="365" r:id="rId74"/>
    <p:sldId id="366" r:id="rId75"/>
    <p:sldId id="367" r:id="rId76"/>
    <p:sldId id="368" r:id="rId77"/>
    <p:sldId id="377" r:id="rId78"/>
    <p:sldId id="423" r:id="rId79"/>
    <p:sldId id="369" r:id="rId80"/>
    <p:sldId id="408" r:id="rId81"/>
    <p:sldId id="370" r:id="rId82"/>
    <p:sldId id="371" r:id="rId83"/>
    <p:sldId id="372" r:id="rId84"/>
    <p:sldId id="373" r:id="rId85"/>
    <p:sldId id="398" r:id="rId86"/>
    <p:sldId id="399" r:id="rId87"/>
    <p:sldId id="401" r:id="rId88"/>
    <p:sldId id="409" r:id="rId89"/>
    <p:sldId id="410" r:id="rId90"/>
    <p:sldId id="402" r:id="rId91"/>
    <p:sldId id="403" r:id="rId92"/>
    <p:sldId id="424" r:id="rId93"/>
    <p:sldId id="400" r:id="rId94"/>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538" autoAdjust="0"/>
    <p:restoredTop sz="66582" autoAdjust="0"/>
  </p:normalViewPr>
  <p:slideViewPr>
    <p:cSldViewPr>
      <p:cViewPr varScale="1">
        <p:scale>
          <a:sx n="56" d="100"/>
          <a:sy n="56" d="100"/>
        </p:scale>
        <p:origin x="2683" y="48"/>
      </p:cViewPr>
      <p:guideLst>
        <p:guide orient="horz" pos="2160"/>
        <p:guide pos="2880"/>
      </p:guideLst>
    </p:cSldViewPr>
  </p:slideViewPr>
  <p:outlineViewPr>
    <p:cViewPr>
      <p:scale>
        <a:sx n="33" d="100"/>
        <a:sy n="33" d="100"/>
      </p:scale>
      <p:origin x="0" y="1179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202903-57D9-4F94-B9E8-854C5F3116ED}" type="datetimeFigureOut">
              <a:rPr lang="zh-TW" altLang="en-US" smtClean="0"/>
              <a:pPr/>
              <a:t>2023/4/25</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8481D3-6815-42F4-851B-2E76A655E3B1}" type="slidenum">
              <a:rPr lang="zh-TW" altLang="en-US" smtClean="0"/>
              <a:pPr/>
              <a:t>‹#›</a:t>
            </a:fld>
            <a:endParaRPr lang="zh-TW" altLang="en-US"/>
          </a:p>
        </p:txBody>
      </p:sp>
    </p:spTree>
    <p:extLst>
      <p:ext uri="{BB962C8B-B14F-4D97-AF65-F5344CB8AC3E}">
        <p14:creationId xmlns:p14="http://schemas.microsoft.com/office/powerpoint/2010/main" val="1239814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youtube.com/watch?v=UgZS0UiFqmk&amp;list=LL&amp;index=3"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kknews.cc/tech/zpy9zzg.html"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kknews.cc/tech/zpy9zzg.html" TargetMode="External"/><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18481D3-6815-42F4-851B-2E76A655E3B1}" type="slidenum">
              <a:rPr lang="zh-TW" altLang="en-US" smtClean="0"/>
              <a:pPr/>
              <a:t>1</a:t>
            </a:fld>
            <a:endParaRPr lang="zh-TW" altLang="en-US"/>
          </a:p>
        </p:txBody>
      </p:sp>
    </p:spTree>
    <p:extLst>
      <p:ext uri="{BB962C8B-B14F-4D97-AF65-F5344CB8AC3E}">
        <p14:creationId xmlns:p14="http://schemas.microsoft.com/office/powerpoint/2010/main" val="2284581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Patches</a:t>
            </a:r>
            <a:r>
              <a:rPr lang="zh-TW" altLang="en-US" dirty="0"/>
              <a:t>中文叫做補丁，在電腦視覺裡面，我們把圖片中的一小塊區域叫做</a:t>
            </a:r>
            <a:r>
              <a:rPr lang="en-US" altLang="zh-TW" dirty="0"/>
              <a:t>patch</a:t>
            </a:r>
            <a:r>
              <a:rPr lang="zh-TW" altLang="en-US" dirty="0"/>
              <a:t>，</a:t>
            </a:r>
            <a:endParaRPr lang="en-US" altLang="zh-TW" dirty="0"/>
          </a:p>
          <a:p>
            <a:r>
              <a:rPr lang="zh-TW" altLang="en-US" dirty="0"/>
              <a:t>圖</a:t>
            </a:r>
            <a:r>
              <a:rPr lang="en-US" altLang="zh-TW" dirty="0"/>
              <a:t>7.3</a:t>
            </a:r>
            <a:r>
              <a:rPr lang="zh-TW" altLang="en-US" dirty="0"/>
              <a:t> 有一組照片，不同角度下拍的同一座山峰</a:t>
            </a:r>
            <a:endParaRPr lang="en-US" altLang="zh-TW" dirty="0"/>
          </a:p>
          <a:p>
            <a:r>
              <a:rPr lang="zh-TW" altLang="en-US" dirty="0"/>
              <a:t>在這組照片我們擷取出了三塊</a:t>
            </a:r>
            <a:r>
              <a:rPr lang="en-US" altLang="zh-TW" dirty="0"/>
              <a:t>patches</a:t>
            </a:r>
            <a:r>
              <a:rPr lang="zh-TW" altLang="en-US" dirty="0"/>
              <a:t>，這三塊就是</a:t>
            </a:r>
            <a:r>
              <a:rPr lang="en-US" altLang="zh-TW" dirty="0"/>
              <a:t>feature</a:t>
            </a:r>
          </a:p>
          <a:p>
            <a:r>
              <a:rPr lang="zh-TW" altLang="en-US" dirty="0"/>
              <a:t>我們用這三塊</a:t>
            </a:r>
            <a:r>
              <a:rPr lang="en-US" altLang="zh-TW" dirty="0"/>
              <a:t>patches</a:t>
            </a:r>
            <a:r>
              <a:rPr lang="zh-TW" altLang="en-US" dirty="0"/>
              <a:t>來做圖片的配對跟分析，這兩張照片是不是同一個物體。</a:t>
            </a:r>
            <a:endParaRPr lang="en-US" altLang="zh-TW" dirty="0"/>
          </a:p>
          <a:p>
            <a:r>
              <a:rPr lang="en-US" altLang="zh-TW" dirty="0"/>
              <a:t>(</a:t>
            </a:r>
            <a:r>
              <a:rPr lang="zh-TW" altLang="en-US" dirty="0"/>
              <a:t>文字敘述</a:t>
            </a:r>
            <a:r>
              <a:rPr lang="en-US" altLang="zh-TW" dirty="0"/>
              <a:t>)(</a:t>
            </a:r>
            <a:r>
              <a:rPr lang="zh-TW" altLang="en-US" dirty="0"/>
              <a:t>可以注意到有些</a:t>
            </a:r>
            <a:r>
              <a:rPr lang="en-US" altLang="zh-TW" dirty="0"/>
              <a:t>patches</a:t>
            </a:r>
            <a:r>
              <a:rPr lang="zh-TW" altLang="en-US" dirty="0"/>
              <a:t>在做配對時有更高的精準度，例如山峰的</a:t>
            </a:r>
            <a:r>
              <a:rPr lang="en-US" altLang="zh-TW" dirty="0"/>
              <a:t>patch&gt;</a:t>
            </a:r>
            <a:r>
              <a:rPr lang="zh-TW" altLang="en-US" dirty="0"/>
              <a:t>天空的</a:t>
            </a:r>
            <a:r>
              <a:rPr lang="en-US" altLang="zh-TW" dirty="0"/>
              <a:t>patch)</a:t>
            </a:r>
          </a:p>
          <a:p>
            <a:r>
              <a:rPr lang="zh-TW" altLang="en-US" dirty="0"/>
              <a:t>天空那一塊</a:t>
            </a:r>
            <a:r>
              <a:rPr lang="en-US" altLang="zh-TW" dirty="0"/>
              <a:t>patch</a:t>
            </a:r>
            <a:r>
              <a:rPr lang="zh-TW" altLang="en-US" dirty="0"/>
              <a:t>我們會稱他為</a:t>
            </a:r>
            <a:r>
              <a:rPr lang="en-US" altLang="zh-TW" dirty="0" err="1"/>
              <a:t>textureless</a:t>
            </a:r>
            <a:r>
              <a:rPr lang="en-US" altLang="zh-TW" dirty="0"/>
              <a:t> </a:t>
            </a:r>
          </a:p>
          <a:p>
            <a:r>
              <a:rPr lang="en-US" altLang="zh-TW" dirty="0" err="1"/>
              <a:t>Textureless</a:t>
            </a:r>
            <a:r>
              <a:rPr lang="zh-TW" altLang="en-US" dirty="0"/>
              <a:t>的</a:t>
            </a:r>
            <a:r>
              <a:rPr lang="en-US" altLang="zh-TW" dirty="0"/>
              <a:t>patch</a:t>
            </a:r>
            <a:r>
              <a:rPr lang="zh-TW" altLang="en-US" dirty="0"/>
              <a:t>幾乎是不可能去</a:t>
            </a:r>
            <a:r>
              <a:rPr lang="en-US" altLang="zh-TW" dirty="0"/>
              <a:t>localize</a:t>
            </a:r>
            <a:r>
              <a:rPr lang="zh-TW" altLang="en-US" dirty="0"/>
              <a:t>它的位置的</a:t>
            </a:r>
            <a:endParaRPr lang="en-US" altLang="zh-TW" dirty="0"/>
          </a:p>
          <a:p>
            <a:r>
              <a:rPr lang="en-US" altLang="zh-TW" dirty="0"/>
              <a:t>Patch</a:t>
            </a:r>
            <a:r>
              <a:rPr lang="zh-TW" altLang="en-US" dirty="0"/>
              <a:t>中有更高的對比</a:t>
            </a:r>
            <a:r>
              <a:rPr lang="en-US" altLang="zh-TW" dirty="0"/>
              <a:t>(</a:t>
            </a:r>
            <a:r>
              <a:rPr lang="en-US" altLang="zh-TW" dirty="0" err="1"/>
              <a:t>gradien</a:t>
            </a:r>
            <a:r>
              <a:rPr lang="zh-TW" altLang="en-US" dirty="0"/>
              <a:t>比較高</a:t>
            </a:r>
            <a:r>
              <a:rPr lang="en-US" altLang="zh-TW" dirty="0"/>
              <a:t>)</a:t>
            </a:r>
            <a:r>
              <a:rPr lang="zh-TW" altLang="en-US" dirty="0"/>
              <a:t>的比較容易去</a:t>
            </a:r>
            <a:r>
              <a:rPr lang="en-US" altLang="zh-TW" dirty="0"/>
              <a:t>localize</a:t>
            </a:r>
          </a:p>
          <a:p>
            <a:endParaRPr lang="en-US" altLang="zh-TW"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12</a:t>
            </a:fld>
            <a:endParaRPr lang="zh-TW" altLang="en-US"/>
          </a:p>
        </p:txBody>
      </p:sp>
    </p:spTree>
    <p:extLst>
      <p:ext uri="{BB962C8B-B14F-4D97-AF65-F5344CB8AC3E}">
        <p14:creationId xmlns:p14="http://schemas.microsoft.com/office/powerpoint/2010/main" val="2359814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i="0" dirty="0">
                <a:solidFill>
                  <a:srgbClr val="374151"/>
                </a:solidFill>
                <a:effectLst/>
                <a:latin typeface="Söhne"/>
              </a:rPr>
              <a:t>当通过孔隙或有限的视野观察移动物体时，视觉系统可获得的信息可能是不完整的，导致感知到的运动方向存在歧义。</a:t>
            </a:r>
            <a:endParaRPr lang="zh-TW" altLang="en-US"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13</a:t>
            </a:fld>
            <a:endParaRPr lang="zh-TW" altLang="en-US"/>
          </a:p>
        </p:txBody>
      </p:sp>
    </p:spTree>
    <p:extLst>
      <p:ext uri="{BB962C8B-B14F-4D97-AF65-F5344CB8AC3E}">
        <p14:creationId xmlns:p14="http://schemas.microsoft.com/office/powerpoint/2010/main" val="2443198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兩張照片</a:t>
            </a:r>
            <a:r>
              <a:rPr lang="en-US" altLang="zh-TW" dirty="0"/>
              <a:t>i0</a:t>
            </a:r>
            <a:r>
              <a:rPr lang="zh-TW" altLang="en-US" dirty="0"/>
              <a:t>和</a:t>
            </a:r>
            <a:r>
              <a:rPr lang="en-US" altLang="zh-TW" dirty="0"/>
              <a:t>i1 </a:t>
            </a:r>
          </a:p>
          <a:p>
            <a:r>
              <a:rPr lang="en-US" altLang="zh-TW" dirty="0"/>
              <a:t>i1+</a:t>
            </a:r>
            <a:r>
              <a:rPr lang="zh-TW" altLang="en-US" dirty="0"/>
              <a:t>偏移的量</a:t>
            </a:r>
            <a:r>
              <a:rPr lang="en-US" altLang="zh-TW" dirty="0"/>
              <a:t>u</a:t>
            </a:r>
            <a:r>
              <a:rPr lang="zh-TW" altLang="en-US" dirty="0"/>
              <a:t> 減掉</a:t>
            </a:r>
            <a:r>
              <a:rPr lang="en-US" altLang="zh-TW" dirty="0"/>
              <a:t>i0</a:t>
            </a:r>
          </a:p>
          <a:p>
            <a:r>
              <a:rPr lang="zh-TW" altLang="en-US" dirty="0"/>
              <a:t>平方後乘上一定的權重 最後總合起來</a:t>
            </a:r>
            <a:r>
              <a:rPr lang="en-US" altLang="zh-TW" dirty="0"/>
              <a:t>difference</a:t>
            </a:r>
            <a:r>
              <a:rPr lang="zh-TW" altLang="en-US" dirty="0"/>
              <a:t>越小的話 代表這兩張的這兩塊越相似 越</a:t>
            </a:r>
            <a:r>
              <a:rPr lang="en-US" altLang="zh-TW" dirty="0"/>
              <a:t>match</a:t>
            </a:r>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14</a:t>
            </a:fld>
            <a:endParaRPr lang="zh-TW" altLang="en-US"/>
          </a:p>
        </p:txBody>
      </p:sp>
    </p:spTree>
    <p:extLst>
      <p:ext uri="{BB962C8B-B14F-4D97-AF65-F5344CB8AC3E}">
        <p14:creationId xmlns:p14="http://schemas.microsoft.com/office/powerpoint/2010/main" val="3080130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a:t>Auto-correlation </a:t>
            </a:r>
            <a:r>
              <a:rPr lang="zh-TW" altLang="en-US" dirty="0"/>
              <a:t>就是對</a:t>
            </a:r>
            <a:r>
              <a:rPr lang="en-US" altLang="zh-TW" dirty="0"/>
              <a:t>I0</a:t>
            </a:r>
            <a:r>
              <a:rPr lang="zh-TW" altLang="en-US" dirty="0"/>
              <a:t>對</a:t>
            </a:r>
            <a:r>
              <a:rPr lang="en-US" altLang="zh-TW" dirty="0"/>
              <a:t>I0</a:t>
            </a:r>
            <a:r>
              <a:rPr lang="zh-TW" altLang="en-US" dirty="0"/>
              <a:t>自身做</a:t>
            </a:r>
            <a:r>
              <a:rPr lang="en-US" altLang="zh-TW" dirty="0"/>
              <a:t>correlation</a:t>
            </a:r>
            <a:r>
              <a:rPr lang="zh-TW" altLang="en-US" dirty="0"/>
              <a:t>的</a:t>
            </a:r>
            <a:r>
              <a:rPr lang="en-US" altLang="zh-TW" dirty="0"/>
              <a:t>function</a:t>
            </a:r>
          </a:p>
          <a:p>
            <a:r>
              <a:rPr lang="zh-TW" altLang="en-US" dirty="0"/>
              <a:t>把同一個</a:t>
            </a:r>
            <a:r>
              <a:rPr lang="en-US" altLang="zh-TW" dirty="0"/>
              <a:t>pixel</a:t>
            </a:r>
            <a:r>
              <a:rPr lang="zh-TW" altLang="en-US" dirty="0"/>
              <a:t>加上一個小量的移動，再減掉原本的值 乘上權重後</a:t>
            </a:r>
            <a:endParaRPr lang="en-US" altLang="zh-TW" dirty="0"/>
          </a:p>
          <a:p>
            <a:r>
              <a:rPr lang="zh-TW" altLang="en-US" dirty="0"/>
              <a:t>可以知道這片</a:t>
            </a:r>
            <a:r>
              <a:rPr lang="en-US" altLang="zh-TW" dirty="0"/>
              <a:t>patch</a:t>
            </a:r>
            <a:r>
              <a:rPr lang="zh-TW" altLang="en-US" dirty="0"/>
              <a:t> 經過小量的移動後，容不容易看出變化</a:t>
            </a:r>
            <a:endParaRPr lang="en-US" altLang="zh-TW" dirty="0"/>
          </a:p>
          <a:p>
            <a:r>
              <a:rPr lang="zh-TW" altLang="en-US" dirty="0"/>
              <a:t>如果有個明顯的低點 </a:t>
            </a:r>
            <a:r>
              <a:rPr lang="en-US" altLang="zh-TW" dirty="0"/>
              <a:t>(difference</a:t>
            </a:r>
            <a:r>
              <a:rPr lang="zh-TW" altLang="en-US" dirty="0"/>
              <a:t>低</a:t>
            </a:r>
            <a:r>
              <a:rPr lang="en-US" altLang="zh-TW" dirty="0"/>
              <a:t>)</a:t>
            </a:r>
            <a:r>
              <a:rPr lang="zh-TW" altLang="en-US" dirty="0"/>
              <a:t>代表他就算經過</a:t>
            </a:r>
            <a:r>
              <a:rPr lang="en-US" altLang="zh-TW" dirty="0"/>
              <a:t>shift</a:t>
            </a:r>
            <a:r>
              <a:rPr lang="zh-TW" altLang="en-US" dirty="0"/>
              <a:t>還是可以分辨特徵</a:t>
            </a:r>
            <a:endParaRPr lang="en-US" altLang="zh-TW" dirty="0"/>
          </a:p>
          <a:p>
            <a:r>
              <a:rPr lang="en-US" altLang="zh-TW" i="1" dirty="0"/>
              <a:t>w(x):</a:t>
            </a:r>
            <a:r>
              <a:rPr lang="zh-TW" altLang="en-US" b="0" i="0" dirty="0">
                <a:solidFill>
                  <a:srgbClr val="374151"/>
                </a:solidFill>
                <a:effectLst/>
                <a:latin typeface="Söhne"/>
              </a:rPr>
              <a:t>高斯函数常常被用作 </a:t>
            </a:r>
            <a:r>
              <a:rPr lang="en-US" altLang="zh-TW" b="0" i="0" dirty="0">
                <a:solidFill>
                  <a:srgbClr val="374151"/>
                </a:solidFill>
                <a:effectLst/>
                <a:latin typeface="Söhne"/>
              </a:rPr>
              <a:t>spatially varying weighting function</a:t>
            </a:r>
            <a:r>
              <a:rPr lang="zh-TW" altLang="en-US" b="0" i="0" dirty="0">
                <a:solidFill>
                  <a:srgbClr val="374151"/>
                </a:solidFill>
                <a:effectLst/>
                <a:latin typeface="Söhne"/>
              </a:rPr>
              <a:t>。高斯函数具有连续性和平滑性，可以在空间上产生梯度，因此在许多应用中非常有用。</a:t>
            </a:r>
            <a:endParaRPr lang="en-US" altLang="zh-TW" dirty="0"/>
          </a:p>
          <a:p>
            <a:endParaRPr lang="en-US" altLang="zh-TW" dirty="0"/>
          </a:p>
          <a:p>
            <a:r>
              <a:rPr lang="en-US" altLang="zh-TW" dirty="0"/>
              <a:t>V.S. cross correlation</a:t>
            </a:r>
          </a:p>
          <a:p>
            <a:endParaRPr lang="zh-TW" altLang="en-US"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15</a:t>
            </a:fld>
            <a:endParaRPr lang="zh-TW" altLang="en-US"/>
          </a:p>
        </p:txBody>
      </p:sp>
    </p:spTree>
    <p:extLst>
      <p:ext uri="{BB962C8B-B14F-4D97-AF65-F5344CB8AC3E}">
        <p14:creationId xmlns:p14="http://schemas.microsoft.com/office/powerpoint/2010/main" val="4097817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經過</a:t>
            </a:r>
            <a:r>
              <a:rPr lang="en-US" altLang="zh-TW" dirty="0"/>
              <a:t>auto-correlation</a:t>
            </a:r>
            <a:r>
              <a:rPr lang="zh-TW" altLang="en-US" dirty="0"/>
              <a:t> 的計算可以得到像這樣的三張</a:t>
            </a:r>
            <a:r>
              <a:rPr lang="en-US" altLang="zh-TW" dirty="0"/>
              <a:t>surface</a:t>
            </a:r>
          </a:p>
          <a:p>
            <a:r>
              <a:rPr lang="zh-TW" altLang="en-US" dirty="0"/>
              <a:t>從</a:t>
            </a:r>
            <a:r>
              <a:rPr lang="en-US" altLang="zh-TW" dirty="0"/>
              <a:t>surface</a:t>
            </a:r>
            <a:r>
              <a:rPr lang="zh-TW" altLang="en-US" dirty="0"/>
              <a:t>的最小點來看 最低點越明顯代表他的特徵越好找</a:t>
            </a:r>
            <a:endParaRPr lang="en-US" altLang="zh-TW" dirty="0"/>
          </a:p>
          <a:p>
            <a:r>
              <a:rPr lang="zh-TW" altLang="en-US" dirty="0"/>
              <a:t>看到像是圖</a:t>
            </a:r>
            <a:r>
              <a:rPr lang="en-US" altLang="zh-TW" dirty="0"/>
              <a:t>d</a:t>
            </a:r>
            <a:r>
              <a:rPr lang="zh-TW" altLang="en-US" dirty="0"/>
              <a:t> 是雲的</a:t>
            </a:r>
            <a:r>
              <a:rPr lang="en-US" altLang="zh-TW" dirty="0"/>
              <a:t>patch</a:t>
            </a:r>
            <a:r>
              <a:rPr lang="zh-TW" altLang="en-US" dirty="0"/>
              <a:t> 所以我們得到的</a:t>
            </a:r>
            <a:r>
              <a:rPr lang="en-US" altLang="zh-TW" dirty="0"/>
              <a:t>surface</a:t>
            </a:r>
            <a:r>
              <a:rPr lang="zh-TW" altLang="en-US" dirty="0"/>
              <a:t>沒有明顯的低點，這樣就會找不到特徵</a:t>
            </a:r>
            <a:endParaRPr lang="en-US" altLang="zh-TW" dirty="0"/>
          </a:p>
          <a:p>
            <a:endParaRPr lang="en-US" altLang="zh-TW" dirty="0"/>
          </a:p>
          <a:p>
            <a:r>
              <a:rPr lang="en-US" altLang="zh-TW" dirty="0"/>
              <a:t>(b)</a:t>
            </a:r>
            <a:r>
              <a:rPr lang="zh-TW" altLang="en-US" dirty="0"/>
              <a:t>是 </a:t>
            </a:r>
            <a:r>
              <a:rPr lang="en-US" altLang="zh-TW" dirty="0"/>
              <a:t>good unique</a:t>
            </a:r>
            <a:r>
              <a:rPr lang="en-US" altLang="zh-TW" baseline="0" dirty="0"/>
              <a:t> minimum</a:t>
            </a:r>
          </a:p>
          <a:p>
            <a:r>
              <a:rPr lang="en-US" altLang="zh-TW" baseline="0" dirty="0"/>
              <a:t>(c)</a:t>
            </a:r>
            <a:r>
              <a:rPr lang="zh-TW" altLang="en-US" baseline="0" dirty="0"/>
              <a:t>是 </a:t>
            </a:r>
            <a:r>
              <a:rPr lang="en-US" altLang="zh-TW" baseline="0" dirty="0"/>
              <a:t>one-dimensional aperture problem</a:t>
            </a:r>
          </a:p>
          <a:p>
            <a:r>
              <a:rPr lang="en-US" altLang="zh-TW" baseline="0" dirty="0"/>
              <a:t>(d)</a:t>
            </a:r>
            <a:r>
              <a:rPr lang="zh-TW" altLang="en-US" baseline="0" dirty="0"/>
              <a:t>是 </a:t>
            </a:r>
            <a:r>
              <a:rPr lang="en-US" altLang="zh-TW" baseline="0" dirty="0"/>
              <a:t>no good peak</a:t>
            </a:r>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16</a:t>
            </a:fld>
            <a:endParaRPr lang="zh-TW" altLang="en-US"/>
          </a:p>
        </p:txBody>
      </p:sp>
    </p:spTree>
    <p:extLst>
      <p:ext uri="{BB962C8B-B14F-4D97-AF65-F5344CB8AC3E}">
        <p14:creationId xmlns:p14="http://schemas.microsoft.com/office/powerpoint/2010/main" val="994259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a:t>E</a:t>
            </a:r>
            <a:r>
              <a:rPr lang="zh-TW" altLang="en-US" dirty="0"/>
              <a:t> </a:t>
            </a:r>
            <a:r>
              <a:rPr lang="en-US" altLang="zh-TW" dirty="0"/>
              <a:t>AC</a:t>
            </a:r>
            <a:r>
              <a:rPr lang="zh-TW" altLang="en-US" dirty="0"/>
              <a:t> 的</a:t>
            </a:r>
            <a:r>
              <a:rPr lang="en-US" altLang="zh-TW" dirty="0"/>
              <a:t>AC</a:t>
            </a:r>
            <a:r>
              <a:rPr lang="zh-TW" altLang="en-US" dirty="0"/>
              <a:t>就是</a:t>
            </a:r>
            <a:r>
              <a:rPr lang="en-US" altLang="zh-TW" dirty="0"/>
              <a:t>auto correlation</a:t>
            </a:r>
          </a:p>
          <a:p>
            <a:r>
              <a:rPr lang="zh-TW" altLang="en-US" dirty="0"/>
              <a:t>第二步用了泰勒展開</a:t>
            </a:r>
            <a:endParaRPr lang="en-US" altLang="zh-TW" dirty="0"/>
          </a:p>
          <a:p>
            <a:pPr algn="l"/>
            <a:r>
              <a:rPr lang="en-US" altLang="zh-TW" sz="1800" b="0" i="0" u="none" strike="noStrike" baseline="0" dirty="0">
                <a:latin typeface="NimbusRomNo9L-Regu"/>
              </a:rPr>
              <a:t>Using a Taylor Series expansion of the image function </a:t>
            </a:r>
            <a:r>
              <a:rPr lang="en-US" altLang="zh-TW" sz="1800" b="0" i="0" u="none" strike="noStrike" baseline="0" dirty="0">
                <a:latin typeface="CMMI10"/>
              </a:rPr>
              <a:t>I</a:t>
            </a:r>
            <a:r>
              <a:rPr lang="en-US" altLang="zh-TW" sz="1800" b="0" i="0" u="none" strike="noStrike" baseline="0" dirty="0">
                <a:latin typeface="CMR7"/>
              </a:rPr>
              <a:t>0</a:t>
            </a:r>
            <a:r>
              <a:rPr lang="en-US" altLang="zh-TW" sz="1800" b="0" i="0" u="none" strike="noStrike" baseline="0" dirty="0">
                <a:latin typeface="CMR10"/>
              </a:rPr>
              <a:t>(</a:t>
            </a:r>
            <a:r>
              <a:rPr lang="en-US" altLang="zh-TW" sz="1800" b="0" i="0" u="none" strike="noStrike" baseline="0" dirty="0" err="1">
                <a:latin typeface="CMBX10"/>
              </a:rPr>
              <a:t>x</a:t>
            </a:r>
            <a:r>
              <a:rPr lang="en-US" altLang="zh-TW" sz="1800" b="0" i="0" u="none" strike="noStrike" baseline="0" dirty="0" err="1">
                <a:latin typeface="CMMI7"/>
              </a:rPr>
              <a:t>i</a:t>
            </a:r>
            <a:r>
              <a:rPr lang="en-US" altLang="zh-TW" sz="1800" b="0" i="0" u="none" strike="noStrike" baseline="0" dirty="0" err="1">
                <a:latin typeface="CMR10"/>
              </a:rPr>
              <a:t>+</a:t>
            </a:r>
            <a:r>
              <a:rPr lang="en-US" altLang="zh-TW" sz="1800" b="0" i="0" u="none" strike="noStrike" baseline="0" dirty="0" err="1">
                <a:latin typeface="CMBX10"/>
              </a:rPr>
              <a:t>u</a:t>
            </a:r>
            <a:r>
              <a:rPr lang="en-US" altLang="zh-TW" sz="1800" b="0" i="0" u="none" strike="noStrike" baseline="0" dirty="0">
                <a:latin typeface="CMR10"/>
              </a:rPr>
              <a:t>) </a:t>
            </a:r>
            <a:r>
              <a:rPr lang="en-US" altLang="zh-TW" sz="1800" b="0" i="0" u="none" strike="noStrike" baseline="0" dirty="0">
                <a:latin typeface="CMSY10"/>
              </a:rPr>
              <a:t> </a:t>
            </a:r>
            <a:r>
              <a:rPr lang="en-US" altLang="zh-TW" sz="1800" b="0" i="0" u="none" strike="noStrike" baseline="0" dirty="0">
                <a:latin typeface="CMMI10"/>
              </a:rPr>
              <a:t>I</a:t>
            </a:r>
            <a:r>
              <a:rPr lang="en-US" altLang="zh-TW" sz="1800" b="0" i="0" u="none" strike="noStrike" baseline="0" dirty="0">
                <a:latin typeface="CMR7"/>
              </a:rPr>
              <a:t>0</a:t>
            </a:r>
            <a:r>
              <a:rPr lang="en-US" altLang="zh-TW" sz="1800" b="0" i="0" u="none" strike="noStrike" baseline="0" dirty="0">
                <a:latin typeface="CMR10"/>
              </a:rPr>
              <a:t>(</a:t>
            </a:r>
            <a:r>
              <a:rPr lang="en-US" altLang="zh-TW" sz="1800" b="0" i="0" u="none" strike="noStrike" baseline="0" dirty="0">
                <a:latin typeface="CMBX10"/>
              </a:rPr>
              <a:t>x</a:t>
            </a:r>
            <a:r>
              <a:rPr lang="en-US" altLang="zh-TW" sz="1800" b="0" i="0" u="none" strike="noStrike" baseline="0" dirty="0">
                <a:latin typeface="CMMI7"/>
              </a:rPr>
              <a:t>i</a:t>
            </a:r>
            <a:r>
              <a:rPr lang="en-US" altLang="zh-TW" sz="1800" b="0" i="0" u="none" strike="noStrike" baseline="0" dirty="0">
                <a:latin typeface="CMR10"/>
              </a:rPr>
              <a:t>)+</a:t>
            </a:r>
            <a:r>
              <a:rPr lang="en-US" altLang="zh-TW" sz="1800" b="0" i="0" u="none" strike="noStrike" baseline="0" dirty="0">
                <a:latin typeface="CMSY10"/>
              </a:rPr>
              <a:t>r</a:t>
            </a:r>
            <a:r>
              <a:rPr lang="en-US" altLang="zh-TW" sz="1800" b="0" i="0" u="none" strike="noStrike" baseline="0" dirty="0">
                <a:latin typeface="CMMI10"/>
              </a:rPr>
              <a:t>I</a:t>
            </a:r>
            <a:r>
              <a:rPr lang="en-US" altLang="zh-TW" sz="1800" b="0" i="0" u="none" strike="noStrike" baseline="0" dirty="0">
                <a:latin typeface="CMR7"/>
              </a:rPr>
              <a:t>0</a:t>
            </a:r>
            <a:r>
              <a:rPr lang="en-US" altLang="zh-TW" sz="1800" b="0" i="0" u="none" strike="noStrike" baseline="0" dirty="0">
                <a:latin typeface="CMR10"/>
              </a:rPr>
              <a:t>(</a:t>
            </a:r>
            <a:r>
              <a:rPr lang="en-US" altLang="zh-TW" sz="1800" b="0" i="0" u="none" strike="noStrike" baseline="0" dirty="0">
                <a:latin typeface="CMBX10"/>
              </a:rPr>
              <a:t>x</a:t>
            </a:r>
            <a:r>
              <a:rPr lang="en-US" altLang="zh-TW" sz="1800" b="0" i="0" u="none" strike="noStrike" baseline="0" dirty="0">
                <a:latin typeface="CMMI7"/>
              </a:rPr>
              <a:t>i</a:t>
            </a:r>
            <a:r>
              <a:rPr lang="en-US" altLang="zh-TW" sz="1800" b="0" i="0" u="none" strike="noStrike" baseline="0" dirty="0">
                <a:latin typeface="CMR10"/>
              </a:rPr>
              <a:t>) </a:t>
            </a:r>
            <a:endParaRPr lang="en-US" altLang="zh-TW" sz="1800" b="0" i="0" u="none" strike="noStrike" baseline="0" dirty="0">
              <a:latin typeface="CMSY10"/>
            </a:endParaRPr>
          </a:p>
          <a:p>
            <a:pPr algn="l"/>
            <a:r>
              <a:rPr lang="en-US" altLang="zh-TW" sz="1800" b="0" i="0" u="none" strike="noStrike" baseline="0" dirty="0">
                <a:latin typeface="CMBX10"/>
              </a:rPr>
              <a:t>U</a:t>
            </a:r>
          </a:p>
          <a:p>
            <a:pPr algn="l"/>
            <a:r>
              <a:rPr lang="zh-TW" altLang="en-US" sz="1800" b="0" i="0" u="none" strike="noStrike" baseline="0" dirty="0">
                <a:latin typeface="CMBX10"/>
              </a:rPr>
              <a:t>倒三角</a:t>
            </a:r>
            <a:r>
              <a:rPr lang="en-US" altLang="zh-TW" sz="1800" b="0" i="0" u="none" strike="noStrike" baseline="0" dirty="0">
                <a:latin typeface="CMBX10"/>
              </a:rPr>
              <a:t>(</a:t>
            </a:r>
            <a:r>
              <a:rPr lang="en-US" altLang="zh-TW" sz="1800" b="0" i="0" u="none" strike="noStrike" baseline="0" dirty="0" err="1">
                <a:latin typeface="CMBX10"/>
              </a:rPr>
              <a:t>nabla</a:t>
            </a:r>
            <a:r>
              <a:rPr lang="en-US" altLang="zh-TW" sz="1800" b="0" i="0" u="none" strike="noStrike" baseline="0" dirty="0">
                <a:latin typeface="CMBX10"/>
              </a:rPr>
              <a:t>) i0</a:t>
            </a:r>
            <a:r>
              <a:rPr lang="zh-TW" altLang="en-US" sz="1800" b="0" i="0" u="none" strike="noStrike" baseline="0" dirty="0">
                <a:latin typeface="CMBX10"/>
              </a:rPr>
              <a:t> 是在</a:t>
            </a:r>
            <a:r>
              <a:rPr lang="en-US" altLang="zh-TW" sz="1800" b="0" i="0" u="none" strike="noStrike" baseline="0" dirty="0">
                <a:latin typeface="CMBX10"/>
              </a:rPr>
              <a:t>xi</a:t>
            </a:r>
            <a:r>
              <a:rPr lang="zh-TW" altLang="en-US" sz="1800" b="0" i="0" u="none" strike="noStrike" baseline="0" dirty="0">
                <a:latin typeface="CMBX10"/>
              </a:rPr>
              <a:t>點上的</a:t>
            </a:r>
            <a:r>
              <a:rPr lang="en-US" altLang="zh-TW" sz="1800" b="0" i="0" u="none" strike="noStrike" baseline="0" dirty="0">
                <a:latin typeface="CMBX10"/>
              </a:rPr>
              <a:t>image gradient</a:t>
            </a:r>
          </a:p>
          <a:p>
            <a:pPr algn="l"/>
            <a:endParaRPr lang="zh-TW" altLang="en-US"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18</a:t>
            </a:fld>
            <a:endParaRPr lang="zh-TW" altLang="en-US"/>
          </a:p>
        </p:txBody>
      </p:sp>
    </p:spTree>
    <p:extLst>
      <p:ext uri="{BB962C8B-B14F-4D97-AF65-F5344CB8AC3E}">
        <p14:creationId xmlns:p14="http://schemas.microsoft.com/office/powerpoint/2010/main" val="687725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Ix </a:t>
            </a:r>
            <a:r>
              <a:rPr lang="en-US" altLang="zh-TW" dirty="0" err="1"/>
              <a:t>Iy</a:t>
            </a:r>
            <a:r>
              <a:rPr lang="en-US" altLang="zh-TW" dirty="0"/>
              <a:t> </a:t>
            </a:r>
            <a:r>
              <a:rPr lang="zh-TW" altLang="en-US" dirty="0"/>
              <a:t>是水平和垂直的</a:t>
            </a:r>
            <a:r>
              <a:rPr lang="en-US" altLang="zh-TW" dirty="0"/>
              <a:t>DOG</a:t>
            </a:r>
          </a:p>
          <a:p>
            <a:endParaRPr lang="zh-TW" altLang="en-US"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19</a:t>
            </a:fld>
            <a:endParaRPr lang="zh-TW" altLang="en-US"/>
          </a:p>
        </p:txBody>
      </p:sp>
    </p:spTree>
    <p:extLst>
      <p:ext uri="{BB962C8B-B14F-4D97-AF65-F5344CB8AC3E}">
        <p14:creationId xmlns:p14="http://schemas.microsoft.com/office/powerpoint/2010/main" val="28579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lnSpcReduction="10000"/>
          </a:bodyPr>
          <a:lstStyle/>
          <a:p>
            <a:pPr algn="l"/>
            <a:r>
              <a:rPr lang="en-US" altLang="zh-TW" sz="1800" b="0" i="0" u="none" strike="noStrike" baseline="0" dirty="0">
                <a:latin typeface="NimbusRomNo9L-Regu"/>
              </a:rPr>
              <a:t>(</a:t>
            </a:r>
            <a:r>
              <a:rPr lang="zh-TW" altLang="en-US" sz="1800" b="0" i="0" u="none" strike="noStrike" baseline="0" dirty="0">
                <a:latin typeface="NimbusRomNo9L-Regu"/>
              </a:rPr>
              <a:t>上課</a:t>
            </a:r>
            <a:r>
              <a:rPr lang="en-US" altLang="zh-TW" sz="1800" b="0" i="0" u="none" strike="noStrike" baseline="0" dirty="0">
                <a:latin typeface="NimbusRomNo9L-Regu"/>
              </a:rPr>
              <a:t>: </a:t>
            </a:r>
            <a:r>
              <a:rPr lang="zh-TW" altLang="en-US" sz="1800" b="0" i="0" u="none" strike="noStrike" baseline="0" dirty="0">
                <a:latin typeface="NimbusRomNo9L-Regu"/>
              </a:rPr>
              <a:t>畫圖補充 水平微分和垂直微分 趨近於</a:t>
            </a:r>
            <a:r>
              <a:rPr lang="en-US" altLang="zh-TW" sz="1800" b="0" i="0" u="none" strike="noStrike" baseline="0" dirty="0">
                <a:latin typeface="NimbusRomNo9L-Regu"/>
              </a:rPr>
              <a:t>0 </a:t>
            </a:r>
            <a:r>
              <a:rPr lang="zh-TW" altLang="en-US" sz="1800" b="0" i="0" u="none" strike="noStrike" baseline="0" dirty="0">
                <a:latin typeface="NimbusRomNo9L-Regu"/>
              </a:rPr>
              <a:t>趨近於</a:t>
            </a:r>
            <a:r>
              <a:rPr lang="en-US" altLang="zh-TW" sz="1800" b="0" i="0" u="none" strike="noStrike" baseline="0" dirty="0">
                <a:latin typeface="NimbusRomNo9L-Regu"/>
              </a:rPr>
              <a:t>1)</a:t>
            </a:r>
          </a:p>
          <a:p>
            <a:pPr algn="l"/>
            <a:r>
              <a:rPr lang="en-US" altLang="zh-TW" sz="1800" b="0" i="0" u="none" strike="noStrike" baseline="0" dirty="0">
                <a:latin typeface="NimbusRomNo9L-Regu"/>
              </a:rPr>
              <a:t>(</a:t>
            </a:r>
            <a:r>
              <a:rPr lang="zh-TW" altLang="en-US" sz="1800" b="0" i="0" u="none" strike="noStrike" baseline="0" dirty="0">
                <a:latin typeface="NimbusRomNo9L-Regu"/>
              </a:rPr>
              <a:t>所以一個特徵如果是</a:t>
            </a:r>
            <a:r>
              <a:rPr lang="en-US" altLang="zh-TW" sz="1800" b="0" i="0" u="none" strike="noStrike" baseline="0" dirty="0">
                <a:latin typeface="NimbusRomNo9L-Regu"/>
              </a:rPr>
              <a:t>corner</a:t>
            </a:r>
            <a:r>
              <a:rPr lang="zh-TW" altLang="en-US" sz="1800" b="0" i="0" u="none" strike="noStrike" baseline="0" dirty="0">
                <a:latin typeface="NimbusRomNo9L-Regu"/>
              </a:rPr>
              <a:t> 爛打</a:t>
            </a:r>
            <a:r>
              <a:rPr lang="en-US" altLang="zh-TW" sz="1800" b="0" i="0" u="none" strike="noStrike" baseline="0" dirty="0">
                <a:latin typeface="NimbusRomNo9L-Regu"/>
              </a:rPr>
              <a:t>0</a:t>
            </a:r>
            <a:r>
              <a:rPr lang="zh-TW" altLang="en-US" sz="1800" b="0" i="0" u="none" strike="noStrike" baseline="0" dirty="0">
                <a:latin typeface="NimbusRomNo9L-Regu"/>
              </a:rPr>
              <a:t>跟爛打</a:t>
            </a:r>
            <a:r>
              <a:rPr lang="en-US" altLang="zh-TW" sz="1800" b="0" i="0" u="none" strike="noStrike" baseline="0" dirty="0">
                <a:latin typeface="NimbusRomNo9L-Regu"/>
              </a:rPr>
              <a:t>1</a:t>
            </a:r>
            <a:r>
              <a:rPr lang="zh-TW" altLang="en-US" sz="1800" b="0" i="0" u="none" strike="noStrike" baseline="0" dirty="0">
                <a:latin typeface="NimbusRomNo9L-Regu"/>
              </a:rPr>
              <a:t>會都很接近</a:t>
            </a:r>
            <a:r>
              <a:rPr lang="en-US" altLang="zh-TW" sz="1800" b="0" i="0" u="none" strike="noStrike" baseline="0" dirty="0">
                <a:latin typeface="NimbusRomNo9L-Regu"/>
              </a:rPr>
              <a:t>1)(</a:t>
            </a:r>
            <a:r>
              <a:rPr lang="zh-TW" altLang="en-US" sz="1800" b="0" i="0" u="none" strike="noStrike" baseline="0" dirty="0">
                <a:latin typeface="NimbusRomNo9L-Regu"/>
              </a:rPr>
              <a:t>所以取爛打</a:t>
            </a:r>
            <a:r>
              <a:rPr lang="en-US" altLang="zh-TW" sz="1800" b="0" i="0" u="none" strike="noStrike" baseline="0" dirty="0">
                <a:latin typeface="NimbusRomNo9L-Regu"/>
              </a:rPr>
              <a:t>0</a:t>
            </a:r>
            <a:r>
              <a:rPr lang="zh-TW" altLang="en-US" sz="1800" b="0" i="0" u="none" strike="noStrike" baseline="0" dirty="0">
                <a:latin typeface="NimbusRomNo9L-Regu"/>
              </a:rPr>
              <a:t>來找</a:t>
            </a:r>
            <a:r>
              <a:rPr lang="en-US" altLang="zh-TW" sz="1800" b="0" i="0" u="none" strike="noStrike" baseline="0" dirty="0">
                <a:latin typeface="NimbusRomNo9L-Regu"/>
              </a:rPr>
              <a:t>local maxima)</a:t>
            </a:r>
          </a:p>
          <a:p>
            <a:pPr algn="l"/>
            <a:r>
              <a:rPr lang="en-US" altLang="zh-TW" sz="1800" b="0" i="0" u="none" strike="noStrike" baseline="0" dirty="0">
                <a:latin typeface="NimbusRomNo9L-Regu"/>
              </a:rPr>
              <a:t>the inverse of the matrix </a:t>
            </a:r>
            <a:r>
              <a:rPr lang="en-US" altLang="zh-TW" sz="1800" b="0" i="0" u="none" strike="noStrike" baseline="0" dirty="0">
                <a:latin typeface="CMBX10"/>
              </a:rPr>
              <a:t>A </a:t>
            </a:r>
            <a:r>
              <a:rPr lang="en-US" altLang="zh-TW" sz="1800" b="0" i="0" u="none" strike="noStrike" baseline="0" dirty="0">
                <a:latin typeface="NimbusRomNo9L-Regu"/>
              </a:rPr>
              <a:t>provides a lower bound on the uncertainty in the</a:t>
            </a:r>
          </a:p>
          <a:p>
            <a:pPr algn="l"/>
            <a:r>
              <a:rPr lang="en-US" altLang="zh-TW" sz="1800" b="0" i="0" u="none" strike="noStrike" baseline="0" dirty="0">
                <a:latin typeface="NimbusRomNo9L-Regu"/>
              </a:rPr>
              <a:t>location of a matching patch.</a:t>
            </a:r>
          </a:p>
          <a:p>
            <a:pPr algn="l"/>
            <a:r>
              <a:rPr lang="zh-TW" altLang="en-US" sz="1800" b="0" i="0" u="none" strike="noStrike" baseline="0" dirty="0">
                <a:latin typeface="NimbusRomNo9L-Regu"/>
              </a:rPr>
              <a:t>過去有個科學家提出，之後會在第九章會說到，透過分析</a:t>
            </a:r>
            <a:r>
              <a:rPr lang="en-US" altLang="zh-TW" sz="1800" b="0" i="0" u="none" strike="noStrike" baseline="0" dirty="0">
                <a:latin typeface="NimbusRomNo9L-Regu"/>
              </a:rPr>
              <a:t>auto-correlation matrix A </a:t>
            </a:r>
            <a:r>
              <a:rPr lang="zh-TW" altLang="en-US" sz="1800" b="0" i="0" u="none" strike="noStrike" baseline="0" dirty="0">
                <a:latin typeface="NimbusRomNo9L-Regu"/>
              </a:rPr>
              <a:t>的</a:t>
            </a:r>
            <a:r>
              <a:rPr lang="en-US" altLang="zh-TW" sz="1800" b="0" i="0" u="none" strike="noStrike" baseline="0" dirty="0">
                <a:latin typeface="NimbusRomNo9L-Regu"/>
              </a:rPr>
              <a:t>inverse</a:t>
            </a:r>
          </a:p>
          <a:p>
            <a:pPr algn="l"/>
            <a:r>
              <a:rPr lang="en-US" altLang="zh-TW" sz="1800" b="0" i="0" u="none" strike="noStrike" baseline="0" dirty="0">
                <a:latin typeface="NimbusRomNo9L-Regu"/>
              </a:rPr>
              <a:t>Inverse A</a:t>
            </a:r>
          </a:p>
          <a:p>
            <a:pPr algn="l"/>
            <a:r>
              <a:rPr lang="zh-TW" altLang="en-US" sz="1800" b="0" i="0" u="none" strike="noStrike" baseline="0" dirty="0">
                <a:latin typeface="NimbusRomNo9L-Regu"/>
              </a:rPr>
              <a:t>可以知道在</a:t>
            </a:r>
            <a:r>
              <a:rPr lang="en-US" altLang="zh-TW" sz="1800" b="0" i="0" u="none" strike="noStrike" baseline="0" dirty="0">
                <a:latin typeface="NimbusRomNo9L-Regu"/>
              </a:rPr>
              <a:t>matching patches</a:t>
            </a:r>
            <a:r>
              <a:rPr lang="zh-TW" altLang="en-US" sz="1800" b="0" i="0" u="none" strike="noStrike" baseline="0" dirty="0">
                <a:latin typeface="NimbusRomNo9L-Regu"/>
              </a:rPr>
              <a:t>的時候的不確定性，</a:t>
            </a:r>
            <a:endParaRPr lang="en-US" altLang="zh-TW" sz="1800" b="0" i="0" u="none" strike="noStrike" baseline="0" dirty="0">
              <a:latin typeface="NimbusRomNo9L-Regu"/>
            </a:endParaRPr>
          </a:p>
          <a:p>
            <a:pPr algn="l"/>
            <a:r>
              <a:rPr lang="zh-TW" altLang="en-US" sz="1800" b="0" i="0" u="none" strike="noStrike" baseline="0" dirty="0">
                <a:latin typeface="NimbusRomNo9L-Regu"/>
              </a:rPr>
              <a:t>我們可以確定哪一塊</a:t>
            </a:r>
            <a:r>
              <a:rPr lang="en-US" altLang="zh-TW" sz="1800" b="0" i="0" u="none" strike="noStrike" baseline="0" dirty="0">
                <a:latin typeface="NimbusRomNo9L-Regu"/>
              </a:rPr>
              <a:t>patch</a:t>
            </a:r>
            <a:r>
              <a:rPr lang="zh-TW" altLang="en-US" sz="1800" b="0" i="0" u="none" strike="noStrike" baseline="0" dirty="0">
                <a:latin typeface="NimbusRomNo9L-Regu"/>
              </a:rPr>
              <a:t>是更有可信度的</a:t>
            </a:r>
            <a:endParaRPr lang="en-US" altLang="zh-TW" sz="1800" b="0" i="0" u="none" strike="noStrike" baseline="0" dirty="0">
              <a:latin typeface="NimbusRomNo9L-Regu"/>
            </a:endParaRPr>
          </a:p>
          <a:p>
            <a:pPr algn="l"/>
            <a:r>
              <a:rPr lang="zh-TW" altLang="en-US" sz="1800" b="0" i="0" u="none" strike="noStrike" baseline="0" dirty="0">
                <a:latin typeface="NimbusRomNo9L-Regu"/>
              </a:rPr>
              <a:t>那假設爛打</a:t>
            </a:r>
            <a:r>
              <a:rPr lang="en-US" altLang="zh-TW" sz="1800" b="0" i="0" u="none" strike="noStrike" baseline="0" dirty="0">
                <a:latin typeface="NimbusRomNo9L-Regu"/>
              </a:rPr>
              <a:t>0</a:t>
            </a:r>
            <a:r>
              <a:rPr lang="zh-TW" altLang="en-US" sz="1800" b="0" i="0" u="none" strike="noStrike" baseline="0" dirty="0">
                <a:latin typeface="NimbusRomNo9L-Regu"/>
              </a:rPr>
              <a:t>和爛打</a:t>
            </a:r>
            <a:r>
              <a:rPr lang="en-US" altLang="zh-TW" sz="1800" b="0" i="0" u="none" strike="noStrike" baseline="0" dirty="0">
                <a:latin typeface="NimbusRomNo9L-Regu"/>
              </a:rPr>
              <a:t>1</a:t>
            </a:r>
            <a:r>
              <a:rPr lang="zh-TW" altLang="en-US" sz="1800" b="0" i="0" u="none" strike="noStrike" baseline="0" dirty="0">
                <a:latin typeface="NimbusRomNo9L-Regu"/>
              </a:rPr>
              <a:t>是兩個挨跟</a:t>
            </a:r>
            <a:r>
              <a:rPr lang="en-US" altLang="zh-TW" sz="1800" b="0" i="0" u="none" strike="noStrike" baseline="0" dirty="0">
                <a:latin typeface="NimbusRomNo9L-Regu"/>
              </a:rPr>
              <a:t>value</a:t>
            </a:r>
          </a:p>
          <a:p>
            <a:pPr algn="l"/>
            <a:r>
              <a:rPr lang="zh-TW" altLang="en-US" sz="1800" b="0" i="0" u="none" strike="noStrike" baseline="0" dirty="0">
                <a:latin typeface="NimbusRomNo9L-Regu"/>
              </a:rPr>
              <a:t>爛打</a:t>
            </a:r>
            <a:r>
              <a:rPr lang="en-US" altLang="zh-TW" sz="1800" b="0" i="0" u="none" strike="noStrike" baseline="0" dirty="0">
                <a:latin typeface="NimbusRomNo9L-Regu"/>
              </a:rPr>
              <a:t>0</a:t>
            </a:r>
            <a:r>
              <a:rPr lang="zh-TW" altLang="en-US" sz="1800" b="0" i="0" u="none" strike="noStrike" baseline="0" dirty="0">
                <a:latin typeface="NimbusRomNo9L-Regu"/>
              </a:rPr>
              <a:t>小於爛打</a:t>
            </a:r>
            <a:r>
              <a:rPr lang="en-US" altLang="zh-TW" sz="1800" b="0" i="0" u="none" strike="noStrike" baseline="0" dirty="0">
                <a:latin typeface="NimbusRomNo9L-Regu"/>
              </a:rPr>
              <a:t>1</a:t>
            </a:r>
          </a:p>
          <a:p>
            <a:pPr algn="l"/>
            <a:r>
              <a:rPr lang="zh-TW" altLang="en-US" sz="1800" b="0" i="0" u="none" strike="noStrike" baseline="0" dirty="0">
                <a:latin typeface="NimbusRomNo9L-Regu"/>
              </a:rPr>
              <a:t>結論是比較小的哀跟</a:t>
            </a:r>
            <a:r>
              <a:rPr lang="en-US" altLang="zh-TW" sz="1800" b="0" i="0" u="none" strike="noStrike" baseline="0" dirty="0">
                <a:latin typeface="NimbusRomNo9L-Regu"/>
              </a:rPr>
              <a:t>value </a:t>
            </a:r>
            <a:r>
              <a:rPr lang="zh-TW" altLang="en-US" sz="1800" b="0" i="0" u="none" strike="noStrike" baseline="0" dirty="0">
                <a:latin typeface="NimbusRomNo9L-Regu"/>
              </a:rPr>
              <a:t>爛打</a:t>
            </a:r>
            <a:r>
              <a:rPr lang="en-US" altLang="zh-TW" sz="1800" b="0" i="0" u="none" strike="noStrike" baseline="0" dirty="0">
                <a:latin typeface="NimbusRomNo9L-Regu"/>
              </a:rPr>
              <a:t>0</a:t>
            </a:r>
            <a:r>
              <a:rPr lang="zh-TW" altLang="en-US" sz="1800" b="0" i="0" u="none" strike="noStrike" baseline="0" dirty="0">
                <a:latin typeface="NimbusRomNo9L-Regu"/>
              </a:rPr>
              <a:t>可以代表他們不確定性</a:t>
            </a:r>
            <a:endParaRPr lang="en-US" altLang="zh-TW" sz="1800" b="0" i="0" u="none" strike="noStrike" baseline="0" dirty="0">
              <a:latin typeface="NimbusRomNo9L-Regu"/>
            </a:endParaRPr>
          </a:p>
          <a:p>
            <a:pPr algn="l"/>
            <a:endParaRPr lang="en-US" altLang="zh-TW" sz="1800" b="0" i="0" u="none" strike="noStrike" baseline="0" dirty="0">
              <a:latin typeface="NimbusRomNo9L-Regu"/>
            </a:endParaRPr>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20</a:t>
            </a:fld>
            <a:endParaRPr lang="zh-TW" altLang="en-US"/>
          </a:p>
        </p:txBody>
      </p:sp>
    </p:spTree>
    <p:extLst>
      <p:ext uri="{BB962C8B-B14F-4D97-AF65-F5344CB8AC3E}">
        <p14:creationId xmlns:p14="http://schemas.microsoft.com/office/powerpoint/2010/main" val="31615162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CN" b="0" i="0" dirty="0">
                <a:solidFill>
                  <a:srgbClr val="374151"/>
                </a:solidFill>
                <a:effectLst/>
                <a:latin typeface="Söhne"/>
              </a:rPr>
              <a:t>-1/2</a:t>
            </a:r>
            <a:r>
              <a:rPr lang="zh-TW" altLang="en-US" b="0" i="0" dirty="0">
                <a:solidFill>
                  <a:srgbClr val="374151"/>
                </a:solidFill>
                <a:effectLst/>
                <a:latin typeface="Söhne"/>
              </a:rPr>
              <a:t>次方</a:t>
            </a:r>
            <a:r>
              <a:rPr lang="en-US" altLang="zh-TW" b="0" i="0" dirty="0">
                <a:solidFill>
                  <a:srgbClr val="374151"/>
                </a:solidFill>
                <a:effectLst/>
                <a:latin typeface="Söhne"/>
              </a:rPr>
              <a:t>:</a:t>
            </a:r>
            <a:r>
              <a:rPr lang="zh-CN" altLang="en-US" b="0" i="0" dirty="0">
                <a:solidFill>
                  <a:srgbClr val="374151"/>
                </a:solidFill>
                <a:effectLst/>
                <a:latin typeface="Söhne"/>
              </a:rPr>
              <a:t>高斯函数中，它被用作归一化常数，使得高斯函数的积分值为 </a:t>
            </a:r>
            <a:r>
              <a:rPr lang="en-US" altLang="zh-CN" b="0" i="0" dirty="0">
                <a:solidFill>
                  <a:srgbClr val="374151"/>
                </a:solidFill>
                <a:effectLst/>
                <a:latin typeface="Söhne"/>
              </a:rPr>
              <a:t>1</a:t>
            </a:r>
            <a:endParaRPr lang="en-US" altLang="zh-TW" dirty="0"/>
          </a:p>
          <a:p>
            <a:endParaRPr lang="en-US" altLang="zh-TW" dirty="0"/>
          </a:p>
          <a:p>
            <a:r>
              <a:rPr lang="zh-TW" altLang="en-US" dirty="0"/>
              <a:t>不確定性是由爛打</a:t>
            </a:r>
            <a:r>
              <a:rPr lang="en-US" altLang="zh-TW" dirty="0"/>
              <a:t>0</a:t>
            </a:r>
            <a:r>
              <a:rPr lang="zh-TW" altLang="en-US" dirty="0"/>
              <a:t>決定的</a:t>
            </a:r>
            <a:endParaRPr lang="en-US" altLang="zh-TW" dirty="0"/>
          </a:p>
          <a:p>
            <a:r>
              <a:rPr lang="zh-TW" altLang="en-US" dirty="0"/>
              <a:t>如果一塊特徵有邊緣，那他的微分後會比較大 也就是</a:t>
            </a:r>
            <a:r>
              <a:rPr lang="en-US" altLang="zh-TW" dirty="0"/>
              <a:t>faster</a:t>
            </a:r>
            <a:r>
              <a:rPr lang="en-US" altLang="zh-TW" baseline="0" dirty="0"/>
              <a:t> change</a:t>
            </a:r>
            <a:r>
              <a:rPr lang="zh-TW" altLang="en-US" baseline="0" dirty="0"/>
              <a:t>那裡</a:t>
            </a:r>
            <a:endParaRPr lang="en-US" altLang="zh-TW" baseline="0" dirty="0"/>
          </a:p>
          <a:p>
            <a:r>
              <a:rPr lang="zh-TW" altLang="en-US" baseline="0" dirty="0"/>
              <a:t>也是我們比較能夠確定的部分，</a:t>
            </a:r>
            <a:endParaRPr lang="en-US" altLang="zh-TW" baseline="0" dirty="0"/>
          </a:p>
          <a:p>
            <a:r>
              <a:rPr lang="zh-TW" altLang="en-US" dirty="0"/>
              <a:t>所以這項分析主要是在找 不確定比較大的那個方向 之中誰的不確定性比較小一點</a:t>
            </a:r>
            <a:endParaRPr lang="en-US" altLang="zh-TW" dirty="0"/>
          </a:p>
          <a:p>
            <a:r>
              <a:rPr lang="en-US" altLang="zh-TW" dirty="0"/>
              <a:t>(</a:t>
            </a:r>
            <a:r>
              <a:rPr lang="zh-TW" altLang="en-US" dirty="0"/>
              <a:t>爛打</a:t>
            </a:r>
            <a:r>
              <a:rPr lang="en-US" altLang="zh-TW" dirty="0"/>
              <a:t>0</a:t>
            </a:r>
            <a:r>
              <a:rPr lang="zh-TW" altLang="en-US" dirty="0"/>
              <a:t>越小則紅線越大，因為有</a:t>
            </a:r>
            <a:r>
              <a:rPr lang="en-US" altLang="zh-TW" dirty="0"/>
              <a:t>-</a:t>
            </a:r>
            <a:r>
              <a:rPr lang="zh-TW" altLang="en-US" dirty="0"/>
              <a:t>的次方</a:t>
            </a:r>
            <a:r>
              <a:rPr lang="en-US" altLang="zh-TW" dirty="0"/>
              <a:t>)</a:t>
            </a:r>
          </a:p>
          <a:p>
            <a:r>
              <a:rPr lang="zh-TW" altLang="en-US" dirty="0"/>
              <a:t>紅線如果越大 代表他的不確定性越大，</a:t>
            </a:r>
            <a:endParaRPr lang="en-US" altLang="zh-TW" dirty="0"/>
          </a:p>
          <a:p>
            <a:r>
              <a:rPr lang="zh-TW" altLang="en-US" dirty="0"/>
              <a:t>紅線越小 代表他的不確定性比較小，越小的不確定性可以代表的是這個</a:t>
            </a:r>
            <a:r>
              <a:rPr lang="en-US" altLang="zh-TW" dirty="0"/>
              <a:t>patch</a:t>
            </a:r>
            <a:r>
              <a:rPr lang="zh-TW" altLang="en-US" dirty="0"/>
              <a:t>在做</a:t>
            </a:r>
            <a:r>
              <a:rPr lang="en-US" altLang="zh-TW" dirty="0"/>
              <a:t>matching</a:t>
            </a:r>
            <a:r>
              <a:rPr lang="zh-TW" altLang="en-US" dirty="0"/>
              <a:t>的時候更</a:t>
            </a:r>
            <a:r>
              <a:rPr lang="en-US" altLang="zh-TW" dirty="0"/>
              <a:t>reliable</a:t>
            </a:r>
          </a:p>
          <a:p>
            <a:r>
              <a:rPr lang="zh-TW" altLang="en-US" dirty="0"/>
              <a:t>也就是透過分析</a:t>
            </a:r>
            <a:r>
              <a:rPr lang="en-US" altLang="zh-TW" dirty="0"/>
              <a:t>eigenvalue</a:t>
            </a:r>
            <a:r>
              <a:rPr lang="zh-TW" altLang="en-US" dirty="0"/>
              <a:t>之類的 ，我們是在找不確定性越小的</a:t>
            </a:r>
            <a:r>
              <a:rPr lang="en-US" altLang="zh-TW" dirty="0"/>
              <a:t>patch</a:t>
            </a:r>
            <a:r>
              <a:rPr lang="zh-TW" altLang="en-US" dirty="0"/>
              <a:t>，可信度更高，會變成我們優先做</a:t>
            </a:r>
            <a:r>
              <a:rPr lang="en-US" altLang="zh-TW" dirty="0"/>
              <a:t>Match</a:t>
            </a:r>
            <a:r>
              <a:rPr lang="zh-TW" altLang="en-US" dirty="0"/>
              <a:t>的部分</a:t>
            </a:r>
            <a:endParaRPr lang="en-US" altLang="zh-TW" dirty="0"/>
          </a:p>
        </p:txBody>
      </p:sp>
      <p:sp>
        <p:nvSpPr>
          <p:cNvPr id="4" name="投影片編號版面配置區 3"/>
          <p:cNvSpPr>
            <a:spLocks noGrp="1"/>
          </p:cNvSpPr>
          <p:nvPr>
            <p:ph type="sldNum" sz="quarter" idx="5"/>
          </p:nvPr>
        </p:nvSpPr>
        <p:spPr/>
        <p:txBody>
          <a:bodyPr/>
          <a:lstStyle/>
          <a:p>
            <a:fld id="{818481D3-6815-42F4-851B-2E76A655E3B1}" type="slidenum">
              <a:rPr lang="zh-TW" altLang="en-US" smtClean="0"/>
              <a:pPr/>
              <a:t>21</a:t>
            </a:fld>
            <a:endParaRPr lang="zh-TW" altLang="en-US"/>
          </a:p>
        </p:txBody>
      </p:sp>
    </p:spTree>
    <p:extLst>
      <p:ext uri="{BB962C8B-B14F-4D97-AF65-F5344CB8AC3E}">
        <p14:creationId xmlns:p14="http://schemas.microsoft.com/office/powerpoint/2010/main" val="2401925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a:t>The minimum eigenvalue λ0 (Shi and </a:t>
            </a:r>
            <a:r>
              <a:rPr lang="en-US" altLang="zh-TW" dirty="0" err="1"/>
              <a:t>Tomasi</a:t>
            </a:r>
            <a:r>
              <a:rPr lang="en-US" altLang="zh-TW" dirty="0"/>
              <a:t> 1994) is not the only quantity that can be used to find </a:t>
            </a:r>
            <a:r>
              <a:rPr lang="en-US" altLang="zh-TW" dirty="0" err="1"/>
              <a:t>keypoints</a:t>
            </a:r>
            <a:r>
              <a:rPr lang="en-US" altLang="zh-TW" dirty="0"/>
              <a:t>. A simpler quantity, proposed by Harris and Stephens (1988)</a:t>
            </a:r>
          </a:p>
          <a:p>
            <a:r>
              <a:rPr lang="zh-TW" altLang="en-US" dirty="0"/>
              <a:t>除了前一個分析</a:t>
            </a:r>
            <a:r>
              <a:rPr lang="en-US" altLang="zh-TW" dirty="0"/>
              <a:t>eigenvalue</a:t>
            </a:r>
            <a:r>
              <a:rPr lang="zh-TW" altLang="en-US" dirty="0"/>
              <a:t>的方法</a:t>
            </a:r>
            <a:endParaRPr lang="en-US" altLang="zh-TW" dirty="0"/>
          </a:p>
          <a:p>
            <a:r>
              <a:rPr lang="en-US" altLang="zh-TW" dirty="0"/>
              <a:t>Harris and Stephens</a:t>
            </a:r>
            <a:r>
              <a:rPr lang="zh-TW" altLang="en-US" dirty="0"/>
              <a:t> 發表了另一個方法來分析</a:t>
            </a:r>
            <a:r>
              <a:rPr lang="en-US" altLang="zh-TW" dirty="0"/>
              <a:t>features(1988</a:t>
            </a:r>
            <a:r>
              <a:rPr lang="zh-TW" altLang="en-US" dirty="0"/>
              <a:t>年</a:t>
            </a:r>
            <a:r>
              <a:rPr lang="en-US" altLang="zh-TW" dirty="0"/>
              <a:t>)</a:t>
            </a:r>
          </a:p>
          <a:p>
            <a:r>
              <a:rPr lang="zh-TW" altLang="en-US" dirty="0"/>
              <a:t>拿到爛打</a:t>
            </a:r>
            <a:r>
              <a:rPr lang="en-US" altLang="zh-TW" dirty="0"/>
              <a:t>0</a:t>
            </a:r>
            <a:r>
              <a:rPr lang="zh-TW" altLang="en-US" dirty="0"/>
              <a:t>和爛打</a:t>
            </a:r>
            <a:r>
              <a:rPr lang="en-US" altLang="zh-TW" dirty="0"/>
              <a:t>1</a:t>
            </a:r>
            <a:r>
              <a:rPr lang="zh-TW" altLang="en-US" dirty="0"/>
              <a:t>之後就直接算出</a:t>
            </a:r>
            <a:r>
              <a:rPr lang="en-US" altLang="zh-TW" dirty="0"/>
              <a:t>det(A)-</a:t>
            </a:r>
            <a:r>
              <a:rPr lang="zh-TW" altLang="en-US" dirty="0"/>
              <a:t>阿法</a:t>
            </a:r>
            <a:r>
              <a:rPr lang="en-US" altLang="zh-TW" dirty="0"/>
              <a:t>trace(A)</a:t>
            </a:r>
            <a:r>
              <a:rPr lang="zh-TW" altLang="en-US" dirty="0"/>
              <a:t>平方的值</a:t>
            </a:r>
            <a:endParaRPr lang="en-US" altLang="zh-TW" dirty="0"/>
          </a:p>
          <a:p>
            <a:r>
              <a:rPr lang="zh-TW" altLang="en-US" dirty="0"/>
              <a:t>這個值就等於爛打</a:t>
            </a:r>
            <a:r>
              <a:rPr lang="en-US" altLang="zh-TW" dirty="0"/>
              <a:t>0</a:t>
            </a:r>
            <a:r>
              <a:rPr lang="zh-TW" altLang="en-US" dirty="0"/>
              <a:t>乘以爛打</a:t>
            </a:r>
            <a:r>
              <a:rPr lang="en-US" altLang="zh-TW" dirty="0"/>
              <a:t>1-</a:t>
            </a:r>
            <a:r>
              <a:rPr lang="zh-TW" altLang="en-US" dirty="0"/>
              <a:t>阿法</a:t>
            </a:r>
            <a:r>
              <a:rPr lang="en-US" altLang="zh-TW" dirty="0"/>
              <a:t>(</a:t>
            </a:r>
            <a:r>
              <a:rPr lang="zh-TW" altLang="en-US" dirty="0"/>
              <a:t>爛打</a:t>
            </a:r>
            <a:r>
              <a:rPr lang="en-US" altLang="zh-TW" dirty="0"/>
              <a:t>0+</a:t>
            </a:r>
            <a:r>
              <a:rPr lang="zh-TW" altLang="en-US" dirty="0"/>
              <a:t>爛打</a:t>
            </a:r>
            <a:r>
              <a:rPr lang="en-US" altLang="zh-TW" dirty="0"/>
              <a:t>1)</a:t>
            </a:r>
            <a:r>
              <a:rPr lang="zh-TW" altLang="en-US" dirty="0"/>
              <a:t>的平方</a:t>
            </a:r>
            <a:endParaRPr lang="en-US" altLang="zh-TW" dirty="0"/>
          </a:p>
          <a:p>
            <a:r>
              <a:rPr lang="zh-TW" altLang="en-US" dirty="0"/>
              <a:t>比起前一個分析方法</a:t>
            </a:r>
            <a:endParaRPr lang="en-US" altLang="zh-TW" dirty="0"/>
          </a:p>
          <a:p>
            <a:r>
              <a:rPr lang="zh-TW" altLang="en-US" dirty="0"/>
              <a:t>用這一條算式不會用到開根號，所以數字不會有太難看的情況</a:t>
            </a:r>
            <a:endParaRPr lang="en-US" altLang="zh-TW" dirty="0"/>
          </a:p>
          <a:p>
            <a:r>
              <a:rPr lang="zh-TW" altLang="en-US" dirty="0"/>
              <a:t>再使用這個值去做分析</a:t>
            </a:r>
            <a:endParaRPr lang="en-US" altLang="zh-TW" dirty="0"/>
          </a:p>
          <a:p>
            <a:endParaRPr lang="en-US" altLang="zh-TW" dirty="0"/>
          </a:p>
          <a:p>
            <a:endParaRPr lang="en-US" altLang="zh-TW" dirty="0"/>
          </a:p>
          <a:p>
            <a:endParaRPr lang="en-US" altLang="zh-TW" dirty="0"/>
          </a:p>
          <a:p>
            <a:pPr algn="l"/>
            <a:r>
              <a:rPr lang="en-US" altLang="zh-TW" sz="1800" b="0" i="0" u="none" strike="noStrike" baseline="0" dirty="0">
                <a:latin typeface="NimbusRomNo9L-Regu"/>
              </a:rPr>
              <a:t>Both of these techniques also proposed using a Gaussian weighting window instead</a:t>
            </a:r>
          </a:p>
          <a:p>
            <a:pPr algn="l"/>
            <a:r>
              <a:rPr lang="en-US" altLang="zh-TW" sz="1800" b="0" i="0" u="none" strike="noStrike" baseline="0" dirty="0">
                <a:latin typeface="NimbusRomNo9L-Regu"/>
              </a:rPr>
              <a:t>of the previously used square patches, which makes the detector response insensitive to</a:t>
            </a:r>
          </a:p>
          <a:p>
            <a:pPr algn="l"/>
            <a:r>
              <a:rPr lang="en-US" altLang="zh-TW" sz="1800" b="0" i="0" u="none" strike="noStrike" baseline="0" dirty="0">
                <a:latin typeface="NimbusRomNo9L-Regu"/>
              </a:rPr>
              <a:t>in-plane image rotations.</a:t>
            </a:r>
            <a:endParaRPr lang="zh-TW" altLang="en-US"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23</a:t>
            </a:fld>
            <a:endParaRPr lang="zh-TW" altLang="en-US"/>
          </a:p>
        </p:txBody>
      </p:sp>
    </p:spTree>
    <p:extLst>
      <p:ext uri="{BB962C8B-B14F-4D97-AF65-F5344CB8AC3E}">
        <p14:creationId xmlns:p14="http://schemas.microsoft.com/office/powerpoint/2010/main" val="3005199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先講一下</a:t>
            </a:r>
            <a:r>
              <a:rPr lang="en-US" altLang="zh-TW" dirty="0"/>
              <a:t>feature detection and matching</a:t>
            </a:r>
            <a:r>
              <a:rPr lang="zh-TW" altLang="en-US" dirty="0"/>
              <a:t>這一章會說到的部分。</a:t>
            </a:r>
            <a:endParaRPr lang="en-US" altLang="zh-TW" dirty="0"/>
          </a:p>
          <a:p>
            <a:r>
              <a:rPr lang="zh-TW" altLang="en-US" dirty="0"/>
              <a:t>在這個第七章我們會依序介紹到這幾種的</a:t>
            </a:r>
            <a:r>
              <a:rPr lang="en-US" altLang="zh-TW" dirty="0"/>
              <a:t>feature</a:t>
            </a:r>
            <a:r>
              <a:rPr lang="zh-TW" altLang="en-US" dirty="0"/>
              <a:t>，</a:t>
            </a:r>
            <a:endParaRPr lang="en-US" altLang="zh-TW" dirty="0"/>
          </a:p>
          <a:p>
            <a:r>
              <a:rPr lang="en-US" altLang="zh-TW" dirty="0"/>
              <a:t>7.1</a:t>
            </a:r>
            <a:r>
              <a:rPr lang="zh-TW" altLang="en-US" dirty="0"/>
              <a:t> 點和塊</a:t>
            </a:r>
            <a:endParaRPr lang="en-US" altLang="zh-TW" dirty="0"/>
          </a:p>
          <a:p>
            <a:r>
              <a:rPr lang="en-US" altLang="zh-TW" dirty="0"/>
              <a:t>7.2</a:t>
            </a:r>
            <a:r>
              <a:rPr lang="zh-TW" altLang="en-US" dirty="0"/>
              <a:t> 邊緣和輪廓 </a:t>
            </a:r>
            <a:endParaRPr lang="en-US" altLang="zh-TW" dirty="0"/>
          </a:p>
          <a:p>
            <a:r>
              <a:rPr lang="en-US" altLang="zh-TW" dirty="0"/>
              <a:t>7.3</a:t>
            </a:r>
            <a:r>
              <a:rPr lang="zh-TW" altLang="en-US" dirty="0"/>
              <a:t> 輪廓追蹤 </a:t>
            </a:r>
            <a:endParaRPr lang="en-US" altLang="zh-TW" dirty="0"/>
          </a:p>
          <a:p>
            <a:r>
              <a:rPr lang="en-US" altLang="zh-TW" dirty="0"/>
              <a:t>7.4</a:t>
            </a:r>
            <a:r>
              <a:rPr lang="zh-TW" altLang="en-US" dirty="0"/>
              <a:t> 線段和消失點 </a:t>
            </a:r>
            <a:endParaRPr lang="en-US" altLang="zh-TW" dirty="0"/>
          </a:p>
          <a:p>
            <a:r>
              <a:rPr lang="en-US" altLang="zh-TW" dirty="0"/>
              <a:t>7.5</a:t>
            </a:r>
            <a:r>
              <a:rPr lang="zh-TW" altLang="en-US" dirty="0"/>
              <a:t> 分割</a:t>
            </a:r>
            <a:endParaRPr lang="en-US" altLang="zh-TW" dirty="0"/>
          </a:p>
          <a:p>
            <a:r>
              <a:rPr lang="zh-TW" altLang="en-US" dirty="0"/>
              <a:t>還有怎麼把這些特徵抓出來跟做配對的大概方法。</a:t>
            </a:r>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818481D3-6815-42F4-851B-2E76A655E3B1}" type="slidenum">
              <a:rPr lang="zh-TW" altLang="en-US" smtClean="0"/>
              <a:pPr/>
              <a:t>3</a:t>
            </a:fld>
            <a:endParaRPr lang="zh-TW" altLang="en-US"/>
          </a:p>
        </p:txBody>
      </p:sp>
    </p:spTree>
    <p:extLst>
      <p:ext uri="{BB962C8B-B14F-4D97-AF65-F5344CB8AC3E}">
        <p14:creationId xmlns:p14="http://schemas.microsoft.com/office/powerpoint/2010/main" val="1239189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λ1 &gt;&gt;λ0. </a:t>
            </a:r>
            <a:r>
              <a:rPr lang="en-US" altLang="zh-TW" dirty="0" err="1"/>
              <a:t>Triggs</a:t>
            </a:r>
            <a:r>
              <a:rPr lang="en-US" altLang="zh-TW" dirty="0"/>
              <a:t> (2004) suggests using the quantity</a:t>
            </a:r>
            <a:endParaRPr lang="zh-TW" altLang="en-US" dirty="0"/>
          </a:p>
        </p:txBody>
      </p:sp>
      <p:sp>
        <p:nvSpPr>
          <p:cNvPr id="4" name="投影片編號版面配置區 3"/>
          <p:cNvSpPr>
            <a:spLocks noGrp="1"/>
          </p:cNvSpPr>
          <p:nvPr>
            <p:ph type="sldNum" sz="quarter" idx="5"/>
          </p:nvPr>
        </p:nvSpPr>
        <p:spPr/>
        <p:txBody>
          <a:bodyPr/>
          <a:lstStyle/>
          <a:p>
            <a:fld id="{818481D3-6815-42F4-851B-2E76A655E3B1}" type="slidenum">
              <a:rPr lang="zh-TW" altLang="en-US" smtClean="0"/>
              <a:pPr/>
              <a:t>24</a:t>
            </a:fld>
            <a:endParaRPr lang="zh-TW" altLang="en-US"/>
          </a:p>
        </p:txBody>
      </p:sp>
    </p:spTree>
    <p:extLst>
      <p:ext uri="{BB962C8B-B14F-4D97-AF65-F5344CB8AC3E}">
        <p14:creationId xmlns:p14="http://schemas.microsoft.com/office/powerpoint/2010/main" val="10597787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適用在兩個</a:t>
            </a:r>
            <a:r>
              <a:rPr lang="en-US" altLang="zh-TW" dirty="0"/>
              <a:t>eigenvalue</a:t>
            </a:r>
            <a:r>
              <a:rPr lang="zh-TW" altLang="en-US" dirty="0"/>
              <a:t>幾乎相近的情況，例如雲</a:t>
            </a:r>
            <a:endParaRPr lang="en-US" altLang="zh-TW" dirty="0"/>
          </a:p>
          <a:p>
            <a:r>
              <a:rPr lang="zh-TW" altLang="en-US" dirty="0"/>
              <a:t>就可以用這個值來做分析</a:t>
            </a:r>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25</a:t>
            </a:fld>
            <a:endParaRPr lang="zh-TW" altLang="en-US"/>
          </a:p>
        </p:txBody>
      </p:sp>
    </p:spTree>
    <p:extLst>
      <p:ext uri="{BB962C8B-B14F-4D97-AF65-F5344CB8AC3E}">
        <p14:creationId xmlns:p14="http://schemas.microsoft.com/office/powerpoint/2010/main" val="576154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5"/>
          </p:nvPr>
        </p:nvSpPr>
        <p:spPr/>
        <p:txBody>
          <a:bodyPr/>
          <a:lstStyle/>
          <a:p>
            <a:fld id="{818481D3-6815-42F4-851B-2E76A655E3B1}" type="slidenum">
              <a:rPr lang="zh-TW" altLang="en-US" smtClean="0"/>
              <a:pPr/>
              <a:t>26</a:t>
            </a:fld>
            <a:endParaRPr lang="zh-TW" altLang="en-US"/>
          </a:p>
        </p:txBody>
      </p:sp>
    </p:spTree>
    <p:extLst>
      <p:ext uri="{BB962C8B-B14F-4D97-AF65-F5344CB8AC3E}">
        <p14:creationId xmlns:p14="http://schemas.microsoft.com/office/powerpoint/2010/main" val="10423222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a:t>通過將原始圖像與高斯導數進行卷積來計算圖像 </a:t>
            </a:r>
            <a:r>
              <a:rPr lang="en-US" altLang="zh-TW" dirty="0" err="1"/>
              <a:t>Ix</a:t>
            </a:r>
            <a:r>
              <a:rPr lang="en-US" altLang="zh-TW" dirty="0"/>
              <a:t> </a:t>
            </a:r>
            <a:r>
              <a:rPr lang="zh-TW" altLang="en-US" dirty="0"/>
              <a:t>和 </a:t>
            </a:r>
            <a:r>
              <a:rPr lang="en-US" altLang="zh-TW" dirty="0" err="1"/>
              <a:t>Iy</a:t>
            </a:r>
            <a:r>
              <a:rPr lang="en-US" altLang="zh-TW" dirty="0"/>
              <a:t> </a:t>
            </a:r>
            <a:r>
              <a:rPr lang="zh-TW" altLang="en-US" dirty="0"/>
              <a:t>的水平和垂直導數</a:t>
            </a:r>
            <a:endParaRPr lang="en-US" altLang="zh-TW" dirty="0"/>
          </a:p>
          <a:p>
            <a:pPr marL="228600" indent="-228600">
              <a:buAutoNum type="arabicPeriod"/>
            </a:pPr>
            <a:r>
              <a:rPr lang="zh-TW" altLang="en-US" dirty="0"/>
              <a:t>計算三個圖像 </a:t>
            </a:r>
            <a:r>
              <a:rPr lang="en-US" altLang="zh-TW" dirty="0"/>
              <a:t>(Ix2, </a:t>
            </a:r>
            <a:r>
              <a:rPr lang="en-US" altLang="zh-TW" dirty="0" err="1"/>
              <a:t>Iy</a:t>
            </a:r>
            <a:r>
              <a:rPr lang="en-US" altLang="zh-TW" dirty="0"/>
              <a:t> 2, </a:t>
            </a:r>
            <a:r>
              <a:rPr lang="en-US" altLang="zh-TW" dirty="0" err="1"/>
              <a:t>IxIy</a:t>
            </a:r>
            <a:r>
              <a:rPr lang="en-US" altLang="zh-TW" dirty="0"/>
              <a:t>)</a:t>
            </a:r>
            <a:r>
              <a:rPr lang="zh-TW" altLang="en-US" dirty="0"/>
              <a:t>這些梯度的外積。</a:t>
            </a:r>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27</a:t>
            </a:fld>
            <a:endParaRPr lang="zh-TW" altLang="en-US"/>
          </a:p>
        </p:txBody>
      </p:sp>
    </p:spTree>
    <p:extLst>
      <p:ext uri="{BB962C8B-B14F-4D97-AF65-F5344CB8AC3E}">
        <p14:creationId xmlns:p14="http://schemas.microsoft.com/office/powerpoint/2010/main" val="14491787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3. </a:t>
            </a:r>
            <a:r>
              <a:rPr lang="zh-TW" altLang="en-US" dirty="0"/>
              <a:t>將這些圖像中的每一個與更大的高斯（加權核）進行卷積。</a:t>
            </a:r>
            <a:endParaRPr lang="en-US" altLang="zh-TW" dirty="0"/>
          </a:p>
          <a:p>
            <a:r>
              <a:rPr lang="zh-TW" altLang="en-US" dirty="0"/>
              <a:t>第 </a:t>
            </a:r>
            <a:r>
              <a:rPr lang="en-US" altLang="zh-TW" dirty="0"/>
              <a:t>4 </a:t>
            </a:r>
            <a:r>
              <a:rPr lang="zh-TW" altLang="en-US" dirty="0"/>
              <a:t>步：使用上面討論的公式之一計算標量興趣度量。</a:t>
            </a:r>
            <a:endParaRPr lang="en-US" altLang="zh-TW" dirty="0"/>
          </a:p>
          <a:p>
            <a:r>
              <a:rPr lang="zh-TW" altLang="en-US" dirty="0"/>
              <a:t>第 </a:t>
            </a:r>
            <a:r>
              <a:rPr lang="en-US" altLang="zh-TW" dirty="0"/>
              <a:t>5 </a:t>
            </a:r>
            <a:r>
              <a:rPr lang="zh-TW" altLang="en-US" dirty="0"/>
              <a:t>步：找到高於某個閾值的局部最大值並將它們報告為檢測到的特徵點位置。</a:t>
            </a:r>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28</a:t>
            </a:fld>
            <a:endParaRPr lang="zh-TW" altLang="en-US"/>
          </a:p>
        </p:txBody>
      </p:sp>
    </p:spTree>
    <p:extLst>
      <p:ext uri="{BB962C8B-B14F-4D97-AF65-F5344CB8AC3E}">
        <p14:creationId xmlns:p14="http://schemas.microsoft.com/office/powerpoint/2010/main" val="28353972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Note that non-maximal </a:t>
            </a:r>
            <a:r>
              <a:rPr lang="en-US" altLang="zh-TW" dirty="0" err="1"/>
              <a:t>suppresion</a:t>
            </a:r>
            <a:r>
              <a:rPr lang="en-US" altLang="zh-TW" dirty="0"/>
              <a:t> is now also an essential component of DNN-based object detectors, as discussed in Section 6.3.3.</a:t>
            </a:r>
            <a:endParaRPr lang="zh-TW" altLang="en-US"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30</a:t>
            </a:fld>
            <a:endParaRPr lang="zh-TW" altLang="en-US"/>
          </a:p>
        </p:txBody>
      </p:sp>
    </p:spTree>
    <p:extLst>
      <p:ext uri="{BB962C8B-B14F-4D97-AF65-F5344CB8AC3E}">
        <p14:creationId xmlns:p14="http://schemas.microsoft.com/office/powerpoint/2010/main" val="22944780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自應性的非最大化壓制</a:t>
            </a:r>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31</a:t>
            </a:fld>
            <a:endParaRPr lang="zh-TW" altLang="en-US"/>
          </a:p>
        </p:txBody>
      </p:sp>
    </p:spTree>
    <p:extLst>
      <p:ext uri="{BB962C8B-B14F-4D97-AF65-F5344CB8AC3E}">
        <p14:creationId xmlns:p14="http://schemas.microsoft.com/office/powerpoint/2010/main" val="11398859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我們為了要找到這些挑出來的點最好的那幾個</a:t>
            </a:r>
            <a:endParaRPr lang="en-US" altLang="zh-TW" dirty="0"/>
          </a:p>
          <a:p>
            <a:r>
              <a:rPr lang="zh-TW" altLang="en-US" dirty="0"/>
              <a:t>所以我們還會在做一些反覆的動作</a:t>
            </a:r>
            <a:endParaRPr lang="en-US" altLang="zh-TW" dirty="0"/>
          </a:p>
          <a:p>
            <a:r>
              <a:rPr lang="zh-TW" altLang="en-US" dirty="0"/>
              <a:t>像是改變我們</a:t>
            </a:r>
            <a:r>
              <a:rPr lang="en-US" altLang="zh-TW" dirty="0"/>
              <a:t>window</a:t>
            </a:r>
            <a:r>
              <a:rPr lang="zh-TW" altLang="en-US" dirty="0"/>
              <a:t>的大小 改變場景的光線， 視角改變，增加雜訊</a:t>
            </a:r>
            <a:endParaRPr lang="en-US" altLang="zh-TW" dirty="0"/>
          </a:p>
          <a:p>
            <a:r>
              <a:rPr lang="zh-TW" altLang="en-US" dirty="0"/>
              <a:t>做這些改變之後我們再看一次哪些</a:t>
            </a:r>
            <a:r>
              <a:rPr lang="en-US" altLang="zh-TW" dirty="0"/>
              <a:t>feature points</a:t>
            </a:r>
            <a:r>
              <a:rPr lang="zh-TW" altLang="en-US" dirty="0"/>
              <a:t>是屹立不搖的</a:t>
            </a:r>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32</a:t>
            </a:fld>
            <a:endParaRPr lang="zh-TW" altLang="en-US"/>
          </a:p>
        </p:txBody>
      </p:sp>
    </p:spTree>
    <p:extLst>
      <p:ext uri="{BB962C8B-B14F-4D97-AF65-F5344CB8AC3E}">
        <p14:creationId xmlns:p14="http://schemas.microsoft.com/office/powerpoint/2010/main" val="27913523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In many situations, detecting features at the finest stable scale possible may not be appropriate. For example, when matching images with little high frequency detail (e.g., clouds), fine-scale features may not exist.</a:t>
            </a:r>
          </a:p>
          <a:p>
            <a:r>
              <a:rPr lang="zh-TW" altLang="en-US" dirty="0"/>
              <a:t>在大多數的情況中，用一個固定並且最佳的大小去</a:t>
            </a:r>
            <a:r>
              <a:rPr lang="en-US" altLang="zh-TW" dirty="0"/>
              <a:t>detect</a:t>
            </a:r>
            <a:r>
              <a:rPr lang="zh-TW" altLang="en-US" dirty="0"/>
              <a:t> </a:t>
            </a:r>
            <a:r>
              <a:rPr lang="en-US" altLang="zh-TW" dirty="0"/>
              <a:t>features</a:t>
            </a:r>
            <a:r>
              <a:rPr lang="zh-TW" altLang="en-US" dirty="0"/>
              <a:t>可能並不恰當</a:t>
            </a:r>
            <a:endParaRPr lang="en-US" altLang="zh-TW" dirty="0"/>
          </a:p>
          <a:p>
            <a:r>
              <a:rPr lang="zh-TW" altLang="en-US" dirty="0"/>
              <a:t>比如說 在配對那種有很小，但出現頻率很高的特徵的圖片</a:t>
            </a:r>
            <a:r>
              <a:rPr lang="en-US" altLang="zh-TW" dirty="0"/>
              <a:t>(</a:t>
            </a:r>
            <a:r>
              <a:rPr lang="zh-TW" altLang="en-US" dirty="0"/>
              <a:t>像是整張都是雲的</a:t>
            </a:r>
            <a:r>
              <a:rPr lang="en-US" altLang="zh-TW" dirty="0"/>
              <a:t>)</a:t>
            </a:r>
            <a:r>
              <a:rPr lang="zh-TW" altLang="en-US" dirty="0"/>
              <a:t> 可能會找不到任何可用的特徵</a:t>
            </a:r>
            <a:endParaRPr lang="en-US" altLang="zh-TW" dirty="0"/>
          </a:p>
          <a:p>
            <a:endParaRPr lang="en-US" altLang="zh-TW" dirty="0"/>
          </a:p>
          <a:p>
            <a:r>
              <a:rPr lang="zh-TW" altLang="en-US" dirty="0"/>
              <a:t>這張圖展示用了不同</a:t>
            </a:r>
            <a:r>
              <a:rPr lang="en-US" altLang="zh-TW" dirty="0"/>
              <a:t>scale</a:t>
            </a:r>
            <a:r>
              <a:rPr lang="zh-TW" altLang="en-US" dirty="0"/>
              <a:t>的</a:t>
            </a:r>
            <a:r>
              <a:rPr lang="en-US" altLang="zh-TW" dirty="0"/>
              <a:t>weighting window</a:t>
            </a:r>
            <a:r>
              <a:rPr lang="zh-TW" altLang="en-US" dirty="0"/>
              <a:t>去找</a:t>
            </a:r>
            <a:r>
              <a:rPr lang="en-US" altLang="zh-TW" dirty="0"/>
              <a:t>feature points</a:t>
            </a:r>
            <a:r>
              <a:rPr lang="zh-TW" altLang="en-US" dirty="0"/>
              <a:t>的結果</a:t>
            </a:r>
            <a:endParaRPr lang="en-US" altLang="zh-TW" dirty="0"/>
          </a:p>
          <a:p>
            <a:r>
              <a:rPr lang="zh-TW" altLang="en-US" dirty="0"/>
              <a:t>可以看到一開始 因為</a:t>
            </a:r>
            <a:r>
              <a:rPr lang="en-US" altLang="zh-TW" dirty="0"/>
              <a:t>patch</a:t>
            </a:r>
            <a:r>
              <a:rPr lang="zh-TW" altLang="en-US" dirty="0"/>
              <a:t>的大小太小，所以框出了一大堆特徵點，好像每個地方都是特徵一樣，這堆點非常難用。</a:t>
            </a:r>
            <a:endParaRPr lang="en-US" altLang="zh-TW" dirty="0"/>
          </a:p>
          <a:p>
            <a:r>
              <a:rPr lang="zh-TW" altLang="en-US" dirty="0"/>
              <a:t>所以我們逐漸的放大</a:t>
            </a:r>
            <a:r>
              <a:rPr lang="en-US" altLang="zh-TW" dirty="0"/>
              <a:t>scale</a:t>
            </a:r>
            <a:r>
              <a:rPr lang="zh-TW" altLang="en-US" dirty="0"/>
              <a:t> 就開始找到更多的特徵點</a:t>
            </a:r>
            <a:endParaRPr lang="en-US" altLang="zh-TW" dirty="0"/>
          </a:p>
          <a:p>
            <a:r>
              <a:rPr lang="zh-TW" altLang="en-US" dirty="0"/>
              <a:t>但是到最後</a:t>
            </a:r>
            <a:r>
              <a:rPr lang="en-US" altLang="zh-TW" dirty="0"/>
              <a:t>window</a:t>
            </a:r>
            <a:r>
              <a:rPr lang="zh-TW" altLang="en-US" dirty="0"/>
              <a:t>太大卻只找到少少幾個點 沒有辦法用</a:t>
            </a:r>
            <a:endParaRPr lang="en-US" altLang="zh-TW" dirty="0"/>
          </a:p>
          <a:p>
            <a:r>
              <a:rPr lang="zh-TW" altLang="en-US" dirty="0"/>
              <a:t>所以這個過程就是我們找到最適合的大小</a:t>
            </a:r>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33</a:t>
            </a:fld>
            <a:endParaRPr lang="zh-TW" altLang="en-US"/>
          </a:p>
        </p:txBody>
      </p:sp>
    </p:spTree>
    <p:extLst>
      <p:ext uri="{BB962C8B-B14F-4D97-AF65-F5344CB8AC3E}">
        <p14:creationId xmlns:p14="http://schemas.microsoft.com/office/powerpoint/2010/main" val="31856445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Harris response</a:t>
            </a:r>
            <a:r>
              <a:rPr lang="zh-TW" altLang="en-US" dirty="0"/>
              <a:t>和</a:t>
            </a:r>
            <a:r>
              <a:rPr lang="en-US" altLang="zh-TW" dirty="0" err="1"/>
              <a:t>DoG</a:t>
            </a:r>
            <a:r>
              <a:rPr lang="en-US" altLang="zh-TW" dirty="0"/>
              <a:t> response</a:t>
            </a:r>
            <a:r>
              <a:rPr lang="zh-TW" altLang="en-US" dirty="0"/>
              <a:t>所找出的特徵點是互補的。</a:t>
            </a:r>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34</a:t>
            </a:fld>
            <a:endParaRPr lang="zh-TW" altLang="en-US"/>
          </a:p>
        </p:txBody>
      </p:sp>
    </p:spTree>
    <p:extLst>
      <p:ext uri="{BB962C8B-B14F-4D97-AF65-F5344CB8AC3E}">
        <p14:creationId xmlns:p14="http://schemas.microsoft.com/office/powerpoint/2010/main" val="4255078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a. Point like interest operators:</a:t>
            </a:r>
            <a:r>
              <a:rPr lang="zh-TW" altLang="en-US" b="0" i="0" dirty="0">
                <a:solidFill>
                  <a:srgbClr val="374151"/>
                </a:solidFill>
                <a:effectLst/>
                <a:latin typeface="Söhne"/>
              </a:rPr>
              <a:t>點狀興趣運算子</a:t>
            </a:r>
            <a:endParaRPr lang="en-US" altLang="zh-TW" dirty="0"/>
          </a:p>
          <a:p>
            <a:r>
              <a:rPr lang="en-US" altLang="zh-TW" dirty="0"/>
              <a:t>b. Edges:</a:t>
            </a:r>
            <a:r>
              <a:rPr lang="zh-TW" altLang="en-US" dirty="0"/>
              <a:t>一邊暗一邊亮叫做邊</a:t>
            </a:r>
            <a:endParaRPr lang="en-US" altLang="zh-TW" dirty="0"/>
          </a:p>
          <a:p>
            <a:r>
              <a:rPr lang="en-US" altLang="zh-TW" dirty="0"/>
              <a:t>c. Straight lines</a:t>
            </a:r>
          </a:p>
          <a:p>
            <a:r>
              <a:rPr lang="en-US" altLang="zh-TW" dirty="0"/>
              <a:t>d. Level sets:</a:t>
            </a:r>
            <a:r>
              <a:rPr lang="zh-TW" altLang="en-US" b="0" i="0" dirty="0">
                <a:solidFill>
                  <a:srgbClr val="374151"/>
                </a:solidFill>
                <a:effectLst/>
                <a:latin typeface="Söhne"/>
              </a:rPr>
              <a:t>在圖像處理中，</a:t>
            </a:r>
            <a:r>
              <a:rPr lang="en-US" altLang="zh-TW" b="0" i="0" dirty="0">
                <a:solidFill>
                  <a:srgbClr val="374151"/>
                </a:solidFill>
                <a:effectLst/>
                <a:latin typeface="Söhne"/>
              </a:rPr>
              <a:t>level set </a:t>
            </a:r>
            <a:r>
              <a:rPr lang="zh-TW" altLang="en-US" b="0" i="0" dirty="0">
                <a:solidFill>
                  <a:srgbClr val="374151"/>
                </a:solidFill>
                <a:effectLst/>
                <a:latin typeface="Söhne"/>
              </a:rPr>
              <a:t>方法通常用於圖像分割。這種方法通過不斷改變一個曲線（或曲面）的形狀和位置，使其能夠準確地將圖像分為不同的區域。</a:t>
            </a:r>
            <a:endParaRPr lang="zh-TW" altLang="en-US"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4</a:t>
            </a:fld>
            <a:endParaRPr lang="zh-TW" altLang="en-US"/>
          </a:p>
        </p:txBody>
      </p:sp>
    </p:spTree>
    <p:extLst>
      <p:ext uri="{BB962C8B-B14F-4D97-AF65-F5344CB8AC3E}">
        <p14:creationId xmlns:p14="http://schemas.microsoft.com/office/powerpoint/2010/main" val="38298160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旋轉的不變性，</a:t>
            </a:r>
            <a:endParaRPr lang="en-US" altLang="zh-TW" dirty="0"/>
          </a:p>
          <a:p>
            <a:r>
              <a:rPr lang="zh-TW" altLang="en-US" dirty="0"/>
              <a:t>我們除了在不同的</a:t>
            </a:r>
            <a:r>
              <a:rPr lang="en-US" altLang="zh-TW" dirty="0"/>
              <a:t>scale</a:t>
            </a:r>
            <a:r>
              <a:rPr lang="zh-TW" altLang="en-US" dirty="0"/>
              <a:t>下找</a:t>
            </a:r>
            <a:r>
              <a:rPr lang="en-US" altLang="zh-TW" dirty="0"/>
              <a:t>feature</a:t>
            </a:r>
          </a:p>
          <a:p>
            <a:r>
              <a:rPr lang="zh-TW" altLang="en-US" dirty="0"/>
              <a:t>有時候也會對圖片做旋轉，希望在旋轉之後，還能夠找到一樣的特徵點。</a:t>
            </a:r>
            <a:endParaRPr lang="en-US" altLang="zh-TW" dirty="0"/>
          </a:p>
          <a:p>
            <a:r>
              <a:rPr lang="zh-TW" altLang="en-US" dirty="0"/>
              <a:t>為此我們就要另外去分析</a:t>
            </a:r>
            <a:r>
              <a:rPr lang="en-US" altLang="zh-TW" dirty="0"/>
              <a:t>patches</a:t>
            </a:r>
            <a:r>
              <a:rPr lang="zh-TW" altLang="en-US" dirty="0"/>
              <a:t>有沒有方向</a:t>
            </a:r>
            <a:endParaRPr lang="en-US" altLang="zh-TW" dirty="0"/>
          </a:p>
          <a:p>
            <a:r>
              <a:rPr lang="zh-TW" altLang="en-US" dirty="0"/>
              <a:t>我們要找到他的</a:t>
            </a:r>
            <a:r>
              <a:rPr lang="en-US" altLang="zh-TW" dirty="0"/>
              <a:t>dominant orientation</a:t>
            </a:r>
            <a:r>
              <a:rPr lang="zh-TW" altLang="en-US" dirty="0"/>
              <a:t> 主要的方向。</a:t>
            </a:r>
            <a:endParaRPr lang="en-US" altLang="zh-TW" dirty="0"/>
          </a:p>
          <a:p>
            <a:r>
              <a:rPr lang="zh-TW" altLang="en-US" dirty="0"/>
              <a:t>那就是要從每個點去算他的梯度，最後產生一個角度的圖表。</a:t>
            </a:r>
            <a:endParaRPr lang="en-US" altLang="zh-TW" dirty="0"/>
          </a:p>
          <a:p>
            <a:r>
              <a:rPr lang="zh-TW" altLang="en-US" dirty="0"/>
              <a:t>有最多點的梯度是那個方向的話，我們就當這個</a:t>
            </a:r>
            <a:r>
              <a:rPr lang="en-US" altLang="zh-TW" dirty="0"/>
              <a:t>patch</a:t>
            </a:r>
            <a:r>
              <a:rPr lang="zh-TW" altLang="en-US" dirty="0"/>
              <a:t>主要當方向是這個方向。</a:t>
            </a:r>
          </a:p>
        </p:txBody>
      </p:sp>
      <p:sp>
        <p:nvSpPr>
          <p:cNvPr id="4" name="投影片編號版面配置區 3"/>
          <p:cNvSpPr>
            <a:spLocks noGrp="1"/>
          </p:cNvSpPr>
          <p:nvPr>
            <p:ph type="sldNum" sz="quarter" idx="5"/>
          </p:nvPr>
        </p:nvSpPr>
        <p:spPr/>
        <p:txBody>
          <a:bodyPr/>
          <a:lstStyle/>
          <a:p>
            <a:fld id="{818481D3-6815-42F4-851B-2E76A655E3B1}" type="slidenum">
              <a:rPr lang="zh-TW" altLang="en-US" smtClean="0"/>
              <a:pPr/>
              <a:t>35</a:t>
            </a:fld>
            <a:endParaRPr lang="zh-TW" altLang="en-US"/>
          </a:p>
        </p:txBody>
      </p:sp>
    </p:spTree>
    <p:extLst>
      <p:ext uri="{BB962C8B-B14F-4D97-AF65-F5344CB8AC3E}">
        <p14:creationId xmlns:p14="http://schemas.microsoft.com/office/powerpoint/2010/main" val="19088208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映射不變性。</a:t>
            </a:r>
            <a:endParaRPr lang="en-US" altLang="zh-TW" dirty="0"/>
          </a:p>
          <a:p>
            <a:r>
              <a:rPr lang="zh-TW" altLang="en-US" dirty="0"/>
              <a:t>這個主要是說 在同個場景中，不同</a:t>
            </a:r>
            <a:r>
              <a:rPr lang="en-US" altLang="zh-TW" dirty="0"/>
              <a:t>view point</a:t>
            </a:r>
            <a:r>
              <a:rPr lang="zh-TW" altLang="en-US" dirty="0"/>
              <a:t>所拍攝的照片。</a:t>
            </a:r>
            <a:endParaRPr lang="en-US" altLang="zh-TW" dirty="0"/>
          </a:p>
          <a:p>
            <a:r>
              <a:rPr lang="zh-TW" altLang="en-US" dirty="0"/>
              <a:t>我們是不是還能夠找到同樣的特徵點，</a:t>
            </a:r>
            <a:endParaRPr lang="en-US" altLang="zh-TW" dirty="0"/>
          </a:p>
          <a:p>
            <a:r>
              <a:rPr lang="zh-TW" altLang="en-US" dirty="0"/>
              <a:t>在經過視角的變形後，仍然可以辨認的特徵點，就是我們要找的。</a:t>
            </a:r>
          </a:p>
        </p:txBody>
      </p:sp>
      <p:sp>
        <p:nvSpPr>
          <p:cNvPr id="4" name="投影片編號版面配置區 3"/>
          <p:cNvSpPr>
            <a:spLocks noGrp="1"/>
          </p:cNvSpPr>
          <p:nvPr>
            <p:ph type="sldNum" sz="quarter" idx="5"/>
          </p:nvPr>
        </p:nvSpPr>
        <p:spPr/>
        <p:txBody>
          <a:bodyPr/>
          <a:lstStyle/>
          <a:p>
            <a:fld id="{818481D3-6815-42F4-851B-2E76A655E3B1}" type="slidenum">
              <a:rPr lang="zh-TW" altLang="en-US" smtClean="0"/>
              <a:pPr/>
              <a:t>36</a:t>
            </a:fld>
            <a:endParaRPr lang="zh-TW" altLang="en-US"/>
          </a:p>
        </p:txBody>
      </p:sp>
    </p:spTree>
    <p:extLst>
      <p:ext uri="{BB962C8B-B14F-4D97-AF65-F5344CB8AC3E}">
        <p14:creationId xmlns:p14="http://schemas.microsoft.com/office/powerpoint/2010/main" val="10792349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這裡有一個方法是拿來做</a:t>
            </a:r>
            <a:r>
              <a:rPr lang="en-US" altLang="zh-TW" dirty="0"/>
              <a:t>affine invariance</a:t>
            </a:r>
            <a:r>
              <a:rPr lang="zh-TW" altLang="en-US" dirty="0"/>
              <a:t>的</a:t>
            </a:r>
            <a:endParaRPr lang="en-US" altLang="zh-TW" dirty="0"/>
          </a:p>
          <a:p>
            <a:r>
              <a:rPr lang="zh-TW" altLang="en-US" dirty="0"/>
              <a:t>叫做</a:t>
            </a:r>
            <a:r>
              <a:rPr lang="en-US" altLang="zh-TW" dirty="0"/>
              <a:t>MSER.(</a:t>
            </a:r>
            <a:r>
              <a:rPr lang="zh-TW" altLang="en-US" dirty="0"/>
              <a:t>最大穩定極值區域</a:t>
            </a:r>
            <a:r>
              <a:rPr lang="en-US" altLang="zh-TW" dirty="0"/>
              <a:t>)</a:t>
            </a:r>
          </a:p>
          <a:p>
            <a:r>
              <a:rPr lang="zh-TW" altLang="en-US" dirty="0"/>
              <a:t> </a:t>
            </a:r>
            <a:r>
              <a:rPr lang="en-US" altLang="zh-TW" sz="1800" b="0" i="0" u="none" strike="noStrike" baseline="0" dirty="0">
                <a:solidFill>
                  <a:srgbClr val="000000"/>
                </a:solidFill>
                <a:latin typeface="NimbusRomNo9L-Regu"/>
              </a:rPr>
              <a:t>developed by </a:t>
            </a:r>
            <a:r>
              <a:rPr lang="en-US" altLang="zh-TW" sz="1800" b="0" i="0" u="none" strike="noStrike" baseline="0" dirty="0" err="1">
                <a:solidFill>
                  <a:srgbClr val="4D0F00"/>
                </a:solidFill>
                <a:latin typeface="NimbusRomNo9L-Regu"/>
              </a:rPr>
              <a:t>Matas</a:t>
            </a:r>
            <a:r>
              <a:rPr lang="en-US" altLang="zh-TW" sz="1800" b="0" i="0" u="none" strike="noStrike" baseline="0" dirty="0">
                <a:solidFill>
                  <a:srgbClr val="4D0F00"/>
                </a:solidFill>
                <a:latin typeface="NimbusRomNo9L-Regu"/>
              </a:rPr>
              <a:t>, Chum </a:t>
            </a:r>
            <a:r>
              <a:rPr lang="en-US" altLang="zh-TW" sz="1800" b="0" i="0" u="none" strike="noStrike" baseline="0" dirty="0">
                <a:solidFill>
                  <a:srgbClr val="4D0F00"/>
                </a:solidFill>
                <a:latin typeface="NimbusRomNo9L-ReguItal"/>
              </a:rPr>
              <a:t>et al. </a:t>
            </a:r>
            <a:r>
              <a:rPr lang="en-US" altLang="zh-TW" sz="1800" b="0" i="0" u="none" strike="noStrike" baseline="0" dirty="0">
                <a:solidFill>
                  <a:srgbClr val="000000"/>
                </a:solidFill>
                <a:latin typeface="NimbusRomNo9L-Regu"/>
              </a:rPr>
              <a:t>(</a:t>
            </a:r>
            <a:r>
              <a:rPr lang="en-US" altLang="zh-TW" sz="1800" b="0" i="0" u="none" strike="noStrike" baseline="0" dirty="0">
                <a:solidFill>
                  <a:srgbClr val="4D0F00"/>
                </a:solidFill>
                <a:latin typeface="NimbusRomNo9L-Regu"/>
              </a:rPr>
              <a:t>2004</a:t>
            </a:r>
            <a:r>
              <a:rPr lang="en-US" altLang="zh-TW" sz="1800" b="0" i="0" u="none" strike="noStrike" baseline="0" dirty="0">
                <a:solidFill>
                  <a:srgbClr val="000000"/>
                </a:solidFill>
                <a:latin typeface="NimbusRomNo9L-Regu"/>
              </a:rPr>
              <a:t>).</a:t>
            </a:r>
            <a:endParaRPr lang="en-US" altLang="zh-TW" dirty="0"/>
          </a:p>
          <a:p>
            <a:r>
              <a:rPr lang="zh-TW" altLang="en-US" dirty="0"/>
              <a:t>那他主要只能使用在灰階圖上</a:t>
            </a:r>
            <a:endParaRPr lang="en-US" altLang="zh-TW" dirty="0"/>
          </a:p>
          <a:p>
            <a:r>
              <a:rPr lang="zh-TW" altLang="en-US" dirty="0"/>
              <a:t>他主要的做法就是先把影像轉成灰階的</a:t>
            </a:r>
            <a:endParaRPr lang="en-US" altLang="zh-TW" dirty="0"/>
          </a:p>
          <a:p>
            <a:r>
              <a:rPr lang="zh-TW" altLang="en-US" dirty="0"/>
              <a:t>接著再慢慢增加</a:t>
            </a:r>
            <a:r>
              <a:rPr lang="en-US" altLang="zh-TW" dirty="0"/>
              <a:t>threshold</a:t>
            </a:r>
            <a:r>
              <a:rPr lang="zh-TW" altLang="en-US" dirty="0"/>
              <a:t> </a:t>
            </a:r>
            <a:endParaRPr lang="en-US" altLang="zh-TW" dirty="0"/>
          </a:p>
          <a:p>
            <a:r>
              <a:rPr lang="zh-TW" altLang="en-US" dirty="0"/>
              <a:t>那最後</a:t>
            </a:r>
            <a:r>
              <a:rPr lang="en-US" altLang="zh-TW" dirty="0"/>
              <a:t>changing rate</a:t>
            </a:r>
            <a:r>
              <a:rPr lang="zh-TW" altLang="en-US" dirty="0"/>
              <a:t>最低 </a:t>
            </a:r>
            <a:r>
              <a:rPr lang="en-US" altLang="zh-TW" dirty="0"/>
              <a:t>threshold</a:t>
            </a:r>
            <a:r>
              <a:rPr lang="zh-TW" altLang="en-US" dirty="0"/>
              <a:t>也最低的 稱做</a:t>
            </a:r>
            <a:r>
              <a:rPr lang="en-US" altLang="zh-TW" dirty="0"/>
              <a:t>maximally stable</a:t>
            </a:r>
          </a:p>
          <a:p>
            <a:r>
              <a:rPr lang="zh-TW" altLang="en-US" dirty="0"/>
              <a:t>這種方法找出來的區域</a:t>
            </a:r>
            <a:r>
              <a:rPr lang="en-US" altLang="zh-TW" dirty="0"/>
              <a:t>(region)</a:t>
            </a:r>
            <a:r>
              <a:rPr lang="zh-TW" altLang="en-US" dirty="0"/>
              <a:t>他是能夠承受仿射變換的，就是他的視角變了之後還是找的到那一塊</a:t>
            </a:r>
            <a:endParaRPr lang="en-US" altLang="zh-TW" dirty="0"/>
          </a:p>
          <a:p>
            <a:r>
              <a:rPr lang="en-US" altLang="zh-TW" dirty="0"/>
              <a:t>https://www.youtube.com/watch?v=yJ7HSDvTdmg</a:t>
            </a:r>
          </a:p>
          <a:p>
            <a:r>
              <a:rPr lang="en-US" altLang="zh-TW" dirty="0"/>
              <a:t>https://www.youtube.com/watch?v=tWdJ-NFE6vY</a:t>
            </a:r>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37</a:t>
            </a:fld>
            <a:endParaRPr lang="zh-TW" altLang="en-US"/>
          </a:p>
        </p:txBody>
      </p:sp>
    </p:spTree>
    <p:extLst>
      <p:ext uri="{BB962C8B-B14F-4D97-AF65-F5344CB8AC3E}">
        <p14:creationId xmlns:p14="http://schemas.microsoft.com/office/powerpoint/2010/main" val="19739983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書中提到的一些近期的論文</a:t>
            </a:r>
            <a:endParaRPr lang="en-US" altLang="zh-TW" dirty="0"/>
          </a:p>
          <a:p>
            <a:r>
              <a:rPr lang="zh-TW" altLang="en-US" dirty="0"/>
              <a:t>有關於使用</a:t>
            </a:r>
            <a:r>
              <a:rPr lang="en-US" altLang="zh-TW" dirty="0"/>
              <a:t>CNN</a:t>
            </a:r>
            <a:r>
              <a:rPr lang="zh-TW" altLang="en-US" dirty="0"/>
              <a:t>來找特徵值的</a:t>
            </a:r>
            <a:endParaRPr lang="en-US" altLang="zh-TW" dirty="0"/>
          </a:p>
          <a:p>
            <a:r>
              <a:rPr lang="zh-TW" altLang="en-US" dirty="0"/>
              <a:t>這些都會有相關的概念，各種的旋轉、尺度、仿射</a:t>
            </a:r>
          </a:p>
        </p:txBody>
      </p:sp>
      <p:sp>
        <p:nvSpPr>
          <p:cNvPr id="4" name="投影片編號版面配置區 3"/>
          <p:cNvSpPr>
            <a:spLocks noGrp="1"/>
          </p:cNvSpPr>
          <p:nvPr>
            <p:ph type="sldNum" sz="quarter" idx="5"/>
          </p:nvPr>
        </p:nvSpPr>
        <p:spPr/>
        <p:txBody>
          <a:bodyPr/>
          <a:lstStyle/>
          <a:p>
            <a:fld id="{818481D3-6815-42F4-851B-2E76A655E3B1}" type="slidenum">
              <a:rPr lang="zh-TW" altLang="en-US" smtClean="0"/>
              <a:pPr/>
              <a:t>38</a:t>
            </a:fld>
            <a:endParaRPr lang="zh-TW" altLang="en-US"/>
          </a:p>
        </p:txBody>
      </p:sp>
    </p:spTree>
    <p:extLst>
      <p:ext uri="{BB962C8B-B14F-4D97-AF65-F5344CB8AC3E}">
        <p14:creationId xmlns:p14="http://schemas.microsoft.com/office/powerpoint/2010/main" val="28082193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兩種方法主要是用來判斷 這兩張圖片所取的特徵點</a:t>
            </a:r>
            <a:endParaRPr lang="en-US" altLang="zh-TW" dirty="0"/>
          </a:p>
          <a:p>
            <a:r>
              <a:rPr lang="zh-TW" altLang="en-US" dirty="0"/>
              <a:t>是不是一樣的點</a:t>
            </a:r>
            <a:endParaRPr lang="en-US" altLang="zh-TW" dirty="0"/>
          </a:p>
          <a:p>
            <a:r>
              <a:rPr lang="zh-TW" altLang="en-US" dirty="0"/>
              <a:t>我們去描述我們所挑出來的點，給他一些性質， 再利用這些性質去比對其他的</a:t>
            </a:r>
            <a:r>
              <a:rPr lang="en-US" altLang="zh-TW" dirty="0"/>
              <a:t>feature</a:t>
            </a:r>
            <a:r>
              <a:rPr lang="zh-TW" altLang="en-US" dirty="0"/>
              <a:t> </a:t>
            </a:r>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40</a:t>
            </a:fld>
            <a:endParaRPr lang="zh-TW" altLang="en-US"/>
          </a:p>
        </p:txBody>
      </p:sp>
    </p:spTree>
    <p:extLst>
      <p:ext uri="{BB962C8B-B14F-4D97-AF65-F5344CB8AC3E}">
        <p14:creationId xmlns:p14="http://schemas.microsoft.com/office/powerpoint/2010/main" val="1558715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zh-TW" altLang="en-US" b="0" i="0" dirty="0">
                <a:solidFill>
                  <a:srgbClr val="6A6C6E"/>
                </a:solidFill>
                <a:effectLst/>
                <a:latin typeface="微軟正黑體" panose="020B0604030504040204" pitchFamily="34" charset="-120"/>
                <a:ea typeface="微軟正黑體" panose="020B0604030504040204" pitchFamily="34" charset="-120"/>
              </a:rPr>
              <a:t>朋友買了一件衣料，綠色的底子帶白色方格，當她拿給我們看時，一位對圍棋十分感與趣的同學說：</a:t>
            </a:r>
            <a:endParaRPr lang="en-US" altLang="zh-TW" b="0" i="0" dirty="0">
              <a:solidFill>
                <a:srgbClr val="6A6C6E"/>
              </a:solidFill>
              <a:effectLst/>
              <a:latin typeface="微軟正黑體" panose="020B0604030504040204" pitchFamily="34" charset="-120"/>
              <a:ea typeface="微軟正黑體" panose="020B0604030504040204" pitchFamily="34" charset="-120"/>
            </a:endParaRPr>
          </a:p>
          <a:p>
            <a:pPr algn="l"/>
            <a:r>
              <a:rPr lang="zh-TW" altLang="en-US" b="0" i="0" dirty="0">
                <a:solidFill>
                  <a:srgbClr val="6A6C6E"/>
                </a:solidFill>
                <a:effectLst/>
                <a:latin typeface="微軟正黑體" panose="020B0604030504040204" pitchFamily="34" charset="-120"/>
                <a:ea typeface="微軟正黑體" panose="020B0604030504040204" pitchFamily="34" charset="-120"/>
              </a:rPr>
              <a:t>「啊，好像棋盤似的。」</a:t>
            </a:r>
          </a:p>
          <a:p>
            <a:pPr algn="l"/>
            <a:r>
              <a:rPr lang="zh-TW" altLang="en-US" b="0" i="0" dirty="0">
                <a:solidFill>
                  <a:srgbClr val="6A6C6E"/>
                </a:solidFill>
                <a:effectLst/>
                <a:latin typeface="微軟正黑體" panose="020B0604030504040204" pitchFamily="34" charset="-120"/>
                <a:ea typeface="微軟正黑體" panose="020B0604030504040204" pitchFamily="34" charset="-120"/>
              </a:rPr>
              <a:t>「我看倒有點像稿紙。」我說。</a:t>
            </a:r>
          </a:p>
          <a:p>
            <a:pPr algn="l"/>
            <a:r>
              <a:rPr lang="zh-TW" altLang="en-US" b="0" i="0" dirty="0">
                <a:solidFill>
                  <a:srgbClr val="6A6C6E"/>
                </a:solidFill>
                <a:effectLst/>
                <a:latin typeface="微軟正黑體" panose="020B0604030504040204" pitchFamily="34" charset="-120"/>
                <a:ea typeface="微軟正黑體" panose="020B0604030504040204" pitchFamily="34" charset="-120"/>
              </a:rPr>
              <a:t>「真像一塊塊綠豆糕。」一位外號叫「大食客」的同學緊接著說。</a:t>
            </a:r>
          </a:p>
          <a:p>
            <a:endParaRPr lang="zh-TW" altLang="en-US" dirty="0"/>
          </a:p>
        </p:txBody>
      </p:sp>
      <p:sp>
        <p:nvSpPr>
          <p:cNvPr id="4" name="投影片編號版面配置區 3"/>
          <p:cNvSpPr>
            <a:spLocks noGrp="1"/>
          </p:cNvSpPr>
          <p:nvPr>
            <p:ph type="sldNum" sz="quarter" idx="5"/>
          </p:nvPr>
        </p:nvSpPr>
        <p:spPr/>
        <p:txBody>
          <a:bodyPr/>
          <a:lstStyle/>
          <a:p>
            <a:fld id="{818481D3-6815-42F4-851B-2E76A655E3B1}" type="slidenum">
              <a:rPr lang="zh-TW" altLang="en-US" smtClean="0"/>
              <a:pPr/>
              <a:t>41</a:t>
            </a:fld>
            <a:endParaRPr lang="zh-TW" altLang="en-US"/>
          </a:p>
        </p:txBody>
      </p:sp>
    </p:spTree>
    <p:extLst>
      <p:ext uri="{BB962C8B-B14F-4D97-AF65-F5344CB8AC3E}">
        <p14:creationId xmlns:p14="http://schemas.microsoft.com/office/powerpoint/2010/main" val="31491904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a:t>(</a:t>
            </a:r>
            <a:r>
              <a:rPr lang="zh-TW" altLang="en-US" dirty="0"/>
              <a:t>上課</a:t>
            </a:r>
            <a:r>
              <a:rPr lang="en-US" altLang="zh-TW" dirty="0"/>
              <a:t>:</a:t>
            </a:r>
            <a:r>
              <a:rPr lang="zh-TW" altLang="en-US" dirty="0"/>
              <a:t>畫圖補充</a:t>
            </a:r>
            <a:r>
              <a:rPr lang="en-US" altLang="zh-TW" dirty="0"/>
              <a:t>)</a:t>
            </a:r>
            <a:r>
              <a:rPr lang="en-US" altLang="zh-TW" b="0" i="0" dirty="0">
                <a:solidFill>
                  <a:srgbClr val="E2EEFF"/>
                </a:solidFill>
                <a:effectLst/>
                <a:latin typeface="Google Sans"/>
              </a:rPr>
              <a:t> Gaussian</a:t>
            </a:r>
            <a:r>
              <a:rPr lang="en-US" altLang="zh-TW" b="0" i="0" dirty="0">
                <a:solidFill>
                  <a:srgbClr val="E8EAED"/>
                </a:solidFill>
                <a:effectLst/>
                <a:latin typeface="Google Sans"/>
              </a:rPr>
              <a:t> kernel</a:t>
            </a:r>
            <a:endParaRPr lang="en-US" altLang="zh-TW" dirty="0"/>
          </a:p>
          <a:p>
            <a:r>
              <a:rPr lang="zh-TW" altLang="en-US" dirty="0"/>
              <a:t>影像中常用的找特徵值的方法 </a:t>
            </a:r>
            <a:r>
              <a:rPr lang="en-US" altLang="zh-TW" dirty="0"/>
              <a:t>SIFT</a:t>
            </a:r>
          </a:p>
          <a:p>
            <a:r>
              <a:rPr lang="zh-TW" altLang="en-US" dirty="0"/>
              <a:t>原圖</a:t>
            </a:r>
            <a:r>
              <a:rPr lang="en-US" altLang="zh-TW" dirty="0"/>
              <a:t>(</a:t>
            </a:r>
            <a:r>
              <a:rPr lang="zh-TW" altLang="en-US" dirty="0"/>
              <a:t>左</a:t>
            </a:r>
            <a:r>
              <a:rPr lang="en-US" altLang="zh-TW" dirty="0"/>
              <a:t>)</a:t>
            </a:r>
            <a:r>
              <a:rPr lang="zh-TW" altLang="en-US" dirty="0"/>
              <a:t> 做了高斯低通，再做相減，得到右邊的高斯差</a:t>
            </a:r>
            <a:endParaRPr lang="en-US" altLang="zh-TW" dirty="0"/>
          </a:p>
          <a:p>
            <a:r>
              <a:rPr lang="zh-TW" altLang="en-US" dirty="0"/>
              <a:t>會只剩下峰值</a:t>
            </a:r>
            <a:endParaRPr lang="en-US" altLang="zh-TW" dirty="0"/>
          </a:p>
          <a:p>
            <a:r>
              <a:rPr lang="en-US" altLang="zh-TW" dirty="0"/>
              <a:t>Octave(</a:t>
            </a:r>
            <a:r>
              <a:rPr lang="zh-TW" altLang="en-US" dirty="0"/>
              <a:t>八度</a:t>
            </a:r>
            <a:r>
              <a:rPr lang="en-US" altLang="zh-TW" dirty="0"/>
              <a:t>)</a:t>
            </a:r>
          </a:p>
          <a:p>
            <a:r>
              <a:rPr lang="zh-TW" altLang="en-US" dirty="0"/>
              <a:t>越往上的時候高斯低通的參數不同，所以越往上越模糊</a:t>
            </a:r>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42</a:t>
            </a:fld>
            <a:endParaRPr lang="zh-TW" altLang="en-US"/>
          </a:p>
        </p:txBody>
      </p:sp>
    </p:spTree>
    <p:extLst>
      <p:ext uri="{BB962C8B-B14F-4D97-AF65-F5344CB8AC3E}">
        <p14:creationId xmlns:p14="http://schemas.microsoft.com/office/powerpoint/2010/main" val="33433963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左下角為原圖</a:t>
            </a:r>
            <a:endParaRPr lang="en-US" altLang="zh-TW" dirty="0"/>
          </a:p>
          <a:p>
            <a:r>
              <a:rPr lang="zh-TW" altLang="en-US" dirty="0"/>
              <a:t>往上是做過高斯低通濾波後的結果</a:t>
            </a:r>
            <a:endParaRPr lang="en-US" altLang="zh-TW" dirty="0"/>
          </a:p>
          <a:p>
            <a:r>
              <a:rPr lang="zh-TW" altLang="en-US" dirty="0"/>
              <a:t>所以會越來越模糊</a:t>
            </a:r>
            <a:endParaRPr lang="en-US" altLang="zh-TW" dirty="0"/>
          </a:p>
          <a:p>
            <a:r>
              <a:rPr lang="zh-TW" altLang="en-US" dirty="0"/>
              <a:t>右邊就是相減之後的結果</a:t>
            </a:r>
            <a:endParaRPr lang="en-US" altLang="zh-TW" dirty="0"/>
          </a:p>
          <a:p>
            <a:r>
              <a:rPr lang="zh-TW" altLang="en-US" dirty="0"/>
              <a:t>白點是最小值 黑點是最大值</a:t>
            </a:r>
            <a:endParaRPr lang="en-US" altLang="zh-TW" dirty="0"/>
          </a:p>
          <a:p>
            <a:r>
              <a:rPr lang="zh-TW" altLang="en-US" dirty="0"/>
              <a:t>綠點是最小值 紅點是最大值</a:t>
            </a:r>
            <a:endParaRPr lang="en-US" altLang="zh-TW" dirty="0"/>
          </a:p>
          <a:p>
            <a:endParaRPr lang="en-US" altLang="zh-TW" dirty="0"/>
          </a:p>
        </p:txBody>
      </p:sp>
      <p:sp>
        <p:nvSpPr>
          <p:cNvPr id="4" name="投影片編號版面配置區 3"/>
          <p:cNvSpPr>
            <a:spLocks noGrp="1"/>
          </p:cNvSpPr>
          <p:nvPr>
            <p:ph type="sldNum" sz="quarter" idx="5"/>
          </p:nvPr>
        </p:nvSpPr>
        <p:spPr/>
        <p:txBody>
          <a:bodyPr/>
          <a:lstStyle/>
          <a:p>
            <a:fld id="{818481D3-6815-42F4-851B-2E76A655E3B1}" type="slidenum">
              <a:rPr lang="zh-TW" altLang="en-US" smtClean="0"/>
              <a:pPr/>
              <a:t>43</a:t>
            </a:fld>
            <a:endParaRPr lang="zh-TW" altLang="en-US"/>
          </a:p>
        </p:txBody>
      </p:sp>
    </p:spTree>
    <p:extLst>
      <p:ext uri="{BB962C8B-B14F-4D97-AF65-F5344CB8AC3E}">
        <p14:creationId xmlns:p14="http://schemas.microsoft.com/office/powerpoint/2010/main" val="39093139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MOP</a:t>
            </a:r>
            <a:r>
              <a:rPr lang="zh-TW" altLang="en-US" dirty="0"/>
              <a:t> </a:t>
            </a:r>
            <a:endParaRPr lang="en-US" altLang="zh-TW" dirty="0"/>
          </a:p>
          <a:p>
            <a:r>
              <a:rPr lang="en-US" altLang="zh-TW" dirty="0"/>
              <a:t>Multi scale oriented patches</a:t>
            </a:r>
            <a:endParaRPr lang="zh-TW" altLang="en-US"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44</a:t>
            </a:fld>
            <a:endParaRPr lang="zh-TW" altLang="en-US"/>
          </a:p>
        </p:txBody>
      </p:sp>
    </p:spTree>
    <p:extLst>
      <p:ext uri="{BB962C8B-B14F-4D97-AF65-F5344CB8AC3E}">
        <p14:creationId xmlns:p14="http://schemas.microsoft.com/office/powerpoint/2010/main" val="15396519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這張前面出現過的圖其實就是</a:t>
            </a:r>
            <a:r>
              <a:rPr lang="en-US" altLang="zh-TW" dirty="0"/>
              <a:t>MOP</a:t>
            </a:r>
            <a:r>
              <a:rPr lang="zh-TW" altLang="en-US" dirty="0"/>
              <a:t>的應用</a:t>
            </a:r>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818481D3-6815-42F4-851B-2E76A655E3B1}" type="slidenum">
              <a:rPr lang="zh-TW" altLang="en-US" smtClean="0"/>
              <a:pPr/>
              <a:t>45</a:t>
            </a:fld>
            <a:endParaRPr lang="zh-TW" altLang="en-US"/>
          </a:p>
        </p:txBody>
      </p:sp>
    </p:spTree>
    <p:extLst>
      <p:ext uri="{BB962C8B-B14F-4D97-AF65-F5344CB8AC3E}">
        <p14:creationId xmlns:p14="http://schemas.microsoft.com/office/powerpoint/2010/main" val="4232651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E. graph-based merging</a:t>
            </a:r>
            <a:r>
              <a:rPr lang="zh-TW" altLang="en-US" dirty="0"/>
              <a:t> 基於圖像的合併</a:t>
            </a:r>
            <a:r>
              <a:rPr lang="en-US" altLang="zh-TW" dirty="0"/>
              <a:t>:</a:t>
            </a:r>
            <a:r>
              <a:rPr lang="zh-TW" altLang="en-US" dirty="0"/>
              <a:t> 要找到這張圖的分割，我們要先把圖像轉成灰階。轉完之後，從某一個</a:t>
            </a:r>
            <a:r>
              <a:rPr lang="en-US" altLang="zh-TW" dirty="0"/>
              <a:t>pixel</a:t>
            </a:r>
            <a:r>
              <a:rPr lang="zh-TW" altLang="en-US" dirty="0"/>
              <a:t>開始，如果他跟鄰近的</a:t>
            </a:r>
            <a:r>
              <a:rPr lang="en-US" altLang="zh-TW" dirty="0"/>
              <a:t>pixel</a:t>
            </a:r>
            <a:r>
              <a:rPr lang="zh-TW" altLang="en-US" dirty="0"/>
              <a:t>灰階直沒有差太多的話，就把他們同化成同一個區域，並且延伸到整張圖，就可以得到這張圖片。</a:t>
            </a:r>
            <a:endParaRPr lang="en-US" altLang="zh-TW" dirty="0"/>
          </a:p>
          <a:p>
            <a:endParaRPr lang="en-US" altLang="zh-TW" dirty="0"/>
          </a:p>
          <a:p>
            <a:pPr algn="l"/>
            <a:r>
              <a:rPr lang="en-US" altLang="zh-TW" dirty="0"/>
              <a:t>F. Mean shift</a:t>
            </a:r>
            <a:r>
              <a:rPr lang="zh-TW" altLang="en-US" dirty="0"/>
              <a:t>均值飄移</a:t>
            </a:r>
            <a:r>
              <a:rPr lang="en-US" altLang="zh-TW" dirty="0"/>
              <a:t>:</a:t>
            </a:r>
            <a:r>
              <a:rPr lang="zh-TW" altLang="en-US" b="0" i="0" dirty="0">
                <a:solidFill>
                  <a:srgbClr val="374151"/>
                </a:solidFill>
                <a:effectLst/>
                <a:latin typeface="Söhne"/>
              </a:rPr>
              <a:t>對於每個</a:t>
            </a:r>
            <a:r>
              <a:rPr lang="en-US" altLang="zh-TW" b="0" i="0" dirty="0">
                <a:solidFill>
                  <a:srgbClr val="374151"/>
                </a:solidFill>
                <a:effectLst/>
                <a:latin typeface="Söhne"/>
              </a:rPr>
              <a:t>pixel</a:t>
            </a:r>
            <a:r>
              <a:rPr lang="zh-TW" altLang="en-US" b="0" i="0" dirty="0">
                <a:solidFill>
                  <a:srgbClr val="374151"/>
                </a:solidFill>
                <a:effectLst/>
                <a:latin typeface="Söhne"/>
              </a:rPr>
              <a:t>，</a:t>
            </a:r>
            <a:r>
              <a:rPr lang="en-US" altLang="zh-TW" b="0" i="0" dirty="0">
                <a:solidFill>
                  <a:srgbClr val="374151"/>
                </a:solidFill>
                <a:effectLst/>
                <a:latin typeface="Söhne"/>
              </a:rPr>
              <a:t>mean-shift</a:t>
            </a:r>
            <a:r>
              <a:rPr lang="zh-TW" altLang="en-US" b="0" i="0" dirty="0">
                <a:solidFill>
                  <a:srgbClr val="374151"/>
                </a:solidFill>
                <a:effectLst/>
                <a:latin typeface="Söhne"/>
              </a:rPr>
              <a:t>法通過計算該</a:t>
            </a:r>
            <a:r>
              <a:rPr lang="en-US" altLang="zh-TW" b="0" i="0" dirty="0">
                <a:solidFill>
                  <a:srgbClr val="374151"/>
                </a:solidFill>
                <a:effectLst/>
                <a:latin typeface="Söhne"/>
              </a:rPr>
              <a:t>pixel</a:t>
            </a:r>
            <a:r>
              <a:rPr lang="zh-TW" altLang="en-US" b="0" i="0" dirty="0">
                <a:solidFill>
                  <a:srgbClr val="374151"/>
                </a:solidFill>
                <a:effectLst/>
                <a:latin typeface="Söhne"/>
              </a:rPr>
              <a:t>點周圍所有鄰域的加權平均值，來計算該</a:t>
            </a:r>
            <a:r>
              <a:rPr lang="en-US" altLang="zh-TW" b="0" i="0" dirty="0">
                <a:solidFill>
                  <a:srgbClr val="374151"/>
                </a:solidFill>
                <a:effectLst/>
                <a:latin typeface="Söhne"/>
              </a:rPr>
              <a:t>pixel</a:t>
            </a:r>
            <a:r>
              <a:rPr lang="zh-TW" altLang="en-US" b="0" i="0" dirty="0">
                <a:solidFill>
                  <a:srgbClr val="374151"/>
                </a:solidFill>
                <a:effectLst/>
                <a:latin typeface="Söhne"/>
              </a:rPr>
              <a:t>點的位移向量。漂移向量的大小和方向是根據</a:t>
            </a:r>
            <a:r>
              <a:rPr lang="en-US" altLang="zh-TW" b="0" i="0" dirty="0">
                <a:solidFill>
                  <a:srgbClr val="374151"/>
                </a:solidFill>
                <a:effectLst/>
                <a:latin typeface="Söhne"/>
              </a:rPr>
              <a:t>pixel</a:t>
            </a:r>
            <a:r>
              <a:rPr lang="zh-TW" altLang="en-US" b="0" i="0" dirty="0">
                <a:solidFill>
                  <a:srgbClr val="374151"/>
                </a:solidFill>
                <a:effectLst/>
                <a:latin typeface="Söhne"/>
              </a:rPr>
              <a:t>點的密度估計來計算的，即</a:t>
            </a:r>
            <a:r>
              <a:rPr lang="en-US" altLang="zh-TW" b="0" i="0" dirty="0">
                <a:solidFill>
                  <a:srgbClr val="374151"/>
                </a:solidFill>
                <a:effectLst/>
                <a:latin typeface="Söhne"/>
              </a:rPr>
              <a:t>pixel</a:t>
            </a:r>
            <a:r>
              <a:rPr lang="zh-TW" altLang="en-US" b="0" i="0" dirty="0">
                <a:solidFill>
                  <a:srgbClr val="374151"/>
                </a:solidFill>
                <a:effectLst/>
                <a:latin typeface="Söhne"/>
              </a:rPr>
              <a:t>點周圍的點越密集，位移向量就越小，反之亦然。</a:t>
            </a:r>
          </a:p>
          <a:p>
            <a:pPr algn="l"/>
            <a:r>
              <a:rPr lang="zh-TW" altLang="en-US" b="0" i="0" dirty="0">
                <a:solidFill>
                  <a:srgbClr val="374151"/>
                </a:solidFill>
                <a:effectLst/>
                <a:latin typeface="Söhne"/>
              </a:rPr>
              <a:t>在每次迭代中，</a:t>
            </a:r>
            <a:r>
              <a:rPr lang="en-US" altLang="zh-TW" b="0" i="0" dirty="0">
                <a:solidFill>
                  <a:srgbClr val="374151"/>
                </a:solidFill>
                <a:effectLst/>
                <a:latin typeface="Söhne"/>
              </a:rPr>
              <a:t>pixel</a:t>
            </a:r>
            <a:r>
              <a:rPr lang="zh-TW" altLang="en-US" b="0" i="0" dirty="0">
                <a:solidFill>
                  <a:srgbClr val="374151"/>
                </a:solidFill>
                <a:effectLst/>
                <a:latin typeface="Söhne"/>
              </a:rPr>
              <a:t>點根據位移向量進行移動，直到收斂。</a:t>
            </a:r>
          </a:p>
          <a:p>
            <a:endParaRPr lang="zh-TW" altLang="en-US" dirty="0"/>
          </a:p>
        </p:txBody>
      </p:sp>
      <p:sp>
        <p:nvSpPr>
          <p:cNvPr id="4" name="投影片編號版面配置區 3"/>
          <p:cNvSpPr>
            <a:spLocks noGrp="1"/>
          </p:cNvSpPr>
          <p:nvPr>
            <p:ph type="sldNum" sz="quarter" idx="5"/>
          </p:nvPr>
        </p:nvSpPr>
        <p:spPr/>
        <p:txBody>
          <a:bodyPr/>
          <a:lstStyle/>
          <a:p>
            <a:fld id="{818481D3-6815-42F4-851B-2E76A655E3B1}" type="slidenum">
              <a:rPr lang="zh-TW" altLang="en-US" smtClean="0"/>
              <a:pPr/>
              <a:t>5</a:t>
            </a:fld>
            <a:endParaRPr lang="zh-TW" altLang="en-US"/>
          </a:p>
        </p:txBody>
      </p:sp>
    </p:spTree>
    <p:extLst>
      <p:ext uri="{BB962C8B-B14F-4D97-AF65-F5344CB8AC3E}">
        <p14:creationId xmlns:p14="http://schemas.microsoft.com/office/powerpoint/2010/main" val="41109896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46</a:t>
            </a:fld>
            <a:endParaRPr lang="zh-TW" altLang="en-US"/>
          </a:p>
        </p:txBody>
      </p:sp>
    </p:spTree>
    <p:extLst>
      <p:ext uri="{BB962C8B-B14F-4D97-AF65-F5344CB8AC3E}">
        <p14:creationId xmlns:p14="http://schemas.microsoft.com/office/powerpoint/2010/main" val="25991598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Location – orientation Histogram</a:t>
            </a:r>
          </a:p>
          <a:p>
            <a:r>
              <a:rPr lang="en-US" altLang="zh-TW" dirty="0"/>
              <a:t>Lowe</a:t>
            </a:r>
            <a:r>
              <a:rPr lang="zh-TW" altLang="en-US" dirty="0"/>
              <a:t>的方法是把一張影像分成一小部分來找方向，</a:t>
            </a:r>
            <a:endParaRPr lang="en-US" altLang="zh-TW" dirty="0"/>
          </a:p>
          <a:p>
            <a:r>
              <a:rPr lang="zh-TW" altLang="en-US" dirty="0"/>
              <a:t>下一頁會有</a:t>
            </a:r>
            <a:r>
              <a:rPr lang="en-US" altLang="zh-TW" dirty="0"/>
              <a:t>GLOH</a:t>
            </a:r>
            <a:r>
              <a:rPr lang="zh-TW" altLang="en-US" dirty="0"/>
              <a:t>使用的表達</a:t>
            </a:r>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47</a:t>
            </a:fld>
            <a:endParaRPr lang="zh-TW" altLang="en-US"/>
          </a:p>
        </p:txBody>
      </p:sp>
    </p:spTree>
    <p:extLst>
      <p:ext uri="{BB962C8B-B14F-4D97-AF65-F5344CB8AC3E}">
        <p14:creationId xmlns:p14="http://schemas.microsoft.com/office/powerpoint/2010/main" val="34533096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200" b="0" i="0" kern="1200" dirty="0">
                <a:solidFill>
                  <a:schemeClr val="tx1"/>
                </a:solidFill>
                <a:effectLst/>
                <a:latin typeface="+mn-lt"/>
                <a:ea typeface="+mn-ea"/>
                <a:cs typeface="+mn-cs"/>
              </a:rPr>
              <a:t>方向梯度直方圖</a:t>
            </a:r>
          </a:p>
          <a:p>
            <a:r>
              <a:rPr lang="zh-TW" altLang="en-US" dirty="0"/>
              <a:t>這裡的區域名稱為</a:t>
            </a:r>
            <a:r>
              <a:rPr lang="en-US" altLang="zh-TW" dirty="0"/>
              <a:t>bins</a:t>
            </a:r>
            <a:r>
              <a:rPr lang="zh-TW" altLang="en-US" dirty="0"/>
              <a:t>或</a:t>
            </a:r>
            <a:r>
              <a:rPr lang="en-US" altLang="zh-TW" dirty="0"/>
              <a:t>cells</a:t>
            </a:r>
          </a:p>
          <a:p>
            <a:r>
              <a:rPr lang="zh-TW" altLang="en-US" dirty="0"/>
              <a:t>這是</a:t>
            </a:r>
            <a:r>
              <a:rPr lang="en-US" altLang="zh-TW" dirty="0"/>
              <a:t>GLOH</a:t>
            </a:r>
            <a:r>
              <a:rPr lang="zh-TW" altLang="en-US" dirty="0"/>
              <a:t>的</a:t>
            </a:r>
            <a:r>
              <a:rPr lang="en-US" altLang="zh-TW" dirty="0"/>
              <a:t>descriptor</a:t>
            </a:r>
          </a:p>
          <a:p>
            <a:r>
              <a:rPr lang="zh-TW" altLang="en-US" dirty="0"/>
              <a:t>他使用了</a:t>
            </a:r>
            <a:r>
              <a:rPr lang="en-US" altLang="zh-TW" dirty="0"/>
              <a:t>log-polar bins</a:t>
            </a:r>
            <a:r>
              <a:rPr lang="zh-TW" altLang="en-US" dirty="0"/>
              <a:t> 而不是</a:t>
            </a:r>
            <a:r>
              <a:rPr lang="en-US" altLang="zh-TW" dirty="0"/>
              <a:t>square bins</a:t>
            </a:r>
            <a:r>
              <a:rPr lang="zh-TW" altLang="en-US" dirty="0"/>
              <a:t>去算方向</a:t>
            </a:r>
            <a:endParaRPr lang="en-US" altLang="zh-TW" dirty="0"/>
          </a:p>
          <a:p>
            <a:r>
              <a:rPr lang="en-US" altLang="zh-TW" dirty="0"/>
              <a:t>log-polar bins</a:t>
            </a:r>
            <a:r>
              <a:rPr lang="zh-TW" altLang="en-US" dirty="0"/>
              <a:t>更適合用來</a:t>
            </a:r>
            <a:r>
              <a:rPr lang="zh-CN" altLang="en-US" b="0" i="0" dirty="0">
                <a:solidFill>
                  <a:srgbClr val="374151"/>
                </a:solidFill>
                <a:effectLst/>
                <a:latin typeface="Söhne"/>
              </a:rPr>
              <a:t>提取眼睛或嘴巴等圆形结构的特征</a:t>
            </a:r>
            <a:endParaRPr lang="en-US" altLang="zh-TW" dirty="0"/>
          </a:p>
          <a:p>
            <a:endParaRPr lang="en-US" altLang="zh-TW" dirty="0"/>
          </a:p>
          <a:p>
            <a:r>
              <a:rPr lang="zh-TW" altLang="en-US" dirty="0"/>
              <a:t>我們常用的數學是笛卡兒坐標系</a:t>
            </a:r>
            <a:r>
              <a:rPr lang="en-US" altLang="zh-TW" dirty="0"/>
              <a:t>(</a:t>
            </a:r>
            <a:r>
              <a:rPr lang="zh-TW" altLang="en-US" dirty="0"/>
              <a:t>也就是直角坐標系</a:t>
            </a:r>
            <a:r>
              <a:rPr lang="en-US" altLang="zh-TW" dirty="0"/>
              <a:t>)</a:t>
            </a:r>
            <a:r>
              <a:rPr lang="zh-TW" altLang="en-US" dirty="0"/>
              <a:t>轉換到對數極座標</a:t>
            </a:r>
            <a:endParaRPr lang="en-US" altLang="zh-TW" dirty="0"/>
          </a:p>
          <a:p>
            <a:endParaRPr lang="en-US" altLang="zh-TW" dirty="0"/>
          </a:p>
          <a:p>
            <a:r>
              <a:rPr lang="en-US" altLang="zh-TW" dirty="0"/>
              <a:t>https://zh.wikipedia.org/wiki/%E5%B0%8D%E6%95%B8%E6%A5%B5%E5%BA%A7%E6%A8%99%E8%BD%89%E6%8F%9B</a:t>
            </a:r>
            <a:endParaRPr lang="zh-TW" altLang="en-US" dirty="0"/>
          </a:p>
        </p:txBody>
      </p:sp>
      <p:sp>
        <p:nvSpPr>
          <p:cNvPr id="4" name="投影片編號版面配置區 3"/>
          <p:cNvSpPr>
            <a:spLocks noGrp="1"/>
          </p:cNvSpPr>
          <p:nvPr>
            <p:ph type="sldNum" sz="quarter" idx="5"/>
          </p:nvPr>
        </p:nvSpPr>
        <p:spPr/>
        <p:txBody>
          <a:bodyPr/>
          <a:lstStyle/>
          <a:p>
            <a:fld id="{818481D3-6815-42F4-851B-2E76A655E3B1}" type="slidenum">
              <a:rPr lang="zh-TW" altLang="en-US" smtClean="0"/>
              <a:pPr/>
              <a:t>48</a:t>
            </a:fld>
            <a:endParaRPr lang="zh-TW" altLang="en-US"/>
          </a:p>
        </p:txBody>
      </p:sp>
    </p:spTree>
    <p:extLst>
      <p:ext uri="{BB962C8B-B14F-4D97-AF65-F5344CB8AC3E}">
        <p14:creationId xmlns:p14="http://schemas.microsoft.com/office/powerpoint/2010/main" val="40091494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兩大主題</a:t>
            </a:r>
            <a:r>
              <a:rPr lang="en-US" altLang="zh-TW" dirty="0"/>
              <a:t>:</a:t>
            </a:r>
          </a:p>
          <a:p>
            <a:pPr marL="228600" indent="-228600">
              <a:buAutoNum type="arabicPeriod"/>
            </a:pPr>
            <a:r>
              <a:rPr lang="zh-TW" altLang="en-US" dirty="0"/>
              <a:t>先選一個匹配的策略</a:t>
            </a:r>
            <a:endParaRPr lang="en-US" altLang="zh-TW" dirty="0"/>
          </a:p>
          <a:p>
            <a:pPr marL="228600" indent="-228600">
              <a:buAutoNum type="arabicPeriod"/>
            </a:pPr>
            <a:r>
              <a:rPr lang="zh-TW" altLang="en-US" dirty="0"/>
              <a:t>設計一 個資料結構或演算法可以有效率的執行這個配對</a:t>
            </a:r>
            <a:endParaRPr lang="en-US" altLang="zh-TW"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50</a:t>
            </a:fld>
            <a:endParaRPr lang="zh-TW" altLang="en-US"/>
          </a:p>
        </p:txBody>
      </p:sp>
    </p:spTree>
    <p:extLst>
      <p:ext uri="{BB962C8B-B14F-4D97-AF65-F5344CB8AC3E}">
        <p14:creationId xmlns:p14="http://schemas.microsoft.com/office/powerpoint/2010/main" val="39701632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1</a:t>
            </a:r>
            <a:r>
              <a:rPr lang="zh-TW" altLang="en-US" dirty="0"/>
              <a:t>要和</a:t>
            </a:r>
            <a:r>
              <a:rPr lang="en-US" altLang="zh-TW" dirty="0"/>
              <a:t>1</a:t>
            </a:r>
            <a:r>
              <a:rPr lang="zh-TW" altLang="en-US" dirty="0"/>
              <a:t>配對 </a:t>
            </a:r>
            <a:r>
              <a:rPr lang="en-US" altLang="zh-TW" dirty="0"/>
              <a:t>2</a:t>
            </a:r>
            <a:r>
              <a:rPr lang="zh-TW" altLang="en-US" dirty="0"/>
              <a:t>要和</a:t>
            </a:r>
            <a:r>
              <a:rPr lang="en-US" altLang="zh-TW" dirty="0"/>
              <a:t>2</a:t>
            </a:r>
            <a:r>
              <a:rPr lang="zh-TW" altLang="en-US" dirty="0"/>
              <a:t>配對 </a:t>
            </a:r>
            <a:endParaRPr lang="en-US" altLang="zh-TW" dirty="0"/>
          </a:p>
          <a:p>
            <a:r>
              <a:rPr lang="zh-TW" altLang="en-US" dirty="0"/>
              <a:t>所以</a:t>
            </a:r>
            <a:r>
              <a:rPr lang="en-US" altLang="zh-TW" dirty="0"/>
              <a:t>3</a:t>
            </a:r>
            <a:r>
              <a:rPr lang="zh-TW" altLang="en-US" dirty="0"/>
              <a:t>對</a:t>
            </a:r>
            <a:r>
              <a:rPr lang="en-US" altLang="zh-TW" dirty="0"/>
              <a:t>2</a:t>
            </a:r>
            <a:r>
              <a:rPr lang="zh-TW" altLang="en-US" dirty="0"/>
              <a:t>來說是錯的</a:t>
            </a:r>
            <a:endParaRPr lang="en-US" altLang="zh-TW" dirty="0"/>
          </a:p>
          <a:p>
            <a:endParaRPr lang="en-US" altLang="zh-TW" dirty="0"/>
          </a:p>
          <a:p>
            <a:r>
              <a:rPr lang="zh-TW" altLang="en-US" dirty="0"/>
              <a:t>這個最簡單的方法呢 好像也沒有名字</a:t>
            </a:r>
            <a:endParaRPr lang="en-US" altLang="zh-TW" dirty="0"/>
          </a:p>
          <a:p>
            <a:r>
              <a:rPr lang="zh-TW" altLang="en-US" dirty="0"/>
              <a:t>總之他就是對於目標的特徵點， 設定一段距離，距離內的</a:t>
            </a:r>
            <a:r>
              <a:rPr lang="en-US" altLang="zh-TW" dirty="0"/>
              <a:t>feature</a:t>
            </a:r>
            <a:r>
              <a:rPr lang="zh-TW" altLang="en-US" dirty="0"/>
              <a:t>就拿去做配對</a:t>
            </a:r>
            <a:endParaRPr lang="en-US" altLang="zh-TW" dirty="0"/>
          </a:p>
          <a:p>
            <a:r>
              <a:rPr lang="zh-TW" altLang="en-US" dirty="0"/>
              <a:t>實心的圓是我們的</a:t>
            </a:r>
            <a:r>
              <a:rPr lang="en-US" altLang="zh-TW" dirty="0"/>
              <a:t>threshold</a:t>
            </a:r>
          </a:p>
          <a:p>
            <a:r>
              <a:rPr lang="zh-TW" altLang="en-US" dirty="0"/>
              <a:t>可以看出 綠色的</a:t>
            </a:r>
            <a:r>
              <a:rPr lang="en-US" altLang="zh-TW" dirty="0"/>
              <a:t>1</a:t>
            </a:r>
            <a:r>
              <a:rPr lang="zh-TW" altLang="en-US" dirty="0"/>
              <a:t> 是正確的配對</a:t>
            </a:r>
            <a:r>
              <a:rPr lang="en-US" altLang="zh-TW" dirty="0"/>
              <a:t>(good match)</a:t>
            </a:r>
            <a:r>
              <a:rPr lang="zh-TW" altLang="en-US" dirty="0"/>
              <a:t> 所以我們叫他 </a:t>
            </a:r>
            <a:r>
              <a:rPr lang="en-US" altLang="zh-TW" dirty="0"/>
              <a:t>true positive</a:t>
            </a:r>
          </a:p>
          <a:p>
            <a:r>
              <a:rPr lang="zh-TW" altLang="en-US" dirty="0"/>
              <a:t>藍色的</a:t>
            </a:r>
            <a:r>
              <a:rPr lang="en-US" altLang="zh-TW" dirty="0"/>
              <a:t>1</a:t>
            </a:r>
            <a:r>
              <a:rPr lang="zh-TW" altLang="en-US" dirty="0"/>
              <a:t> 是 本來該配對到但沒有配對到的</a:t>
            </a:r>
            <a:r>
              <a:rPr lang="en-US" altLang="zh-TW" dirty="0"/>
              <a:t>(failure to match) </a:t>
            </a:r>
            <a:r>
              <a:rPr lang="zh-TW" altLang="en-US" dirty="0"/>
              <a:t>所以是 </a:t>
            </a:r>
            <a:r>
              <a:rPr lang="en-US" altLang="zh-TW" dirty="0"/>
              <a:t>false negative</a:t>
            </a:r>
            <a:r>
              <a:rPr lang="en-US" altLang="zh-TW" baseline="0" dirty="0"/>
              <a:t> </a:t>
            </a:r>
            <a:r>
              <a:rPr lang="zh-TW" altLang="en-US" baseline="0" dirty="0"/>
              <a:t>錯誤的負值</a:t>
            </a:r>
            <a:endParaRPr lang="en-US" altLang="zh-TW" baseline="0" dirty="0"/>
          </a:p>
          <a:p>
            <a:r>
              <a:rPr lang="zh-TW" altLang="en-US" baseline="0" dirty="0"/>
              <a:t>紅色的</a:t>
            </a:r>
            <a:r>
              <a:rPr lang="en-US" altLang="zh-TW" baseline="0" dirty="0"/>
              <a:t>3</a:t>
            </a:r>
            <a:r>
              <a:rPr lang="zh-TW" altLang="en-US" baseline="0" dirty="0"/>
              <a:t> 本來就不該跟</a:t>
            </a:r>
            <a:r>
              <a:rPr lang="en-US" altLang="zh-TW" baseline="0" dirty="0"/>
              <a:t>2</a:t>
            </a:r>
            <a:r>
              <a:rPr lang="zh-TW" altLang="en-US" baseline="0" dirty="0"/>
              <a:t>配對到一起，但是因為我們單純地用距離來做配對，所以是</a:t>
            </a:r>
            <a:r>
              <a:rPr lang="en-US" altLang="zh-TW" baseline="0" dirty="0"/>
              <a:t>incorrect match </a:t>
            </a:r>
            <a:r>
              <a:rPr lang="zh-TW" altLang="en-US" baseline="0" dirty="0"/>
              <a:t>叫他 </a:t>
            </a:r>
            <a:r>
              <a:rPr lang="en-US" altLang="zh-TW" baseline="0" dirty="0"/>
              <a:t>false positive (</a:t>
            </a:r>
            <a:r>
              <a:rPr lang="zh-TW" altLang="en-US" baseline="0" dirty="0"/>
              <a:t>錯誤的正值</a:t>
            </a:r>
            <a:r>
              <a:rPr lang="en-US" altLang="zh-TW" baseline="0" dirty="0"/>
              <a:t>)</a:t>
            </a:r>
          </a:p>
          <a:p>
            <a:r>
              <a:rPr lang="zh-TW" altLang="en-US" dirty="0"/>
              <a:t>深紅色的</a:t>
            </a:r>
            <a:r>
              <a:rPr lang="en-US" altLang="zh-TW" dirty="0"/>
              <a:t>4</a:t>
            </a:r>
            <a:r>
              <a:rPr lang="zh-TW" altLang="en-US" dirty="0"/>
              <a:t>是本來就不該跟</a:t>
            </a:r>
            <a:r>
              <a:rPr lang="en-US" altLang="zh-TW" dirty="0"/>
              <a:t>2</a:t>
            </a:r>
            <a:r>
              <a:rPr lang="zh-TW" altLang="en-US" dirty="0"/>
              <a:t>配到一起 也剛好不再</a:t>
            </a:r>
            <a:r>
              <a:rPr lang="en-US" altLang="zh-TW" dirty="0"/>
              <a:t>threshold</a:t>
            </a:r>
            <a:r>
              <a:rPr lang="zh-TW" altLang="en-US" dirty="0"/>
              <a:t>內，所以是</a:t>
            </a:r>
            <a:r>
              <a:rPr lang="en-US" altLang="zh-TW" dirty="0"/>
              <a:t>true</a:t>
            </a:r>
            <a:r>
              <a:rPr lang="en-US" altLang="zh-TW" baseline="0" dirty="0"/>
              <a:t> negative( </a:t>
            </a:r>
            <a:r>
              <a:rPr lang="zh-TW" altLang="en-US" baseline="0" dirty="0"/>
              <a:t>正確的負值</a:t>
            </a:r>
            <a:r>
              <a:rPr lang="en-US" altLang="zh-TW" baseline="0" dirty="0"/>
              <a:t>)</a:t>
            </a:r>
          </a:p>
          <a:p>
            <a:endParaRPr lang="en-US" altLang="zh-TW" baseline="0" dirty="0"/>
          </a:p>
          <a:p>
            <a:r>
              <a:rPr lang="zh-TW" altLang="en-US" baseline="0" dirty="0"/>
              <a:t>圖上說明的是 如果我們放大</a:t>
            </a:r>
            <a:r>
              <a:rPr lang="en-US" altLang="zh-TW" baseline="0" dirty="0"/>
              <a:t>threshold </a:t>
            </a:r>
            <a:r>
              <a:rPr lang="zh-TW" altLang="en-US" baseline="0" dirty="0"/>
              <a:t>變成虛線圈圈， 那麼藍色</a:t>
            </a:r>
            <a:r>
              <a:rPr lang="en-US" altLang="zh-TW" baseline="0" dirty="0"/>
              <a:t>1</a:t>
            </a:r>
            <a:r>
              <a:rPr lang="zh-TW" altLang="en-US" baseline="0" dirty="0"/>
              <a:t>會成為</a:t>
            </a:r>
            <a:r>
              <a:rPr lang="en-US" altLang="zh-TW" baseline="0" dirty="0"/>
              <a:t>true positive </a:t>
            </a:r>
            <a:r>
              <a:rPr lang="zh-TW" altLang="en-US" baseline="0" dirty="0"/>
              <a:t>但同時， </a:t>
            </a:r>
            <a:r>
              <a:rPr lang="en-US" altLang="zh-TW" baseline="0" dirty="0"/>
              <a:t>4</a:t>
            </a:r>
            <a:r>
              <a:rPr lang="zh-TW" altLang="en-US" baseline="0" dirty="0"/>
              <a:t>也會變成新的</a:t>
            </a:r>
            <a:r>
              <a:rPr lang="en-US" altLang="zh-TW" baseline="0" dirty="0"/>
              <a:t>false positive (</a:t>
            </a:r>
            <a:r>
              <a:rPr lang="zh-TW" altLang="en-US" baseline="0" dirty="0"/>
              <a:t>我們不希望</a:t>
            </a:r>
            <a:r>
              <a:rPr lang="en-US" altLang="zh-TW" baseline="0" dirty="0"/>
              <a:t>false </a:t>
            </a:r>
            <a:r>
              <a:rPr lang="en-US" altLang="zh-TW" baseline="0" dirty="0" err="1"/>
              <a:t>positiv</a:t>
            </a:r>
            <a:r>
              <a:rPr lang="zh-TW" altLang="en-US" baseline="0" dirty="0"/>
              <a:t>變高</a:t>
            </a:r>
            <a:r>
              <a:rPr lang="en-US" altLang="zh-TW" baseline="0" dirty="0"/>
              <a:t>)</a:t>
            </a:r>
            <a:r>
              <a:rPr lang="zh-TW" altLang="en-US" baseline="0" dirty="0"/>
              <a:t> </a:t>
            </a:r>
            <a:endParaRPr lang="en-US" altLang="zh-TW"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51</a:t>
            </a:fld>
            <a:endParaRPr lang="zh-TW" altLang="en-US"/>
          </a:p>
        </p:txBody>
      </p:sp>
    </p:spTree>
    <p:extLst>
      <p:ext uri="{BB962C8B-B14F-4D97-AF65-F5344CB8AC3E}">
        <p14:creationId xmlns:p14="http://schemas.microsoft.com/office/powerpoint/2010/main" val="20327088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這些數字都是假設的，只是想表達當我們有這四個可以算出哪些指標，</a:t>
            </a:r>
            <a:endParaRPr lang="en-US" altLang="zh-TW" dirty="0"/>
          </a:p>
          <a:p>
            <a:r>
              <a:rPr lang="zh-TW" altLang="en-US" dirty="0"/>
              <a:t>當然最常見就是看</a:t>
            </a:r>
            <a:r>
              <a:rPr lang="en-US" altLang="zh-TW" dirty="0"/>
              <a:t>ACC</a:t>
            </a:r>
            <a:endParaRPr lang="zh-TW" altLang="en-US"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52</a:t>
            </a:fld>
            <a:endParaRPr lang="zh-TW" altLang="en-US"/>
          </a:p>
        </p:txBody>
      </p:sp>
    </p:spTree>
    <p:extLst>
      <p:ext uri="{BB962C8B-B14F-4D97-AF65-F5344CB8AC3E}">
        <p14:creationId xmlns:p14="http://schemas.microsoft.com/office/powerpoint/2010/main" val="37969100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54</a:t>
            </a:fld>
            <a:endParaRPr lang="zh-TW" altLang="en-US"/>
          </a:p>
        </p:txBody>
      </p:sp>
    </p:spTree>
    <p:extLst>
      <p:ext uri="{BB962C8B-B14F-4D97-AF65-F5344CB8AC3E}">
        <p14:creationId xmlns:p14="http://schemas.microsoft.com/office/powerpoint/2010/main" val="16906884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前面我們有了</a:t>
            </a:r>
            <a:r>
              <a:rPr lang="en-US" altLang="zh-TW" dirty="0"/>
              <a:t>matching</a:t>
            </a:r>
            <a:r>
              <a:rPr lang="en-US" altLang="zh-TW" baseline="0" dirty="0"/>
              <a:t> strategy </a:t>
            </a:r>
            <a:r>
              <a:rPr lang="zh-TW" altLang="en-US" baseline="0" dirty="0"/>
              <a:t>配對的策略</a:t>
            </a:r>
            <a:endParaRPr lang="en-US" altLang="zh-TW" baseline="0" dirty="0"/>
          </a:p>
          <a:p>
            <a:r>
              <a:rPr lang="zh-TW" altLang="en-US" baseline="0" dirty="0"/>
              <a:t>接下來就是要有效率的去搜尋附近的點的演算法。</a:t>
            </a:r>
            <a:endParaRPr lang="en-US" altLang="zh-TW" baseline="0" dirty="0"/>
          </a:p>
          <a:p>
            <a:r>
              <a:rPr lang="zh-TW" altLang="en-US" dirty="0"/>
              <a:t>我們大可以直接把所有特徵點拿去和其他所有點做比對，但是想當然這個方法太笨了，</a:t>
            </a:r>
            <a:endParaRPr lang="en-US" altLang="zh-TW" dirty="0"/>
          </a:p>
          <a:p>
            <a:r>
              <a:rPr lang="zh-TW" altLang="en-US" dirty="0"/>
              <a:t>所以我們可以把這些點根據位置之類的先做初步的分類，可以建立一個</a:t>
            </a:r>
            <a:r>
              <a:rPr lang="en-US" altLang="zh-TW" dirty="0"/>
              <a:t>search tree</a:t>
            </a:r>
            <a:r>
              <a:rPr lang="en-US" altLang="zh-TW" baseline="0" dirty="0"/>
              <a:t> </a:t>
            </a:r>
            <a:r>
              <a:rPr lang="zh-TW" altLang="en-US" baseline="0" dirty="0"/>
              <a:t>或是建立一個</a:t>
            </a:r>
            <a:r>
              <a:rPr lang="en-US" altLang="zh-TW" baseline="0" dirty="0"/>
              <a:t>hash table</a:t>
            </a:r>
          </a:p>
          <a:p>
            <a:endParaRPr lang="en-US" altLang="zh-TW" dirty="0"/>
          </a:p>
          <a:p>
            <a:r>
              <a:rPr lang="zh-TW" altLang="en-US" dirty="0"/>
              <a:t>課本舉的例子是</a:t>
            </a:r>
            <a:endParaRPr lang="en-US" altLang="zh-TW" dirty="0"/>
          </a:p>
          <a:p>
            <a:r>
              <a:rPr lang="en-US" altLang="zh-TW" dirty="0"/>
              <a:t>Multi-dimensional search tree</a:t>
            </a:r>
            <a:r>
              <a:rPr lang="en-US" altLang="zh-TW" baseline="0" dirty="0"/>
              <a:t> </a:t>
            </a:r>
            <a:r>
              <a:rPr lang="zh-TW" altLang="en-US" baseline="0" dirty="0"/>
              <a:t>其中最有名的就是這上面的 </a:t>
            </a:r>
            <a:r>
              <a:rPr lang="en-US" altLang="zh-TW" baseline="0" dirty="0"/>
              <a:t>K-d tree</a:t>
            </a:r>
            <a:endParaRPr lang="en-US" altLang="zh-TW" dirty="0"/>
          </a:p>
          <a:p>
            <a:r>
              <a:rPr lang="en-US" altLang="zh-TW" dirty="0"/>
              <a:t>The best bin first (BBF) search</a:t>
            </a:r>
          </a:p>
          <a:p>
            <a:r>
              <a:rPr lang="en-US" altLang="zh-TW" dirty="0"/>
              <a:t>(d1 .34) d1</a:t>
            </a:r>
            <a:r>
              <a:rPr lang="zh-TW" altLang="en-US" dirty="0"/>
              <a:t>是指垂直的</a:t>
            </a:r>
            <a:r>
              <a:rPr lang="zh-TW" altLang="en-US" baseline="0" dirty="0"/>
              <a:t>  </a:t>
            </a:r>
            <a:r>
              <a:rPr lang="en-US" altLang="zh-TW" baseline="0" dirty="0"/>
              <a:t>d2</a:t>
            </a:r>
            <a:r>
              <a:rPr lang="zh-TW" altLang="en-US" baseline="0" dirty="0"/>
              <a:t>是指水平的切</a:t>
            </a:r>
            <a:endParaRPr lang="en-US" altLang="zh-TW" baseline="0" dirty="0"/>
          </a:p>
          <a:p>
            <a:r>
              <a:rPr lang="zh-TW" altLang="en-US" sz="1200" b="0" i="0" kern="1200" dirty="0">
                <a:solidFill>
                  <a:schemeClr val="tx1"/>
                </a:solidFill>
                <a:effectLst/>
                <a:latin typeface="+mn-lt"/>
                <a:ea typeface="+mn-ea"/>
                <a:cs typeface="+mn-cs"/>
              </a:rPr>
              <a:t>建立二維的</a:t>
            </a:r>
            <a:r>
              <a:rPr lang="en-US" altLang="zh-TW" sz="1200" b="0" i="0" kern="1200" dirty="0">
                <a:solidFill>
                  <a:schemeClr val="tx1"/>
                </a:solidFill>
                <a:effectLst/>
                <a:latin typeface="+mn-lt"/>
                <a:ea typeface="+mn-ea"/>
                <a:cs typeface="+mn-cs"/>
              </a:rPr>
              <a:t>KD tree</a:t>
            </a:r>
            <a:r>
              <a:rPr lang="zh-TW" altLang="en-US" sz="1200" b="0" i="0" kern="1200" dirty="0">
                <a:solidFill>
                  <a:schemeClr val="tx1"/>
                </a:solidFill>
                <a:effectLst/>
                <a:latin typeface="+mn-lt"/>
                <a:ea typeface="+mn-ea"/>
                <a:cs typeface="+mn-cs"/>
              </a:rPr>
              <a:t>時間複雜度 </a:t>
            </a:r>
            <a:r>
              <a:rPr lang="en-US" altLang="zh-TW" sz="1200" b="0" i="0" kern="1200" dirty="0">
                <a:solidFill>
                  <a:schemeClr val="tx1"/>
                </a:solidFill>
                <a:effectLst/>
                <a:latin typeface="+mn-lt"/>
                <a:ea typeface="+mn-ea"/>
                <a:cs typeface="+mn-cs"/>
              </a:rPr>
              <a:t>O(</a:t>
            </a:r>
            <a:r>
              <a:rPr lang="en-US" altLang="zh-TW" sz="1200" b="0" i="0" kern="1200" dirty="0" err="1">
                <a:solidFill>
                  <a:schemeClr val="tx1"/>
                </a:solidFill>
                <a:effectLst/>
                <a:latin typeface="+mn-lt"/>
                <a:ea typeface="+mn-ea"/>
                <a:cs typeface="+mn-cs"/>
              </a:rPr>
              <a:t>NlogN</a:t>
            </a:r>
            <a:r>
              <a:rPr lang="en-US" altLang="zh-TW" sz="1200" b="0" i="0" kern="1200" dirty="0">
                <a:solidFill>
                  <a:schemeClr val="tx1"/>
                </a:solidFill>
                <a:effectLst/>
                <a:latin typeface="+mn-lt"/>
                <a:ea typeface="+mn-ea"/>
                <a:cs typeface="+mn-cs"/>
              </a:rPr>
              <a:t>) </a:t>
            </a:r>
            <a:r>
              <a:rPr lang="zh-TW" altLang="en-US" sz="1200" b="0" i="0" kern="1200" dirty="0">
                <a:solidFill>
                  <a:schemeClr val="tx1"/>
                </a:solidFill>
                <a:effectLst/>
                <a:latin typeface="+mn-lt"/>
                <a:ea typeface="+mn-ea"/>
                <a:cs typeface="+mn-cs"/>
              </a:rPr>
              <a:t>。空間複雜度 </a:t>
            </a:r>
            <a:r>
              <a:rPr lang="en-US" altLang="zh-TW" sz="1200" b="0" i="0" kern="1200" dirty="0">
                <a:solidFill>
                  <a:schemeClr val="tx1"/>
                </a:solidFill>
                <a:effectLst/>
                <a:latin typeface="+mn-lt"/>
                <a:ea typeface="+mn-ea"/>
                <a:cs typeface="+mn-cs"/>
              </a:rPr>
              <a:t>O(2N - 1) = O(N) </a:t>
            </a:r>
            <a:r>
              <a:rPr lang="zh-TW" altLang="en-US" sz="1200" b="0" i="0" kern="1200" dirty="0">
                <a:solidFill>
                  <a:schemeClr val="tx1"/>
                </a:solidFill>
                <a:effectLst/>
                <a:latin typeface="+mn-lt"/>
                <a:ea typeface="+mn-ea"/>
                <a:cs typeface="+mn-cs"/>
              </a:rPr>
              <a:t>。</a:t>
            </a:r>
            <a:endParaRPr lang="en-US" altLang="zh-TW" dirty="0"/>
          </a:p>
          <a:p>
            <a:r>
              <a:rPr lang="zh-TW" altLang="en-US" sz="1200" b="0" i="0" kern="1200" dirty="0">
                <a:solidFill>
                  <a:schemeClr val="tx1"/>
                </a:solidFill>
                <a:effectLst/>
                <a:latin typeface="+mn-lt"/>
                <a:ea typeface="+mn-ea"/>
                <a:cs typeface="+mn-cs"/>
              </a:rPr>
              <a:t>插入、刪除、搜尋的方式跟 </a:t>
            </a:r>
            <a:r>
              <a:rPr lang="en-US" altLang="zh-TW" sz="1200" b="0" i="0" kern="1200" dirty="0">
                <a:solidFill>
                  <a:schemeClr val="tx1"/>
                </a:solidFill>
                <a:effectLst/>
                <a:latin typeface="+mn-lt"/>
                <a:ea typeface="+mn-ea"/>
                <a:cs typeface="+mn-cs"/>
              </a:rPr>
              <a:t>Binary Search Tree </a:t>
            </a:r>
            <a:r>
              <a:rPr lang="zh-TW" altLang="en-US" sz="1200" b="0" i="0" kern="1200" dirty="0">
                <a:solidFill>
                  <a:schemeClr val="tx1"/>
                </a:solidFill>
                <a:effectLst/>
                <a:latin typeface="+mn-lt"/>
                <a:ea typeface="+mn-ea"/>
                <a:cs typeface="+mn-cs"/>
              </a:rPr>
              <a:t>的概念完全相同，時間複雜度都是 </a:t>
            </a:r>
            <a:r>
              <a:rPr lang="en-US" altLang="zh-TW" sz="1200" b="0" i="0" kern="1200" dirty="0">
                <a:solidFill>
                  <a:schemeClr val="tx1"/>
                </a:solidFill>
                <a:effectLst/>
                <a:latin typeface="+mn-lt"/>
                <a:ea typeface="+mn-ea"/>
                <a:cs typeface="+mn-cs"/>
              </a:rPr>
              <a:t>O(</a:t>
            </a:r>
            <a:r>
              <a:rPr lang="en-US" altLang="zh-TW" sz="1200" b="0" i="0" kern="1200" dirty="0" err="1">
                <a:solidFill>
                  <a:schemeClr val="tx1"/>
                </a:solidFill>
                <a:effectLst/>
                <a:latin typeface="+mn-lt"/>
                <a:ea typeface="+mn-ea"/>
                <a:cs typeface="+mn-cs"/>
              </a:rPr>
              <a:t>logN</a:t>
            </a:r>
            <a:r>
              <a:rPr lang="en-US" altLang="zh-TW" sz="1200" b="0" i="0" kern="1200" dirty="0">
                <a:solidFill>
                  <a:schemeClr val="tx1"/>
                </a:solidFill>
                <a:effectLst/>
                <a:latin typeface="+mn-lt"/>
                <a:ea typeface="+mn-ea"/>
                <a:cs typeface="+mn-cs"/>
              </a:rPr>
              <a:t>) </a:t>
            </a:r>
            <a:r>
              <a:rPr lang="zh-TW" altLang="en-US" sz="1200" b="0" i="0" kern="1200" dirty="0">
                <a:solidFill>
                  <a:schemeClr val="tx1"/>
                </a:solidFill>
                <a:effectLst/>
                <a:latin typeface="+mn-lt"/>
                <a:ea typeface="+mn-ea"/>
                <a:cs typeface="+mn-cs"/>
              </a:rPr>
              <a:t>。</a:t>
            </a:r>
            <a:endParaRPr lang="en-US" altLang="zh-TW"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55</a:t>
            </a:fld>
            <a:endParaRPr lang="zh-TW" altLang="en-US"/>
          </a:p>
        </p:txBody>
      </p:sp>
    </p:spTree>
    <p:extLst>
      <p:ext uri="{BB962C8B-B14F-4D97-AF65-F5344CB8AC3E}">
        <p14:creationId xmlns:p14="http://schemas.microsoft.com/office/powerpoint/2010/main" val="11720358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特徵追蹤的核心思想就是我們先找到一個我們需要的位置，再從那個位置的周圍去做搜尋，這樣就不用每次都把整張圖的</a:t>
            </a:r>
            <a:r>
              <a:rPr lang="en-US" altLang="zh-TW" dirty="0"/>
              <a:t>feature</a:t>
            </a:r>
            <a:r>
              <a:rPr lang="zh-TW" altLang="en-US" dirty="0"/>
              <a:t>搜尋一次</a:t>
            </a:r>
            <a:endParaRPr lang="en-US" altLang="zh-TW" dirty="0"/>
          </a:p>
          <a:p>
            <a:endParaRPr lang="en-US" altLang="zh-TW" dirty="0"/>
          </a:p>
          <a:p>
            <a:r>
              <a:rPr lang="zh-TW" altLang="en-US" dirty="0"/>
              <a:t>主要的概念</a:t>
            </a:r>
            <a:r>
              <a:rPr lang="en-US" altLang="zh-TW" dirty="0"/>
              <a:t>:</a:t>
            </a:r>
            <a:r>
              <a:rPr lang="zh-TW" altLang="zh-TW" dirty="0"/>
              <a:t>相鄰幀之間的預期運動量和外觀變形預計很小。</a:t>
            </a:r>
            <a:endParaRPr lang="zh-TW" altLang="en-US"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56</a:t>
            </a:fld>
            <a:endParaRPr lang="zh-TW" altLang="en-US"/>
          </a:p>
        </p:txBody>
      </p:sp>
    </p:spTree>
    <p:extLst>
      <p:ext uri="{BB962C8B-B14F-4D97-AF65-F5344CB8AC3E}">
        <p14:creationId xmlns:p14="http://schemas.microsoft.com/office/powerpoint/2010/main" val="959488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找到好的</a:t>
            </a:r>
            <a:r>
              <a:rPr lang="en-US" altLang="zh-TW" dirty="0"/>
              <a:t>feature</a:t>
            </a:r>
            <a:r>
              <a:rPr lang="zh-TW" altLang="en-US" dirty="0"/>
              <a:t>來追蹤就是等於找到了好的</a:t>
            </a:r>
            <a:r>
              <a:rPr lang="en-US" altLang="zh-TW" dirty="0"/>
              <a:t>feature</a:t>
            </a:r>
            <a:r>
              <a:rPr lang="zh-TW" altLang="en-US" dirty="0"/>
              <a:t>來做配對</a:t>
            </a:r>
            <a:endParaRPr lang="en-US" altLang="zh-TW" dirty="0"/>
          </a:p>
          <a:p>
            <a:r>
              <a:rPr lang="zh-TW" altLang="en-US" dirty="0"/>
              <a:t>這句是廢話</a:t>
            </a:r>
            <a:endParaRPr lang="en-US" altLang="zh-TW" dirty="0"/>
          </a:p>
          <a:p>
            <a:endParaRPr lang="en-US" altLang="zh-TW" dirty="0"/>
          </a:p>
          <a:p>
            <a:r>
              <a:rPr lang="zh-TW" altLang="en-US" dirty="0"/>
              <a:t>在確定了要追蹤的</a:t>
            </a:r>
            <a:r>
              <a:rPr lang="en-US" altLang="zh-TW" dirty="0"/>
              <a:t>feature</a:t>
            </a:r>
            <a:r>
              <a:rPr lang="zh-TW" altLang="en-US" dirty="0"/>
              <a:t>之後 搜尋附近的其他</a:t>
            </a:r>
            <a:r>
              <a:rPr lang="en-US" altLang="zh-TW" dirty="0"/>
              <a:t>patch </a:t>
            </a:r>
          </a:p>
          <a:p>
            <a:r>
              <a:rPr lang="zh-TW" altLang="en-US" dirty="0"/>
              <a:t>之前所說的</a:t>
            </a:r>
            <a:r>
              <a:rPr lang="en-US" altLang="zh-TW" dirty="0"/>
              <a:t>weighted</a:t>
            </a:r>
            <a:r>
              <a:rPr lang="en-US" altLang="zh-TW" baseline="0" dirty="0"/>
              <a:t> summed square difference</a:t>
            </a:r>
            <a:r>
              <a:rPr lang="zh-TW" altLang="en-US" baseline="0" dirty="0"/>
              <a:t>就可以應用在這部分</a:t>
            </a:r>
            <a:endParaRPr lang="zh-TW" altLang="en-US"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57</a:t>
            </a:fld>
            <a:endParaRPr lang="zh-TW" altLang="en-US"/>
          </a:p>
        </p:txBody>
      </p:sp>
    </p:spTree>
    <p:extLst>
      <p:ext uri="{BB962C8B-B14F-4D97-AF65-F5344CB8AC3E}">
        <p14:creationId xmlns:p14="http://schemas.microsoft.com/office/powerpoint/2010/main" val="747932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Establish: </a:t>
            </a:r>
            <a:r>
              <a:rPr lang="zh-TW" altLang="en-US" dirty="0"/>
              <a:t>查證 確定</a:t>
            </a:r>
            <a:endParaRPr lang="en-US" altLang="zh-TW" dirty="0"/>
          </a:p>
          <a:p>
            <a:r>
              <a:rPr lang="zh-TW" altLang="en-US" dirty="0"/>
              <a:t>這裡有兩組圖片，我們的目的是要去</a:t>
            </a:r>
            <a:r>
              <a:rPr lang="en-US" altLang="zh-TW" dirty="0"/>
              <a:t>match</a:t>
            </a:r>
            <a:r>
              <a:rPr lang="zh-TW" altLang="en-US" dirty="0"/>
              <a:t>他們，確定哪兩張是相關聯的。</a:t>
            </a:r>
            <a:endParaRPr lang="en-US" altLang="zh-TW" dirty="0"/>
          </a:p>
          <a:p>
            <a:r>
              <a:rPr lang="zh-TW" altLang="en-US" dirty="0"/>
              <a:t>圖片中哪些</a:t>
            </a:r>
            <a:r>
              <a:rPr lang="en-US" altLang="zh-TW" dirty="0"/>
              <a:t>features</a:t>
            </a:r>
            <a:r>
              <a:rPr lang="zh-TW" altLang="en-US" dirty="0"/>
              <a:t>，哪些特徵是我們可以用來確定這兩張的一致性</a:t>
            </a:r>
            <a:r>
              <a:rPr lang="en-US" altLang="zh-TW" dirty="0"/>
              <a:t>?</a:t>
            </a:r>
          </a:p>
          <a:p>
            <a:r>
              <a:rPr lang="zh-TW" altLang="en-US" dirty="0"/>
              <a:t>找</a:t>
            </a:r>
            <a:r>
              <a:rPr lang="en-US" altLang="zh-TW" dirty="0"/>
              <a:t>points</a:t>
            </a:r>
            <a:r>
              <a:rPr lang="zh-TW" altLang="en-US" dirty="0"/>
              <a:t> 或是</a:t>
            </a:r>
            <a:r>
              <a:rPr lang="en-US" altLang="zh-TW" dirty="0"/>
              <a:t>lines</a:t>
            </a:r>
            <a:r>
              <a:rPr lang="zh-TW" altLang="en-US" dirty="0"/>
              <a:t> 或是用</a:t>
            </a:r>
            <a:r>
              <a:rPr lang="en-US" altLang="zh-TW" dirty="0"/>
              <a:t>contours</a:t>
            </a:r>
            <a:r>
              <a:rPr lang="zh-TW" altLang="en-US" dirty="0"/>
              <a:t>來做配對</a:t>
            </a:r>
            <a:r>
              <a:rPr lang="en-US" altLang="zh-TW" dirty="0"/>
              <a:t>?</a:t>
            </a:r>
          </a:p>
          <a:p>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6</a:t>
            </a:fld>
            <a:endParaRPr lang="zh-TW" altLang="en-US"/>
          </a:p>
        </p:txBody>
      </p:sp>
    </p:spTree>
    <p:extLst>
      <p:ext uri="{BB962C8B-B14F-4D97-AF65-F5344CB8AC3E}">
        <p14:creationId xmlns:p14="http://schemas.microsoft.com/office/powerpoint/2010/main" val="8761729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如果我們的特徵是需要在很長的影像序列中長期追蹤的話</a:t>
            </a:r>
            <a:endParaRPr lang="en-US" altLang="zh-TW" dirty="0"/>
          </a:p>
          <a:p>
            <a:r>
              <a:rPr lang="zh-TW" altLang="en-US" dirty="0"/>
              <a:t>特徵可能會有許多變化。</a:t>
            </a:r>
            <a:endParaRPr lang="en-US" altLang="zh-TW" dirty="0"/>
          </a:p>
          <a:p>
            <a:r>
              <a:rPr lang="zh-TW" altLang="en-US" dirty="0"/>
              <a:t>我們要決定</a:t>
            </a:r>
            <a:endParaRPr lang="en-US" altLang="zh-TW" dirty="0"/>
          </a:p>
          <a:p>
            <a:r>
              <a:rPr lang="zh-TW" altLang="en-US" dirty="0"/>
              <a:t>是否要繼續追蹤原本的</a:t>
            </a:r>
            <a:r>
              <a:rPr lang="en-US" altLang="zh-TW" dirty="0"/>
              <a:t>feature</a:t>
            </a:r>
          </a:p>
          <a:p>
            <a:r>
              <a:rPr lang="zh-TW" altLang="en-US" dirty="0"/>
              <a:t>在原本</a:t>
            </a:r>
            <a:r>
              <a:rPr lang="en-US" altLang="zh-TW" dirty="0"/>
              <a:t>feature</a:t>
            </a:r>
            <a:r>
              <a:rPr lang="zh-TW" altLang="en-US" dirty="0"/>
              <a:t>那一個區域 重新取樣找到 新的</a:t>
            </a:r>
            <a:r>
              <a:rPr lang="en-US" altLang="zh-TW" dirty="0"/>
              <a:t>feature</a:t>
            </a:r>
          </a:p>
          <a:p>
            <a:endParaRPr lang="en-US" altLang="zh-TW" dirty="0"/>
          </a:p>
          <a:p>
            <a:r>
              <a:rPr lang="zh-TW" altLang="en-US" dirty="0"/>
              <a:t>前者容易因為</a:t>
            </a:r>
            <a:r>
              <a:rPr lang="en-US" altLang="zh-TW" dirty="0"/>
              <a:t>feature</a:t>
            </a:r>
            <a:r>
              <a:rPr lang="zh-TW" altLang="en-US" dirty="0"/>
              <a:t>的改變 比如說在影像中 同一個點的透視收縮 </a:t>
            </a:r>
            <a:r>
              <a:rPr lang="en-US" altLang="zh-TW" dirty="0"/>
              <a:t>(foreshortening)</a:t>
            </a:r>
          </a:p>
          <a:p>
            <a:r>
              <a:rPr lang="zh-TW" altLang="en-US" dirty="0"/>
              <a:t>後者則是容易因為 </a:t>
            </a:r>
            <a:r>
              <a:rPr lang="en-US" altLang="zh-TW" dirty="0"/>
              <a:t>feature</a:t>
            </a:r>
            <a:r>
              <a:rPr lang="zh-TW" altLang="en-US" dirty="0"/>
              <a:t>的 </a:t>
            </a:r>
            <a:r>
              <a:rPr lang="en-US" altLang="zh-TW" dirty="0"/>
              <a:t>drifting</a:t>
            </a:r>
            <a:r>
              <a:rPr lang="en-US" altLang="zh-TW" baseline="0" dirty="0"/>
              <a:t> (</a:t>
            </a:r>
            <a:r>
              <a:rPr lang="zh-TW" altLang="en-US" baseline="0" dirty="0"/>
              <a:t>位置偏移掉了</a:t>
            </a:r>
            <a:r>
              <a:rPr lang="en-US" altLang="zh-TW" baseline="0" dirty="0"/>
              <a:t>)</a:t>
            </a:r>
            <a:r>
              <a:rPr lang="zh-TW" altLang="en-US" baseline="0" dirty="0"/>
              <a:t> 而有誤差</a:t>
            </a:r>
            <a:endParaRPr lang="en-US" altLang="zh-TW" baseline="0" dirty="0"/>
          </a:p>
          <a:p>
            <a:endParaRPr lang="en-US" altLang="zh-TW" baseline="0" dirty="0"/>
          </a:p>
          <a:p>
            <a:r>
              <a:rPr lang="zh-TW" altLang="en-US" baseline="0" dirty="0"/>
              <a:t>所以可以用一種叫做</a:t>
            </a:r>
            <a:r>
              <a:rPr lang="en-US" altLang="zh-TW" baseline="0" dirty="0"/>
              <a:t>KLT</a:t>
            </a:r>
            <a:r>
              <a:rPr lang="zh-TW" altLang="en-US" baseline="0" dirty="0"/>
              <a:t> </a:t>
            </a:r>
            <a:r>
              <a:rPr lang="en-US" altLang="zh-TW" baseline="0" dirty="0"/>
              <a:t>tracker</a:t>
            </a:r>
            <a:r>
              <a:rPr lang="zh-TW" altLang="en-US" baseline="0" dirty="0"/>
              <a:t>的方法來持續追蹤</a:t>
            </a:r>
            <a:r>
              <a:rPr lang="en-US" altLang="zh-TW" baseline="0" dirty="0"/>
              <a:t>feature</a:t>
            </a:r>
            <a:r>
              <a:rPr lang="zh-TW" altLang="en-US" baseline="0" dirty="0"/>
              <a:t> 這個方法的詳細會在後面的章節講到。</a:t>
            </a:r>
            <a:endParaRPr lang="en-US" altLang="zh-TW" baseline="0" dirty="0"/>
          </a:p>
          <a:p>
            <a:r>
              <a:rPr lang="zh-TW" altLang="en-US" baseline="0" dirty="0"/>
              <a:t>用這蓊方法可以很好的涵蓋調上述兩種方法的問題。</a:t>
            </a:r>
            <a:endParaRPr lang="en-US" altLang="zh-TW" baseline="0" dirty="0"/>
          </a:p>
          <a:p>
            <a:r>
              <a:rPr lang="zh-TW" altLang="en-US" baseline="0" dirty="0"/>
              <a:t>用在影片中。</a:t>
            </a:r>
            <a:endParaRPr lang="en-US" altLang="zh-TW" baseline="0" dirty="0"/>
          </a:p>
          <a:p>
            <a:r>
              <a:rPr lang="en-US" altLang="zh-TW" baseline="0" dirty="0"/>
              <a:t>(dissimilarity: </a:t>
            </a:r>
            <a:r>
              <a:rPr lang="zh-TW" altLang="en-US" baseline="0" dirty="0"/>
              <a:t>不相似性</a:t>
            </a:r>
            <a:r>
              <a:rPr lang="en-US" altLang="zh-TW" baseline="0" dirty="0"/>
              <a:t>)</a:t>
            </a:r>
          </a:p>
          <a:p>
            <a:r>
              <a:rPr lang="en-US" altLang="zh-TW" dirty="0"/>
              <a:t>While feature-based tracking is still widely used in real-time applications such as SLAM, autonomous navigation, and augmented reality </a:t>
            </a:r>
            <a:endParaRPr lang="en-US" altLang="zh-TW" baseline="0" dirty="0"/>
          </a:p>
          <a:p>
            <a:endParaRPr lang="en-US" altLang="zh-TW" baseline="0"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58</a:t>
            </a:fld>
            <a:endParaRPr lang="zh-TW" altLang="en-US"/>
          </a:p>
        </p:txBody>
      </p:sp>
    </p:spTree>
    <p:extLst>
      <p:ext uri="{BB962C8B-B14F-4D97-AF65-F5344CB8AC3E}">
        <p14:creationId xmlns:p14="http://schemas.microsoft.com/office/powerpoint/2010/main" val="12252583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邊緣是什麼</a:t>
            </a:r>
            <a:endParaRPr lang="en-US" altLang="zh-TW" dirty="0"/>
          </a:p>
          <a:p>
            <a:r>
              <a:rPr lang="zh-TW" altLang="en-US" dirty="0"/>
              <a:t>物體的邊界</a:t>
            </a:r>
            <a:endParaRPr lang="en-US" altLang="zh-TW" dirty="0"/>
          </a:p>
          <a:p>
            <a:r>
              <a:rPr lang="en-US" altLang="zh-TW" dirty="0"/>
              <a:t>3D</a:t>
            </a:r>
            <a:r>
              <a:rPr lang="zh-TW" altLang="en-US" dirty="0"/>
              <a:t>物體的遮擋</a:t>
            </a:r>
            <a:r>
              <a:rPr lang="en-US" altLang="zh-TW" dirty="0"/>
              <a:t>(</a:t>
            </a:r>
            <a:r>
              <a:rPr lang="zh-TW" altLang="en-US" dirty="0"/>
              <a:t>前後關係</a:t>
            </a:r>
            <a:r>
              <a:rPr lang="en-US" altLang="zh-TW" dirty="0"/>
              <a:t>)</a:t>
            </a:r>
          </a:p>
          <a:p>
            <a:r>
              <a:rPr lang="zh-TW" altLang="en-US" dirty="0"/>
              <a:t>陰影邊界和摺痕</a:t>
            </a:r>
            <a:endParaRPr lang="en-US" altLang="zh-TW" dirty="0"/>
          </a:p>
          <a:p>
            <a:r>
              <a:rPr lang="zh-TW" altLang="en-US" dirty="0"/>
              <a:t>輪廓較大的地方</a:t>
            </a:r>
            <a:endParaRPr lang="en-US" altLang="zh-TW" dirty="0"/>
          </a:p>
          <a:p>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60</a:t>
            </a:fld>
            <a:endParaRPr lang="zh-TW" altLang="en-US"/>
          </a:p>
        </p:txBody>
      </p:sp>
    </p:spTree>
    <p:extLst>
      <p:ext uri="{BB962C8B-B14F-4D97-AF65-F5344CB8AC3E}">
        <p14:creationId xmlns:p14="http://schemas.microsoft.com/office/powerpoint/2010/main" val="9648478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61</a:t>
            </a:fld>
            <a:endParaRPr lang="zh-TW" altLang="en-US"/>
          </a:p>
        </p:txBody>
      </p:sp>
    </p:spTree>
    <p:extLst>
      <p:ext uri="{BB962C8B-B14F-4D97-AF65-F5344CB8AC3E}">
        <p14:creationId xmlns:p14="http://schemas.microsoft.com/office/powerpoint/2010/main" val="15619935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做一階微分 </a:t>
            </a:r>
            <a:r>
              <a:rPr lang="en-US" altLang="zh-TW" dirty="0"/>
              <a:t>(Sobel)</a:t>
            </a:r>
          </a:p>
          <a:p>
            <a:endParaRPr lang="zh-TW" altLang="en-US"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62</a:t>
            </a:fld>
            <a:endParaRPr lang="zh-TW" altLang="en-US"/>
          </a:p>
        </p:txBody>
      </p:sp>
    </p:spTree>
    <p:extLst>
      <p:ext uri="{BB962C8B-B14F-4D97-AF65-F5344CB8AC3E}">
        <p14:creationId xmlns:p14="http://schemas.microsoft.com/office/powerpoint/2010/main" val="1872663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但是一般的</a:t>
            </a:r>
            <a:r>
              <a:rPr lang="en-US" altLang="zh-TW" dirty="0" err="1"/>
              <a:t>sobel</a:t>
            </a:r>
            <a:r>
              <a:rPr lang="zh-TW" altLang="en-US" dirty="0"/>
              <a:t> </a:t>
            </a:r>
            <a:r>
              <a:rPr lang="en-US" altLang="zh-TW" dirty="0"/>
              <a:t>filter</a:t>
            </a:r>
          </a:p>
          <a:p>
            <a:r>
              <a:rPr lang="zh-TW" altLang="en-US" dirty="0"/>
              <a:t>會有比較大的</a:t>
            </a:r>
            <a:r>
              <a:rPr lang="en-US" altLang="zh-TW" dirty="0"/>
              <a:t>noise</a:t>
            </a:r>
          </a:p>
          <a:p>
            <a:r>
              <a:rPr lang="zh-TW" altLang="en-US" dirty="0"/>
              <a:t>我們可以再套一層高斯</a:t>
            </a:r>
            <a:r>
              <a:rPr lang="en-US" altLang="zh-TW" dirty="0"/>
              <a:t>filter</a:t>
            </a:r>
            <a:r>
              <a:rPr lang="zh-TW" altLang="en-US" dirty="0"/>
              <a:t>來移除雜訊</a:t>
            </a:r>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63</a:t>
            </a:fld>
            <a:endParaRPr lang="zh-TW" altLang="en-US"/>
          </a:p>
        </p:txBody>
      </p:sp>
    </p:spTree>
    <p:extLst>
      <p:ext uri="{BB962C8B-B14F-4D97-AF65-F5344CB8AC3E}">
        <p14:creationId xmlns:p14="http://schemas.microsoft.com/office/powerpoint/2010/main" val="16819257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如果還是覺得不夠的話</a:t>
            </a:r>
            <a:endParaRPr lang="en-US" altLang="zh-TW" dirty="0"/>
          </a:p>
          <a:p>
            <a:r>
              <a:rPr lang="zh-TW" altLang="en-US" dirty="0"/>
              <a:t>可以對影像作二階的微分</a:t>
            </a:r>
            <a:endParaRPr lang="en-US" altLang="zh-TW" dirty="0"/>
          </a:p>
          <a:p>
            <a:r>
              <a:rPr lang="zh-TW" altLang="en-US" dirty="0"/>
              <a:t>也就是</a:t>
            </a:r>
            <a:r>
              <a:rPr lang="en-US" altLang="zh-TW" dirty="0" err="1"/>
              <a:t>LoG</a:t>
            </a:r>
            <a:endParaRPr lang="en-US" altLang="zh-TW" dirty="0"/>
          </a:p>
          <a:p>
            <a:r>
              <a:rPr lang="zh-TW" altLang="en-US" dirty="0"/>
              <a:t>這個公式就是做了二階微分在套用一個高斯濾波</a:t>
            </a:r>
            <a:r>
              <a:rPr lang="en-US" altLang="zh-TW" dirty="0"/>
              <a:t>\</a:t>
            </a:r>
          </a:p>
          <a:p>
            <a:r>
              <a:rPr lang="zh-TW" altLang="en-US" dirty="0"/>
              <a:t>找到他的過零點 那就是梯度最大的地方，也就是邊緣。</a:t>
            </a:r>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64</a:t>
            </a:fld>
            <a:endParaRPr lang="zh-TW" altLang="en-US"/>
          </a:p>
        </p:txBody>
      </p:sp>
    </p:spTree>
    <p:extLst>
      <p:ext uri="{BB962C8B-B14F-4D97-AF65-F5344CB8AC3E}">
        <p14:creationId xmlns:p14="http://schemas.microsoft.com/office/powerpoint/2010/main" val="16979646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65</a:t>
            </a:fld>
            <a:endParaRPr lang="zh-TW" altLang="en-US"/>
          </a:p>
        </p:txBody>
      </p:sp>
    </p:spTree>
    <p:extLst>
      <p:ext uri="{BB962C8B-B14F-4D97-AF65-F5344CB8AC3E}">
        <p14:creationId xmlns:p14="http://schemas.microsoft.com/office/powerpoint/2010/main" val="35863171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可以不一定是灰度 或</a:t>
            </a:r>
            <a:r>
              <a:rPr lang="en-US" altLang="zh-TW" dirty="0"/>
              <a:t>RGB</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可以直接從</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BG:</a:t>
            </a:r>
            <a:r>
              <a:rPr lang="zh-TW" altLang="en-US" dirty="0"/>
              <a:t>亮度的梯度</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CG:</a:t>
            </a:r>
            <a:r>
              <a:rPr lang="zh-TW" altLang="en-US" dirty="0"/>
              <a:t>顏色的梯度</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TG:</a:t>
            </a:r>
            <a:r>
              <a:rPr lang="zh-TW" altLang="en-US" dirty="0"/>
              <a:t>紋理的梯度</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來找邊緣 再融合在一起</a:t>
            </a:r>
            <a:endParaRPr lang="en-US" altLang="zh-TW"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66</a:t>
            </a:fld>
            <a:endParaRPr lang="zh-TW" altLang="en-US"/>
          </a:p>
        </p:txBody>
      </p:sp>
    </p:spTree>
    <p:extLst>
      <p:ext uri="{BB962C8B-B14F-4D97-AF65-F5344CB8AC3E}">
        <p14:creationId xmlns:p14="http://schemas.microsoft.com/office/powerpoint/2010/main" val="6566340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zh-TW" dirty="0"/>
              <a:t>人造世界充滿了直線，因此檢測和匹配這些直線可用於各種應用。</a:t>
            </a:r>
            <a:endParaRPr lang="zh-TW" altLang="en-US"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68</a:t>
            </a:fld>
            <a:endParaRPr lang="zh-TW" altLang="en-US"/>
          </a:p>
        </p:txBody>
      </p:sp>
    </p:spTree>
    <p:extLst>
      <p:ext uri="{BB962C8B-B14F-4D97-AF65-F5344CB8AC3E}">
        <p14:creationId xmlns:p14="http://schemas.microsoft.com/office/powerpoint/2010/main" val="12597138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連續近似曲線</a:t>
            </a:r>
            <a:r>
              <a:rPr lang="en-US" altLang="zh-TW"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用許多段的直線去逼近一個曲線</a:t>
            </a:r>
          </a:p>
          <a:p>
            <a:endParaRPr lang="en-US" altLang="zh-TW" dirty="0"/>
          </a:p>
          <a:p>
            <a:r>
              <a:rPr lang="en-US" altLang="zh-TW" dirty="0"/>
              <a:t>1.</a:t>
            </a:r>
            <a:r>
              <a:rPr lang="zh-TW" altLang="zh-TW" dirty="0"/>
              <a:t>分段線性折線</a:t>
            </a:r>
            <a:r>
              <a:rPr lang="en-US" altLang="zh-TW" dirty="0"/>
              <a:t>:</a:t>
            </a:r>
            <a:r>
              <a:rPr lang="zh-TW" altLang="en-US" dirty="0"/>
              <a:t> 利用找曲線和直線的最遠距離，遞回的方式近似曲線</a:t>
            </a:r>
            <a:endParaRPr lang="en-US" altLang="zh-TW" dirty="0"/>
          </a:p>
          <a:p>
            <a:r>
              <a:rPr lang="en-US" altLang="zh-TW" dirty="0"/>
              <a:t>2.</a:t>
            </a:r>
            <a:r>
              <a:rPr lang="zh-TW" altLang="en-US" dirty="0"/>
              <a:t> </a:t>
            </a:r>
            <a:r>
              <a:rPr lang="zh-TW" altLang="zh-TW" dirty="0"/>
              <a:t>B樣條曲線</a:t>
            </a:r>
            <a:r>
              <a:rPr lang="en-US" altLang="zh-TW" dirty="0"/>
              <a:t>:</a:t>
            </a:r>
            <a:r>
              <a:rPr lang="zh-TW" altLang="en-US" dirty="0"/>
              <a:t> 由</a:t>
            </a:r>
            <a:r>
              <a:rPr lang="en-US" altLang="zh-TW" b="0" i="0" dirty="0">
                <a:solidFill>
                  <a:srgbClr val="374151"/>
                </a:solidFill>
                <a:effectLst/>
                <a:latin typeface="Söhne"/>
              </a:rPr>
              <a:t>Basis Function</a:t>
            </a:r>
            <a:r>
              <a:rPr lang="zh-TW" altLang="en-US" b="0" i="0" dirty="0">
                <a:solidFill>
                  <a:srgbClr val="374151"/>
                </a:solidFill>
                <a:effectLst/>
                <a:latin typeface="Söhne"/>
              </a:rPr>
              <a:t>和控制点（</a:t>
            </a:r>
            <a:r>
              <a:rPr lang="en-US" altLang="zh-TW" b="0" i="0" dirty="0">
                <a:solidFill>
                  <a:srgbClr val="374151"/>
                </a:solidFill>
                <a:effectLst/>
                <a:latin typeface="Söhne"/>
              </a:rPr>
              <a:t>Control Point</a:t>
            </a:r>
            <a:r>
              <a:rPr lang="zh-TW" altLang="en-US" b="0" i="0" dirty="0">
                <a:solidFill>
                  <a:srgbClr val="374151"/>
                </a:solidFill>
                <a:effectLst/>
                <a:latin typeface="Söhne"/>
              </a:rPr>
              <a:t>）组成，</a:t>
            </a:r>
            <a:r>
              <a:rPr lang="zh-CN" altLang="en-US" b="0" i="0" dirty="0">
                <a:solidFill>
                  <a:srgbClr val="374151"/>
                </a:solidFill>
                <a:effectLst/>
                <a:latin typeface="Söhne"/>
              </a:rPr>
              <a:t>可以通过不同的阶数和节点向量（</a:t>
            </a:r>
            <a:r>
              <a:rPr lang="en-US" altLang="zh-CN" b="0" i="0" dirty="0">
                <a:solidFill>
                  <a:srgbClr val="374151"/>
                </a:solidFill>
                <a:effectLst/>
                <a:latin typeface="Söhne"/>
              </a:rPr>
              <a:t>Knot Vector</a:t>
            </a:r>
            <a:r>
              <a:rPr lang="zh-CN" altLang="en-US" b="0" i="0" dirty="0">
                <a:solidFill>
                  <a:srgbClr val="374151"/>
                </a:solidFill>
                <a:effectLst/>
                <a:latin typeface="Söhne"/>
              </a:rPr>
              <a:t>）来实现不同的形状和曲率。</a:t>
            </a:r>
            <a:endParaRPr lang="en-US" altLang="zh-CN" b="0" i="0" dirty="0">
              <a:solidFill>
                <a:srgbClr val="374151"/>
              </a:solidFill>
              <a:effectLst/>
              <a:latin typeface="Söhne"/>
            </a:endParaRPr>
          </a:p>
          <a:p>
            <a:endParaRPr lang="en-US" altLang="zh-TW"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69</a:t>
            </a:fld>
            <a:endParaRPr lang="zh-TW" altLang="en-US"/>
          </a:p>
        </p:txBody>
      </p:sp>
    </p:spTree>
    <p:extLst>
      <p:ext uri="{BB962C8B-B14F-4D97-AF65-F5344CB8AC3E}">
        <p14:creationId xmlns:p14="http://schemas.microsoft.com/office/powerpoint/2010/main" val="3580512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特徵點，找圖片中的</a:t>
            </a:r>
            <a:r>
              <a:rPr lang="en-US" altLang="zh-TW" dirty="0"/>
              <a:t>feature</a:t>
            </a:r>
            <a:r>
              <a:rPr lang="zh-TW" altLang="en-US" dirty="0"/>
              <a:t> </a:t>
            </a:r>
            <a:r>
              <a:rPr lang="en-US" altLang="zh-TW" dirty="0"/>
              <a:t>points</a:t>
            </a:r>
            <a:r>
              <a:rPr lang="zh-TW" altLang="en-US" dirty="0"/>
              <a:t>可以有很多種應用，我們可以在不同的照片中找到一個鬆散的點集合，藉此來做配對。</a:t>
            </a:r>
            <a:endParaRPr lang="en-US" altLang="zh-TW" dirty="0"/>
          </a:p>
          <a:p>
            <a:r>
              <a:rPr lang="zh-TW" altLang="en-US" dirty="0"/>
              <a:t>或是有一個很經典的應用 </a:t>
            </a:r>
            <a:r>
              <a:rPr lang="en-US" altLang="zh-TW" dirty="0"/>
              <a:t>stereo matching (</a:t>
            </a:r>
            <a:r>
              <a:rPr lang="zh-TW" altLang="en-US" dirty="0"/>
              <a:t>後面章節可能會提到</a:t>
            </a:r>
            <a:r>
              <a:rPr lang="en-US" altLang="zh-TW" dirty="0"/>
              <a:t>)</a:t>
            </a:r>
            <a:r>
              <a:rPr lang="zh-TW" altLang="en-US" dirty="0"/>
              <a:t> </a:t>
            </a:r>
            <a:endParaRPr lang="en-US" altLang="zh-TW" dirty="0"/>
          </a:p>
          <a:p>
            <a:r>
              <a:rPr lang="zh-TW" altLang="en-US" dirty="0"/>
              <a:t>用不同角度的兩張照片來重建環境的</a:t>
            </a:r>
            <a:r>
              <a:rPr lang="en-US" altLang="zh-TW" dirty="0"/>
              <a:t>3D</a:t>
            </a:r>
            <a:r>
              <a:rPr lang="zh-TW" altLang="en-US" dirty="0"/>
              <a:t>資訊。</a:t>
            </a:r>
            <a:endParaRPr lang="en-US" altLang="zh-TW" dirty="0"/>
          </a:p>
          <a:p>
            <a:r>
              <a:rPr lang="zh-TW" altLang="en-US" dirty="0"/>
              <a:t>有兩種主要的方法來找到</a:t>
            </a:r>
            <a:endParaRPr lang="en-US" altLang="zh-TW" dirty="0"/>
          </a:p>
          <a:p>
            <a:r>
              <a:rPr lang="zh-TW" altLang="en-US" dirty="0"/>
              <a:t>第一種是用這裡所說的</a:t>
            </a:r>
            <a:r>
              <a:rPr lang="en-US" altLang="zh-TW" dirty="0"/>
              <a:t>local search technique</a:t>
            </a:r>
            <a:r>
              <a:rPr lang="zh-TW" altLang="en-US" dirty="0"/>
              <a:t> 來在一張照片中找到一些可以精準追蹤的特徵點。</a:t>
            </a:r>
            <a:endParaRPr lang="en-US" altLang="zh-TW" dirty="0"/>
          </a:p>
          <a:p>
            <a:r>
              <a:rPr lang="zh-TW" altLang="en-US" dirty="0"/>
              <a:t>方法</a:t>
            </a:r>
            <a:r>
              <a:rPr lang="en-US" altLang="zh-TW" dirty="0"/>
              <a:t>such as correlation or least squares</a:t>
            </a:r>
          </a:p>
          <a:p>
            <a:r>
              <a:rPr lang="zh-TW" altLang="en-US" dirty="0"/>
              <a:t>比較適用在幾張視角相近的圖片做</a:t>
            </a:r>
            <a:r>
              <a:rPr lang="en-US" altLang="zh-TW" dirty="0"/>
              <a:t>matching </a:t>
            </a:r>
            <a:r>
              <a:rPr lang="zh-TW" altLang="en-US" dirty="0"/>
              <a:t>比如說影片的每一個</a:t>
            </a:r>
            <a:r>
              <a:rPr lang="en-US" altLang="zh-TW" dirty="0"/>
              <a:t>frame</a:t>
            </a:r>
            <a:r>
              <a:rPr lang="zh-TW" altLang="en-US" dirty="0"/>
              <a:t> 他們是連續的，每一個</a:t>
            </a:r>
            <a:r>
              <a:rPr lang="en-US" altLang="zh-TW" dirty="0"/>
              <a:t>frame</a:t>
            </a:r>
            <a:r>
              <a:rPr lang="zh-TW" altLang="en-US" dirty="0"/>
              <a:t>和前後不會有太大的差別</a:t>
            </a:r>
            <a:endParaRPr lang="en-US" altLang="zh-TW" dirty="0"/>
          </a:p>
          <a:p>
            <a:r>
              <a:rPr lang="zh-TW" altLang="en-US" dirty="0"/>
              <a:t>就可以先找出一個真的很明顯的特徵，再連續的追蹤這個特徵在這幾張圖片中的移動位置。</a:t>
            </a:r>
            <a:endParaRPr lang="en-US" altLang="zh-TW" dirty="0"/>
          </a:p>
          <a:p>
            <a:r>
              <a:rPr lang="zh-TW" altLang="en-US" dirty="0"/>
              <a:t>第二種方法是在所有的圖片都分別去分析特徵點，再根據每一張找出來的特徵點他們表現，去做配對。</a:t>
            </a:r>
            <a:endParaRPr lang="en-US" altLang="zh-TW" dirty="0"/>
          </a:p>
          <a:p>
            <a:endParaRPr lang="en-US" altLang="zh-TW" dirty="0"/>
          </a:p>
          <a:p>
            <a:endParaRPr lang="en-US" altLang="zh-TW"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7</a:t>
            </a:fld>
            <a:endParaRPr lang="zh-TW" altLang="en-US"/>
          </a:p>
        </p:txBody>
      </p:sp>
    </p:spTree>
    <p:extLst>
      <p:ext uri="{BB962C8B-B14F-4D97-AF65-F5344CB8AC3E}">
        <p14:creationId xmlns:p14="http://schemas.microsoft.com/office/powerpoint/2010/main" val="10276701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0" i="0" dirty="0">
                <a:solidFill>
                  <a:srgbClr val="292929"/>
                </a:solidFill>
                <a:effectLst/>
                <a:latin typeface="source-serif-pro"/>
              </a:rPr>
              <a:t>Step 1: </a:t>
            </a:r>
            <a:r>
              <a:rPr lang="zh-TW" altLang="en-US" b="0" i="0" dirty="0">
                <a:solidFill>
                  <a:srgbClr val="292929"/>
                </a:solidFill>
                <a:effectLst/>
                <a:latin typeface="source-serif-pro"/>
              </a:rPr>
              <a:t>從左上到右下依序掃描出可能經過每個點的直線，並轉換到</a:t>
            </a:r>
            <a:r>
              <a:rPr lang="en-US" altLang="zh-TW" b="0" i="0" dirty="0">
                <a:solidFill>
                  <a:srgbClr val="292929"/>
                </a:solidFill>
                <a:effectLst/>
                <a:latin typeface="source-serif-pro"/>
              </a:rPr>
              <a:t>rho, theta</a:t>
            </a:r>
            <a:r>
              <a:rPr lang="zh-TW" altLang="en-US" b="0" i="0" dirty="0">
                <a:solidFill>
                  <a:srgbClr val="292929"/>
                </a:solidFill>
                <a:effectLst/>
                <a:latin typeface="source-serif-pro"/>
              </a:rPr>
              <a:t>坐標系。</a:t>
            </a:r>
            <a:endParaRPr lang="en-US" altLang="zh-TW" b="0" i="0" dirty="0">
              <a:solidFill>
                <a:srgbClr val="292929"/>
              </a:solidFill>
              <a:effectLst/>
              <a:latin typeface="source-serif-pro"/>
            </a:endParaRPr>
          </a:p>
          <a:p>
            <a:r>
              <a:rPr lang="en-US" altLang="zh-TW" b="0" i="0" dirty="0">
                <a:solidFill>
                  <a:srgbClr val="292929"/>
                </a:solidFill>
                <a:effectLst/>
                <a:latin typeface="source-serif-pro"/>
              </a:rPr>
              <a:t>Step 2: </a:t>
            </a:r>
            <a:r>
              <a:rPr lang="zh-TW" altLang="en-US" b="0" i="0" dirty="0">
                <a:solidFill>
                  <a:srgbClr val="292929"/>
                </a:solidFill>
                <a:effectLst/>
                <a:latin typeface="source-serif-pro"/>
              </a:rPr>
              <a:t>掃描完後，挑選</a:t>
            </a:r>
            <a:r>
              <a:rPr lang="en-US" altLang="zh-TW" b="0" i="0" dirty="0" err="1">
                <a:solidFill>
                  <a:srgbClr val="292929"/>
                </a:solidFill>
                <a:effectLst/>
                <a:latin typeface="source-serif-pro"/>
              </a:rPr>
              <a:t>rho,theta</a:t>
            </a:r>
            <a:r>
              <a:rPr lang="zh-TW" altLang="en-US" b="0" i="0" dirty="0">
                <a:solidFill>
                  <a:srgbClr val="292929"/>
                </a:solidFill>
                <a:effectLst/>
                <a:latin typeface="source-serif-pro"/>
              </a:rPr>
              <a:t>中被掃過最多次的點，再將其轉換到</a:t>
            </a:r>
            <a:r>
              <a:rPr lang="en-US" altLang="zh-TW" b="0" i="0" dirty="0" err="1">
                <a:solidFill>
                  <a:srgbClr val="292929"/>
                </a:solidFill>
                <a:effectLst/>
                <a:latin typeface="source-serif-pro"/>
              </a:rPr>
              <a:t>x,y</a:t>
            </a:r>
            <a:r>
              <a:rPr lang="zh-TW" altLang="en-US" b="0" i="0" dirty="0">
                <a:solidFill>
                  <a:srgbClr val="292929"/>
                </a:solidFill>
                <a:effectLst/>
                <a:latin typeface="source-serif-pro"/>
              </a:rPr>
              <a:t>坐標系，繪製出來，就找到一條直線了</a:t>
            </a:r>
            <a:endParaRPr lang="en-US" altLang="zh-TW" b="0" i="0" dirty="0">
              <a:solidFill>
                <a:srgbClr val="292929"/>
              </a:solidFill>
              <a:effectLst/>
              <a:latin typeface="source-serif-pro"/>
            </a:endParaRPr>
          </a:p>
          <a:p>
            <a:r>
              <a:rPr lang="zh-TW" altLang="en-US" b="0" i="0" dirty="0">
                <a:solidFill>
                  <a:srgbClr val="292929"/>
                </a:solidFill>
                <a:effectLst/>
                <a:latin typeface="source-serif-pro"/>
              </a:rPr>
              <a:t>孫譽講解</a:t>
            </a:r>
            <a:r>
              <a:rPr lang="en-US" altLang="zh-TW" b="0" i="0" dirty="0">
                <a:solidFill>
                  <a:srgbClr val="292929"/>
                </a:solidFill>
                <a:effectLst/>
                <a:latin typeface="source-serif-pro"/>
              </a:rPr>
              <a:t>:</a:t>
            </a:r>
          </a:p>
          <a:p>
            <a:r>
              <a:rPr lang="en-US" altLang="zh-TW" sz="1200" dirty="0">
                <a:hlinkClick r:id="rId3"/>
              </a:rPr>
              <a:t>https://www.youtube.com/watch?v=UgZS0UiFqmk&amp;list=LL&amp;index=3</a:t>
            </a:r>
            <a:endParaRPr lang="zh-TW" altLang="en-US" sz="1200" dirty="0"/>
          </a:p>
        </p:txBody>
      </p:sp>
      <p:sp>
        <p:nvSpPr>
          <p:cNvPr id="4" name="投影片編號版面配置區 3"/>
          <p:cNvSpPr>
            <a:spLocks noGrp="1"/>
          </p:cNvSpPr>
          <p:nvPr>
            <p:ph type="sldNum" sz="quarter" idx="5"/>
          </p:nvPr>
        </p:nvSpPr>
        <p:spPr/>
        <p:txBody>
          <a:bodyPr/>
          <a:lstStyle/>
          <a:p>
            <a:fld id="{818481D3-6815-42F4-851B-2E76A655E3B1}" type="slidenum">
              <a:rPr lang="zh-TW" altLang="en-US" smtClean="0"/>
              <a:pPr/>
              <a:t>70</a:t>
            </a:fld>
            <a:endParaRPr lang="zh-TW" altLang="en-US"/>
          </a:p>
        </p:txBody>
      </p:sp>
    </p:spTree>
    <p:extLst>
      <p:ext uri="{BB962C8B-B14F-4D97-AF65-F5344CB8AC3E}">
        <p14:creationId xmlns:p14="http://schemas.microsoft.com/office/powerpoint/2010/main" val="22887683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73</a:t>
            </a:fld>
            <a:endParaRPr lang="zh-TW" altLang="en-US"/>
          </a:p>
        </p:txBody>
      </p:sp>
    </p:spTree>
    <p:extLst>
      <p:ext uri="{BB962C8B-B14F-4D97-AF65-F5344CB8AC3E}">
        <p14:creationId xmlns:p14="http://schemas.microsoft.com/office/powerpoint/2010/main" val="14011412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74</a:t>
            </a:fld>
            <a:endParaRPr lang="zh-TW" altLang="en-US"/>
          </a:p>
        </p:txBody>
      </p:sp>
    </p:spTree>
    <p:extLst>
      <p:ext uri="{BB962C8B-B14F-4D97-AF65-F5344CB8AC3E}">
        <p14:creationId xmlns:p14="http://schemas.microsoft.com/office/powerpoint/2010/main" val="18959266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a:t>https://www.youtube.com/watch?v=4zHbI-fFIlI</a:t>
            </a:r>
            <a:endParaRPr lang="zh-TW" altLang="en-US"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75</a:t>
            </a:fld>
            <a:endParaRPr lang="zh-TW" altLang="en-US"/>
          </a:p>
        </p:txBody>
      </p:sp>
    </p:spTree>
    <p:extLst>
      <p:ext uri="{BB962C8B-B14F-4D97-AF65-F5344CB8AC3E}">
        <p14:creationId xmlns:p14="http://schemas.microsoft.com/office/powerpoint/2010/main" val="19767975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sz="1200" b="0" i="0" kern="1200" dirty="0">
                <a:solidFill>
                  <a:schemeClr val="tx1"/>
                </a:solidFill>
                <a:effectLst/>
                <a:latin typeface="+mn-lt"/>
                <a:ea typeface="+mn-ea"/>
                <a:cs typeface="+mn-cs"/>
              </a:rPr>
              <a:t>隨機抽樣一致</a:t>
            </a:r>
            <a:endParaRPr lang="en-US" altLang="zh-TW" sz="1200" b="0" i="0" kern="1200" dirty="0">
              <a:solidFill>
                <a:schemeClr val="tx1"/>
              </a:solidFill>
              <a:effectLst/>
              <a:latin typeface="+mn-lt"/>
              <a:ea typeface="+mn-ea"/>
              <a:cs typeface="+mn-cs"/>
            </a:endParaRPr>
          </a:p>
          <a:p>
            <a:endParaRPr lang="en-US" altLang="zh-TW" sz="1200" b="0" i="0" kern="1200" baseline="0" dirty="0">
              <a:solidFill>
                <a:schemeClr val="tx1"/>
              </a:solidFill>
              <a:effectLst/>
              <a:latin typeface="+mn-lt"/>
              <a:ea typeface="+mn-ea"/>
              <a:cs typeface="+mn-cs"/>
            </a:endParaRPr>
          </a:p>
          <a:p>
            <a:r>
              <a:rPr lang="zh-TW" altLang="zh-TW" dirty="0"/>
              <a:t>RANSAC 隨機選擇成對的 edgels 形成一條線假設，然後測試有多少其他 edgels 落在這條線上。 </a:t>
            </a:r>
            <a:endParaRPr lang="en-US" altLang="zh-TW" dirty="0"/>
          </a:p>
          <a:p>
            <a:r>
              <a:rPr lang="zh-TW" altLang="zh-TW" dirty="0"/>
              <a:t>然後選擇具有足夠多匹配邊緣的線作為所需的線段。</a:t>
            </a:r>
            <a:endParaRPr lang="zh-TW" altLang="en-US" dirty="0"/>
          </a:p>
          <a:p>
            <a:endParaRPr lang="en-US" altLang="zh-TW" sz="1200" kern="1200" baseline="0" dirty="0">
              <a:solidFill>
                <a:schemeClr val="tx1"/>
              </a:solidFill>
              <a:latin typeface="+mn-lt"/>
              <a:ea typeface="+mn-ea"/>
              <a:cs typeface="+mn-cs"/>
            </a:endParaRPr>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76</a:t>
            </a:fld>
            <a:endParaRPr lang="zh-TW" altLang="en-US"/>
          </a:p>
        </p:txBody>
      </p:sp>
    </p:spTree>
    <p:extLst>
      <p:ext uri="{BB962C8B-B14F-4D97-AF65-F5344CB8AC3E}">
        <p14:creationId xmlns:p14="http://schemas.microsoft.com/office/powerpoint/2010/main" val="27907654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https://www.youtube.com/watch?v=1YNjMxxXO-E</a:t>
            </a:r>
          </a:p>
          <a:p>
            <a:r>
              <a:rPr lang="zh-TW" altLang="zh-TW" dirty="0"/>
              <a:t>總的來說，對於哪種線估計技術表現最好還沒有明確的共識。 </a:t>
            </a:r>
            <a:endParaRPr lang="en-US" altLang="zh-TW" dirty="0"/>
          </a:p>
          <a:p>
            <a:r>
              <a:rPr lang="zh-TW" altLang="zh-TW" dirty="0"/>
              <a:t>因此，仔細考慮手頭的問題並實施是個好主意 幾種方法（逐次逼近法、Hough 法和 RANSAC 法）來確定一個 最適合您的應用程序。</a:t>
            </a:r>
            <a:endParaRPr lang="en-US" altLang="zh-TW"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77</a:t>
            </a:fld>
            <a:endParaRPr lang="zh-TW" altLang="en-US"/>
          </a:p>
        </p:txBody>
      </p:sp>
    </p:spTree>
    <p:extLst>
      <p:ext uri="{BB962C8B-B14F-4D97-AF65-F5344CB8AC3E}">
        <p14:creationId xmlns:p14="http://schemas.microsoft.com/office/powerpoint/2010/main" val="5908854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Source: https://www.google.com/url?sa=i&amp;url=http%3A%2F%2Fopass.logdown.com%2Fposts%2F1153364&amp;psig=AOvVaw1_a7l-zyQT2oSbeidzugya&amp;ust=1646620256167000&amp;source=images&amp;cd=vfe&amp;ved=0CAwQjhxqFwoTCIDM4NG4sPYCFQAAAAAdAAAAABAD</a:t>
            </a:r>
            <a:endParaRPr lang="zh-TW" altLang="en-US" dirty="0"/>
          </a:p>
        </p:txBody>
      </p:sp>
      <p:sp>
        <p:nvSpPr>
          <p:cNvPr id="4" name="投影片編號版面配置區 3"/>
          <p:cNvSpPr>
            <a:spLocks noGrp="1"/>
          </p:cNvSpPr>
          <p:nvPr>
            <p:ph type="sldNum" sz="quarter" idx="5"/>
          </p:nvPr>
        </p:nvSpPr>
        <p:spPr/>
        <p:txBody>
          <a:bodyPr/>
          <a:lstStyle/>
          <a:p>
            <a:fld id="{818481D3-6815-42F4-851B-2E76A655E3B1}" type="slidenum">
              <a:rPr lang="zh-TW" altLang="en-US" smtClean="0"/>
              <a:pPr/>
              <a:t>80</a:t>
            </a:fld>
            <a:endParaRPr lang="zh-TW" altLang="en-US"/>
          </a:p>
        </p:txBody>
      </p:sp>
    </p:spTree>
    <p:extLst>
      <p:ext uri="{BB962C8B-B14F-4D97-AF65-F5344CB8AC3E}">
        <p14:creationId xmlns:p14="http://schemas.microsoft.com/office/powerpoint/2010/main" val="25439940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dirty="0"/>
              <a:t>消失點假設的位置</a:t>
            </a:r>
            <a:endParaRPr lang="zh-TW" altLang="en-US"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81</a:t>
            </a:fld>
            <a:endParaRPr lang="zh-TW" altLang="en-US"/>
          </a:p>
        </p:txBody>
      </p:sp>
    </p:spTree>
    <p:extLst>
      <p:ext uri="{BB962C8B-B14F-4D97-AF65-F5344CB8AC3E}">
        <p14:creationId xmlns:p14="http://schemas.microsoft.com/office/powerpoint/2010/main" val="1346661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dirty="0"/>
              <a:t>這具有降低（近）共線線段和短線段權重的理想效果。</a:t>
            </a:r>
            <a:endParaRPr lang="zh-TW" altLang="en-US"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82</a:t>
            </a:fld>
            <a:endParaRPr lang="zh-TW" altLang="en-US"/>
          </a:p>
        </p:txBody>
      </p:sp>
    </p:spTree>
    <p:extLst>
      <p:ext uri="{BB962C8B-B14F-4D97-AF65-F5344CB8AC3E}">
        <p14:creationId xmlns:p14="http://schemas.microsoft.com/office/powerpoint/2010/main" val="28880336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兩個點</a:t>
            </a:r>
            <a:r>
              <a:rPr lang="en-US" altLang="zh-TW" dirty="0"/>
              <a:t>P</a:t>
            </a:r>
            <a:r>
              <a:rPr lang="zh-TW" altLang="en-US" dirty="0"/>
              <a:t>和消失點</a:t>
            </a:r>
            <a:r>
              <a:rPr lang="en-US" altLang="zh-TW" dirty="0"/>
              <a:t>V</a:t>
            </a:r>
            <a:r>
              <a:rPr lang="zh-TW" altLang="en-US" dirty="0"/>
              <a:t>的面積</a:t>
            </a:r>
            <a:endParaRPr lang="en-US" altLang="zh-TW" dirty="0"/>
          </a:p>
          <a:p>
            <a:r>
              <a:rPr lang="zh-TW" altLang="en-US" dirty="0"/>
              <a:t>可以應用在後面的公式</a:t>
            </a:r>
            <a:endParaRPr lang="en-US" altLang="zh-TW"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83</a:t>
            </a:fld>
            <a:endParaRPr lang="zh-TW" altLang="en-US"/>
          </a:p>
        </p:txBody>
      </p:sp>
    </p:spTree>
    <p:extLst>
      <p:ext uri="{BB962C8B-B14F-4D97-AF65-F5344CB8AC3E}">
        <p14:creationId xmlns:p14="http://schemas.microsoft.com/office/powerpoint/2010/main" val="2866562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第一種方法，課本所舉的例子為</a:t>
            </a:r>
            <a:r>
              <a:rPr lang="en-US" altLang="zh-TW" dirty="0"/>
              <a:t>video</a:t>
            </a:r>
            <a:r>
              <a:rPr lang="zh-TW" altLang="en-US" dirty="0"/>
              <a:t> </a:t>
            </a:r>
            <a:r>
              <a:rPr lang="en-US" altLang="zh-TW" dirty="0"/>
              <a:t>sequences</a:t>
            </a:r>
          </a:p>
          <a:p>
            <a:r>
              <a:rPr lang="zh-TW" altLang="en-US" dirty="0"/>
              <a:t>那我用這張跑步的動畫來舉例</a:t>
            </a:r>
            <a:endParaRPr lang="en-US" altLang="zh-TW" dirty="0"/>
          </a:p>
          <a:p>
            <a:r>
              <a:rPr lang="zh-TW" altLang="en-US" dirty="0"/>
              <a:t>右下角是跑步動作的每一個</a:t>
            </a:r>
            <a:r>
              <a:rPr lang="en-US" altLang="zh-TW" dirty="0"/>
              <a:t>frame</a:t>
            </a:r>
            <a:r>
              <a:rPr lang="zh-TW" altLang="en-US" dirty="0"/>
              <a:t>他會長的樣子</a:t>
            </a:r>
            <a:endParaRPr lang="en-US" altLang="zh-TW" dirty="0"/>
          </a:p>
          <a:p>
            <a:r>
              <a:rPr lang="zh-TW" altLang="en-US" dirty="0"/>
              <a:t>所以第一種方法，找一個真的特徵的</a:t>
            </a:r>
            <a:r>
              <a:rPr lang="en-US" altLang="zh-TW" dirty="0"/>
              <a:t>point</a:t>
            </a:r>
            <a:r>
              <a:rPr lang="zh-TW" altLang="en-US" dirty="0"/>
              <a:t> 之後在其他照片只要追蹤這個特徵就好</a:t>
            </a:r>
            <a:endParaRPr lang="en-US" altLang="zh-TW" dirty="0"/>
          </a:p>
          <a:p>
            <a:r>
              <a:rPr lang="zh-TW" altLang="en-US" dirty="0"/>
              <a:t>找到頭和四肢的位置，就可以在連續的</a:t>
            </a:r>
            <a:r>
              <a:rPr lang="en-US" altLang="zh-TW" dirty="0"/>
              <a:t>video sequences</a:t>
            </a:r>
            <a:r>
              <a:rPr lang="zh-TW" altLang="en-US" dirty="0"/>
              <a:t>持續追蹤這幾個特徵點的位置。</a:t>
            </a:r>
          </a:p>
        </p:txBody>
      </p:sp>
      <p:sp>
        <p:nvSpPr>
          <p:cNvPr id="4" name="投影片編號版面配置區 3"/>
          <p:cNvSpPr>
            <a:spLocks noGrp="1"/>
          </p:cNvSpPr>
          <p:nvPr>
            <p:ph type="sldNum" sz="quarter" idx="5"/>
          </p:nvPr>
        </p:nvSpPr>
        <p:spPr/>
        <p:txBody>
          <a:bodyPr/>
          <a:lstStyle/>
          <a:p>
            <a:fld id="{818481D3-6815-42F4-851B-2E76A655E3B1}" type="slidenum">
              <a:rPr lang="zh-TW" altLang="en-US" smtClean="0"/>
              <a:pPr/>
              <a:t>8</a:t>
            </a:fld>
            <a:endParaRPr lang="zh-TW" altLang="en-US"/>
          </a:p>
        </p:txBody>
      </p:sp>
    </p:spTree>
    <p:extLst>
      <p:ext uri="{BB962C8B-B14F-4D97-AF65-F5344CB8AC3E}">
        <p14:creationId xmlns:p14="http://schemas.microsoft.com/office/powerpoint/2010/main" val="38678693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用來估計消失點正確性與否的一個估計值</a:t>
            </a:r>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84</a:t>
            </a:fld>
            <a:endParaRPr lang="zh-TW" altLang="en-US"/>
          </a:p>
        </p:txBody>
      </p:sp>
    </p:spTree>
    <p:extLst>
      <p:ext uri="{BB962C8B-B14F-4D97-AF65-F5344CB8AC3E}">
        <p14:creationId xmlns:p14="http://schemas.microsoft.com/office/powerpoint/2010/main" val="194048713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這是一種</a:t>
            </a:r>
            <a:r>
              <a:rPr lang="en-US" altLang="zh-TW" dirty="0"/>
              <a:t>greedy</a:t>
            </a:r>
            <a:r>
              <a:rPr lang="zh-TW" altLang="en-US" dirty="0"/>
              <a:t>的分割演算法</a:t>
            </a:r>
            <a:endParaRPr lang="en-US" altLang="zh-TW" dirty="0"/>
          </a:p>
          <a:p>
            <a:r>
              <a:rPr lang="zh-TW" altLang="en-US" dirty="0"/>
              <a:t>基本上是決定許多個</a:t>
            </a:r>
            <a:r>
              <a:rPr lang="en-US" altLang="zh-TW" dirty="0"/>
              <a:t>threshold</a:t>
            </a:r>
            <a:r>
              <a:rPr lang="zh-TW" altLang="en-US" dirty="0"/>
              <a:t> </a:t>
            </a:r>
            <a:endParaRPr lang="en-US" altLang="zh-TW" dirty="0"/>
          </a:p>
          <a:p>
            <a:r>
              <a:rPr lang="zh-TW" altLang="en-US" dirty="0"/>
              <a:t>根據這些</a:t>
            </a:r>
            <a:r>
              <a:rPr lang="en-US" altLang="zh-TW" dirty="0"/>
              <a:t>threshold</a:t>
            </a:r>
            <a:r>
              <a:rPr lang="zh-TW" altLang="en-US" dirty="0"/>
              <a:t>來慢慢的合併所有符合的區域</a:t>
            </a:r>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85</a:t>
            </a:fld>
            <a:endParaRPr lang="zh-TW" altLang="en-US"/>
          </a:p>
        </p:txBody>
      </p:sp>
    </p:spTree>
    <p:extLst>
      <p:ext uri="{BB962C8B-B14F-4D97-AF65-F5344CB8AC3E}">
        <p14:creationId xmlns:p14="http://schemas.microsoft.com/office/powerpoint/2010/main" val="40076517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86</a:t>
            </a:fld>
            <a:endParaRPr lang="zh-TW" altLang="en-US"/>
          </a:p>
        </p:txBody>
      </p:sp>
    </p:spTree>
    <p:extLst>
      <p:ext uri="{BB962C8B-B14F-4D97-AF65-F5344CB8AC3E}">
        <p14:creationId xmlns:p14="http://schemas.microsoft.com/office/powerpoint/2010/main" val="31571661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dirty="0"/>
              <a:t>每個像素相關聯的特徵向量（例如，顏色和位置）</a:t>
            </a:r>
            <a:r>
              <a:rPr lang="zh-TW" altLang="en-US" dirty="0"/>
              <a:t>觀察他們的分布狀況</a:t>
            </a:r>
            <a:r>
              <a:rPr lang="zh-TW" altLang="zh-TW" dirty="0"/>
              <a:t>，然後嘗試在此分佈中找到聚類</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將圖像表示為空間中的點。一種簡單的方法是使用紅色、綠色和藍色像素值將每個像素映射到三維</a:t>
            </a:r>
            <a:r>
              <a:rPr lang="en-US" altLang="zh-TW" sz="1200" b="0" i="0" kern="1200" dirty="0">
                <a:solidFill>
                  <a:schemeClr val="tx1"/>
                </a:solidFill>
                <a:effectLst/>
                <a:latin typeface="+mn-lt"/>
                <a:ea typeface="+mn-ea"/>
                <a:cs typeface="+mn-cs"/>
              </a:rPr>
              <a:t>RGB</a:t>
            </a:r>
            <a:r>
              <a:rPr lang="zh-TW" altLang="en-US" sz="1200" b="0" i="0" kern="1200" dirty="0">
                <a:solidFill>
                  <a:schemeClr val="tx1"/>
                </a:solidFill>
                <a:effectLst/>
                <a:latin typeface="+mn-lt"/>
                <a:ea typeface="+mn-ea"/>
                <a:cs typeface="+mn-cs"/>
              </a:rPr>
              <a:t>空間中的一個點</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如下圖所示</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a:t>
            </a:r>
            <a:br>
              <a:rPr lang="zh-TW" altLang="en-US" dirty="0"/>
            </a:br>
            <a:r>
              <a:rPr lang="en-US" altLang="zh-TW" dirty="0"/>
              <a:t>LUV</a:t>
            </a:r>
            <a:r>
              <a:rPr lang="zh-TW" altLang="en-US" dirty="0"/>
              <a:t>　色彩空間</a:t>
            </a:r>
            <a:br>
              <a:rPr lang="zh-TW" altLang="en-US" dirty="0"/>
            </a:br>
            <a:r>
              <a:rPr lang="en-US" altLang="zh-TW" dirty="0"/>
              <a:t>L </a:t>
            </a:r>
            <a:r>
              <a:rPr lang="zh-TW" altLang="en-US" dirty="0"/>
              <a:t>亮度 </a:t>
            </a:r>
            <a:r>
              <a:rPr lang="en-US" altLang="zh-TW" dirty="0"/>
              <a:t>UV</a:t>
            </a:r>
            <a:r>
              <a:rPr lang="zh-TW" altLang="en-US" dirty="0"/>
              <a:t> 色度</a:t>
            </a:r>
            <a:endParaRPr lang="en-US" altLang="zh-TW" dirty="0"/>
          </a:p>
          <a:p>
            <a:r>
              <a:rPr lang="en-US" altLang="zh-TW" dirty="0"/>
              <a:t>http://haruandaki.blogspot.com/2015/12/cie-luv.html</a:t>
            </a:r>
            <a:endParaRPr lang="zh-TW" altLang="en-US"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87</a:t>
            </a:fld>
            <a:endParaRPr lang="zh-TW" altLang="en-US"/>
          </a:p>
        </p:txBody>
      </p:sp>
    </p:spTree>
    <p:extLst>
      <p:ext uri="{BB962C8B-B14F-4D97-AF65-F5344CB8AC3E}">
        <p14:creationId xmlns:p14="http://schemas.microsoft.com/office/powerpoint/2010/main" val="390747883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CIE</a:t>
            </a:r>
            <a:r>
              <a:rPr lang="zh-TW" altLang="en-US" dirty="0"/>
              <a:t> 國際照明委員會</a:t>
            </a:r>
          </a:p>
        </p:txBody>
      </p:sp>
      <p:sp>
        <p:nvSpPr>
          <p:cNvPr id="4" name="投影片編號版面配置區 3"/>
          <p:cNvSpPr>
            <a:spLocks noGrp="1"/>
          </p:cNvSpPr>
          <p:nvPr>
            <p:ph type="sldNum" sz="quarter" idx="5"/>
          </p:nvPr>
        </p:nvSpPr>
        <p:spPr/>
        <p:txBody>
          <a:bodyPr/>
          <a:lstStyle/>
          <a:p>
            <a:fld id="{818481D3-6815-42F4-851B-2E76A655E3B1}" type="slidenum">
              <a:rPr lang="zh-TW" altLang="en-US" smtClean="0"/>
              <a:pPr/>
              <a:t>88</a:t>
            </a:fld>
            <a:endParaRPr lang="zh-TW" altLang="en-US"/>
          </a:p>
        </p:txBody>
      </p:sp>
    </p:spTree>
    <p:extLst>
      <p:ext uri="{BB962C8B-B14F-4D97-AF65-F5344CB8AC3E}">
        <p14:creationId xmlns:p14="http://schemas.microsoft.com/office/powerpoint/2010/main" val="33555838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當點集中的所有點都完成</a:t>
            </a:r>
            <a:r>
              <a:rPr lang="en-US" altLang="zh-TW" sz="1200" b="0" i="0" kern="1200" dirty="0">
                <a:solidFill>
                  <a:schemeClr val="tx1"/>
                </a:solidFill>
                <a:effectLst/>
                <a:latin typeface="+mn-lt"/>
                <a:ea typeface="+mn-ea"/>
                <a:cs typeface="+mn-cs"/>
              </a:rPr>
              <a:t>Mean Shift</a:t>
            </a:r>
            <a:r>
              <a:rPr lang="zh-TW" altLang="en-US" sz="1200" b="0" i="0" kern="1200" dirty="0">
                <a:solidFill>
                  <a:schemeClr val="tx1"/>
                </a:solidFill>
                <a:effectLst/>
                <a:latin typeface="+mn-lt"/>
                <a:ea typeface="+mn-ea"/>
                <a:cs typeface="+mn-cs"/>
              </a:rPr>
              <a:t>之後，可以對</a:t>
            </a:r>
            <a:r>
              <a:rPr lang="en-US" altLang="zh-TW" sz="1200" b="0" i="0" kern="1200" dirty="0">
                <a:solidFill>
                  <a:schemeClr val="tx1"/>
                </a:solidFill>
                <a:effectLst/>
                <a:latin typeface="+mn-lt"/>
                <a:ea typeface="+mn-ea"/>
                <a:cs typeface="+mn-cs"/>
              </a:rPr>
              <a:t>Cluster</a:t>
            </a:r>
            <a:r>
              <a:rPr lang="zh-TW" altLang="en-US" sz="1200" b="0" i="0" kern="1200" dirty="0">
                <a:solidFill>
                  <a:schemeClr val="tx1"/>
                </a:solidFill>
                <a:effectLst/>
                <a:latin typeface="+mn-lt"/>
                <a:ea typeface="+mn-ea"/>
                <a:cs typeface="+mn-cs"/>
              </a:rPr>
              <a:t>進行一些合併。當兩個</a:t>
            </a:r>
            <a:r>
              <a:rPr lang="en-US" altLang="zh-TW" sz="1200" b="0" i="0" kern="1200" dirty="0">
                <a:solidFill>
                  <a:schemeClr val="tx1"/>
                </a:solidFill>
                <a:effectLst/>
                <a:latin typeface="+mn-lt"/>
                <a:ea typeface="+mn-ea"/>
                <a:cs typeface="+mn-cs"/>
              </a:rPr>
              <a:t>Cluster</a:t>
            </a:r>
            <a:r>
              <a:rPr lang="zh-TW" altLang="en-US" sz="1200" b="0" i="0" kern="1200" dirty="0">
                <a:solidFill>
                  <a:schemeClr val="tx1"/>
                </a:solidFill>
                <a:effectLst/>
                <a:latin typeface="+mn-lt"/>
                <a:ea typeface="+mn-ea"/>
                <a:cs typeface="+mn-cs"/>
              </a:rPr>
              <a:t>的</a:t>
            </a:r>
            <a:r>
              <a:rPr lang="en-US" altLang="zh-TW" sz="1200" b="0" i="0" kern="1200" dirty="0">
                <a:solidFill>
                  <a:schemeClr val="tx1"/>
                </a:solidFill>
                <a:effectLst/>
                <a:latin typeface="+mn-lt"/>
                <a:ea typeface="+mn-ea"/>
                <a:cs typeface="+mn-cs"/>
              </a:rPr>
              <a:t>Center</a:t>
            </a:r>
            <a:r>
              <a:rPr lang="zh-TW" altLang="en-US" sz="1200" b="0" i="0" kern="1200" dirty="0">
                <a:solidFill>
                  <a:schemeClr val="tx1"/>
                </a:solidFill>
                <a:effectLst/>
                <a:latin typeface="+mn-lt"/>
                <a:ea typeface="+mn-ea"/>
                <a:cs typeface="+mn-cs"/>
              </a:rPr>
              <a:t>距離小於閾值，則將兩個</a:t>
            </a:r>
            <a:r>
              <a:rPr lang="en-US" altLang="zh-TW" sz="1200" b="0" i="0" kern="1200" dirty="0">
                <a:solidFill>
                  <a:schemeClr val="tx1"/>
                </a:solidFill>
                <a:effectLst/>
                <a:latin typeface="+mn-lt"/>
                <a:ea typeface="+mn-ea"/>
                <a:cs typeface="+mn-cs"/>
              </a:rPr>
              <a:t>Cluster</a:t>
            </a:r>
            <a:r>
              <a:rPr lang="zh-TW" altLang="en-US" sz="1200" b="0" i="0" kern="1200" dirty="0">
                <a:solidFill>
                  <a:schemeClr val="tx1"/>
                </a:solidFill>
                <a:effectLst/>
                <a:latin typeface="+mn-lt"/>
                <a:ea typeface="+mn-ea"/>
                <a:cs typeface="+mn-cs"/>
              </a:rPr>
              <a:t>進行合併。</a:t>
            </a:r>
            <a:br>
              <a:rPr lang="zh-TW" altLang="en-US" dirty="0"/>
            </a:br>
            <a:br>
              <a:rPr lang="zh-TW" altLang="en-US" dirty="0"/>
            </a:br>
            <a:r>
              <a:rPr lang="zh-TW" altLang="en-US" sz="1200" b="0" i="0" kern="1200" dirty="0">
                <a:solidFill>
                  <a:schemeClr val="tx1"/>
                </a:solidFill>
                <a:effectLst/>
                <a:latin typeface="+mn-lt"/>
                <a:ea typeface="+mn-ea"/>
                <a:cs typeface="+mn-cs"/>
              </a:rPr>
              <a:t>原文網址：</a:t>
            </a:r>
            <a:r>
              <a:rPr lang="en-US" altLang="zh-TW" sz="1200" b="0" i="0" u="none" strike="noStrike" kern="1200" dirty="0">
                <a:solidFill>
                  <a:schemeClr val="tx1"/>
                </a:solidFill>
                <a:effectLst/>
                <a:latin typeface="+mn-lt"/>
                <a:ea typeface="+mn-ea"/>
                <a:cs typeface="+mn-cs"/>
                <a:hlinkClick r:id="rId3"/>
              </a:rPr>
              <a:t>https://kknews.cc/tech/zpy9zzg.html</a:t>
            </a:r>
            <a:endParaRPr lang="zh-TW" altLang="en-US"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90</a:t>
            </a:fld>
            <a:endParaRPr lang="zh-TW" altLang="en-US"/>
          </a:p>
        </p:txBody>
      </p:sp>
    </p:spTree>
    <p:extLst>
      <p:ext uri="{BB962C8B-B14F-4D97-AF65-F5344CB8AC3E}">
        <p14:creationId xmlns:p14="http://schemas.microsoft.com/office/powerpoint/2010/main" val="421056091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kern="1200" dirty="0">
                <a:solidFill>
                  <a:schemeClr val="tx1"/>
                </a:solidFill>
                <a:effectLst/>
                <a:latin typeface="+mn-lt"/>
                <a:ea typeface="+mn-ea"/>
                <a:cs typeface="+mn-cs"/>
              </a:rPr>
              <a:t>Mean Shift</a:t>
            </a:r>
            <a:r>
              <a:rPr lang="zh-TW" altLang="en-US" sz="1200" b="0" i="0" kern="1200" dirty="0">
                <a:solidFill>
                  <a:schemeClr val="tx1"/>
                </a:solidFill>
                <a:effectLst/>
                <a:latin typeface="+mn-lt"/>
                <a:ea typeface="+mn-ea"/>
                <a:cs typeface="+mn-cs"/>
              </a:rPr>
              <a:t>的一個很好的應用是圖像分割，圖像分割的目標是將圖像分割成具有語義意義的區域，這個目標可以通過聚類圖像中的像素來實現。</a:t>
            </a:r>
            <a:endParaRPr lang="en-US" altLang="zh-TW" sz="1200" b="0" i="0" kern="1200" dirty="0">
              <a:solidFill>
                <a:schemeClr val="tx1"/>
              </a:solidFill>
              <a:effectLst/>
              <a:latin typeface="+mn-lt"/>
              <a:ea typeface="+mn-ea"/>
              <a:cs typeface="+mn-cs"/>
            </a:endParaRPr>
          </a:p>
          <a:p>
            <a:br>
              <a:rPr lang="en-US" altLang="zh-TW" dirty="0"/>
            </a:br>
            <a:br>
              <a:rPr lang="en-US" altLang="zh-TW" dirty="0"/>
            </a:br>
            <a:br>
              <a:rPr lang="en-US" altLang="zh-TW" dirty="0"/>
            </a:br>
            <a:r>
              <a:rPr lang="zh-TW" altLang="en-US" sz="1200" b="0" i="0" kern="1200" dirty="0">
                <a:solidFill>
                  <a:schemeClr val="tx1"/>
                </a:solidFill>
                <a:effectLst/>
                <a:latin typeface="+mn-lt"/>
                <a:ea typeface="+mn-ea"/>
                <a:cs typeface="+mn-cs"/>
              </a:rPr>
              <a:t>原文網址：</a:t>
            </a:r>
            <a:r>
              <a:rPr lang="en-US" altLang="zh-TW" sz="1200" b="0" i="0" u="none" strike="noStrike" kern="1200" dirty="0">
                <a:solidFill>
                  <a:schemeClr val="tx1"/>
                </a:solidFill>
                <a:effectLst/>
                <a:latin typeface="+mn-lt"/>
                <a:ea typeface="+mn-ea"/>
                <a:cs typeface="+mn-cs"/>
                <a:hlinkClick r:id="rId3"/>
              </a:rPr>
              <a:t>https://kknews.cc/tech/zpy9zzg.html</a:t>
            </a:r>
            <a:endParaRPr lang="zh-TW" altLang="en-US"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91</a:t>
            </a:fld>
            <a:endParaRPr lang="zh-TW" altLang="en-US"/>
          </a:p>
        </p:txBody>
      </p:sp>
    </p:spTree>
    <p:extLst>
      <p:ext uri="{BB962C8B-B14F-4D97-AF65-F5344CB8AC3E}">
        <p14:creationId xmlns:p14="http://schemas.microsoft.com/office/powerpoint/2010/main" val="415722326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0" i="0" dirty="0">
                <a:solidFill>
                  <a:srgbClr val="000000"/>
                </a:solidFill>
                <a:effectLst/>
                <a:latin typeface="Open Sans" panose="020B0604020202020204" pitchFamily="34" charset="0"/>
              </a:rPr>
              <a:t>Kernel Density Estimation</a:t>
            </a:r>
            <a:endParaRPr lang="en-US" altLang="zh-TW" dirty="0"/>
          </a:p>
          <a:p>
            <a:r>
              <a:rPr lang="zh-TW" altLang="en-US" dirty="0"/>
              <a:t>資料來源</a:t>
            </a:r>
            <a:r>
              <a:rPr lang="en-US" altLang="zh-TW" dirty="0"/>
              <a:t>:</a:t>
            </a:r>
          </a:p>
          <a:p>
            <a:r>
              <a:rPr lang="zh-TW" altLang="en-US" dirty="0"/>
              <a:t>左</a:t>
            </a:r>
            <a:r>
              <a:rPr lang="en-US" altLang="zh-TW" dirty="0"/>
              <a:t>:https://spin.atomicobject.com/2015/05/26/mean-shift-clustering/</a:t>
            </a:r>
          </a:p>
          <a:p>
            <a:r>
              <a:rPr lang="zh-TW" altLang="en-US" dirty="0"/>
              <a:t>右</a:t>
            </a:r>
            <a:r>
              <a:rPr lang="en-US" altLang="zh-TW" dirty="0"/>
              <a:t>:https://kknews.cc/tech/zpy9zzg.html</a:t>
            </a:r>
            <a:endParaRPr lang="zh-TW" altLang="en-US"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92</a:t>
            </a:fld>
            <a:endParaRPr lang="zh-TW" altLang="en-US"/>
          </a:p>
        </p:txBody>
      </p:sp>
    </p:spTree>
    <p:extLst>
      <p:ext uri="{BB962C8B-B14F-4D97-AF65-F5344CB8AC3E}">
        <p14:creationId xmlns:p14="http://schemas.microsoft.com/office/powerpoint/2010/main" val="766142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第二種方法課本說比較適合用在這種，合併全景圖的情況。</a:t>
            </a:r>
            <a:endParaRPr lang="en-US" altLang="zh-TW" dirty="0"/>
          </a:p>
          <a:p>
            <a:endParaRPr lang="en-US" altLang="zh-TW" dirty="0"/>
          </a:p>
          <a:p>
            <a:r>
              <a:rPr lang="zh-TW" altLang="en-US" dirty="0"/>
              <a:t>在這種情況，我們要在每一張圖片都各自去分析特徵點，再去分析他們各自</a:t>
            </a:r>
            <a:r>
              <a:rPr lang="en-US" altLang="zh-TW" dirty="0"/>
              <a:t>local</a:t>
            </a:r>
            <a:r>
              <a:rPr lang="zh-TW" altLang="en-US" dirty="0"/>
              <a:t>的表現，再決定誰跟誰要接在一起</a:t>
            </a:r>
            <a:endParaRPr lang="en-US" altLang="zh-TW" dirty="0"/>
          </a:p>
          <a:p>
            <a:r>
              <a:rPr lang="zh-TW" altLang="en-US" dirty="0"/>
              <a:t>還有哪裡該接在一起。</a:t>
            </a:r>
          </a:p>
        </p:txBody>
      </p:sp>
      <p:sp>
        <p:nvSpPr>
          <p:cNvPr id="4" name="投影片編號版面配置區 3"/>
          <p:cNvSpPr>
            <a:spLocks noGrp="1"/>
          </p:cNvSpPr>
          <p:nvPr>
            <p:ph type="sldNum" sz="quarter" idx="5"/>
          </p:nvPr>
        </p:nvSpPr>
        <p:spPr/>
        <p:txBody>
          <a:bodyPr/>
          <a:lstStyle/>
          <a:p>
            <a:fld id="{818481D3-6815-42F4-851B-2E76A655E3B1}" type="slidenum">
              <a:rPr lang="zh-TW" altLang="en-US" smtClean="0"/>
              <a:pPr/>
              <a:t>9</a:t>
            </a:fld>
            <a:endParaRPr lang="zh-TW" altLang="en-US"/>
          </a:p>
        </p:txBody>
      </p:sp>
    </p:spTree>
    <p:extLst>
      <p:ext uri="{BB962C8B-B14F-4D97-AF65-F5344CB8AC3E}">
        <p14:creationId xmlns:p14="http://schemas.microsoft.com/office/powerpoint/2010/main" val="2159631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10</a:t>
            </a:fld>
            <a:endParaRPr lang="zh-TW" altLang="en-US"/>
          </a:p>
        </p:txBody>
      </p:sp>
    </p:spTree>
    <p:extLst>
      <p:ext uri="{BB962C8B-B14F-4D97-AF65-F5344CB8AC3E}">
        <p14:creationId xmlns:p14="http://schemas.microsoft.com/office/powerpoint/2010/main" val="1928540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2D9E5C30-ABA9-4131-89D1-4378ED7EBEE7}" type="datetimeFigureOut">
              <a:rPr lang="zh-TW" altLang="en-US" smtClean="0"/>
              <a:pPr/>
              <a:t>2023/4/25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2D9E5C30-ABA9-4131-89D1-4378ED7EBEE7}" type="datetimeFigureOut">
              <a:rPr lang="zh-TW" altLang="en-US" smtClean="0"/>
              <a:pPr/>
              <a:t>2023/4/25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2D9E5C30-ABA9-4131-89D1-4378ED7EBEE7}" type="datetimeFigureOut">
              <a:rPr lang="zh-TW" altLang="en-US" smtClean="0"/>
              <a:pPr/>
              <a:t>2023/4/25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2D9E5C30-ABA9-4131-89D1-4378ED7EBEE7}" type="datetimeFigureOut">
              <a:rPr lang="zh-TW" altLang="en-US" smtClean="0"/>
              <a:pPr/>
              <a:t>2023/4/25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2D9E5C30-ABA9-4131-89D1-4378ED7EBEE7}" type="datetimeFigureOut">
              <a:rPr lang="zh-TW" altLang="en-US" smtClean="0"/>
              <a:pPr/>
              <a:t>2023/4/25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2D9E5C30-ABA9-4131-89D1-4378ED7EBEE7}" type="datetimeFigureOut">
              <a:rPr lang="zh-TW" altLang="en-US" smtClean="0"/>
              <a:pPr/>
              <a:t>2023/4/25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2D9E5C30-ABA9-4131-89D1-4378ED7EBEE7}" type="datetimeFigureOut">
              <a:rPr lang="zh-TW" altLang="en-US" smtClean="0"/>
              <a:pPr/>
              <a:t>2023/4/25</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2D9E5C30-ABA9-4131-89D1-4378ED7EBEE7}" type="datetimeFigureOut">
              <a:rPr lang="zh-TW" altLang="en-US" smtClean="0"/>
              <a:pPr/>
              <a:t>2023/4/25</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2D9E5C30-ABA9-4131-89D1-4378ED7EBEE7}" type="datetimeFigureOut">
              <a:rPr lang="zh-TW" altLang="en-US" smtClean="0"/>
              <a:pPr/>
              <a:t>2023/4/25</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2D9E5C30-ABA9-4131-89D1-4378ED7EBEE7}" type="datetimeFigureOut">
              <a:rPr lang="zh-TW" altLang="en-US" smtClean="0"/>
              <a:pPr/>
              <a:t>2023/4/25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2D9E5C30-ABA9-4131-89D1-4378ED7EBEE7}" type="datetimeFigureOut">
              <a:rPr lang="zh-TW" altLang="en-US" smtClean="0"/>
              <a:pPr/>
              <a:t>2023/4/25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9E5C30-ABA9-4131-89D1-4378ED7EBEE7}" type="datetimeFigureOut">
              <a:rPr lang="zh-TW" altLang="en-US" smtClean="0"/>
              <a:pPr/>
              <a:t>2023/4/25</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36BF6D-2D3A-41BA-8F36-2BF2F35F56ED}"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pic1.xuehuaimg.com/proxy/csdn/https:/img-blog.csdn.net/20140411113244171" TargetMode="External"/><Relationship Id="rId4" Type="http://schemas.openxmlformats.org/officeDocument/2006/relationships/image" Target="../media/image10.gif"/></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hyperlink" Target="https://www.youtube.com/watch?v=yJ7HSDvTdmg" TargetMode="External"/><Relationship Id="rId4" Type="http://schemas.openxmlformats.org/officeDocument/2006/relationships/hyperlink" Target="https://www.youtube.com/watch?v=tWdJ-NFE6vY"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3.png"/><Relationship Id="rId7" Type="http://schemas.openxmlformats.org/officeDocument/2006/relationships/image" Target="../media/image36.jp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microsoft.com/office/2007/relationships/hdphoto" Target="../media/hdphoto1.wdp"/><Relationship Id="rId9" Type="http://schemas.openxmlformats.org/officeDocument/2006/relationships/image" Target="../media/image38.jp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hyperlink" Target="https://www.youtube.com/watch?v=4zHbI-fFIlI&amp;t=69s" TargetMode="External"/><Relationship Id="rId4" Type="http://schemas.openxmlformats.org/officeDocument/2006/relationships/image" Target="../media/image55.png"/></Relationships>
</file>

<file path=ppt/slides/_rels/slide7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7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0.png"/><Relationship Id="rId4" Type="http://schemas.openxmlformats.org/officeDocument/2006/relationships/notesSlide" Target="../notesSlides/notesSlide6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8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8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8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9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92.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79.gif"/></Relationships>
</file>

<file path=ppt/slides/_rels/slide93.xml.rels><?xml version="1.0" encoding="UTF-8" standalone="yes"?>
<Relationships xmlns="http://schemas.openxmlformats.org/package/2006/relationships"><Relationship Id="rId3" Type="http://schemas.openxmlformats.org/officeDocument/2006/relationships/hyperlink" Target="https://www.youtube.com/watch?v=XHedu3KcPP0" TargetMode="External"/><Relationship Id="rId7" Type="http://schemas.openxmlformats.org/officeDocument/2006/relationships/hyperlink" Target="https://www.youtube.com/watch?v=C9vZ35T1TmU&amp;list=PLnPLskqK8ToCg_XzrlD2nGZBv_CscqU08&amp;index=2" TargetMode="External"/><Relationship Id="rId2" Type="http://schemas.openxmlformats.org/officeDocument/2006/relationships/hyperlink" Target="https://www.youtube.com/watch?v=yGXoep8dX6Q" TargetMode="External"/><Relationship Id="rId1" Type="http://schemas.openxmlformats.org/officeDocument/2006/relationships/slideLayout" Target="../slideLayouts/slideLayout2.xml"/><Relationship Id="rId6" Type="http://schemas.openxmlformats.org/officeDocument/2006/relationships/hyperlink" Target="https://www.youtube.com/watch?v=-YGgiOiG-LI" TargetMode="External"/><Relationship Id="rId5" Type="http://schemas.openxmlformats.org/officeDocument/2006/relationships/hyperlink" Target="https://www.youtube.com/watch?v=YlaWGd1cUms" TargetMode="External"/><Relationship Id="rId4" Type="http://schemas.openxmlformats.org/officeDocument/2006/relationships/hyperlink" Target="https://www.youtube.com/watch?v=piboGnmohY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504801"/>
            <a:ext cx="7772400" cy="1470025"/>
          </a:xfrm>
        </p:spPr>
        <p:txBody>
          <a:bodyPr/>
          <a:lstStyle/>
          <a:p>
            <a:r>
              <a:rPr lang="zh-TW" altLang="zh-TW" b="1" dirty="0"/>
              <a:t>Advanced Computer Vision </a:t>
            </a:r>
            <a:endParaRPr lang="zh-TW" altLang="en-US" dirty="0"/>
          </a:p>
        </p:txBody>
      </p:sp>
      <p:sp>
        <p:nvSpPr>
          <p:cNvPr id="3" name="副標題 2"/>
          <p:cNvSpPr>
            <a:spLocks noGrp="1"/>
          </p:cNvSpPr>
          <p:nvPr>
            <p:ph type="subTitle" idx="1"/>
          </p:nvPr>
        </p:nvSpPr>
        <p:spPr>
          <a:xfrm>
            <a:off x="1371600" y="3260576"/>
            <a:ext cx="6400800" cy="1752600"/>
          </a:xfrm>
        </p:spPr>
        <p:txBody>
          <a:bodyPr/>
          <a:lstStyle/>
          <a:p>
            <a:r>
              <a:rPr lang="en-US" altLang="zh-TW" dirty="0"/>
              <a:t>Chapter 7</a:t>
            </a:r>
          </a:p>
          <a:p>
            <a:r>
              <a:rPr lang="en-US" altLang="zh-TW" dirty="0"/>
              <a:t>Feature Detection and Matching</a:t>
            </a:r>
            <a:endParaRPr lang="zh-TW" altLang="en-US" dirty="0"/>
          </a:p>
        </p:txBody>
      </p:sp>
      <p:sp>
        <p:nvSpPr>
          <p:cNvPr id="4" name="Text Box 4"/>
          <p:cNvSpPr txBox="1">
            <a:spLocks noChangeArrowheads="1"/>
          </p:cNvSpPr>
          <p:nvPr/>
        </p:nvSpPr>
        <p:spPr bwMode="auto">
          <a:xfrm>
            <a:off x="4211638" y="5667375"/>
            <a:ext cx="4932362" cy="923330"/>
          </a:xfrm>
          <a:prstGeom prst="rect">
            <a:avLst/>
          </a:prstGeom>
          <a:noFill/>
          <a:ln w="9525">
            <a:noFill/>
            <a:miter lim="800000"/>
            <a:headEnd/>
            <a:tailEnd/>
          </a:ln>
          <a:effectLst/>
        </p:spPr>
        <p:txBody>
          <a:bodyPr>
            <a:spAutoFit/>
          </a:bodyPr>
          <a:lstStyle/>
          <a:p>
            <a:pPr algn="ctr"/>
            <a:r>
              <a:rPr lang="en-US" altLang="zh-TW" dirty="0"/>
              <a:t>Presented by: </a:t>
            </a:r>
            <a:r>
              <a:rPr kumimoji="0" lang="zh-TW" altLang="en-US" dirty="0"/>
              <a:t>傅楸善 </a:t>
            </a:r>
            <a:r>
              <a:rPr kumimoji="0" lang="en-US" altLang="zh-TW" dirty="0"/>
              <a:t>&amp;</a:t>
            </a:r>
            <a:r>
              <a:rPr kumimoji="0" lang="zh-TW" altLang="en-US" dirty="0"/>
              <a:t> </a:t>
            </a:r>
            <a:r>
              <a:rPr lang="zh-TW" altLang="en-US" dirty="0"/>
              <a:t>何志宏</a:t>
            </a:r>
            <a:r>
              <a:rPr lang="en-US" altLang="zh-TW" dirty="0"/>
              <a:t>fgghhk640@gmail.com</a:t>
            </a:r>
          </a:p>
          <a:p>
            <a:pPr algn="ctr"/>
            <a:r>
              <a:rPr kumimoji="0" lang="en-US" altLang="zh-TW" dirty="0"/>
              <a:t>0975713313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Points and Patches (4/4)</a:t>
            </a:r>
            <a:endParaRPr lang="zh-TW" altLang="en-US" dirty="0"/>
          </a:p>
        </p:txBody>
      </p:sp>
      <p:sp>
        <p:nvSpPr>
          <p:cNvPr id="3" name="內容版面配置區 2"/>
          <p:cNvSpPr>
            <a:spLocks noGrp="1"/>
          </p:cNvSpPr>
          <p:nvPr>
            <p:ph idx="1"/>
          </p:nvPr>
        </p:nvSpPr>
        <p:spPr/>
        <p:txBody>
          <a:bodyPr/>
          <a:lstStyle/>
          <a:p>
            <a:r>
              <a:rPr lang="en-US" altLang="zh-TW" dirty="0"/>
              <a:t>Three stages:</a:t>
            </a:r>
          </a:p>
          <a:p>
            <a:pPr lvl="1"/>
            <a:r>
              <a:rPr lang="en-US" altLang="zh-TW" dirty="0"/>
              <a:t>Feature detection (extraction) stage</a:t>
            </a:r>
          </a:p>
          <a:p>
            <a:pPr lvl="1"/>
            <a:r>
              <a:rPr lang="en-US" altLang="zh-TW" dirty="0"/>
              <a:t>Feature description stage</a:t>
            </a:r>
          </a:p>
          <a:p>
            <a:pPr lvl="1"/>
            <a:r>
              <a:rPr lang="en-US" altLang="zh-TW" dirty="0"/>
              <a:t>Feature matching stage or Feature Tracking stage</a:t>
            </a:r>
          </a:p>
          <a:p>
            <a:endParaRPr lang="zh-TW" alt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ChangeArrowheads="1"/>
          </p:cNvSpPr>
          <p:nvPr>
            <p:ph type="title"/>
          </p:nvPr>
        </p:nvSpPr>
        <p:spPr/>
        <p:txBody>
          <a:bodyPr/>
          <a:lstStyle/>
          <a:p>
            <a:pPr eaLnBrk="1" hangingPunct="1"/>
            <a:r>
              <a:rPr lang="en-US" altLang="zh-TW" dirty="0"/>
              <a:t>Fun Time</a:t>
            </a:r>
            <a:endParaRPr lang="zh-TW" altLang="zh-TW" dirty="0"/>
          </a:p>
        </p:txBody>
      </p:sp>
      <p:sp>
        <p:nvSpPr>
          <p:cNvPr id="41988" name="Rectangle 3"/>
          <p:cNvSpPr>
            <a:spLocks noGrp="1" noChangeArrowheads="1"/>
          </p:cNvSpPr>
          <p:nvPr>
            <p:ph idx="1"/>
          </p:nvPr>
        </p:nvSpPr>
        <p:spPr/>
        <p:txBody>
          <a:bodyPr/>
          <a:lstStyle/>
          <a:p>
            <a:pPr marL="0" indent="0" eaLnBrk="1" hangingPunct="1">
              <a:buFont typeface="Wingdings" pitchFamily="2" charset="2"/>
              <a:buNone/>
              <a:defRPr/>
            </a:pPr>
            <a:endParaRPr lang="en-US" altLang="zh-TW" dirty="0"/>
          </a:p>
          <a:p>
            <a:pPr eaLnBrk="1" hangingPunct="1">
              <a:defRPr/>
            </a:pPr>
            <a:endParaRPr lang="en-US" altLang="zh-TW" dirty="0"/>
          </a:p>
        </p:txBody>
      </p:sp>
      <p:sp>
        <p:nvSpPr>
          <p:cNvPr id="4" name="頁尾版面配置區 3"/>
          <p:cNvSpPr>
            <a:spLocks noGrp="1"/>
          </p:cNvSpPr>
          <p:nvPr>
            <p:ph type="ftr" sz="quarter" idx="11"/>
          </p:nvPr>
        </p:nvSpPr>
        <p:spPr>
          <a:xfrm>
            <a:off x="3124200" y="6400800"/>
            <a:ext cx="2895600" cy="457200"/>
          </a:xfrm>
        </p:spPr>
        <p:txBody>
          <a:bodyPr/>
          <a:lstStyle/>
          <a:p>
            <a:pPr>
              <a:defRPr/>
            </a:pPr>
            <a:r>
              <a:rPr lang="en-US" altLang="zh-TW" sz="1000" dirty="0">
                <a:solidFill>
                  <a:schemeClr val="tx1"/>
                </a:solidFill>
                <a:effectLst>
                  <a:outerShdw blurRad="38100" dist="38100" dir="2700000" algn="tl">
                    <a:srgbClr val="C0C0C0"/>
                  </a:outerShdw>
                </a:effectLst>
              </a:rPr>
              <a:t>DC &amp; CV Lab.</a:t>
            </a:r>
          </a:p>
          <a:p>
            <a:pPr>
              <a:defRPr/>
            </a:pPr>
            <a:r>
              <a:rPr lang="en-US" altLang="zh-TW" sz="1000" dirty="0">
                <a:solidFill>
                  <a:schemeClr val="tx1"/>
                </a:solidFill>
                <a:latin typeface="Comic Sans MS" pitchFamily="66" charset="0"/>
              </a:rPr>
              <a:t>CSIE NTU</a:t>
            </a:r>
          </a:p>
        </p:txBody>
      </p:sp>
      <p:sp>
        <p:nvSpPr>
          <p:cNvPr id="2" name="投影片編號版面配置區 1"/>
          <p:cNvSpPr>
            <a:spLocks noGrp="1"/>
          </p:cNvSpPr>
          <p:nvPr>
            <p:ph type="sldNum" sz="quarter" idx="12"/>
          </p:nvPr>
        </p:nvSpPr>
        <p:spPr/>
        <p:txBody>
          <a:bodyPr/>
          <a:lstStyle/>
          <a:p>
            <a:fld id="{028E3F4F-51B2-42EE-AFA2-40C4572185CC}" type="slidenum">
              <a:rPr lang="en-US" smtClean="0"/>
              <a:t>11</a:t>
            </a:fld>
            <a:endParaRPr lang="en-US" dirty="0"/>
          </a:p>
        </p:txBody>
      </p:sp>
    </p:spTree>
    <p:extLst>
      <p:ext uri="{BB962C8B-B14F-4D97-AF65-F5344CB8AC3E}">
        <p14:creationId xmlns:p14="http://schemas.microsoft.com/office/powerpoint/2010/main" val="2933580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7.1.1 Feature Detectors</a:t>
            </a:r>
            <a:endParaRPr lang="zh-TW" altLang="en-US" dirty="0"/>
          </a:p>
        </p:txBody>
      </p:sp>
      <p:pic>
        <p:nvPicPr>
          <p:cNvPr id="6" name="內容版面配置區 5">
            <a:extLst>
              <a:ext uri="{FF2B5EF4-FFF2-40B4-BE49-F238E27FC236}">
                <a16:creationId xmlns:a16="http://schemas.microsoft.com/office/drawing/2014/main" id="{970EFD1A-C320-463A-AE74-A5B0B53C705F}"/>
              </a:ext>
            </a:extLst>
          </p:cNvPr>
          <p:cNvPicPr>
            <a:picLocks noGrp="1" noChangeAspect="1"/>
          </p:cNvPicPr>
          <p:nvPr>
            <p:ph idx="1"/>
          </p:nvPr>
        </p:nvPicPr>
        <p:blipFill>
          <a:blip r:embed="rId3"/>
          <a:stretch>
            <a:fillRect/>
          </a:stretch>
        </p:blipFill>
        <p:spPr>
          <a:xfrm>
            <a:off x="162671" y="1268760"/>
            <a:ext cx="8818658" cy="5001419"/>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en-US" altLang="zh-TW" dirty="0"/>
              <a:t>Aperture Problem(</a:t>
            </a:r>
            <a:r>
              <a:rPr lang="zh-TW" altLang="en-US" dirty="0"/>
              <a:t>孔徑問題</a:t>
            </a:r>
            <a:r>
              <a:rPr lang="en-US" altLang="zh-TW" dirty="0"/>
              <a:t>)</a:t>
            </a:r>
            <a:endParaRPr lang="zh-TW" altLang="en-US" dirty="0"/>
          </a:p>
        </p:txBody>
      </p:sp>
      <p:sp>
        <p:nvSpPr>
          <p:cNvPr id="3" name="內容版面配置區 2"/>
          <p:cNvSpPr>
            <a:spLocks noGrp="1"/>
          </p:cNvSpPr>
          <p:nvPr>
            <p:ph idx="1"/>
          </p:nvPr>
        </p:nvSpPr>
        <p:spPr/>
        <p:txBody>
          <a:bodyPr/>
          <a:lstStyle/>
          <a:p>
            <a:pPr>
              <a:buNone/>
            </a:pPr>
            <a:endParaRPr lang="zh-TW" altLang="en-US" dirty="0"/>
          </a:p>
        </p:txBody>
      </p:sp>
      <p:pic>
        <p:nvPicPr>
          <p:cNvPr id="7" name="圖片 6" descr="未命名.JPG"/>
          <p:cNvPicPr>
            <a:picLocks noChangeAspect="1"/>
          </p:cNvPicPr>
          <p:nvPr/>
        </p:nvPicPr>
        <p:blipFill>
          <a:blip r:embed="rId3" cstate="print"/>
          <a:stretch>
            <a:fillRect/>
          </a:stretch>
        </p:blipFill>
        <p:spPr>
          <a:xfrm>
            <a:off x="0" y="1571612"/>
            <a:ext cx="9144000" cy="4714908"/>
          </a:xfrm>
          <a:prstGeom prst="rect">
            <a:avLst/>
          </a:prstGeom>
        </p:spPr>
      </p:pic>
      <p:pic>
        <p:nvPicPr>
          <p:cNvPr id="1026" name="Picture 2" descr="「barber pole」的圖片搜尋結果">
            <a:extLst>
              <a:ext uri="{FF2B5EF4-FFF2-40B4-BE49-F238E27FC236}">
                <a16:creationId xmlns:a16="http://schemas.microsoft.com/office/drawing/2014/main" id="{4B1F5E25-6A5A-4E5C-B56B-A1FF6E203C3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71892" y="125844"/>
            <a:ext cx="972108" cy="1944216"/>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a:extLst>
              <a:ext uri="{FF2B5EF4-FFF2-40B4-BE49-F238E27FC236}">
                <a16:creationId xmlns:a16="http://schemas.microsoft.com/office/drawing/2014/main" id="{96364791-8C5D-417D-81BA-C3D1B9E9302E}"/>
              </a:ext>
            </a:extLst>
          </p:cNvPr>
          <p:cNvSpPr/>
          <p:nvPr/>
        </p:nvSpPr>
        <p:spPr>
          <a:xfrm>
            <a:off x="0" y="0"/>
            <a:ext cx="7524328" cy="338554"/>
          </a:xfrm>
          <a:prstGeom prst="rect">
            <a:avLst/>
          </a:prstGeom>
        </p:spPr>
        <p:txBody>
          <a:bodyPr wrap="square">
            <a:spAutoFit/>
          </a:bodyPr>
          <a:lstStyle/>
          <a:p>
            <a:r>
              <a:rPr lang="zh-TW" altLang="en-US" sz="1600" dirty="0">
                <a:hlinkClick r:id="rId5"/>
              </a:rPr>
              <a:t>https://pic1.xuehuaimg.com/proxy/csdn/https://img-blog.csdn.net/20140411113244171</a:t>
            </a:r>
            <a:endParaRPr lang="zh-TW" altLang="en-US" sz="16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Weighted Summed Square Difference</a:t>
            </a:r>
            <a:endParaRPr lang="zh-TW" altLang="en-US" dirty="0"/>
          </a:p>
        </p:txBody>
      </p:sp>
      <p:sp>
        <p:nvSpPr>
          <p:cNvPr id="3" name="內容版面配置區 2"/>
          <p:cNvSpPr>
            <a:spLocks noGrp="1"/>
          </p:cNvSpPr>
          <p:nvPr>
            <p:ph idx="1"/>
          </p:nvPr>
        </p:nvSpPr>
        <p:spPr/>
        <p:txBody>
          <a:bodyPr>
            <a:normAutofit/>
          </a:bodyPr>
          <a:lstStyle/>
          <a:p>
            <a:endParaRPr lang="en-US" altLang="zh-TW" dirty="0"/>
          </a:p>
          <a:p>
            <a:endParaRPr lang="en-US" altLang="zh-TW" dirty="0"/>
          </a:p>
          <a:p>
            <a:endParaRPr lang="en-US" altLang="zh-TW" dirty="0"/>
          </a:p>
          <a:p>
            <a:r>
              <a:rPr lang="en-US" altLang="zh-TW" i="1" dirty="0"/>
              <a:t>I</a:t>
            </a:r>
            <a:r>
              <a:rPr lang="en-US" altLang="zh-TW" i="1" baseline="-25000" dirty="0"/>
              <a:t>0</a:t>
            </a:r>
            <a:r>
              <a:rPr lang="en-US" altLang="zh-TW" dirty="0"/>
              <a:t>, </a:t>
            </a:r>
            <a:r>
              <a:rPr lang="en-US" altLang="zh-TW" i="1" dirty="0"/>
              <a:t>I</a:t>
            </a:r>
            <a:r>
              <a:rPr lang="en-US" altLang="zh-TW" i="1" baseline="-25000" dirty="0"/>
              <a:t>1</a:t>
            </a:r>
            <a:r>
              <a:rPr lang="en-US" altLang="zh-TW" dirty="0"/>
              <a:t>: the two images being compared</a:t>
            </a:r>
          </a:p>
          <a:p>
            <a:r>
              <a:rPr lang="en-US" altLang="zh-TW" i="1" dirty="0"/>
              <a:t>u</a:t>
            </a:r>
            <a:r>
              <a:rPr lang="en-US" altLang="zh-TW" dirty="0"/>
              <a:t>: the displacement vector</a:t>
            </a:r>
          </a:p>
          <a:p>
            <a:r>
              <a:rPr lang="en-US" altLang="zh-TW" i="1" dirty="0"/>
              <a:t>w(x)</a:t>
            </a:r>
            <a:r>
              <a:rPr lang="en-US" altLang="zh-TW" dirty="0"/>
              <a:t>: spatially varying weighting function</a:t>
            </a:r>
          </a:p>
          <a:p>
            <a:pPr marL="342900" lvl="1" indent="-342900">
              <a:buFont typeface="Arial" pitchFamily="34" charset="0"/>
              <a:buChar char="•"/>
            </a:pPr>
            <a:r>
              <a:rPr lang="en-US" altLang="zh-TW" sz="3200" dirty="0"/>
              <a:t>summation </a:t>
            </a:r>
            <a:r>
              <a:rPr lang="en-US" altLang="zh-TW" sz="3200" i="1" dirty="0" err="1"/>
              <a:t>i</a:t>
            </a:r>
            <a:r>
              <a:rPr lang="en-US" altLang="zh-TW" sz="3200" i="1" dirty="0"/>
              <a:t>:</a:t>
            </a:r>
            <a:r>
              <a:rPr lang="en-US" altLang="zh-TW" sz="3200" dirty="0"/>
              <a:t> over all the pixels in the patch</a:t>
            </a:r>
          </a:p>
          <a:p>
            <a:endParaRPr lang="en-US" altLang="zh-TW" dirty="0"/>
          </a:p>
        </p:txBody>
      </p:sp>
      <p:pic>
        <p:nvPicPr>
          <p:cNvPr id="246788" name="Picture 4"/>
          <p:cNvPicPr>
            <a:picLocks noChangeAspect="1" noChangeArrowheads="1"/>
          </p:cNvPicPr>
          <p:nvPr/>
        </p:nvPicPr>
        <p:blipFill>
          <a:blip r:embed="rId3" cstate="print"/>
          <a:srcRect/>
          <a:stretch>
            <a:fillRect/>
          </a:stretch>
        </p:blipFill>
        <p:spPr bwMode="auto">
          <a:xfrm>
            <a:off x="285720" y="2143116"/>
            <a:ext cx="8501090" cy="1071570"/>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Auto-correlation Function or Surface</a:t>
            </a:r>
            <a:endParaRPr lang="zh-TW" altLang="en-US" dirty="0"/>
          </a:p>
        </p:txBody>
      </p:sp>
      <p:sp>
        <p:nvSpPr>
          <p:cNvPr id="3" name="內容版面配置區 2"/>
          <p:cNvSpPr>
            <a:spLocks noGrp="1"/>
          </p:cNvSpPr>
          <p:nvPr>
            <p:ph idx="1"/>
          </p:nvPr>
        </p:nvSpPr>
        <p:spPr/>
        <p:txBody>
          <a:bodyPr>
            <a:normAutofit/>
          </a:bodyPr>
          <a:lstStyle/>
          <a:p>
            <a:endParaRPr lang="en-US" altLang="zh-TW" dirty="0"/>
          </a:p>
          <a:p>
            <a:endParaRPr lang="en-US" altLang="zh-TW" dirty="0"/>
          </a:p>
          <a:p>
            <a:endParaRPr lang="en-US" altLang="zh-TW" dirty="0"/>
          </a:p>
          <a:p>
            <a:r>
              <a:rPr lang="en-US" altLang="zh-TW" i="1" dirty="0"/>
              <a:t>I</a:t>
            </a:r>
            <a:r>
              <a:rPr lang="en-US" altLang="zh-TW" i="1" baseline="-25000" dirty="0"/>
              <a:t>0</a:t>
            </a:r>
            <a:r>
              <a:rPr lang="en-US" altLang="zh-TW" dirty="0"/>
              <a:t>: the image being compared</a:t>
            </a:r>
          </a:p>
          <a:p>
            <a:r>
              <a:rPr lang="en-US" altLang="zh-TW" i="1" dirty="0"/>
              <a:t>∆u</a:t>
            </a:r>
            <a:r>
              <a:rPr lang="en-US" altLang="zh-TW" dirty="0"/>
              <a:t>: small variations in position </a:t>
            </a:r>
          </a:p>
          <a:p>
            <a:r>
              <a:rPr lang="en-US" altLang="zh-TW" i="1" dirty="0"/>
              <a:t>w(x)</a:t>
            </a:r>
            <a:r>
              <a:rPr lang="en-US" altLang="zh-TW" dirty="0"/>
              <a:t>: spatially varying weighting function</a:t>
            </a:r>
          </a:p>
          <a:p>
            <a:pPr marL="342900" lvl="1" indent="-342900">
              <a:buFont typeface="Arial" pitchFamily="34" charset="0"/>
              <a:buChar char="•"/>
            </a:pPr>
            <a:r>
              <a:rPr lang="en-US" altLang="zh-TW" sz="3200" dirty="0"/>
              <a:t>summation </a:t>
            </a:r>
            <a:r>
              <a:rPr lang="en-US" altLang="zh-TW" sz="3200" i="1" dirty="0" err="1"/>
              <a:t>i</a:t>
            </a:r>
            <a:r>
              <a:rPr lang="en-US" altLang="zh-TW" sz="3200" i="1" dirty="0"/>
              <a:t>:</a:t>
            </a:r>
            <a:r>
              <a:rPr lang="en-US" altLang="zh-TW" sz="3200" dirty="0"/>
              <a:t> over all the pixels in the patch</a:t>
            </a:r>
          </a:p>
          <a:p>
            <a:pPr marL="342900" lvl="1" indent="-342900">
              <a:buFont typeface="Arial" pitchFamily="34" charset="0"/>
              <a:buChar char="•"/>
            </a:pPr>
            <a:endParaRPr lang="en-US" altLang="zh-TW" sz="3200" dirty="0"/>
          </a:p>
          <a:p>
            <a:endParaRPr lang="en-US" altLang="zh-TW" dirty="0"/>
          </a:p>
        </p:txBody>
      </p:sp>
      <p:pic>
        <p:nvPicPr>
          <p:cNvPr id="5" name="Picture 2"/>
          <p:cNvPicPr>
            <a:picLocks noChangeAspect="1" noChangeArrowheads="1"/>
          </p:cNvPicPr>
          <p:nvPr/>
        </p:nvPicPr>
        <p:blipFill>
          <a:blip r:embed="rId3" cstate="print"/>
          <a:srcRect/>
          <a:stretch>
            <a:fillRect/>
          </a:stretch>
        </p:blipFill>
        <p:spPr bwMode="auto">
          <a:xfrm>
            <a:off x="500034" y="2071678"/>
            <a:ext cx="8143932" cy="954940"/>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內容版面配置區 2"/>
          <p:cNvSpPr>
            <a:spLocks noGrp="1"/>
          </p:cNvSpPr>
          <p:nvPr>
            <p:ph idx="1"/>
          </p:nvPr>
        </p:nvSpPr>
        <p:spPr/>
        <p:txBody>
          <a:bodyPr/>
          <a:lstStyle/>
          <a:p>
            <a:endParaRPr lang="zh-TW" altLang="en-US"/>
          </a:p>
        </p:txBody>
      </p:sp>
      <p:pic>
        <p:nvPicPr>
          <p:cNvPr id="4" name="圖片 3"/>
          <p:cNvPicPr>
            <a:picLocks noChangeAspect="1"/>
          </p:cNvPicPr>
          <p:nvPr/>
        </p:nvPicPr>
        <p:blipFill>
          <a:blip r:embed="rId3"/>
          <a:stretch>
            <a:fillRect/>
          </a:stretch>
        </p:blipFill>
        <p:spPr>
          <a:xfrm>
            <a:off x="1475656" y="71713"/>
            <a:ext cx="6192688" cy="678628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ChangeArrowheads="1"/>
          </p:cNvSpPr>
          <p:nvPr>
            <p:ph type="title"/>
          </p:nvPr>
        </p:nvSpPr>
        <p:spPr/>
        <p:txBody>
          <a:bodyPr/>
          <a:lstStyle/>
          <a:p>
            <a:pPr eaLnBrk="1" hangingPunct="1"/>
            <a:r>
              <a:rPr lang="en-US" altLang="zh-TW" dirty="0"/>
              <a:t>Fun Time</a:t>
            </a:r>
            <a:endParaRPr lang="zh-TW" altLang="zh-TW" dirty="0"/>
          </a:p>
        </p:txBody>
      </p:sp>
      <p:sp>
        <p:nvSpPr>
          <p:cNvPr id="41988" name="Rectangle 3"/>
          <p:cNvSpPr>
            <a:spLocks noGrp="1" noChangeArrowheads="1"/>
          </p:cNvSpPr>
          <p:nvPr>
            <p:ph idx="1"/>
          </p:nvPr>
        </p:nvSpPr>
        <p:spPr/>
        <p:txBody>
          <a:bodyPr/>
          <a:lstStyle/>
          <a:p>
            <a:pPr marL="0" indent="0" eaLnBrk="1" hangingPunct="1">
              <a:buFont typeface="Wingdings" pitchFamily="2" charset="2"/>
              <a:buNone/>
              <a:defRPr/>
            </a:pPr>
            <a:endParaRPr lang="en-US" altLang="zh-TW" dirty="0"/>
          </a:p>
          <a:p>
            <a:pPr eaLnBrk="1" hangingPunct="1">
              <a:defRPr/>
            </a:pPr>
            <a:endParaRPr lang="en-US" altLang="zh-TW" dirty="0"/>
          </a:p>
        </p:txBody>
      </p:sp>
      <p:sp>
        <p:nvSpPr>
          <p:cNvPr id="4" name="頁尾版面配置區 3"/>
          <p:cNvSpPr>
            <a:spLocks noGrp="1"/>
          </p:cNvSpPr>
          <p:nvPr>
            <p:ph type="ftr" sz="quarter" idx="11"/>
          </p:nvPr>
        </p:nvSpPr>
        <p:spPr>
          <a:xfrm>
            <a:off x="3124200" y="6400800"/>
            <a:ext cx="2895600" cy="457200"/>
          </a:xfrm>
        </p:spPr>
        <p:txBody>
          <a:bodyPr/>
          <a:lstStyle/>
          <a:p>
            <a:pPr>
              <a:defRPr/>
            </a:pPr>
            <a:r>
              <a:rPr lang="en-US" altLang="zh-TW" sz="1000" dirty="0">
                <a:solidFill>
                  <a:schemeClr val="tx1"/>
                </a:solidFill>
                <a:effectLst>
                  <a:outerShdw blurRad="38100" dist="38100" dir="2700000" algn="tl">
                    <a:srgbClr val="C0C0C0"/>
                  </a:outerShdw>
                </a:effectLst>
              </a:rPr>
              <a:t>DC &amp; CV Lab.</a:t>
            </a:r>
          </a:p>
          <a:p>
            <a:pPr>
              <a:defRPr/>
            </a:pPr>
            <a:r>
              <a:rPr lang="en-US" altLang="zh-TW" sz="1000" dirty="0">
                <a:solidFill>
                  <a:schemeClr val="tx1"/>
                </a:solidFill>
                <a:latin typeface="Comic Sans MS" pitchFamily="66" charset="0"/>
              </a:rPr>
              <a:t>CSIE NTU</a:t>
            </a:r>
          </a:p>
        </p:txBody>
      </p:sp>
      <p:sp>
        <p:nvSpPr>
          <p:cNvPr id="2" name="投影片編號版面配置區 1"/>
          <p:cNvSpPr>
            <a:spLocks noGrp="1"/>
          </p:cNvSpPr>
          <p:nvPr>
            <p:ph type="sldNum" sz="quarter" idx="12"/>
          </p:nvPr>
        </p:nvSpPr>
        <p:spPr/>
        <p:txBody>
          <a:bodyPr/>
          <a:lstStyle/>
          <a:p>
            <a:fld id="{028E3F4F-51B2-42EE-AFA2-40C4572185CC}" type="slidenum">
              <a:rPr lang="en-US" smtClean="0"/>
              <a:t>17</a:t>
            </a:fld>
            <a:endParaRPr lang="en-US" dirty="0"/>
          </a:p>
        </p:txBody>
      </p:sp>
    </p:spTree>
    <p:extLst>
      <p:ext uri="{BB962C8B-B14F-4D97-AF65-F5344CB8AC3E}">
        <p14:creationId xmlns:p14="http://schemas.microsoft.com/office/powerpoint/2010/main" val="2373257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Approximation of Auto-correlation Function (1/3)</a:t>
            </a:r>
            <a:endParaRPr lang="zh-TW" altLang="en-US" dirty="0"/>
          </a:p>
        </p:txBody>
      </p:sp>
      <p:sp>
        <p:nvSpPr>
          <p:cNvPr id="5" name="內容版面配置區 4"/>
          <p:cNvSpPr>
            <a:spLocks noGrp="1"/>
          </p:cNvSpPr>
          <p:nvPr>
            <p:ph idx="1"/>
          </p:nvPr>
        </p:nvSpPr>
        <p:spPr/>
        <p:txBody>
          <a:bodyPr>
            <a:normAutofit lnSpcReduction="10000"/>
          </a:bodyPr>
          <a:lstStyle/>
          <a:p>
            <a:r>
              <a:rPr lang="en-US" altLang="zh-TW" i="1" dirty="0"/>
              <a:t>I</a:t>
            </a:r>
            <a:r>
              <a:rPr lang="en-US" altLang="zh-TW" i="1" baseline="-25000" dirty="0"/>
              <a:t>0</a:t>
            </a:r>
            <a:r>
              <a:rPr lang="en-US" altLang="zh-TW" i="1" dirty="0"/>
              <a:t>(x</a:t>
            </a:r>
            <a:r>
              <a:rPr lang="en-US" altLang="zh-TW" i="1" baseline="-25000" dirty="0"/>
              <a:t>i</a:t>
            </a:r>
            <a:r>
              <a:rPr lang="en-US" altLang="zh-TW" i="1" dirty="0"/>
              <a:t>+ ∆u) </a:t>
            </a:r>
            <a:r>
              <a:rPr lang="en-US" altLang="zh-TW" i="1" dirty="0">
                <a:latin typeface="Calibri"/>
              </a:rPr>
              <a:t>≈</a:t>
            </a:r>
            <a:r>
              <a:rPr lang="en-US" altLang="zh-TW" i="1" dirty="0"/>
              <a:t> I</a:t>
            </a:r>
            <a:r>
              <a:rPr lang="en-US" altLang="zh-TW" i="1" baseline="-25000" dirty="0"/>
              <a:t>0</a:t>
            </a:r>
            <a:r>
              <a:rPr lang="en-US" altLang="zh-TW" i="1" dirty="0"/>
              <a:t>(x</a:t>
            </a:r>
            <a:r>
              <a:rPr lang="en-US" altLang="zh-TW" i="1" baseline="-25000" dirty="0"/>
              <a:t>i</a:t>
            </a:r>
            <a:r>
              <a:rPr lang="en-US" altLang="zh-TW" i="1" dirty="0"/>
              <a:t>) +</a:t>
            </a:r>
            <a:r>
              <a:rPr lang="zh-TW" altLang="en-US" i="1" dirty="0"/>
              <a:t> ∇ </a:t>
            </a:r>
            <a:r>
              <a:rPr lang="en-US" altLang="zh-TW" i="1" dirty="0"/>
              <a:t>I</a:t>
            </a:r>
            <a:r>
              <a:rPr lang="en-US" altLang="zh-TW" i="1" baseline="-25000" dirty="0"/>
              <a:t>0</a:t>
            </a:r>
            <a:r>
              <a:rPr lang="en-US" altLang="zh-TW" i="1" dirty="0"/>
              <a:t>(x</a:t>
            </a:r>
            <a:r>
              <a:rPr lang="en-US" altLang="zh-TW" i="1" baseline="-25000" dirty="0"/>
              <a:t>i</a:t>
            </a:r>
            <a:r>
              <a:rPr lang="en-US" altLang="zh-TW" i="1" dirty="0"/>
              <a:t>)</a:t>
            </a:r>
            <a:r>
              <a:rPr lang="zh-TW" altLang="en-US" i="1" dirty="0"/>
              <a:t>．</a:t>
            </a:r>
            <a:r>
              <a:rPr lang="en-US" altLang="zh-TW" i="1" dirty="0"/>
              <a:t>∆u</a:t>
            </a:r>
          </a:p>
          <a:p>
            <a:endParaRPr lang="en-US" altLang="zh-TW" i="1" dirty="0"/>
          </a:p>
          <a:p>
            <a:endParaRPr lang="en-US" altLang="zh-TW" i="1" dirty="0"/>
          </a:p>
          <a:p>
            <a:endParaRPr lang="en-US" altLang="zh-TW" i="1" dirty="0"/>
          </a:p>
          <a:p>
            <a:endParaRPr lang="en-US" altLang="zh-TW" i="1" dirty="0"/>
          </a:p>
          <a:p>
            <a:endParaRPr lang="en-US" altLang="zh-TW" i="1" dirty="0"/>
          </a:p>
          <a:p>
            <a:endParaRPr lang="en-US" altLang="zh-TW" i="1" dirty="0"/>
          </a:p>
          <a:p>
            <a:r>
              <a:rPr lang="zh-TW" altLang="en-US" i="1" dirty="0"/>
              <a:t>∇ </a:t>
            </a:r>
            <a:r>
              <a:rPr lang="en-US" altLang="zh-TW" i="1" dirty="0"/>
              <a:t>I</a:t>
            </a:r>
            <a:r>
              <a:rPr lang="en-US" altLang="zh-TW" i="1" baseline="-25000" dirty="0"/>
              <a:t>0</a:t>
            </a:r>
            <a:r>
              <a:rPr lang="en-US" altLang="zh-TW" i="1" dirty="0"/>
              <a:t>(x</a:t>
            </a:r>
            <a:r>
              <a:rPr lang="en-US" altLang="zh-TW" i="1" baseline="-25000" dirty="0"/>
              <a:t>i</a:t>
            </a:r>
            <a:r>
              <a:rPr lang="en-US" altLang="zh-TW" i="1" dirty="0"/>
              <a:t>)</a:t>
            </a:r>
            <a:r>
              <a:rPr lang="en-US" altLang="zh-TW" dirty="0"/>
              <a:t>: image gradient at </a:t>
            </a:r>
            <a:r>
              <a:rPr lang="en-US" altLang="zh-TW" i="1" dirty="0"/>
              <a:t>x</a:t>
            </a:r>
            <a:r>
              <a:rPr lang="en-US" altLang="zh-TW" i="1" baseline="-25000" dirty="0"/>
              <a:t>i</a:t>
            </a:r>
          </a:p>
          <a:p>
            <a:endParaRPr lang="zh-TW" altLang="en-US" dirty="0"/>
          </a:p>
        </p:txBody>
      </p:sp>
      <p:pic>
        <p:nvPicPr>
          <p:cNvPr id="6" name="Picture 2"/>
          <p:cNvPicPr>
            <a:picLocks noChangeAspect="1" noChangeArrowheads="1"/>
          </p:cNvPicPr>
          <p:nvPr/>
        </p:nvPicPr>
        <p:blipFill>
          <a:blip r:embed="rId3" cstate="print"/>
          <a:srcRect/>
          <a:stretch>
            <a:fillRect/>
          </a:stretch>
        </p:blipFill>
        <p:spPr bwMode="auto">
          <a:xfrm>
            <a:off x="357158" y="2285992"/>
            <a:ext cx="8334919" cy="2928957"/>
          </a:xfrm>
          <a:prstGeom prst="rect">
            <a:avLst/>
          </a:prstGeom>
          <a:noFill/>
          <a:ln w="9525">
            <a:noFill/>
            <a:miter lim="800000"/>
            <a:headEnd/>
            <a:tailEnd/>
          </a:ln>
          <a:effectLst/>
        </p:spPr>
      </p:pic>
      <p:pic>
        <p:nvPicPr>
          <p:cNvPr id="4" name="圖片 3">
            <a:extLst>
              <a:ext uri="{FF2B5EF4-FFF2-40B4-BE49-F238E27FC236}">
                <a16:creationId xmlns:a16="http://schemas.microsoft.com/office/drawing/2014/main" id="{4DBB3D70-F009-44EA-9175-F71CE84F19D6}"/>
              </a:ext>
            </a:extLst>
          </p:cNvPr>
          <p:cNvPicPr>
            <a:picLocks noChangeAspect="1"/>
          </p:cNvPicPr>
          <p:nvPr/>
        </p:nvPicPr>
        <p:blipFill>
          <a:blip r:embed="rId4"/>
          <a:stretch>
            <a:fillRect/>
          </a:stretch>
        </p:blipFill>
        <p:spPr>
          <a:xfrm>
            <a:off x="4785142" y="5870383"/>
            <a:ext cx="4358858" cy="102367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Approximation of Auto-correlation Function (2/3)</a:t>
            </a:r>
            <a:endParaRPr lang="zh-TW" altLang="en-US" dirty="0"/>
          </a:p>
        </p:txBody>
      </p:sp>
      <p:sp>
        <p:nvSpPr>
          <p:cNvPr id="3" name="內容版面配置區 2"/>
          <p:cNvSpPr>
            <a:spLocks noGrp="1"/>
          </p:cNvSpPr>
          <p:nvPr>
            <p:ph idx="1"/>
          </p:nvPr>
        </p:nvSpPr>
        <p:spPr/>
        <p:txBody>
          <a:bodyPr>
            <a:normAutofit/>
          </a:bodyPr>
          <a:lstStyle/>
          <a:p>
            <a:r>
              <a:rPr lang="en-US" altLang="zh-TW" dirty="0"/>
              <a:t>Auto-correlation matrix </a:t>
            </a:r>
            <a:r>
              <a:rPr lang="en-US" altLang="zh-TW" i="1" dirty="0"/>
              <a:t>A</a:t>
            </a:r>
            <a:r>
              <a:rPr lang="en-US" altLang="zh-TW" dirty="0"/>
              <a:t>:</a:t>
            </a:r>
          </a:p>
          <a:p>
            <a:endParaRPr lang="en-US" altLang="zh-TW" dirty="0"/>
          </a:p>
          <a:p>
            <a:endParaRPr lang="en-US" altLang="zh-TW" dirty="0"/>
          </a:p>
          <a:p>
            <a:endParaRPr lang="en-US" altLang="zh-TW" dirty="0"/>
          </a:p>
          <a:p>
            <a:r>
              <a:rPr lang="en-US" altLang="zh-TW" i="1" dirty="0"/>
              <a:t>w</a:t>
            </a:r>
            <a:r>
              <a:rPr lang="en-US" altLang="zh-TW" dirty="0"/>
              <a:t>: weighting kernel (from spatially varying weighting function)</a:t>
            </a:r>
          </a:p>
          <a:p>
            <a:r>
              <a:rPr lang="en-US" altLang="zh-TW" i="1" dirty="0"/>
              <a:t>I</a:t>
            </a:r>
            <a:r>
              <a:rPr lang="en-US" altLang="zh-TW" i="1" baseline="-25000" dirty="0"/>
              <a:t>x</a:t>
            </a:r>
            <a:r>
              <a:rPr lang="en-US" altLang="zh-TW" dirty="0"/>
              <a:t>, </a:t>
            </a:r>
            <a:r>
              <a:rPr lang="en-US" altLang="zh-TW" i="1" dirty="0" err="1"/>
              <a:t>I</a:t>
            </a:r>
            <a:r>
              <a:rPr lang="en-US" altLang="zh-TW" i="1" baseline="-25000" dirty="0" err="1"/>
              <a:t>y</a:t>
            </a:r>
            <a:r>
              <a:rPr lang="en-US" altLang="zh-TW" dirty="0"/>
              <a:t>: horizontal and vertical derivatives of Gaussians</a:t>
            </a:r>
            <a:endParaRPr lang="zh-TW" altLang="en-US" dirty="0"/>
          </a:p>
        </p:txBody>
      </p:sp>
      <p:pic>
        <p:nvPicPr>
          <p:cNvPr id="7" name="Picture 2"/>
          <p:cNvPicPr>
            <a:picLocks noChangeAspect="1" noChangeArrowheads="1"/>
          </p:cNvPicPr>
          <p:nvPr/>
        </p:nvPicPr>
        <p:blipFill>
          <a:blip r:embed="rId3" cstate="print"/>
          <a:srcRect/>
          <a:stretch>
            <a:fillRect/>
          </a:stretch>
        </p:blipFill>
        <p:spPr bwMode="auto">
          <a:xfrm>
            <a:off x="1214414" y="2428868"/>
            <a:ext cx="3857652" cy="1401128"/>
          </a:xfrm>
          <a:prstGeom prst="rect">
            <a:avLst/>
          </a:prstGeom>
          <a:noFill/>
          <a:ln w="9525">
            <a:noFill/>
            <a:miter lim="800000"/>
            <a:headEnd/>
            <a:tailEnd/>
          </a:ln>
          <a:effectLst/>
        </p:spPr>
      </p:pic>
      <p:pic>
        <p:nvPicPr>
          <p:cNvPr id="5" name="內容版面配置區 3"/>
          <p:cNvPicPr>
            <a:picLocks noChangeAspect="1"/>
          </p:cNvPicPr>
          <p:nvPr/>
        </p:nvPicPr>
        <p:blipFill>
          <a:blip r:embed="rId4"/>
          <a:stretch>
            <a:fillRect/>
          </a:stretch>
        </p:blipFill>
        <p:spPr>
          <a:xfrm>
            <a:off x="2699792" y="5495933"/>
            <a:ext cx="6276988" cy="1260459"/>
          </a:xfrm>
          <a:prstGeom prst="rect">
            <a:avLst/>
          </a:prstGeom>
        </p:spPr>
      </p:pic>
      <p:sp>
        <p:nvSpPr>
          <p:cNvPr id="6" name="矩形 5"/>
          <p:cNvSpPr/>
          <p:nvPr/>
        </p:nvSpPr>
        <p:spPr>
          <a:xfrm>
            <a:off x="755576" y="6625587"/>
            <a:ext cx="9505056" cy="261610"/>
          </a:xfrm>
          <a:prstGeom prst="rect">
            <a:avLst/>
          </a:prstGeom>
        </p:spPr>
        <p:txBody>
          <a:bodyPr wrap="square">
            <a:spAutoFit/>
          </a:bodyPr>
          <a:lstStyle/>
          <a:p>
            <a:r>
              <a:rPr lang="en-US" altLang="zh-TW" sz="1100" dirty="0" err="1"/>
              <a:t>Schmid</a:t>
            </a:r>
            <a:r>
              <a:rPr lang="en-US" altLang="zh-TW" sz="1100" dirty="0"/>
              <a:t>, C., Mohr, R., and </a:t>
            </a:r>
            <a:r>
              <a:rPr lang="en-US" altLang="zh-TW" sz="1100" dirty="0" err="1"/>
              <a:t>Bauckhage</a:t>
            </a:r>
            <a:r>
              <a:rPr lang="en-US" altLang="zh-TW" sz="1100" dirty="0"/>
              <a:t>, C. (2000). Evaluation of interest point detectors. International Journal of Computer Vision, 37(2):151–172.</a:t>
            </a:r>
            <a:endParaRPr lang="zh-TW" altLang="en-US" sz="1100" dirty="0"/>
          </a:p>
        </p:txBody>
      </p:sp>
      <p:sp>
        <p:nvSpPr>
          <p:cNvPr id="4" name="文字方塊 3">
            <a:extLst>
              <a:ext uri="{FF2B5EF4-FFF2-40B4-BE49-F238E27FC236}">
                <a16:creationId xmlns:a16="http://schemas.microsoft.com/office/drawing/2014/main" id="{F39920BB-5CDE-4697-9CA3-DE4DBB613778}"/>
              </a:ext>
            </a:extLst>
          </p:cNvPr>
          <p:cNvSpPr txBox="1"/>
          <p:nvPr/>
        </p:nvSpPr>
        <p:spPr>
          <a:xfrm>
            <a:off x="6372200" y="2204865"/>
            <a:ext cx="2314600" cy="461665"/>
          </a:xfrm>
          <a:prstGeom prst="rect">
            <a:avLst/>
          </a:prstGeom>
          <a:noFill/>
        </p:spPr>
        <p:txBody>
          <a:bodyPr wrap="square" rtlCol="0">
            <a:spAutoFit/>
          </a:bodyPr>
          <a:lstStyle/>
          <a:p>
            <a:r>
              <a:rPr lang="en-US" altLang="zh-TW" sz="2400" dirty="0"/>
              <a:t>Hessian Matrix</a:t>
            </a:r>
            <a:endParaRPr lang="zh-TW" altLang="en-US" sz="2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E08E64B-A876-4D86-922E-3730F0F0275B}"/>
              </a:ext>
            </a:extLst>
          </p:cNvPr>
          <p:cNvSpPr>
            <a:spLocks noGrp="1"/>
          </p:cNvSpPr>
          <p:nvPr>
            <p:ph type="title"/>
          </p:nvPr>
        </p:nvSpPr>
        <p:spPr/>
        <p:txBody>
          <a:bodyPr/>
          <a:lstStyle/>
          <a:p>
            <a:r>
              <a:rPr lang="zh-TW" altLang="en-US" dirty="0"/>
              <a:t> </a:t>
            </a:r>
          </a:p>
        </p:txBody>
      </p:sp>
      <p:pic>
        <p:nvPicPr>
          <p:cNvPr id="4" name="內容版面配置區 3">
            <a:extLst>
              <a:ext uri="{FF2B5EF4-FFF2-40B4-BE49-F238E27FC236}">
                <a16:creationId xmlns:a16="http://schemas.microsoft.com/office/drawing/2014/main" id="{AA4AEBB2-2007-473C-AC9E-E8E24E93D752}"/>
              </a:ext>
            </a:extLst>
          </p:cNvPr>
          <p:cNvPicPr>
            <a:picLocks noGrp="1" noChangeAspect="1"/>
          </p:cNvPicPr>
          <p:nvPr>
            <p:ph idx="1"/>
          </p:nvPr>
        </p:nvPicPr>
        <p:blipFill>
          <a:blip r:embed="rId2"/>
          <a:stretch>
            <a:fillRect/>
          </a:stretch>
        </p:blipFill>
        <p:spPr>
          <a:xfrm>
            <a:off x="601691" y="692696"/>
            <a:ext cx="8085109" cy="5760640"/>
          </a:xfrm>
          <a:prstGeom prst="rect">
            <a:avLst/>
          </a:prstGeom>
        </p:spPr>
      </p:pic>
    </p:spTree>
    <p:extLst>
      <p:ext uri="{BB962C8B-B14F-4D97-AF65-F5344CB8AC3E}">
        <p14:creationId xmlns:p14="http://schemas.microsoft.com/office/powerpoint/2010/main" val="33179633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Approximation of Auto-correlation Function (3/3)</a:t>
            </a:r>
            <a:endParaRPr lang="zh-TW" altLang="en-US" dirty="0"/>
          </a:p>
        </p:txBody>
      </p:sp>
      <p:sp>
        <p:nvSpPr>
          <p:cNvPr id="3" name="內容版面配置區 2"/>
          <p:cNvSpPr>
            <a:spLocks noGrp="1"/>
          </p:cNvSpPr>
          <p:nvPr>
            <p:ph idx="1"/>
          </p:nvPr>
        </p:nvSpPr>
        <p:spPr/>
        <p:txBody>
          <a:bodyPr/>
          <a:lstStyle/>
          <a:p>
            <a:r>
              <a:rPr lang="en-US" altLang="zh-TW" dirty="0"/>
              <a:t>Assume (</a:t>
            </a:r>
            <a:r>
              <a:rPr lang="el-GR" altLang="zh-TW" i="1" dirty="0">
                <a:latin typeface="Calibri"/>
              </a:rPr>
              <a:t>λ</a:t>
            </a:r>
            <a:r>
              <a:rPr lang="en-US" altLang="zh-TW" i="1" baseline="-25000" dirty="0"/>
              <a:t>0</a:t>
            </a:r>
            <a:r>
              <a:rPr lang="en-US" altLang="zh-TW" dirty="0"/>
              <a:t>, </a:t>
            </a:r>
            <a:r>
              <a:rPr lang="el-GR" altLang="zh-TW" i="1" dirty="0"/>
              <a:t>λ</a:t>
            </a:r>
            <a:r>
              <a:rPr lang="en-US" altLang="zh-TW" i="1" baseline="-25000" dirty="0"/>
              <a:t>1</a:t>
            </a:r>
            <a:r>
              <a:rPr lang="en-US" altLang="zh-TW" dirty="0"/>
              <a:t>) are two </a:t>
            </a:r>
            <a:r>
              <a:rPr lang="en-US" altLang="zh-TW" dirty="0" err="1"/>
              <a:t>eigenvalues</a:t>
            </a:r>
            <a:r>
              <a:rPr lang="en-US" altLang="zh-TW" dirty="0"/>
              <a:t> of </a:t>
            </a:r>
            <a:r>
              <a:rPr lang="en-US" altLang="zh-TW" i="1" dirty="0"/>
              <a:t>A</a:t>
            </a:r>
            <a:r>
              <a:rPr lang="en-US" altLang="zh-TW" dirty="0"/>
              <a:t> and </a:t>
            </a:r>
            <a:r>
              <a:rPr lang="el-GR" altLang="zh-TW" i="1" dirty="0"/>
              <a:t>λ</a:t>
            </a:r>
            <a:r>
              <a:rPr lang="en-US" altLang="zh-TW" i="1" baseline="-25000" dirty="0"/>
              <a:t>0 </a:t>
            </a:r>
            <a:r>
              <a:rPr lang="en-US" altLang="zh-TW" dirty="0"/>
              <a:t>&lt;= </a:t>
            </a:r>
            <a:r>
              <a:rPr lang="el-GR" altLang="zh-TW" i="1" dirty="0"/>
              <a:t>λ</a:t>
            </a:r>
            <a:r>
              <a:rPr lang="en-US" altLang="zh-TW" i="1" baseline="-25000" dirty="0"/>
              <a:t>1</a:t>
            </a:r>
            <a:r>
              <a:rPr lang="en-US" altLang="zh-TW" dirty="0"/>
              <a:t>.</a:t>
            </a:r>
          </a:p>
          <a:p>
            <a:r>
              <a:rPr lang="en-US" altLang="zh-TW" dirty="0"/>
              <a:t>Since the larger uncertainty depends on the smaller </a:t>
            </a:r>
            <a:r>
              <a:rPr lang="en-US" altLang="zh-TW" dirty="0" err="1"/>
              <a:t>eigenvalue</a:t>
            </a:r>
            <a:r>
              <a:rPr lang="en-US" altLang="zh-TW" dirty="0"/>
              <a:t>, it makes sense to find maxima in the smaller </a:t>
            </a:r>
            <a:r>
              <a:rPr lang="en-US" altLang="zh-TW" dirty="0" err="1"/>
              <a:t>eigenvalue</a:t>
            </a:r>
            <a:r>
              <a:rPr lang="en-US" altLang="zh-TW" dirty="0"/>
              <a:t> to locate good features to track.</a:t>
            </a:r>
            <a:endParaRPr lang="zh-TW" alt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4CF611-B7B9-4CE6-8BA5-399EA7FFAA11}"/>
              </a:ext>
            </a:extLst>
          </p:cNvPr>
          <p:cNvSpPr>
            <a:spLocks noGrp="1"/>
          </p:cNvSpPr>
          <p:nvPr>
            <p:ph type="title"/>
          </p:nvPr>
        </p:nvSpPr>
        <p:spPr/>
        <p:txBody>
          <a:bodyPr>
            <a:normAutofit fontScale="90000"/>
          </a:bodyPr>
          <a:lstStyle/>
          <a:p>
            <a:r>
              <a:rPr lang="en-US" altLang="zh-TW" dirty="0"/>
              <a:t>Approximation of Auto-correlation Function</a:t>
            </a:r>
            <a:endParaRPr lang="zh-TW" altLang="en-US" dirty="0"/>
          </a:p>
        </p:txBody>
      </p:sp>
      <p:pic>
        <p:nvPicPr>
          <p:cNvPr id="5" name="內容版面配置區 4">
            <a:extLst>
              <a:ext uri="{FF2B5EF4-FFF2-40B4-BE49-F238E27FC236}">
                <a16:creationId xmlns:a16="http://schemas.microsoft.com/office/drawing/2014/main" id="{DD50D916-CF17-4CE6-940D-A2B6FFC5A7CE}"/>
              </a:ext>
            </a:extLst>
          </p:cNvPr>
          <p:cNvPicPr>
            <a:picLocks noGrp="1" noChangeAspect="1"/>
          </p:cNvPicPr>
          <p:nvPr>
            <p:ph idx="1"/>
          </p:nvPr>
        </p:nvPicPr>
        <p:blipFill>
          <a:blip r:embed="rId3"/>
          <a:stretch>
            <a:fillRect/>
          </a:stretch>
        </p:blipFill>
        <p:spPr>
          <a:xfrm>
            <a:off x="-58615" y="1916832"/>
            <a:ext cx="10387523" cy="3819342"/>
          </a:xfrm>
        </p:spPr>
      </p:pic>
    </p:spTree>
    <p:extLst>
      <p:ext uri="{BB962C8B-B14F-4D97-AF65-F5344CB8AC3E}">
        <p14:creationId xmlns:p14="http://schemas.microsoft.com/office/powerpoint/2010/main" val="3588895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0472990-84C5-4685-A6C2-D4328A170A1D}"/>
              </a:ext>
            </a:extLst>
          </p:cNvPr>
          <p:cNvSpPr>
            <a:spLocks noGrp="1"/>
          </p:cNvSpPr>
          <p:nvPr>
            <p:ph type="title"/>
          </p:nvPr>
        </p:nvSpPr>
        <p:spPr/>
        <p:txBody>
          <a:bodyPr/>
          <a:lstStyle/>
          <a:p>
            <a:r>
              <a:rPr lang="zh-TW" altLang="en-US" dirty="0"/>
              <a:t> </a:t>
            </a:r>
          </a:p>
        </p:txBody>
      </p:sp>
      <p:pic>
        <p:nvPicPr>
          <p:cNvPr id="2050" name="Picture 2" descr="7-2 以GUI 進行圖形物件的性質存取">
            <a:extLst>
              <a:ext uri="{FF2B5EF4-FFF2-40B4-BE49-F238E27FC236}">
                <a16:creationId xmlns:a16="http://schemas.microsoft.com/office/drawing/2014/main" id="{92E25466-62F4-40B5-BA39-99FC09E4C92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59631"/>
            <a:ext cx="8729552" cy="6538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754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Other Measurements (1/3)</a:t>
            </a:r>
            <a:endParaRPr lang="zh-TW" altLang="en-US" dirty="0"/>
          </a:p>
        </p:txBody>
      </p:sp>
      <p:sp>
        <p:nvSpPr>
          <p:cNvPr id="3" name="內容版面配置區 2"/>
          <p:cNvSpPr>
            <a:spLocks noGrp="1"/>
          </p:cNvSpPr>
          <p:nvPr>
            <p:ph idx="1"/>
          </p:nvPr>
        </p:nvSpPr>
        <p:spPr/>
        <p:txBody>
          <a:bodyPr>
            <a:normAutofit/>
          </a:bodyPr>
          <a:lstStyle/>
          <a:p>
            <a:r>
              <a:rPr lang="en-US" altLang="zh-TW" dirty="0"/>
              <a:t>Quantity proposed by Harris and Stephens:</a:t>
            </a:r>
          </a:p>
          <a:p>
            <a:endParaRPr lang="en-US" altLang="zh-TW" dirty="0"/>
          </a:p>
          <a:p>
            <a:endParaRPr lang="en-US" altLang="zh-TW" dirty="0"/>
          </a:p>
          <a:p>
            <a:r>
              <a:rPr lang="el-GR" altLang="zh-TW" i="1" dirty="0"/>
              <a:t>α</a:t>
            </a:r>
            <a:r>
              <a:rPr lang="en-US" altLang="zh-TW" dirty="0"/>
              <a:t> = 0.06</a:t>
            </a:r>
          </a:p>
          <a:p>
            <a:r>
              <a:rPr lang="en-US" altLang="zh-TW" dirty="0"/>
              <a:t>No square roots</a:t>
            </a:r>
          </a:p>
          <a:p>
            <a:r>
              <a:rPr lang="en-US" altLang="zh-TW" dirty="0"/>
              <a:t>It is still rotationally invariant and </a:t>
            </a:r>
            <a:r>
              <a:rPr lang="en-US" altLang="zh-TW" dirty="0" err="1"/>
              <a:t>downweights</a:t>
            </a:r>
            <a:r>
              <a:rPr lang="en-US" altLang="zh-TW" dirty="0"/>
              <a:t> edge-like features when </a:t>
            </a:r>
            <a:r>
              <a:rPr lang="el-GR" altLang="zh-TW" i="1" dirty="0"/>
              <a:t>λ</a:t>
            </a:r>
            <a:r>
              <a:rPr lang="en-US" altLang="zh-TW" i="1" baseline="-25000" dirty="0"/>
              <a:t>1</a:t>
            </a:r>
            <a:r>
              <a:rPr lang="el-GR" altLang="zh-TW" dirty="0"/>
              <a:t> </a:t>
            </a:r>
            <a:r>
              <a:rPr lang="en-US" altLang="zh-TW" dirty="0"/>
              <a:t>&gt;&gt; </a:t>
            </a:r>
            <a:r>
              <a:rPr lang="el-GR" altLang="zh-TW" i="1" dirty="0"/>
              <a:t>λ</a:t>
            </a:r>
            <a:r>
              <a:rPr lang="en-US" altLang="zh-TW" i="1" baseline="-25000" dirty="0"/>
              <a:t>0</a:t>
            </a:r>
            <a:r>
              <a:rPr lang="en-US" altLang="zh-TW" dirty="0"/>
              <a:t>.</a:t>
            </a:r>
            <a:r>
              <a:rPr lang="en-US" altLang="zh-TW" baseline="-25000" dirty="0"/>
              <a:t> </a:t>
            </a:r>
            <a:endParaRPr lang="zh-TW" altLang="en-US" dirty="0"/>
          </a:p>
        </p:txBody>
      </p:sp>
      <p:pic>
        <p:nvPicPr>
          <p:cNvPr id="1026" name="Picture 2"/>
          <p:cNvPicPr>
            <a:picLocks noChangeAspect="1" noChangeArrowheads="1"/>
          </p:cNvPicPr>
          <p:nvPr/>
        </p:nvPicPr>
        <p:blipFill>
          <a:blip r:embed="rId3" cstate="print"/>
          <a:srcRect/>
          <a:stretch>
            <a:fillRect/>
          </a:stretch>
        </p:blipFill>
        <p:spPr bwMode="auto">
          <a:xfrm>
            <a:off x="785786" y="2428868"/>
            <a:ext cx="7304307" cy="852492"/>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D117D1D-5C8F-43F2-86C9-3EB586D30EA7}"/>
              </a:ext>
            </a:extLst>
          </p:cNvPr>
          <p:cNvSpPr>
            <a:spLocks noGrp="1"/>
          </p:cNvSpPr>
          <p:nvPr>
            <p:ph type="title"/>
          </p:nvPr>
        </p:nvSpPr>
        <p:spPr/>
        <p:txBody>
          <a:bodyPr/>
          <a:lstStyle/>
          <a:p>
            <a:r>
              <a:rPr lang="en-US" altLang="zh-TW" dirty="0"/>
              <a:t>Other Measurements (2/3)</a:t>
            </a:r>
            <a:endParaRPr lang="zh-TW" altLang="en-US" dirty="0"/>
          </a:p>
        </p:txBody>
      </p:sp>
      <p:sp>
        <p:nvSpPr>
          <p:cNvPr id="7" name="內容版面配置區 6">
            <a:extLst>
              <a:ext uri="{FF2B5EF4-FFF2-40B4-BE49-F238E27FC236}">
                <a16:creationId xmlns:a16="http://schemas.microsoft.com/office/drawing/2014/main" id="{61A8B066-68AF-49AD-9E26-085274C74819}"/>
              </a:ext>
            </a:extLst>
          </p:cNvPr>
          <p:cNvSpPr>
            <a:spLocks noGrp="1"/>
          </p:cNvSpPr>
          <p:nvPr>
            <p:ph idx="1"/>
          </p:nvPr>
        </p:nvSpPr>
        <p:spPr/>
        <p:txBody>
          <a:bodyPr/>
          <a:lstStyle/>
          <a:p>
            <a:r>
              <a:rPr lang="en-US" altLang="zh-TW" dirty="0" err="1"/>
              <a:t>Triggs</a:t>
            </a:r>
            <a:r>
              <a:rPr lang="en-US" altLang="zh-TW" dirty="0"/>
              <a:t>(2004)</a:t>
            </a:r>
          </a:p>
          <a:p>
            <a:endParaRPr lang="en-US" altLang="zh-TW" dirty="0"/>
          </a:p>
          <a:p>
            <a:endParaRPr lang="en-US" altLang="zh-TW" dirty="0"/>
          </a:p>
          <a:p>
            <a:endParaRPr lang="en-US" altLang="zh-TW" dirty="0"/>
          </a:p>
          <a:p>
            <a:r>
              <a:rPr lang="el-GR" altLang="zh-TW" i="1" dirty="0"/>
              <a:t>α</a:t>
            </a:r>
            <a:r>
              <a:rPr lang="en-US" altLang="zh-TW" dirty="0"/>
              <a:t> = 0.05</a:t>
            </a:r>
          </a:p>
          <a:p>
            <a:endParaRPr lang="en-US" altLang="zh-TW" dirty="0"/>
          </a:p>
          <a:p>
            <a:endParaRPr lang="en-US" altLang="zh-TW" i="1" baseline="-25000" dirty="0"/>
          </a:p>
          <a:p>
            <a:endParaRPr lang="en-US" altLang="zh-TW" i="1" baseline="-25000" dirty="0"/>
          </a:p>
          <a:p>
            <a:endParaRPr lang="en-US" altLang="zh-TW" i="1" baseline="-25000" dirty="0"/>
          </a:p>
          <a:p>
            <a:endParaRPr lang="en-US" altLang="zh-TW" i="1" baseline="-25000" dirty="0"/>
          </a:p>
          <a:p>
            <a:endParaRPr lang="en-US" altLang="zh-TW" i="1" baseline="-25000" dirty="0"/>
          </a:p>
        </p:txBody>
      </p:sp>
      <p:pic>
        <p:nvPicPr>
          <p:cNvPr id="9" name="圖片 8">
            <a:extLst>
              <a:ext uri="{FF2B5EF4-FFF2-40B4-BE49-F238E27FC236}">
                <a16:creationId xmlns:a16="http://schemas.microsoft.com/office/drawing/2014/main" id="{5FF24F6A-C6DF-471F-9604-5D2C11709579}"/>
              </a:ext>
            </a:extLst>
          </p:cNvPr>
          <p:cNvPicPr>
            <a:picLocks noChangeAspect="1"/>
          </p:cNvPicPr>
          <p:nvPr/>
        </p:nvPicPr>
        <p:blipFill>
          <a:blip r:embed="rId3"/>
          <a:stretch>
            <a:fillRect/>
          </a:stretch>
        </p:blipFill>
        <p:spPr>
          <a:xfrm>
            <a:off x="3635896" y="2492896"/>
            <a:ext cx="2122407" cy="1108720"/>
          </a:xfrm>
          <a:prstGeom prst="rect">
            <a:avLst/>
          </a:prstGeom>
        </p:spPr>
      </p:pic>
    </p:spTree>
    <p:extLst>
      <p:ext uri="{BB962C8B-B14F-4D97-AF65-F5344CB8AC3E}">
        <p14:creationId xmlns:p14="http://schemas.microsoft.com/office/powerpoint/2010/main" val="2540484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Other Measurements (3/3)</a:t>
            </a:r>
            <a:endParaRPr lang="zh-TW" altLang="en-US" dirty="0"/>
          </a:p>
        </p:txBody>
      </p:sp>
      <p:sp>
        <p:nvSpPr>
          <p:cNvPr id="3" name="內容版面配置區 2"/>
          <p:cNvSpPr>
            <a:spLocks noGrp="1"/>
          </p:cNvSpPr>
          <p:nvPr>
            <p:ph idx="1"/>
          </p:nvPr>
        </p:nvSpPr>
        <p:spPr/>
        <p:txBody>
          <a:bodyPr/>
          <a:lstStyle/>
          <a:p>
            <a:r>
              <a:rPr lang="en-US" altLang="zh-TW" dirty="0"/>
              <a:t>Quantity proposed by Brown, </a:t>
            </a:r>
            <a:r>
              <a:rPr lang="en-US" altLang="zh-TW" dirty="0" err="1"/>
              <a:t>Szeliski</a:t>
            </a:r>
            <a:r>
              <a:rPr lang="en-US" altLang="zh-TW" dirty="0"/>
              <a:t>, and Winder:</a:t>
            </a:r>
          </a:p>
          <a:p>
            <a:endParaRPr lang="en-US" altLang="zh-TW" dirty="0"/>
          </a:p>
          <a:p>
            <a:endParaRPr lang="en-US" altLang="zh-TW" dirty="0"/>
          </a:p>
          <a:p>
            <a:r>
              <a:rPr lang="en-US" altLang="zh-TW" dirty="0"/>
              <a:t>It can be used when </a:t>
            </a:r>
            <a:r>
              <a:rPr lang="el-GR" altLang="zh-TW" i="1" dirty="0"/>
              <a:t>λ</a:t>
            </a:r>
            <a:r>
              <a:rPr lang="en-US" altLang="zh-TW" i="1" baseline="-25000" dirty="0"/>
              <a:t>1</a:t>
            </a:r>
            <a:r>
              <a:rPr lang="el-GR" altLang="zh-TW" dirty="0"/>
              <a:t> </a:t>
            </a:r>
            <a:r>
              <a:rPr lang="en-US" altLang="zh-TW" i="1" dirty="0"/>
              <a:t>≈</a:t>
            </a:r>
            <a:r>
              <a:rPr lang="en-US" altLang="zh-TW" dirty="0"/>
              <a:t> </a:t>
            </a:r>
            <a:r>
              <a:rPr lang="el-GR" altLang="zh-TW" i="1" dirty="0"/>
              <a:t>λ</a:t>
            </a:r>
            <a:r>
              <a:rPr lang="en-US" altLang="zh-TW" i="1" baseline="-25000" dirty="0"/>
              <a:t>0</a:t>
            </a:r>
            <a:r>
              <a:rPr lang="en-US" altLang="zh-TW" dirty="0"/>
              <a:t>.</a:t>
            </a:r>
          </a:p>
        </p:txBody>
      </p:sp>
      <p:pic>
        <p:nvPicPr>
          <p:cNvPr id="6" name="Picture 2"/>
          <p:cNvPicPr>
            <a:picLocks noChangeAspect="1" noChangeArrowheads="1"/>
          </p:cNvPicPr>
          <p:nvPr/>
        </p:nvPicPr>
        <p:blipFill>
          <a:blip r:embed="rId3" cstate="print"/>
          <a:srcRect/>
          <a:stretch>
            <a:fillRect/>
          </a:stretch>
        </p:blipFill>
        <p:spPr bwMode="auto">
          <a:xfrm>
            <a:off x="2571736" y="2571744"/>
            <a:ext cx="3317434" cy="1314455"/>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521F4DC-8011-47E2-988C-BE68D9610CDB}"/>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9B1B5309-6BF8-460C-BC7B-98BF42FCA86E}"/>
              </a:ext>
            </a:extLst>
          </p:cNvPr>
          <p:cNvSpPr>
            <a:spLocks noGrp="1"/>
          </p:cNvSpPr>
          <p:nvPr>
            <p:ph idx="1"/>
          </p:nvPr>
        </p:nvSpPr>
        <p:spPr/>
        <p:txBody>
          <a:bodyPr/>
          <a:lstStyle/>
          <a:p>
            <a:endParaRPr lang="zh-TW" altLang="en-US" dirty="0"/>
          </a:p>
        </p:txBody>
      </p:sp>
      <p:pic>
        <p:nvPicPr>
          <p:cNvPr id="5" name="圖片 4">
            <a:extLst>
              <a:ext uri="{FF2B5EF4-FFF2-40B4-BE49-F238E27FC236}">
                <a16:creationId xmlns:a16="http://schemas.microsoft.com/office/drawing/2014/main" id="{1974A43C-2549-4FBA-897A-AC8301EAECBB}"/>
              </a:ext>
            </a:extLst>
          </p:cNvPr>
          <p:cNvPicPr>
            <a:picLocks noChangeAspect="1"/>
          </p:cNvPicPr>
          <p:nvPr/>
        </p:nvPicPr>
        <p:blipFill>
          <a:blip r:embed="rId3"/>
          <a:stretch>
            <a:fillRect/>
          </a:stretch>
        </p:blipFill>
        <p:spPr>
          <a:xfrm>
            <a:off x="0" y="882212"/>
            <a:ext cx="9144000" cy="5093575"/>
          </a:xfrm>
          <a:prstGeom prst="rect">
            <a:avLst/>
          </a:prstGeom>
        </p:spPr>
      </p:pic>
    </p:spTree>
    <p:extLst>
      <p:ext uri="{BB962C8B-B14F-4D97-AF65-F5344CB8AC3E}">
        <p14:creationId xmlns:p14="http://schemas.microsoft.com/office/powerpoint/2010/main" val="3717461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Basic Feature Detection Algorithm (1/2)</a:t>
            </a:r>
            <a:endParaRPr lang="zh-TW" altLang="en-US" dirty="0"/>
          </a:p>
        </p:txBody>
      </p:sp>
      <p:sp>
        <p:nvSpPr>
          <p:cNvPr id="3" name="內容版面配置區 2"/>
          <p:cNvSpPr>
            <a:spLocks noGrp="1"/>
          </p:cNvSpPr>
          <p:nvPr>
            <p:ph idx="1"/>
          </p:nvPr>
        </p:nvSpPr>
        <p:spPr/>
        <p:txBody>
          <a:bodyPr/>
          <a:lstStyle/>
          <a:p>
            <a:r>
              <a:rPr lang="en-US" altLang="zh-TW" dirty="0"/>
              <a:t>Step 1: Compute the horizontal and vertical derivatives of the image </a:t>
            </a:r>
            <a:r>
              <a:rPr lang="en-US" altLang="zh-TW" i="1" dirty="0"/>
              <a:t>I</a:t>
            </a:r>
            <a:r>
              <a:rPr lang="en-US" altLang="zh-TW" i="1" baseline="-25000" dirty="0"/>
              <a:t>x</a:t>
            </a:r>
            <a:r>
              <a:rPr lang="en-US" altLang="zh-TW" dirty="0"/>
              <a:t> and </a:t>
            </a:r>
            <a:r>
              <a:rPr lang="en-US" altLang="zh-TW" i="1" dirty="0" err="1"/>
              <a:t>I</a:t>
            </a:r>
            <a:r>
              <a:rPr lang="en-US" altLang="zh-TW" i="1" baseline="-25000" dirty="0" err="1"/>
              <a:t>y</a:t>
            </a:r>
            <a:r>
              <a:rPr lang="en-US" altLang="zh-TW" dirty="0"/>
              <a:t> by convolving the original image with derivatives of Gaussians.</a:t>
            </a:r>
          </a:p>
          <a:p>
            <a:r>
              <a:rPr lang="en-US" altLang="zh-TW" dirty="0"/>
              <a:t>Step 2: Compute the three images (</a:t>
            </a:r>
            <a:r>
              <a:rPr lang="en-US" altLang="zh-TW" i="1" dirty="0"/>
              <a:t>I</a:t>
            </a:r>
            <a:r>
              <a:rPr lang="en-US" altLang="zh-TW" i="1" baseline="-25000" dirty="0"/>
              <a:t>x</a:t>
            </a:r>
            <a:r>
              <a:rPr lang="en-US" altLang="zh-TW" i="1" baseline="30000" dirty="0"/>
              <a:t>2</a:t>
            </a:r>
            <a:r>
              <a:rPr lang="en-US" altLang="zh-TW" dirty="0"/>
              <a:t>,</a:t>
            </a:r>
            <a:r>
              <a:rPr lang="en-US" altLang="zh-TW" i="1" dirty="0"/>
              <a:t> </a:t>
            </a:r>
            <a:r>
              <a:rPr lang="en-US" altLang="zh-TW" i="1" dirty="0" err="1"/>
              <a:t>I</a:t>
            </a:r>
            <a:r>
              <a:rPr lang="en-US" altLang="zh-TW" i="1" baseline="-25000" dirty="0" err="1"/>
              <a:t>y</a:t>
            </a:r>
            <a:r>
              <a:rPr lang="en-US" altLang="zh-TW" i="1" baseline="-25000" dirty="0"/>
              <a:t> </a:t>
            </a:r>
            <a:r>
              <a:rPr lang="en-US" altLang="zh-TW" i="1" baseline="30000" dirty="0"/>
              <a:t>2</a:t>
            </a:r>
            <a:r>
              <a:rPr lang="en-US" altLang="zh-TW" dirty="0"/>
              <a:t>,</a:t>
            </a:r>
            <a:r>
              <a:rPr lang="en-US" altLang="zh-TW" i="1" dirty="0"/>
              <a:t> </a:t>
            </a:r>
            <a:r>
              <a:rPr lang="en-US" altLang="zh-TW" i="1" dirty="0" err="1"/>
              <a:t>I</a:t>
            </a:r>
            <a:r>
              <a:rPr lang="en-US" altLang="zh-TW" i="1" baseline="-25000" dirty="0" err="1"/>
              <a:t>x</a:t>
            </a:r>
            <a:r>
              <a:rPr lang="en-US" altLang="zh-TW" i="1" dirty="0" err="1"/>
              <a:t>I</a:t>
            </a:r>
            <a:r>
              <a:rPr lang="en-US" altLang="zh-TW" i="1" baseline="-25000" dirty="0" err="1"/>
              <a:t>y</a:t>
            </a:r>
            <a:r>
              <a:rPr lang="en-US" altLang="zh-TW" dirty="0"/>
              <a:t>) corresponding to the outer products of these gradients.</a:t>
            </a:r>
            <a:endParaRPr lang="zh-TW" alt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Basic Feature Detection Algorithm (2/2)</a:t>
            </a:r>
            <a:endParaRPr lang="zh-TW" altLang="en-US" dirty="0"/>
          </a:p>
        </p:txBody>
      </p:sp>
      <p:sp>
        <p:nvSpPr>
          <p:cNvPr id="3" name="內容版面配置區 2"/>
          <p:cNvSpPr>
            <a:spLocks noGrp="1"/>
          </p:cNvSpPr>
          <p:nvPr>
            <p:ph idx="1"/>
          </p:nvPr>
        </p:nvSpPr>
        <p:spPr/>
        <p:txBody>
          <a:bodyPr/>
          <a:lstStyle/>
          <a:p>
            <a:r>
              <a:rPr lang="en-US" altLang="zh-TW" dirty="0"/>
              <a:t>Step 3: Convolve each of these images with a larger Gaussian (the weighting kernel).</a:t>
            </a:r>
          </a:p>
          <a:p>
            <a:r>
              <a:rPr lang="en-US" altLang="zh-TW" dirty="0"/>
              <a:t>Step 4: Compute a scalar interest measure using one of the formulas discussed above.</a:t>
            </a:r>
          </a:p>
          <a:p>
            <a:r>
              <a:rPr lang="en-US" altLang="zh-TW" dirty="0"/>
              <a:t>Step 5: Find local maxima above a certain threshold and report them as detected feature point locations.</a:t>
            </a:r>
            <a:endParaRPr lang="zh-TW" alt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ChangeArrowheads="1"/>
          </p:cNvSpPr>
          <p:nvPr>
            <p:ph type="title"/>
          </p:nvPr>
        </p:nvSpPr>
        <p:spPr/>
        <p:txBody>
          <a:bodyPr/>
          <a:lstStyle/>
          <a:p>
            <a:pPr eaLnBrk="1" hangingPunct="1"/>
            <a:r>
              <a:rPr lang="en-US" altLang="zh-TW" dirty="0"/>
              <a:t>Fun Time</a:t>
            </a:r>
            <a:endParaRPr lang="zh-TW" altLang="zh-TW" dirty="0"/>
          </a:p>
        </p:txBody>
      </p:sp>
      <p:sp>
        <p:nvSpPr>
          <p:cNvPr id="41988" name="Rectangle 3"/>
          <p:cNvSpPr>
            <a:spLocks noGrp="1" noChangeArrowheads="1"/>
          </p:cNvSpPr>
          <p:nvPr>
            <p:ph idx="1"/>
          </p:nvPr>
        </p:nvSpPr>
        <p:spPr/>
        <p:txBody>
          <a:bodyPr/>
          <a:lstStyle/>
          <a:p>
            <a:pPr marL="0" indent="0" eaLnBrk="1" hangingPunct="1">
              <a:buFont typeface="Wingdings" pitchFamily="2" charset="2"/>
              <a:buNone/>
              <a:defRPr/>
            </a:pPr>
            <a:endParaRPr lang="en-US" altLang="zh-TW" dirty="0"/>
          </a:p>
          <a:p>
            <a:pPr eaLnBrk="1" hangingPunct="1">
              <a:defRPr/>
            </a:pPr>
            <a:endParaRPr lang="en-US" altLang="zh-TW" dirty="0"/>
          </a:p>
        </p:txBody>
      </p:sp>
      <p:sp>
        <p:nvSpPr>
          <p:cNvPr id="4" name="頁尾版面配置區 3"/>
          <p:cNvSpPr>
            <a:spLocks noGrp="1"/>
          </p:cNvSpPr>
          <p:nvPr>
            <p:ph type="ftr" sz="quarter" idx="11"/>
          </p:nvPr>
        </p:nvSpPr>
        <p:spPr>
          <a:xfrm>
            <a:off x="3124200" y="6400800"/>
            <a:ext cx="2895600" cy="457200"/>
          </a:xfrm>
        </p:spPr>
        <p:txBody>
          <a:bodyPr/>
          <a:lstStyle/>
          <a:p>
            <a:pPr>
              <a:defRPr/>
            </a:pPr>
            <a:r>
              <a:rPr lang="en-US" altLang="zh-TW" sz="1000" dirty="0">
                <a:solidFill>
                  <a:schemeClr val="tx1"/>
                </a:solidFill>
                <a:effectLst>
                  <a:outerShdw blurRad="38100" dist="38100" dir="2700000" algn="tl">
                    <a:srgbClr val="C0C0C0"/>
                  </a:outerShdw>
                </a:effectLst>
              </a:rPr>
              <a:t>DC &amp; CV Lab.</a:t>
            </a:r>
          </a:p>
          <a:p>
            <a:pPr>
              <a:defRPr/>
            </a:pPr>
            <a:r>
              <a:rPr lang="en-US" altLang="zh-TW" sz="1000" dirty="0">
                <a:solidFill>
                  <a:schemeClr val="tx1"/>
                </a:solidFill>
                <a:latin typeface="Comic Sans MS" pitchFamily="66" charset="0"/>
              </a:rPr>
              <a:t>CSIE NTU</a:t>
            </a:r>
          </a:p>
        </p:txBody>
      </p:sp>
      <p:sp>
        <p:nvSpPr>
          <p:cNvPr id="2" name="投影片編號版面配置區 1"/>
          <p:cNvSpPr>
            <a:spLocks noGrp="1"/>
          </p:cNvSpPr>
          <p:nvPr>
            <p:ph type="sldNum" sz="quarter" idx="12"/>
          </p:nvPr>
        </p:nvSpPr>
        <p:spPr/>
        <p:txBody>
          <a:bodyPr/>
          <a:lstStyle/>
          <a:p>
            <a:fld id="{028E3F4F-51B2-42EE-AFA2-40C4572185CC}" type="slidenum">
              <a:rPr lang="en-US" smtClean="0"/>
              <a:t>29</a:t>
            </a:fld>
            <a:endParaRPr lang="en-US" dirty="0"/>
          </a:p>
        </p:txBody>
      </p:sp>
    </p:spTree>
    <p:extLst>
      <p:ext uri="{BB962C8B-B14F-4D97-AF65-F5344CB8AC3E}">
        <p14:creationId xmlns:p14="http://schemas.microsoft.com/office/powerpoint/2010/main" val="411600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Feature Detection and Matching (1/4)</a:t>
            </a:r>
            <a:endParaRPr lang="zh-TW" altLang="en-US" dirty="0"/>
          </a:p>
        </p:txBody>
      </p:sp>
      <p:sp>
        <p:nvSpPr>
          <p:cNvPr id="3" name="內容版面配置區 2"/>
          <p:cNvSpPr>
            <a:spLocks noGrp="1"/>
          </p:cNvSpPr>
          <p:nvPr>
            <p:ph idx="1"/>
          </p:nvPr>
        </p:nvSpPr>
        <p:spPr/>
        <p:txBody>
          <a:bodyPr/>
          <a:lstStyle/>
          <a:p>
            <a:r>
              <a:rPr lang="en-US" altLang="zh-TW" dirty="0"/>
              <a:t>7.1 Points and patches</a:t>
            </a:r>
          </a:p>
          <a:p>
            <a:r>
              <a:rPr lang="en-US" altLang="zh-TW" dirty="0"/>
              <a:t>7.2 Edges</a:t>
            </a:r>
            <a:r>
              <a:rPr lang="zh-TW" altLang="en-US" dirty="0"/>
              <a:t> </a:t>
            </a:r>
            <a:r>
              <a:rPr lang="en-US" altLang="zh-TW" dirty="0"/>
              <a:t>and contours</a:t>
            </a:r>
          </a:p>
          <a:p>
            <a:r>
              <a:rPr lang="en-US" altLang="zh-TW" dirty="0"/>
              <a:t>7.3 Contour tracking</a:t>
            </a:r>
          </a:p>
          <a:p>
            <a:r>
              <a:rPr lang="en-US" altLang="zh-TW" dirty="0"/>
              <a:t>7.4 Lines and vanishing points</a:t>
            </a:r>
          </a:p>
          <a:p>
            <a:r>
              <a:rPr lang="en-US" altLang="zh-TW" dirty="0"/>
              <a:t>7.5 Segmentation</a:t>
            </a:r>
            <a:endParaRPr lang="zh-TW"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Adaptive Non-maximal Suppression (ANMS) (1/2)</a:t>
            </a:r>
            <a:endParaRPr lang="zh-TW" altLang="en-US" dirty="0"/>
          </a:p>
        </p:txBody>
      </p:sp>
      <p:sp>
        <p:nvSpPr>
          <p:cNvPr id="5" name="內容版面配置區 4"/>
          <p:cNvSpPr>
            <a:spLocks noGrp="1"/>
          </p:cNvSpPr>
          <p:nvPr>
            <p:ph idx="1"/>
          </p:nvPr>
        </p:nvSpPr>
        <p:spPr/>
        <p:txBody>
          <a:bodyPr/>
          <a:lstStyle/>
          <a:p>
            <a:endParaRPr lang="zh-TW" altLang="en-US"/>
          </a:p>
        </p:txBody>
      </p:sp>
      <p:pic>
        <p:nvPicPr>
          <p:cNvPr id="4" name="圖片 3">
            <a:extLst>
              <a:ext uri="{FF2B5EF4-FFF2-40B4-BE49-F238E27FC236}">
                <a16:creationId xmlns:a16="http://schemas.microsoft.com/office/drawing/2014/main" id="{4A1E05D4-7E6E-4995-B2FD-D819CA9928E5}"/>
              </a:ext>
            </a:extLst>
          </p:cNvPr>
          <p:cNvPicPr>
            <a:picLocks noChangeAspect="1"/>
          </p:cNvPicPr>
          <p:nvPr/>
        </p:nvPicPr>
        <p:blipFill rotWithShape="1">
          <a:blip r:embed="rId3"/>
          <a:srcRect t="2030"/>
          <a:stretch/>
        </p:blipFill>
        <p:spPr>
          <a:xfrm>
            <a:off x="1241629" y="1417638"/>
            <a:ext cx="6743975" cy="5440362"/>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Adaptive Non-maximal Suppression (ANMS) (2/2)</a:t>
            </a:r>
            <a:endParaRPr lang="zh-TW" altLang="en-US" dirty="0"/>
          </a:p>
        </p:txBody>
      </p:sp>
      <p:sp>
        <p:nvSpPr>
          <p:cNvPr id="3" name="內容版面配置區 2"/>
          <p:cNvSpPr>
            <a:spLocks noGrp="1"/>
          </p:cNvSpPr>
          <p:nvPr>
            <p:ph idx="1"/>
          </p:nvPr>
        </p:nvSpPr>
        <p:spPr/>
        <p:txBody>
          <a:bodyPr/>
          <a:lstStyle/>
          <a:p>
            <a:r>
              <a:rPr lang="en-US" altLang="zh-TW" dirty="0"/>
              <a:t>Simply finding local maxima -&gt; uneven distribution of feature points</a:t>
            </a:r>
          </a:p>
          <a:p>
            <a:r>
              <a:rPr lang="en-US" altLang="zh-TW" dirty="0"/>
              <a:t>Detect features that are:</a:t>
            </a:r>
          </a:p>
          <a:p>
            <a:pPr lvl="1"/>
            <a:r>
              <a:rPr lang="en-US" altLang="zh-TW" dirty="0"/>
              <a:t>Local maxima</a:t>
            </a:r>
          </a:p>
          <a:p>
            <a:pPr lvl="1"/>
            <a:r>
              <a:rPr lang="en-US" altLang="zh-TW" dirty="0"/>
              <a:t>Response value is greater than all of its neighbors within a radius </a:t>
            </a:r>
            <a:r>
              <a:rPr lang="en-US" altLang="zh-TW" i="1" dirty="0"/>
              <a:t>r</a:t>
            </a:r>
            <a:endParaRPr lang="zh-TW" altLang="en-US" i="1"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Measuring Repeatability</a:t>
            </a:r>
            <a:endParaRPr lang="zh-TW" altLang="en-US" dirty="0"/>
          </a:p>
        </p:txBody>
      </p:sp>
      <p:sp>
        <p:nvSpPr>
          <p:cNvPr id="3" name="內容版面配置區 2"/>
          <p:cNvSpPr>
            <a:spLocks noGrp="1"/>
          </p:cNvSpPr>
          <p:nvPr>
            <p:ph idx="1"/>
          </p:nvPr>
        </p:nvSpPr>
        <p:spPr/>
        <p:txBody>
          <a:bodyPr/>
          <a:lstStyle/>
          <a:p>
            <a:r>
              <a:rPr lang="en-US" altLang="zh-TW" dirty="0"/>
              <a:t>Which feature points should we use among the large number of detected feature points?</a:t>
            </a:r>
          </a:p>
          <a:p>
            <a:r>
              <a:rPr lang="en-US" altLang="zh-TW" dirty="0"/>
              <a:t>Measure repeatability after applying rotations, scale changes, illumination changes, viewpoint changes, and adding noise.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Scale Invariance (1/2)</a:t>
            </a:r>
            <a:endParaRPr lang="zh-TW" altLang="en-US" dirty="0"/>
          </a:p>
        </p:txBody>
      </p:sp>
      <p:sp>
        <p:nvSpPr>
          <p:cNvPr id="3" name="內容版面配置區 2"/>
          <p:cNvSpPr>
            <a:spLocks noGrp="1"/>
          </p:cNvSpPr>
          <p:nvPr>
            <p:ph idx="1"/>
          </p:nvPr>
        </p:nvSpPr>
        <p:spPr/>
        <p:txBody>
          <a:bodyPr/>
          <a:lstStyle/>
          <a:p>
            <a:r>
              <a:rPr lang="en-US" altLang="zh-TW" dirty="0"/>
              <a:t>Problem: if no good feature points in image?</a:t>
            </a:r>
          </a:p>
          <a:p>
            <a:r>
              <a:rPr lang="en-US" altLang="zh-TW" dirty="0"/>
              <a:t>Solution: multi-scale</a:t>
            </a:r>
            <a:endParaRPr lang="zh-TW" altLang="en-US" dirty="0"/>
          </a:p>
        </p:txBody>
      </p:sp>
      <p:pic>
        <p:nvPicPr>
          <p:cNvPr id="5" name="圖片 4">
            <a:extLst>
              <a:ext uri="{FF2B5EF4-FFF2-40B4-BE49-F238E27FC236}">
                <a16:creationId xmlns:a16="http://schemas.microsoft.com/office/drawing/2014/main" id="{0149E17C-AEA2-4C73-B229-2134C6CFC028}"/>
              </a:ext>
            </a:extLst>
          </p:cNvPr>
          <p:cNvPicPr>
            <a:picLocks noChangeAspect="1"/>
          </p:cNvPicPr>
          <p:nvPr/>
        </p:nvPicPr>
        <p:blipFill>
          <a:blip r:embed="rId3"/>
          <a:stretch>
            <a:fillRect/>
          </a:stretch>
        </p:blipFill>
        <p:spPr>
          <a:xfrm>
            <a:off x="1115616" y="2704483"/>
            <a:ext cx="7056784" cy="411522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Scale Invariance (2/2)</a:t>
            </a:r>
            <a:endParaRPr lang="zh-TW" altLang="en-US" dirty="0"/>
          </a:p>
        </p:txBody>
      </p:sp>
      <p:sp>
        <p:nvSpPr>
          <p:cNvPr id="3" name="內容版面配置區 2"/>
          <p:cNvSpPr>
            <a:spLocks noGrp="1"/>
          </p:cNvSpPr>
          <p:nvPr>
            <p:ph idx="1"/>
          </p:nvPr>
        </p:nvSpPr>
        <p:spPr/>
        <p:txBody>
          <a:bodyPr/>
          <a:lstStyle/>
          <a:p>
            <a:endParaRPr lang="zh-TW" altLang="en-US"/>
          </a:p>
        </p:txBody>
      </p:sp>
      <p:sp>
        <p:nvSpPr>
          <p:cNvPr id="5" name="文字方塊 4"/>
          <p:cNvSpPr txBox="1"/>
          <p:nvPr/>
        </p:nvSpPr>
        <p:spPr>
          <a:xfrm>
            <a:off x="6012160" y="6237312"/>
            <a:ext cx="3096344" cy="646331"/>
          </a:xfrm>
          <a:prstGeom prst="rect">
            <a:avLst/>
          </a:prstGeom>
          <a:noFill/>
        </p:spPr>
        <p:txBody>
          <a:bodyPr wrap="square" rtlCol="0">
            <a:spAutoFit/>
          </a:bodyPr>
          <a:lstStyle/>
          <a:p>
            <a:r>
              <a:rPr lang="en-US" altLang="zh-TW" dirty="0" err="1"/>
              <a:t>DoG</a:t>
            </a:r>
            <a:r>
              <a:rPr lang="en-US" altLang="zh-TW" dirty="0"/>
              <a:t>: Difference of Gaussian</a:t>
            </a:r>
          </a:p>
          <a:p>
            <a:endParaRPr lang="zh-TW" altLang="en-US" dirty="0"/>
          </a:p>
        </p:txBody>
      </p:sp>
      <p:pic>
        <p:nvPicPr>
          <p:cNvPr id="7" name="圖片 6">
            <a:extLst>
              <a:ext uri="{FF2B5EF4-FFF2-40B4-BE49-F238E27FC236}">
                <a16:creationId xmlns:a16="http://schemas.microsoft.com/office/drawing/2014/main" id="{46639306-346E-45EB-97DB-7DA154A7D295}"/>
              </a:ext>
            </a:extLst>
          </p:cNvPr>
          <p:cNvPicPr>
            <a:picLocks noChangeAspect="1"/>
          </p:cNvPicPr>
          <p:nvPr/>
        </p:nvPicPr>
        <p:blipFill>
          <a:blip r:embed="rId3"/>
          <a:stretch>
            <a:fillRect/>
          </a:stretch>
        </p:blipFill>
        <p:spPr>
          <a:xfrm>
            <a:off x="-36512" y="1988840"/>
            <a:ext cx="9217024" cy="3860534"/>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3AD5D78-400B-4395-AB2D-3F0653078DC8}"/>
              </a:ext>
            </a:extLst>
          </p:cNvPr>
          <p:cNvSpPr>
            <a:spLocks noGrp="1"/>
          </p:cNvSpPr>
          <p:nvPr>
            <p:ph type="title"/>
          </p:nvPr>
        </p:nvSpPr>
        <p:spPr/>
        <p:txBody>
          <a:bodyPr/>
          <a:lstStyle/>
          <a:p>
            <a:r>
              <a:rPr lang="en-US" altLang="zh-TW" dirty="0"/>
              <a:t>Rotational Invariance</a:t>
            </a:r>
            <a:endParaRPr lang="zh-TW" altLang="en-US" dirty="0"/>
          </a:p>
        </p:txBody>
      </p:sp>
      <p:sp>
        <p:nvSpPr>
          <p:cNvPr id="3" name="內容版面配置區 2">
            <a:extLst>
              <a:ext uri="{FF2B5EF4-FFF2-40B4-BE49-F238E27FC236}">
                <a16:creationId xmlns:a16="http://schemas.microsoft.com/office/drawing/2014/main" id="{A191C2C3-690E-428D-A985-52E544516405}"/>
              </a:ext>
            </a:extLst>
          </p:cNvPr>
          <p:cNvSpPr>
            <a:spLocks noGrp="1"/>
          </p:cNvSpPr>
          <p:nvPr>
            <p:ph idx="1"/>
          </p:nvPr>
        </p:nvSpPr>
        <p:spPr/>
        <p:txBody>
          <a:bodyPr/>
          <a:lstStyle/>
          <a:p>
            <a:endParaRPr lang="zh-TW" altLang="en-US"/>
          </a:p>
        </p:txBody>
      </p:sp>
      <p:pic>
        <p:nvPicPr>
          <p:cNvPr id="5" name="圖片 4">
            <a:extLst>
              <a:ext uri="{FF2B5EF4-FFF2-40B4-BE49-F238E27FC236}">
                <a16:creationId xmlns:a16="http://schemas.microsoft.com/office/drawing/2014/main" id="{A4EDC14C-0871-41E6-BD62-B5CABEE54863}"/>
              </a:ext>
            </a:extLst>
          </p:cNvPr>
          <p:cNvPicPr>
            <a:picLocks noChangeAspect="1"/>
          </p:cNvPicPr>
          <p:nvPr/>
        </p:nvPicPr>
        <p:blipFill>
          <a:blip r:embed="rId3"/>
          <a:stretch>
            <a:fillRect/>
          </a:stretch>
        </p:blipFill>
        <p:spPr>
          <a:xfrm>
            <a:off x="0" y="1216133"/>
            <a:ext cx="9144000" cy="4425734"/>
          </a:xfrm>
          <a:prstGeom prst="rect">
            <a:avLst/>
          </a:prstGeom>
        </p:spPr>
      </p:pic>
    </p:spTree>
    <p:extLst>
      <p:ext uri="{BB962C8B-B14F-4D97-AF65-F5344CB8AC3E}">
        <p14:creationId xmlns:p14="http://schemas.microsoft.com/office/powerpoint/2010/main" val="6119151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E03F8F4-9664-4267-B7D5-FE08F4268D51}"/>
              </a:ext>
            </a:extLst>
          </p:cNvPr>
          <p:cNvSpPr>
            <a:spLocks noGrp="1"/>
          </p:cNvSpPr>
          <p:nvPr>
            <p:ph type="title"/>
          </p:nvPr>
        </p:nvSpPr>
        <p:spPr/>
        <p:txBody>
          <a:bodyPr/>
          <a:lstStyle/>
          <a:p>
            <a:r>
              <a:rPr lang="en-US" altLang="zh-TW" dirty="0"/>
              <a:t>Affine Invariance</a:t>
            </a:r>
            <a:endParaRPr lang="zh-TW" altLang="en-US" dirty="0"/>
          </a:p>
        </p:txBody>
      </p:sp>
      <p:sp>
        <p:nvSpPr>
          <p:cNvPr id="3" name="內容版面配置區 2">
            <a:extLst>
              <a:ext uri="{FF2B5EF4-FFF2-40B4-BE49-F238E27FC236}">
                <a16:creationId xmlns:a16="http://schemas.microsoft.com/office/drawing/2014/main" id="{69A0996E-F04B-456F-8476-A4B71ECF2307}"/>
              </a:ext>
            </a:extLst>
          </p:cNvPr>
          <p:cNvSpPr>
            <a:spLocks noGrp="1"/>
          </p:cNvSpPr>
          <p:nvPr>
            <p:ph idx="1"/>
          </p:nvPr>
        </p:nvSpPr>
        <p:spPr/>
        <p:txBody>
          <a:bodyPr/>
          <a:lstStyle/>
          <a:p>
            <a:endParaRPr lang="zh-TW" altLang="en-US"/>
          </a:p>
        </p:txBody>
      </p:sp>
      <p:pic>
        <p:nvPicPr>
          <p:cNvPr id="5" name="圖片 4">
            <a:extLst>
              <a:ext uri="{FF2B5EF4-FFF2-40B4-BE49-F238E27FC236}">
                <a16:creationId xmlns:a16="http://schemas.microsoft.com/office/drawing/2014/main" id="{656D0646-B38C-4C29-9ACA-4E5013FCD0D9}"/>
              </a:ext>
            </a:extLst>
          </p:cNvPr>
          <p:cNvPicPr>
            <a:picLocks noChangeAspect="1"/>
          </p:cNvPicPr>
          <p:nvPr/>
        </p:nvPicPr>
        <p:blipFill>
          <a:blip r:embed="rId3"/>
          <a:stretch>
            <a:fillRect/>
          </a:stretch>
        </p:blipFill>
        <p:spPr>
          <a:xfrm>
            <a:off x="-165160" y="1913738"/>
            <a:ext cx="9474320" cy="3339937"/>
          </a:xfrm>
          <a:prstGeom prst="rect">
            <a:avLst/>
          </a:prstGeom>
        </p:spPr>
      </p:pic>
    </p:spTree>
    <p:extLst>
      <p:ext uri="{BB962C8B-B14F-4D97-AF65-F5344CB8AC3E}">
        <p14:creationId xmlns:p14="http://schemas.microsoft.com/office/powerpoint/2010/main" val="6302310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Maximally Stable Extremal Region (MSER)</a:t>
            </a:r>
            <a:endParaRPr lang="zh-TW" altLang="en-US" dirty="0"/>
          </a:p>
        </p:txBody>
      </p:sp>
      <p:sp>
        <p:nvSpPr>
          <p:cNvPr id="3" name="內容版面配置區 2"/>
          <p:cNvSpPr>
            <a:spLocks noGrp="1"/>
          </p:cNvSpPr>
          <p:nvPr>
            <p:ph idx="1"/>
          </p:nvPr>
        </p:nvSpPr>
        <p:spPr/>
        <p:txBody>
          <a:bodyPr/>
          <a:lstStyle/>
          <a:p>
            <a:r>
              <a:rPr lang="en-US" altLang="zh-TW" dirty="0"/>
              <a:t>Only work for grayscale images</a:t>
            </a:r>
          </a:p>
          <a:p>
            <a:r>
              <a:rPr lang="en-US" altLang="zh-TW" dirty="0"/>
              <a:t>Incrementally add pixels as the threshold is changed.</a:t>
            </a:r>
          </a:p>
          <a:p>
            <a:r>
              <a:rPr lang="en-US" altLang="zh-TW" dirty="0"/>
              <a:t>Maximally stable: changing rate of area with respect to the threshold is minimal</a:t>
            </a:r>
            <a:endParaRPr lang="zh-TW" altLang="en-US" dirty="0"/>
          </a:p>
        </p:txBody>
      </p:sp>
      <p:pic>
        <p:nvPicPr>
          <p:cNvPr id="5" name="圖片 4">
            <a:extLst>
              <a:ext uri="{FF2B5EF4-FFF2-40B4-BE49-F238E27FC236}">
                <a16:creationId xmlns:a16="http://schemas.microsoft.com/office/drawing/2014/main" id="{D7248292-F3BE-467B-A33C-6D2ACF8A8F7C}"/>
              </a:ext>
            </a:extLst>
          </p:cNvPr>
          <p:cNvPicPr>
            <a:picLocks noChangeAspect="1"/>
          </p:cNvPicPr>
          <p:nvPr/>
        </p:nvPicPr>
        <p:blipFill>
          <a:blip r:embed="rId3"/>
          <a:stretch>
            <a:fillRect/>
          </a:stretch>
        </p:blipFill>
        <p:spPr>
          <a:xfrm>
            <a:off x="197768" y="4213487"/>
            <a:ext cx="8748464" cy="2644513"/>
          </a:xfrm>
          <a:prstGeom prst="rect">
            <a:avLst/>
          </a:prstGeom>
        </p:spPr>
      </p:pic>
      <p:sp>
        <p:nvSpPr>
          <p:cNvPr id="4" name="矩形 3">
            <a:extLst>
              <a:ext uri="{FF2B5EF4-FFF2-40B4-BE49-F238E27FC236}">
                <a16:creationId xmlns:a16="http://schemas.microsoft.com/office/drawing/2014/main" id="{E33AFB97-D49F-418D-B828-695042AE2F00}"/>
              </a:ext>
            </a:extLst>
          </p:cNvPr>
          <p:cNvSpPr/>
          <p:nvPr/>
        </p:nvSpPr>
        <p:spPr>
          <a:xfrm>
            <a:off x="0" y="-30545"/>
            <a:ext cx="5238328" cy="307777"/>
          </a:xfrm>
          <a:prstGeom prst="rect">
            <a:avLst/>
          </a:prstGeom>
        </p:spPr>
        <p:txBody>
          <a:bodyPr wrap="square">
            <a:spAutoFit/>
          </a:bodyPr>
          <a:lstStyle/>
          <a:p>
            <a:r>
              <a:rPr lang="en-US" altLang="zh-TW" sz="1400" dirty="0">
                <a:hlinkClick r:id="rId4"/>
              </a:rPr>
              <a:t>https://www.youtube.com/watch?v=tWdJ-NFE6vY</a:t>
            </a:r>
            <a:endParaRPr lang="en-US" altLang="zh-TW" sz="1400" dirty="0"/>
          </a:p>
        </p:txBody>
      </p:sp>
      <p:sp>
        <p:nvSpPr>
          <p:cNvPr id="6" name="矩形 5">
            <a:extLst>
              <a:ext uri="{FF2B5EF4-FFF2-40B4-BE49-F238E27FC236}">
                <a16:creationId xmlns:a16="http://schemas.microsoft.com/office/drawing/2014/main" id="{C6C7FD7E-D56F-426E-9627-917E90666F4C}"/>
              </a:ext>
            </a:extLst>
          </p:cNvPr>
          <p:cNvSpPr/>
          <p:nvPr/>
        </p:nvSpPr>
        <p:spPr>
          <a:xfrm>
            <a:off x="5264089" y="-30546"/>
            <a:ext cx="4104456" cy="307777"/>
          </a:xfrm>
          <a:prstGeom prst="rect">
            <a:avLst/>
          </a:prstGeom>
        </p:spPr>
        <p:txBody>
          <a:bodyPr wrap="square">
            <a:spAutoFit/>
          </a:bodyPr>
          <a:lstStyle/>
          <a:p>
            <a:r>
              <a:rPr lang="en-US" altLang="zh-TW" sz="1400" dirty="0">
                <a:hlinkClick r:id="rId5"/>
              </a:rPr>
              <a:t>https://www.youtube.com/watch?v=yJ7HSDvTdmg</a:t>
            </a:r>
            <a:endParaRPr lang="en-US" altLang="zh-TW" sz="1400" dirty="0"/>
          </a:p>
        </p:txBody>
      </p:sp>
    </p:spTree>
    <p:extLst>
      <p:ext uri="{BB962C8B-B14F-4D97-AF65-F5344CB8AC3E}">
        <p14:creationId xmlns:p14="http://schemas.microsoft.com/office/powerpoint/2010/main" val="20475870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96895D9-90F6-4FED-9668-6680D134CC1A}"/>
              </a:ext>
            </a:extLst>
          </p:cNvPr>
          <p:cNvSpPr>
            <a:spLocks noGrp="1"/>
          </p:cNvSpPr>
          <p:nvPr>
            <p:ph type="title"/>
          </p:nvPr>
        </p:nvSpPr>
        <p:spPr/>
        <p:txBody>
          <a:bodyPr/>
          <a:lstStyle/>
          <a:p>
            <a:r>
              <a:rPr lang="en-US" altLang="zh-TW" dirty="0"/>
              <a:t>Recent Papers</a:t>
            </a:r>
            <a:endParaRPr lang="zh-TW" altLang="en-US" dirty="0"/>
          </a:p>
        </p:txBody>
      </p:sp>
      <p:sp>
        <p:nvSpPr>
          <p:cNvPr id="3" name="內容版面配置區 2">
            <a:extLst>
              <a:ext uri="{FF2B5EF4-FFF2-40B4-BE49-F238E27FC236}">
                <a16:creationId xmlns:a16="http://schemas.microsoft.com/office/drawing/2014/main" id="{43CF440E-1FE4-402C-A557-BCACA6FC1DC1}"/>
              </a:ext>
            </a:extLst>
          </p:cNvPr>
          <p:cNvSpPr>
            <a:spLocks noGrp="1"/>
          </p:cNvSpPr>
          <p:nvPr>
            <p:ph idx="1"/>
          </p:nvPr>
        </p:nvSpPr>
        <p:spPr/>
        <p:txBody>
          <a:bodyPr>
            <a:normAutofit/>
          </a:bodyPr>
          <a:lstStyle/>
          <a:p>
            <a:r>
              <a:rPr lang="en-US" altLang="zh-TW" sz="2400" b="0" i="0" u="none" strike="noStrike" baseline="0" dirty="0">
                <a:solidFill>
                  <a:srgbClr val="000000"/>
                </a:solidFill>
                <a:latin typeface="NimbusRomNo9L-Regu"/>
              </a:rPr>
              <a:t>Learning covariant feature detectors (</a:t>
            </a:r>
            <a:r>
              <a:rPr lang="en-US" altLang="zh-TW" sz="2400" b="0" i="0" u="none" strike="noStrike" baseline="0" dirty="0" err="1">
                <a:solidFill>
                  <a:srgbClr val="4D0F00"/>
                </a:solidFill>
                <a:latin typeface="NimbusRomNo9L-Regu"/>
              </a:rPr>
              <a:t>Lenc</a:t>
            </a:r>
            <a:r>
              <a:rPr lang="en-US" altLang="zh-TW" sz="2400" b="0" i="0" u="none" strike="noStrike" baseline="0" dirty="0">
                <a:solidFill>
                  <a:srgbClr val="4D0F00"/>
                </a:solidFill>
                <a:latin typeface="NimbusRomNo9L-Regu"/>
              </a:rPr>
              <a:t> and </a:t>
            </a:r>
            <a:r>
              <a:rPr lang="en-US" altLang="zh-TW" sz="2400" b="0" i="0" u="none" strike="noStrike" baseline="0" dirty="0" err="1">
                <a:solidFill>
                  <a:srgbClr val="4D0F00"/>
                </a:solidFill>
                <a:latin typeface="NimbusRomNo9L-Regu"/>
              </a:rPr>
              <a:t>Vedaldi</a:t>
            </a:r>
            <a:r>
              <a:rPr lang="en-US" altLang="zh-TW" sz="2400" b="0" i="0" u="none" strike="noStrike" baseline="0" dirty="0">
                <a:solidFill>
                  <a:srgbClr val="4D0F00"/>
                </a:solidFill>
                <a:latin typeface="NimbusRomNo9L-Regu"/>
              </a:rPr>
              <a:t> 2016</a:t>
            </a:r>
            <a:r>
              <a:rPr lang="en-US" altLang="zh-TW" sz="2400" b="0" i="0" u="none" strike="noStrike" baseline="0" dirty="0">
                <a:solidFill>
                  <a:srgbClr val="000000"/>
                </a:solidFill>
                <a:latin typeface="NimbusRomNo9L-Regu"/>
              </a:rPr>
              <a:t>);</a:t>
            </a:r>
          </a:p>
          <a:p>
            <a:r>
              <a:rPr lang="en-US" altLang="zh-TW" sz="2400" b="0" i="0" u="none" strike="noStrike" baseline="0" dirty="0">
                <a:solidFill>
                  <a:srgbClr val="000000"/>
                </a:solidFill>
                <a:latin typeface="NimbusRomNo9L-Regu"/>
              </a:rPr>
              <a:t>Learning to assign orientations to feature points (</a:t>
            </a:r>
            <a:r>
              <a:rPr lang="en-US" altLang="zh-TW" sz="2400" b="0" i="0" u="none" strike="noStrike" baseline="0" dirty="0">
                <a:solidFill>
                  <a:srgbClr val="4D0F00"/>
                </a:solidFill>
                <a:latin typeface="NimbusRomNo9L-Regu"/>
              </a:rPr>
              <a:t>Yi, Verdie </a:t>
            </a:r>
            <a:r>
              <a:rPr lang="en-US" altLang="zh-TW" sz="2400" b="0" i="0" u="none" strike="noStrike" baseline="0" dirty="0">
                <a:solidFill>
                  <a:srgbClr val="4D0F00"/>
                </a:solidFill>
                <a:latin typeface="NimbusRomNo9L-ReguItal"/>
              </a:rPr>
              <a:t>et al. </a:t>
            </a:r>
            <a:r>
              <a:rPr lang="en-US" altLang="zh-TW" sz="2400" b="0" i="0" u="none" strike="noStrike" baseline="0" dirty="0">
                <a:solidFill>
                  <a:srgbClr val="4D0F00"/>
                </a:solidFill>
                <a:latin typeface="NimbusRomNo9L-Regu"/>
              </a:rPr>
              <a:t>2016</a:t>
            </a:r>
            <a:r>
              <a:rPr lang="en-US" altLang="zh-TW" sz="2400" b="0" i="0" u="none" strike="noStrike" baseline="0" dirty="0">
                <a:solidFill>
                  <a:srgbClr val="000000"/>
                </a:solidFill>
                <a:latin typeface="NimbusRomNo9L-Regu"/>
              </a:rPr>
              <a:t>);</a:t>
            </a:r>
          </a:p>
          <a:p>
            <a:r>
              <a:rPr lang="en-US" altLang="zh-TW" sz="2400" b="0" i="0" u="none" strike="noStrike" baseline="0" dirty="0">
                <a:solidFill>
                  <a:srgbClr val="000000"/>
                </a:solidFill>
                <a:latin typeface="NimbusRomNo9L-Regu"/>
              </a:rPr>
              <a:t> LIFT, learned invariant feature transforms (</a:t>
            </a:r>
            <a:r>
              <a:rPr lang="en-US" altLang="zh-TW" sz="2400" b="0" i="0" u="none" strike="noStrike" baseline="0" dirty="0">
                <a:solidFill>
                  <a:srgbClr val="4D0F00"/>
                </a:solidFill>
                <a:latin typeface="NimbusRomNo9L-Regu"/>
              </a:rPr>
              <a:t>Yi, Trulls </a:t>
            </a:r>
            <a:r>
              <a:rPr lang="en-US" altLang="zh-TW" sz="2400" b="0" i="0" u="none" strike="noStrike" baseline="0" dirty="0">
                <a:solidFill>
                  <a:srgbClr val="4D0F00"/>
                </a:solidFill>
                <a:latin typeface="NimbusRomNo9L-ReguItal"/>
              </a:rPr>
              <a:t>et al. </a:t>
            </a:r>
            <a:r>
              <a:rPr lang="en-US" altLang="zh-TW" sz="2400" b="0" i="0" u="none" strike="noStrike" baseline="0" dirty="0">
                <a:solidFill>
                  <a:srgbClr val="4D0F00"/>
                </a:solidFill>
                <a:latin typeface="NimbusRomNo9L-Regu"/>
              </a:rPr>
              <a:t>2016</a:t>
            </a:r>
            <a:r>
              <a:rPr lang="en-US" altLang="zh-TW" sz="2400" b="0" i="0" u="none" strike="noStrike" baseline="0" dirty="0">
                <a:solidFill>
                  <a:srgbClr val="000000"/>
                </a:solidFill>
                <a:latin typeface="NimbusRomNo9L-Regu"/>
              </a:rPr>
              <a:t>),</a:t>
            </a:r>
          </a:p>
          <a:p>
            <a:r>
              <a:rPr lang="en-US" altLang="zh-TW" sz="2400" b="0" i="0" u="none" strike="noStrike" baseline="0" dirty="0">
                <a:solidFill>
                  <a:srgbClr val="000000"/>
                </a:solidFill>
                <a:latin typeface="NimbusRomNo9L-Regu"/>
              </a:rPr>
              <a:t> </a:t>
            </a:r>
            <a:r>
              <a:rPr lang="en-US" altLang="zh-TW" sz="2400" b="0" i="0" u="none" strike="noStrike" baseline="0" dirty="0" err="1">
                <a:solidFill>
                  <a:srgbClr val="000000"/>
                </a:solidFill>
                <a:latin typeface="NimbusRomNo9L-Regu"/>
              </a:rPr>
              <a:t>SuperPoint</a:t>
            </a:r>
            <a:r>
              <a:rPr lang="en-US" altLang="zh-TW" sz="2400" b="0" i="0" u="none" strike="noStrike" baseline="0" dirty="0">
                <a:solidFill>
                  <a:srgbClr val="000000"/>
                </a:solidFill>
                <a:latin typeface="NimbusRomNo9L-Regu"/>
              </a:rPr>
              <a:t>, self-supervised interest point detection and description (</a:t>
            </a:r>
            <a:r>
              <a:rPr lang="en-US" altLang="zh-TW" sz="2400" b="0" i="0" u="none" strike="noStrike" baseline="0" dirty="0" err="1">
                <a:solidFill>
                  <a:srgbClr val="4D0F00"/>
                </a:solidFill>
                <a:latin typeface="NimbusRomNo9L-Regu"/>
              </a:rPr>
              <a:t>DeTone</a:t>
            </a:r>
            <a:r>
              <a:rPr lang="en-US" altLang="zh-TW" sz="2400" b="0" i="0" u="none" strike="noStrike" baseline="0" dirty="0">
                <a:solidFill>
                  <a:srgbClr val="4D0F00"/>
                </a:solidFill>
                <a:latin typeface="NimbusRomNo9L-Regu"/>
              </a:rPr>
              <a:t>, </a:t>
            </a:r>
            <a:r>
              <a:rPr lang="en-US" altLang="zh-TW" sz="2400" b="0" i="0" u="none" strike="noStrike" baseline="0" dirty="0" err="1">
                <a:solidFill>
                  <a:srgbClr val="4D0F00"/>
                </a:solidFill>
                <a:latin typeface="NimbusRomNo9L-Regu"/>
              </a:rPr>
              <a:t>Malisiewicz,and</a:t>
            </a:r>
            <a:r>
              <a:rPr lang="en-US" altLang="zh-TW" sz="2400" b="0" i="0" u="none" strike="noStrike" baseline="0" dirty="0">
                <a:solidFill>
                  <a:srgbClr val="4D0F00"/>
                </a:solidFill>
                <a:latin typeface="NimbusRomNo9L-Regu"/>
              </a:rPr>
              <a:t> </a:t>
            </a:r>
            <a:r>
              <a:rPr lang="en-US" altLang="zh-TW" sz="2400" b="0" i="0" u="none" strike="noStrike" baseline="0" dirty="0" err="1">
                <a:solidFill>
                  <a:srgbClr val="4D0F00"/>
                </a:solidFill>
                <a:latin typeface="NimbusRomNo9L-Regu"/>
              </a:rPr>
              <a:t>Rabinovich</a:t>
            </a:r>
            <a:r>
              <a:rPr lang="en-US" altLang="zh-TW" sz="2400" b="0" i="0" u="none" strike="noStrike" baseline="0" dirty="0">
                <a:solidFill>
                  <a:srgbClr val="4D0F00"/>
                </a:solidFill>
                <a:latin typeface="NimbusRomNo9L-Regu"/>
              </a:rPr>
              <a:t> 2018</a:t>
            </a:r>
            <a:r>
              <a:rPr lang="en-US" altLang="zh-TW" sz="2400" b="0" i="0" u="none" strike="noStrike" baseline="0" dirty="0">
                <a:solidFill>
                  <a:srgbClr val="000000"/>
                </a:solidFill>
                <a:latin typeface="NimbusRomNo9L-Regu"/>
              </a:rPr>
              <a:t>), and</a:t>
            </a:r>
          </a:p>
          <a:p>
            <a:r>
              <a:rPr lang="en-US" altLang="zh-TW" sz="2400" b="0" i="0" u="none" strike="noStrike" baseline="0" dirty="0">
                <a:solidFill>
                  <a:srgbClr val="000000"/>
                </a:solidFill>
                <a:latin typeface="NimbusRomNo9L-Regu"/>
              </a:rPr>
              <a:t> LF-Net, learning local features from images (</a:t>
            </a:r>
            <a:r>
              <a:rPr lang="en-US" altLang="zh-TW" sz="2400" b="0" i="0" u="none" strike="noStrike" baseline="0" dirty="0">
                <a:solidFill>
                  <a:srgbClr val="4D0F00"/>
                </a:solidFill>
                <a:latin typeface="NimbusRomNo9L-Regu"/>
              </a:rPr>
              <a:t>Ono, Trulls </a:t>
            </a:r>
            <a:r>
              <a:rPr lang="en-US" altLang="zh-TW" sz="2400" b="0" i="0" u="none" strike="noStrike" baseline="0" dirty="0">
                <a:solidFill>
                  <a:srgbClr val="4D0F00"/>
                </a:solidFill>
                <a:latin typeface="NimbusRomNo9L-ReguItal"/>
              </a:rPr>
              <a:t>et al. </a:t>
            </a:r>
            <a:r>
              <a:rPr lang="en-US" altLang="zh-TW" sz="2400" b="0" i="0" u="none" strike="noStrike" baseline="0" dirty="0">
                <a:solidFill>
                  <a:srgbClr val="4D0F00"/>
                </a:solidFill>
                <a:latin typeface="NimbusRomNo9L-Regu"/>
              </a:rPr>
              <a:t>2018</a:t>
            </a:r>
            <a:r>
              <a:rPr lang="en-US" altLang="zh-TW" sz="2400" b="0" i="0" u="none" strike="noStrike" baseline="0" dirty="0">
                <a:solidFill>
                  <a:srgbClr val="000000"/>
                </a:solidFill>
                <a:latin typeface="NimbusRomNo9L-Regu"/>
              </a:rPr>
              <a:t>), all three of which</a:t>
            </a:r>
          </a:p>
          <a:p>
            <a:r>
              <a:rPr lang="en-US" altLang="zh-TW" sz="2400" b="0" i="0" u="none" strike="noStrike" baseline="0" dirty="0">
                <a:solidFill>
                  <a:srgbClr val="000000"/>
                </a:solidFill>
                <a:latin typeface="NimbusRomNo9L-Regu"/>
              </a:rPr>
              <a:t>jointly optimize the detectors and descriptors in a single (multi-head) pipeline;</a:t>
            </a:r>
            <a:endParaRPr lang="zh-TW" altLang="en-US" sz="2400" dirty="0"/>
          </a:p>
        </p:txBody>
      </p:sp>
    </p:spTree>
    <p:extLst>
      <p:ext uri="{BB962C8B-B14F-4D97-AF65-F5344CB8AC3E}">
        <p14:creationId xmlns:p14="http://schemas.microsoft.com/office/powerpoint/2010/main" val="40343978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ChangeArrowheads="1"/>
          </p:cNvSpPr>
          <p:nvPr>
            <p:ph type="title"/>
          </p:nvPr>
        </p:nvSpPr>
        <p:spPr/>
        <p:txBody>
          <a:bodyPr/>
          <a:lstStyle/>
          <a:p>
            <a:pPr eaLnBrk="1" hangingPunct="1"/>
            <a:r>
              <a:rPr lang="en-US" altLang="zh-TW" dirty="0"/>
              <a:t>Fun Time</a:t>
            </a:r>
            <a:endParaRPr lang="zh-TW" altLang="zh-TW" dirty="0"/>
          </a:p>
        </p:txBody>
      </p:sp>
      <p:sp>
        <p:nvSpPr>
          <p:cNvPr id="41988" name="Rectangle 3"/>
          <p:cNvSpPr>
            <a:spLocks noGrp="1" noChangeArrowheads="1"/>
          </p:cNvSpPr>
          <p:nvPr>
            <p:ph idx="1"/>
          </p:nvPr>
        </p:nvSpPr>
        <p:spPr/>
        <p:txBody>
          <a:bodyPr/>
          <a:lstStyle/>
          <a:p>
            <a:pPr marL="0" indent="0" eaLnBrk="1" hangingPunct="1">
              <a:buFont typeface="Wingdings" pitchFamily="2" charset="2"/>
              <a:buNone/>
              <a:defRPr/>
            </a:pPr>
            <a:endParaRPr lang="en-US" altLang="zh-TW" dirty="0"/>
          </a:p>
          <a:p>
            <a:pPr eaLnBrk="1" hangingPunct="1">
              <a:defRPr/>
            </a:pPr>
            <a:endParaRPr lang="en-US" altLang="zh-TW" dirty="0"/>
          </a:p>
        </p:txBody>
      </p:sp>
      <p:sp>
        <p:nvSpPr>
          <p:cNvPr id="4" name="頁尾版面配置區 3"/>
          <p:cNvSpPr>
            <a:spLocks noGrp="1"/>
          </p:cNvSpPr>
          <p:nvPr>
            <p:ph type="ftr" sz="quarter" idx="11"/>
          </p:nvPr>
        </p:nvSpPr>
        <p:spPr>
          <a:xfrm>
            <a:off x="3124200" y="6400800"/>
            <a:ext cx="2895600" cy="457200"/>
          </a:xfrm>
        </p:spPr>
        <p:txBody>
          <a:bodyPr/>
          <a:lstStyle/>
          <a:p>
            <a:pPr>
              <a:defRPr/>
            </a:pPr>
            <a:r>
              <a:rPr lang="en-US" altLang="zh-TW" sz="1000" dirty="0">
                <a:solidFill>
                  <a:schemeClr val="tx1"/>
                </a:solidFill>
                <a:effectLst>
                  <a:outerShdw blurRad="38100" dist="38100" dir="2700000" algn="tl">
                    <a:srgbClr val="C0C0C0"/>
                  </a:outerShdw>
                </a:effectLst>
              </a:rPr>
              <a:t>DC &amp; CV Lab.</a:t>
            </a:r>
          </a:p>
          <a:p>
            <a:pPr>
              <a:defRPr/>
            </a:pPr>
            <a:r>
              <a:rPr lang="en-US" altLang="zh-TW" sz="1000" dirty="0">
                <a:solidFill>
                  <a:schemeClr val="tx1"/>
                </a:solidFill>
                <a:latin typeface="Comic Sans MS" pitchFamily="66" charset="0"/>
              </a:rPr>
              <a:t>CSIE NTU</a:t>
            </a:r>
          </a:p>
        </p:txBody>
      </p:sp>
      <p:sp>
        <p:nvSpPr>
          <p:cNvPr id="2" name="投影片編號版面配置區 1"/>
          <p:cNvSpPr>
            <a:spLocks noGrp="1"/>
          </p:cNvSpPr>
          <p:nvPr>
            <p:ph type="sldNum" sz="quarter" idx="12"/>
          </p:nvPr>
        </p:nvSpPr>
        <p:spPr/>
        <p:txBody>
          <a:bodyPr/>
          <a:lstStyle/>
          <a:p>
            <a:fld id="{028E3F4F-51B2-42EE-AFA2-40C4572185CC}" type="slidenum">
              <a:rPr lang="en-US" smtClean="0"/>
              <a:t>39</a:t>
            </a:fld>
            <a:endParaRPr lang="en-US" dirty="0"/>
          </a:p>
        </p:txBody>
      </p:sp>
    </p:spTree>
    <p:extLst>
      <p:ext uri="{BB962C8B-B14F-4D97-AF65-F5344CB8AC3E}">
        <p14:creationId xmlns:p14="http://schemas.microsoft.com/office/powerpoint/2010/main" val="1238860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Feature Detection and Matching (2/4)</a:t>
            </a:r>
            <a:endParaRPr lang="zh-TW" altLang="en-US" dirty="0"/>
          </a:p>
        </p:txBody>
      </p:sp>
      <p:pic>
        <p:nvPicPr>
          <p:cNvPr id="7" name="內容版面配置區 6">
            <a:extLst>
              <a:ext uri="{FF2B5EF4-FFF2-40B4-BE49-F238E27FC236}">
                <a16:creationId xmlns:a16="http://schemas.microsoft.com/office/drawing/2014/main" id="{EEAF8DB8-EA6F-413E-ACB1-A48164C4009F}"/>
              </a:ext>
            </a:extLst>
          </p:cNvPr>
          <p:cNvPicPr>
            <a:picLocks noGrp="1" noChangeAspect="1"/>
          </p:cNvPicPr>
          <p:nvPr>
            <p:ph idx="1"/>
          </p:nvPr>
        </p:nvPicPr>
        <p:blipFill>
          <a:blip r:embed="rId3"/>
          <a:stretch>
            <a:fillRect/>
          </a:stretch>
        </p:blipFill>
        <p:spPr>
          <a:xfrm>
            <a:off x="1520404" y="1600200"/>
            <a:ext cx="6103192" cy="4525963"/>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7.1.2 Feature Descriptors</a:t>
            </a:r>
            <a:endParaRPr lang="zh-TW" altLang="en-US" dirty="0"/>
          </a:p>
        </p:txBody>
      </p:sp>
      <p:sp>
        <p:nvSpPr>
          <p:cNvPr id="3" name="內容版面配置區 2"/>
          <p:cNvSpPr>
            <a:spLocks noGrp="1"/>
          </p:cNvSpPr>
          <p:nvPr>
            <p:ph idx="1"/>
          </p:nvPr>
        </p:nvSpPr>
        <p:spPr/>
        <p:txBody>
          <a:bodyPr>
            <a:normAutofit lnSpcReduction="10000"/>
          </a:bodyPr>
          <a:lstStyle/>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r>
              <a:rPr lang="en-US" altLang="zh-TW" dirty="0"/>
              <a:t>Sum of squared difference</a:t>
            </a:r>
          </a:p>
          <a:p>
            <a:r>
              <a:rPr lang="en-US" altLang="zh-TW" dirty="0"/>
              <a:t>Normalized cross-correlation (Chapter 9)</a:t>
            </a:r>
          </a:p>
          <a:p>
            <a:endParaRPr lang="zh-TW" altLang="en-US" dirty="0"/>
          </a:p>
        </p:txBody>
      </p:sp>
      <p:pic>
        <p:nvPicPr>
          <p:cNvPr id="5" name="圖片 4">
            <a:extLst>
              <a:ext uri="{FF2B5EF4-FFF2-40B4-BE49-F238E27FC236}">
                <a16:creationId xmlns:a16="http://schemas.microsoft.com/office/drawing/2014/main" id="{7FA80FB3-0327-461E-8D69-44B31DCD56F4}"/>
              </a:ext>
            </a:extLst>
          </p:cNvPr>
          <p:cNvPicPr>
            <a:picLocks noChangeAspect="1"/>
          </p:cNvPicPr>
          <p:nvPr/>
        </p:nvPicPr>
        <p:blipFill>
          <a:blip r:embed="rId3"/>
          <a:stretch>
            <a:fillRect/>
          </a:stretch>
        </p:blipFill>
        <p:spPr>
          <a:xfrm>
            <a:off x="14287" y="1417638"/>
            <a:ext cx="9115425" cy="32385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雅量、背影、癩蝦蟆！記得這些課文，才是台灣學生啊？ | 鄉民爆報看| Oops | 聯合新聞網">
            <a:extLst>
              <a:ext uri="{FF2B5EF4-FFF2-40B4-BE49-F238E27FC236}">
                <a16:creationId xmlns:a16="http://schemas.microsoft.com/office/drawing/2014/main" id="{A0FDC01C-D8E6-4237-BF31-BF682D4BD3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666"/>
          <a:stretch/>
        </p:blipFill>
        <p:spPr bwMode="auto">
          <a:xfrm>
            <a:off x="20" y="10"/>
            <a:ext cx="9143980" cy="6857990"/>
          </a:xfrm>
          <a:prstGeom prst="rect">
            <a:avLst/>
          </a:prstGeom>
          <a:solidFill>
            <a:srgbClr val="FFFFFF"/>
          </a:solidFill>
        </p:spPr>
      </p:pic>
    </p:spTree>
    <p:extLst>
      <p:ext uri="{BB962C8B-B14F-4D97-AF65-F5344CB8AC3E}">
        <p14:creationId xmlns:p14="http://schemas.microsoft.com/office/powerpoint/2010/main" val="9491130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normAutofit fontScale="90000"/>
          </a:bodyPr>
          <a:lstStyle/>
          <a:p>
            <a:r>
              <a:rPr lang="en-US" altLang="zh-TW" dirty="0"/>
              <a:t>Scale Invariant Feature Transform (SIFT)</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2050" name="Picture 2"/>
          <p:cNvPicPr>
            <a:picLocks noChangeAspect="1" noChangeArrowheads="1"/>
          </p:cNvPicPr>
          <p:nvPr/>
        </p:nvPicPr>
        <p:blipFill>
          <a:blip r:embed="rId3" cstate="print"/>
          <a:srcRect/>
          <a:stretch>
            <a:fillRect/>
          </a:stretch>
        </p:blipFill>
        <p:spPr bwMode="auto">
          <a:xfrm>
            <a:off x="642910" y="1428736"/>
            <a:ext cx="7867895" cy="5205417"/>
          </a:xfrm>
          <a:prstGeom prst="rect">
            <a:avLst/>
          </a:prstGeom>
          <a:noFill/>
          <a:ln w="9525">
            <a:noFill/>
            <a:miter lim="800000"/>
            <a:headEnd/>
            <a:tailEnd/>
          </a:ln>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4">
            <a:extLst>
              <a:ext uri="{FF2B5EF4-FFF2-40B4-BE49-F238E27FC236}">
                <a16:creationId xmlns:a16="http://schemas.microsoft.com/office/drawing/2014/main" id="{BD46714F-6C48-40AB-B22E-C5A0915F4AE5}"/>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84132" y="5402861"/>
            <a:ext cx="2885169" cy="1800000"/>
          </a:xfrm>
          <a:prstGeom prst="rect">
            <a:avLst/>
          </a:prstGeom>
        </p:spPr>
      </p:pic>
      <p:pic>
        <p:nvPicPr>
          <p:cNvPr id="7" name="內容版面配置區 4">
            <a:extLst>
              <a:ext uri="{FF2B5EF4-FFF2-40B4-BE49-F238E27FC236}">
                <a16:creationId xmlns:a16="http://schemas.microsoft.com/office/drawing/2014/main" id="{16A110E7-3E5C-4687-A7CC-5ECE04F2A3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980" y="3591587"/>
            <a:ext cx="2889473" cy="1800000"/>
          </a:xfrm>
          <a:prstGeom prst="rect">
            <a:avLst/>
          </a:prstGeom>
        </p:spPr>
      </p:pic>
      <p:pic>
        <p:nvPicPr>
          <p:cNvPr id="8" name="圖片 7">
            <a:extLst>
              <a:ext uri="{FF2B5EF4-FFF2-40B4-BE49-F238E27FC236}">
                <a16:creationId xmlns:a16="http://schemas.microsoft.com/office/drawing/2014/main" id="{A27E937C-08DC-4963-A854-79C10E10BB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980" y="1780312"/>
            <a:ext cx="2889473" cy="1800000"/>
          </a:xfrm>
          <a:prstGeom prst="rect">
            <a:avLst/>
          </a:prstGeom>
        </p:spPr>
      </p:pic>
      <p:pic>
        <p:nvPicPr>
          <p:cNvPr id="9" name="圖片 8">
            <a:extLst>
              <a:ext uri="{FF2B5EF4-FFF2-40B4-BE49-F238E27FC236}">
                <a16:creationId xmlns:a16="http://schemas.microsoft.com/office/drawing/2014/main" id="{BE120A50-E590-416E-8969-97C2B87580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979" y="-28284"/>
            <a:ext cx="2889474" cy="1797321"/>
          </a:xfrm>
          <a:prstGeom prst="rect">
            <a:avLst/>
          </a:prstGeom>
        </p:spPr>
      </p:pic>
      <p:pic>
        <p:nvPicPr>
          <p:cNvPr id="10" name="圖片 9">
            <a:extLst>
              <a:ext uri="{FF2B5EF4-FFF2-40B4-BE49-F238E27FC236}">
                <a16:creationId xmlns:a16="http://schemas.microsoft.com/office/drawing/2014/main" id="{C1477339-EC82-49F9-9C9A-E2A08D4FAC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11639" y="59719"/>
            <a:ext cx="5400000" cy="3358929"/>
          </a:xfrm>
          <a:prstGeom prst="rect">
            <a:avLst/>
          </a:prstGeom>
        </p:spPr>
      </p:pic>
      <p:pic>
        <p:nvPicPr>
          <p:cNvPr id="11" name="圖片 10">
            <a:extLst>
              <a:ext uri="{FF2B5EF4-FFF2-40B4-BE49-F238E27FC236}">
                <a16:creationId xmlns:a16="http://schemas.microsoft.com/office/drawing/2014/main" id="{97EA4507-C88C-40E1-BF27-5A4A2A87028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11639" y="3465258"/>
            <a:ext cx="5400000" cy="3363934"/>
          </a:xfrm>
          <a:prstGeom prst="rect">
            <a:avLst/>
          </a:prstGeom>
        </p:spPr>
      </p:pic>
    </p:spTree>
    <p:extLst>
      <p:ext uri="{BB962C8B-B14F-4D97-AF65-F5344CB8AC3E}">
        <p14:creationId xmlns:p14="http://schemas.microsoft.com/office/powerpoint/2010/main" val="15704152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Multi-scale Oriented Patches (MOP)</a:t>
            </a:r>
            <a:endParaRPr lang="zh-TW" altLang="en-US" dirty="0"/>
          </a:p>
        </p:txBody>
      </p:sp>
      <p:sp>
        <p:nvSpPr>
          <p:cNvPr id="3" name="內容版面配置區 2"/>
          <p:cNvSpPr>
            <a:spLocks noGrp="1"/>
          </p:cNvSpPr>
          <p:nvPr>
            <p:ph idx="1"/>
          </p:nvPr>
        </p:nvSpPr>
        <p:spPr/>
        <p:txBody>
          <a:bodyPr/>
          <a:lstStyle/>
          <a:p>
            <a:r>
              <a:rPr lang="en-US" altLang="zh-TW" dirty="0"/>
              <a:t>Simpler SIFT, without every scale </a:t>
            </a:r>
            <a:r>
              <a:rPr lang="en-US" altLang="zh-TW" dirty="0" err="1"/>
              <a:t>DoGs</a:t>
            </a:r>
            <a:endParaRPr lang="en-US" altLang="zh-TW" dirty="0"/>
          </a:p>
          <a:p>
            <a:r>
              <a:rPr lang="en-US" altLang="zh-TW" dirty="0"/>
              <a:t>Used on image stitching, and so on</a:t>
            </a:r>
          </a:p>
          <a:p>
            <a:r>
              <a:rPr lang="en-US" altLang="zh-TW" dirty="0"/>
              <a:t>Detector: Harris corner detector</a:t>
            </a:r>
          </a:p>
          <a:p>
            <a:r>
              <a:rPr lang="en-US" altLang="zh-TW" dirty="0"/>
              <a:t>Multi-scale -&gt; make program robust</a:t>
            </a:r>
          </a:p>
          <a:p>
            <a:r>
              <a:rPr lang="en-US" altLang="zh-TW" dirty="0" err="1"/>
              <a:t>DoG</a:t>
            </a:r>
            <a:r>
              <a:rPr lang="en-US" altLang="zh-TW" dirty="0"/>
              <a:t>: Difference of Gaussian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4282C01-CC2A-420D-80E2-E027419AE552}"/>
              </a:ext>
            </a:extLst>
          </p:cNvPr>
          <p:cNvSpPr>
            <a:spLocks noGrp="1"/>
          </p:cNvSpPr>
          <p:nvPr>
            <p:ph type="title"/>
          </p:nvPr>
        </p:nvSpPr>
        <p:spPr/>
        <p:txBody>
          <a:bodyPr>
            <a:normAutofit/>
          </a:bodyPr>
          <a:lstStyle/>
          <a:p>
            <a:r>
              <a:rPr lang="en-US" altLang="zh-TW" dirty="0"/>
              <a:t>Multi-scale Oriented Patches (MOP)</a:t>
            </a:r>
            <a:endParaRPr lang="zh-TW" altLang="en-US" dirty="0"/>
          </a:p>
        </p:txBody>
      </p:sp>
      <p:sp>
        <p:nvSpPr>
          <p:cNvPr id="3" name="內容版面配置區 2">
            <a:extLst>
              <a:ext uri="{FF2B5EF4-FFF2-40B4-BE49-F238E27FC236}">
                <a16:creationId xmlns:a16="http://schemas.microsoft.com/office/drawing/2014/main" id="{72733514-80F7-4BF0-85BB-B5BF9BD90482}"/>
              </a:ext>
            </a:extLst>
          </p:cNvPr>
          <p:cNvSpPr>
            <a:spLocks noGrp="1"/>
          </p:cNvSpPr>
          <p:nvPr>
            <p:ph idx="1"/>
          </p:nvPr>
        </p:nvSpPr>
        <p:spPr/>
        <p:txBody>
          <a:bodyPr/>
          <a:lstStyle/>
          <a:p>
            <a:endParaRPr lang="zh-TW" altLang="en-US"/>
          </a:p>
        </p:txBody>
      </p:sp>
      <p:pic>
        <p:nvPicPr>
          <p:cNvPr id="4" name="圖片 3">
            <a:extLst>
              <a:ext uri="{FF2B5EF4-FFF2-40B4-BE49-F238E27FC236}">
                <a16:creationId xmlns:a16="http://schemas.microsoft.com/office/drawing/2014/main" id="{A3AFB74D-DB01-4543-92B5-3F77ED584C69}"/>
              </a:ext>
            </a:extLst>
          </p:cNvPr>
          <p:cNvPicPr>
            <a:picLocks noChangeAspect="1"/>
          </p:cNvPicPr>
          <p:nvPr/>
        </p:nvPicPr>
        <p:blipFill>
          <a:blip r:embed="rId3"/>
          <a:stretch>
            <a:fillRect/>
          </a:stretch>
        </p:blipFill>
        <p:spPr>
          <a:xfrm>
            <a:off x="755576" y="1725560"/>
            <a:ext cx="7859216" cy="4583165"/>
          </a:xfrm>
          <a:prstGeom prst="rect">
            <a:avLst/>
          </a:prstGeom>
        </p:spPr>
      </p:pic>
    </p:spTree>
    <p:extLst>
      <p:ext uri="{BB962C8B-B14F-4D97-AF65-F5344CB8AC3E}">
        <p14:creationId xmlns:p14="http://schemas.microsoft.com/office/powerpoint/2010/main" val="3373947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Orientation Estimation</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5" name="圖片 4">
            <a:extLst>
              <a:ext uri="{FF2B5EF4-FFF2-40B4-BE49-F238E27FC236}">
                <a16:creationId xmlns:a16="http://schemas.microsoft.com/office/drawing/2014/main" id="{F3673E85-2FA8-44B0-AA80-21DD6D1DE6AF}"/>
              </a:ext>
            </a:extLst>
          </p:cNvPr>
          <p:cNvPicPr>
            <a:picLocks noChangeAspect="1"/>
          </p:cNvPicPr>
          <p:nvPr/>
        </p:nvPicPr>
        <p:blipFill>
          <a:blip r:embed="rId3"/>
          <a:stretch>
            <a:fillRect/>
          </a:stretch>
        </p:blipFill>
        <p:spPr>
          <a:xfrm>
            <a:off x="0" y="1216133"/>
            <a:ext cx="9144000" cy="4425734"/>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Orientation Estimation</a:t>
            </a:r>
            <a:endParaRPr lang="zh-TW" altLang="en-US" dirty="0"/>
          </a:p>
        </p:txBody>
      </p:sp>
      <p:sp>
        <p:nvSpPr>
          <p:cNvPr id="3" name="內容版面配置區 2"/>
          <p:cNvSpPr>
            <a:spLocks noGrp="1"/>
          </p:cNvSpPr>
          <p:nvPr>
            <p:ph idx="1"/>
          </p:nvPr>
        </p:nvSpPr>
        <p:spPr/>
        <p:txBody>
          <a:bodyPr/>
          <a:lstStyle/>
          <a:p>
            <a:endParaRPr lang="zh-TW" altLang="en-US" dirty="0"/>
          </a:p>
        </p:txBody>
      </p:sp>
      <p:pic>
        <p:nvPicPr>
          <p:cNvPr id="5" name="圖片 4">
            <a:extLst>
              <a:ext uri="{FF2B5EF4-FFF2-40B4-BE49-F238E27FC236}">
                <a16:creationId xmlns:a16="http://schemas.microsoft.com/office/drawing/2014/main" id="{16BBB80F-6186-4B88-B1E3-1C88AB39A2E7}"/>
              </a:ext>
            </a:extLst>
          </p:cNvPr>
          <p:cNvPicPr>
            <a:picLocks noChangeAspect="1"/>
          </p:cNvPicPr>
          <p:nvPr/>
        </p:nvPicPr>
        <p:blipFill>
          <a:blip r:embed="rId3"/>
          <a:stretch>
            <a:fillRect/>
          </a:stretch>
        </p:blipFill>
        <p:spPr>
          <a:xfrm>
            <a:off x="0" y="1600200"/>
            <a:ext cx="9086850" cy="54864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D059C1F-6080-44BA-B37B-FD51814E691B}"/>
              </a:ext>
            </a:extLst>
          </p:cNvPr>
          <p:cNvSpPr>
            <a:spLocks noGrp="1"/>
          </p:cNvSpPr>
          <p:nvPr>
            <p:ph type="title"/>
          </p:nvPr>
        </p:nvSpPr>
        <p:spPr/>
        <p:txBody>
          <a:bodyPr>
            <a:normAutofit fontScale="90000"/>
          </a:bodyPr>
          <a:lstStyle/>
          <a:p>
            <a:r>
              <a:rPr lang="en-US" altLang="zh-TW" dirty="0"/>
              <a:t>Gradient Location-orientation Histogram (GLOH)</a:t>
            </a:r>
            <a:endParaRPr lang="zh-TW" altLang="en-US" dirty="0"/>
          </a:p>
        </p:txBody>
      </p:sp>
      <p:sp>
        <p:nvSpPr>
          <p:cNvPr id="3" name="內容版面配置區 2">
            <a:extLst>
              <a:ext uri="{FF2B5EF4-FFF2-40B4-BE49-F238E27FC236}">
                <a16:creationId xmlns:a16="http://schemas.microsoft.com/office/drawing/2014/main" id="{B4552982-6F06-40EB-BF63-2AD208E98BAF}"/>
              </a:ext>
            </a:extLst>
          </p:cNvPr>
          <p:cNvSpPr>
            <a:spLocks noGrp="1"/>
          </p:cNvSpPr>
          <p:nvPr>
            <p:ph idx="1"/>
          </p:nvPr>
        </p:nvSpPr>
        <p:spPr/>
        <p:txBody>
          <a:bodyPr/>
          <a:lstStyle/>
          <a:p>
            <a:endParaRPr lang="zh-TW" altLang="en-US"/>
          </a:p>
        </p:txBody>
      </p:sp>
      <p:pic>
        <p:nvPicPr>
          <p:cNvPr id="5" name="圖片 4">
            <a:extLst>
              <a:ext uri="{FF2B5EF4-FFF2-40B4-BE49-F238E27FC236}">
                <a16:creationId xmlns:a16="http://schemas.microsoft.com/office/drawing/2014/main" id="{40703B5D-351A-4D0D-88FE-4A9644201754}"/>
              </a:ext>
            </a:extLst>
          </p:cNvPr>
          <p:cNvPicPr>
            <a:picLocks noChangeAspect="1"/>
          </p:cNvPicPr>
          <p:nvPr/>
        </p:nvPicPr>
        <p:blipFill>
          <a:blip r:embed="rId3"/>
          <a:stretch>
            <a:fillRect/>
          </a:stretch>
        </p:blipFill>
        <p:spPr>
          <a:xfrm>
            <a:off x="0" y="1700808"/>
            <a:ext cx="9144000" cy="4741682"/>
          </a:xfrm>
          <a:prstGeom prst="rect">
            <a:avLst/>
          </a:prstGeom>
        </p:spPr>
      </p:pic>
    </p:spTree>
    <p:extLst>
      <p:ext uri="{BB962C8B-B14F-4D97-AF65-F5344CB8AC3E}">
        <p14:creationId xmlns:p14="http://schemas.microsoft.com/office/powerpoint/2010/main" val="13232845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ChangeArrowheads="1"/>
          </p:cNvSpPr>
          <p:nvPr>
            <p:ph type="title"/>
          </p:nvPr>
        </p:nvSpPr>
        <p:spPr/>
        <p:txBody>
          <a:bodyPr/>
          <a:lstStyle/>
          <a:p>
            <a:pPr eaLnBrk="1" hangingPunct="1"/>
            <a:r>
              <a:rPr lang="en-US" altLang="zh-TW" dirty="0"/>
              <a:t>Fun Time</a:t>
            </a:r>
            <a:endParaRPr lang="zh-TW" altLang="zh-TW" dirty="0"/>
          </a:p>
        </p:txBody>
      </p:sp>
      <p:sp>
        <p:nvSpPr>
          <p:cNvPr id="41988" name="Rectangle 3"/>
          <p:cNvSpPr>
            <a:spLocks noGrp="1" noChangeArrowheads="1"/>
          </p:cNvSpPr>
          <p:nvPr>
            <p:ph idx="1"/>
          </p:nvPr>
        </p:nvSpPr>
        <p:spPr/>
        <p:txBody>
          <a:bodyPr/>
          <a:lstStyle/>
          <a:p>
            <a:pPr marL="0" indent="0" eaLnBrk="1" hangingPunct="1">
              <a:buFont typeface="Wingdings" pitchFamily="2" charset="2"/>
              <a:buNone/>
              <a:defRPr/>
            </a:pPr>
            <a:endParaRPr lang="en-US" altLang="zh-TW" dirty="0"/>
          </a:p>
          <a:p>
            <a:pPr eaLnBrk="1" hangingPunct="1">
              <a:defRPr/>
            </a:pPr>
            <a:endParaRPr lang="en-US" altLang="zh-TW" dirty="0"/>
          </a:p>
        </p:txBody>
      </p:sp>
      <p:sp>
        <p:nvSpPr>
          <p:cNvPr id="4" name="頁尾版面配置區 3"/>
          <p:cNvSpPr>
            <a:spLocks noGrp="1"/>
          </p:cNvSpPr>
          <p:nvPr>
            <p:ph type="ftr" sz="quarter" idx="11"/>
          </p:nvPr>
        </p:nvSpPr>
        <p:spPr>
          <a:xfrm>
            <a:off x="3124200" y="6400800"/>
            <a:ext cx="2895600" cy="457200"/>
          </a:xfrm>
        </p:spPr>
        <p:txBody>
          <a:bodyPr/>
          <a:lstStyle/>
          <a:p>
            <a:pPr>
              <a:defRPr/>
            </a:pPr>
            <a:r>
              <a:rPr lang="en-US" altLang="zh-TW" sz="1000" dirty="0">
                <a:solidFill>
                  <a:schemeClr val="tx1"/>
                </a:solidFill>
                <a:effectLst>
                  <a:outerShdw blurRad="38100" dist="38100" dir="2700000" algn="tl">
                    <a:srgbClr val="C0C0C0"/>
                  </a:outerShdw>
                </a:effectLst>
              </a:rPr>
              <a:t>DC &amp; CV Lab.</a:t>
            </a:r>
          </a:p>
          <a:p>
            <a:pPr>
              <a:defRPr/>
            </a:pPr>
            <a:r>
              <a:rPr lang="en-US" altLang="zh-TW" sz="1000" dirty="0">
                <a:solidFill>
                  <a:schemeClr val="tx1"/>
                </a:solidFill>
                <a:latin typeface="Comic Sans MS" pitchFamily="66" charset="0"/>
              </a:rPr>
              <a:t>CSIE NTU</a:t>
            </a:r>
          </a:p>
        </p:txBody>
      </p:sp>
      <p:sp>
        <p:nvSpPr>
          <p:cNvPr id="2" name="投影片編號版面配置區 1"/>
          <p:cNvSpPr>
            <a:spLocks noGrp="1"/>
          </p:cNvSpPr>
          <p:nvPr>
            <p:ph type="sldNum" sz="quarter" idx="12"/>
          </p:nvPr>
        </p:nvSpPr>
        <p:spPr/>
        <p:txBody>
          <a:bodyPr/>
          <a:lstStyle/>
          <a:p>
            <a:fld id="{028E3F4F-51B2-42EE-AFA2-40C4572185CC}" type="slidenum">
              <a:rPr lang="en-US" smtClean="0"/>
              <a:t>49</a:t>
            </a:fld>
            <a:endParaRPr lang="en-US" dirty="0"/>
          </a:p>
        </p:txBody>
      </p:sp>
    </p:spTree>
    <p:extLst>
      <p:ext uri="{BB962C8B-B14F-4D97-AF65-F5344CB8AC3E}">
        <p14:creationId xmlns:p14="http://schemas.microsoft.com/office/powerpoint/2010/main" val="3807262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內容版面配置區 6">
            <a:extLst>
              <a:ext uri="{FF2B5EF4-FFF2-40B4-BE49-F238E27FC236}">
                <a16:creationId xmlns:a16="http://schemas.microsoft.com/office/drawing/2014/main" id="{5B733455-1ACA-4595-A275-33F737DEB8A2}"/>
              </a:ext>
            </a:extLst>
          </p:cNvPr>
          <p:cNvPicPr>
            <a:picLocks noGrp="1" noChangeAspect="1"/>
          </p:cNvPicPr>
          <p:nvPr>
            <p:ph idx="1"/>
          </p:nvPr>
        </p:nvPicPr>
        <p:blipFill rotWithShape="1">
          <a:blip r:embed="rId3"/>
          <a:srcRect t="632" r="44"/>
          <a:stretch/>
        </p:blipFill>
        <p:spPr>
          <a:xfrm>
            <a:off x="896369" y="1628800"/>
            <a:ext cx="7348039" cy="4497363"/>
          </a:xfrm>
        </p:spPr>
      </p:pic>
      <p:sp>
        <p:nvSpPr>
          <p:cNvPr id="5" name="標題 1">
            <a:extLst>
              <a:ext uri="{FF2B5EF4-FFF2-40B4-BE49-F238E27FC236}">
                <a16:creationId xmlns:a16="http://schemas.microsoft.com/office/drawing/2014/main" id="{3A48F815-50AC-4CFB-B162-DF2875BA3B0B}"/>
              </a:ext>
            </a:extLst>
          </p:cNvPr>
          <p:cNvSpPr>
            <a:spLocks noGrp="1"/>
          </p:cNvSpPr>
          <p:nvPr>
            <p:ph type="title"/>
          </p:nvPr>
        </p:nvSpPr>
        <p:spPr>
          <a:xfrm>
            <a:off x="457200" y="274638"/>
            <a:ext cx="8229600" cy="1143000"/>
          </a:xfrm>
        </p:spPr>
        <p:txBody>
          <a:bodyPr>
            <a:normAutofit fontScale="90000"/>
          </a:bodyPr>
          <a:lstStyle/>
          <a:p>
            <a:r>
              <a:rPr lang="en-US" altLang="zh-TW" dirty="0"/>
              <a:t>Feature Detection and Matching (3/4)</a:t>
            </a:r>
            <a:endParaRPr lang="zh-TW" altLang="en-US" dirty="0"/>
          </a:p>
        </p:txBody>
      </p:sp>
    </p:spTree>
    <p:extLst>
      <p:ext uri="{BB962C8B-B14F-4D97-AF65-F5344CB8AC3E}">
        <p14:creationId xmlns:p14="http://schemas.microsoft.com/office/powerpoint/2010/main" val="39510833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7.1.3 Feature Matching</a:t>
            </a:r>
            <a:endParaRPr lang="zh-TW" altLang="en-US" dirty="0"/>
          </a:p>
        </p:txBody>
      </p:sp>
      <p:sp>
        <p:nvSpPr>
          <p:cNvPr id="3" name="內容版面配置區 2"/>
          <p:cNvSpPr>
            <a:spLocks noGrp="1"/>
          </p:cNvSpPr>
          <p:nvPr>
            <p:ph idx="1"/>
          </p:nvPr>
        </p:nvSpPr>
        <p:spPr/>
        <p:txBody>
          <a:bodyPr/>
          <a:lstStyle/>
          <a:p>
            <a:r>
              <a:rPr lang="en-US" altLang="zh-TW" dirty="0"/>
              <a:t>Two subjects:</a:t>
            </a:r>
          </a:p>
          <a:p>
            <a:pPr lvl="1"/>
            <a:r>
              <a:rPr lang="en-US" altLang="zh-TW" dirty="0"/>
              <a:t>select a matching strategy</a:t>
            </a:r>
          </a:p>
          <a:p>
            <a:pPr lvl="1"/>
            <a:r>
              <a:rPr lang="en-US" altLang="zh-TW" dirty="0"/>
              <a:t>devise efficient data structures and algorithms to perform this matching</a:t>
            </a:r>
            <a:endParaRPr lang="zh-TW" alt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Matching Strategy (1/4)</a:t>
            </a:r>
            <a:endParaRPr lang="zh-TW" altLang="en-US" dirty="0"/>
          </a:p>
        </p:txBody>
      </p:sp>
      <p:sp>
        <p:nvSpPr>
          <p:cNvPr id="3" name="內容版面配置區 2"/>
          <p:cNvSpPr>
            <a:spLocks noGrp="1"/>
          </p:cNvSpPr>
          <p:nvPr>
            <p:ph idx="1"/>
          </p:nvPr>
        </p:nvSpPr>
        <p:spPr/>
        <p:txBody>
          <a:bodyPr/>
          <a:lstStyle/>
          <a:p>
            <a:r>
              <a:rPr lang="en-US" altLang="zh-TW" dirty="0"/>
              <a:t>Simplest method: set a distance threshold and match within this threshold.</a:t>
            </a:r>
            <a:endParaRPr lang="zh-TW" altLang="en-US" dirty="0"/>
          </a:p>
        </p:txBody>
      </p:sp>
      <p:pic>
        <p:nvPicPr>
          <p:cNvPr id="5" name="圖片 4">
            <a:extLst>
              <a:ext uri="{FF2B5EF4-FFF2-40B4-BE49-F238E27FC236}">
                <a16:creationId xmlns:a16="http://schemas.microsoft.com/office/drawing/2014/main" id="{1C617AC8-1AD3-4BB5-A04C-4686C20A9793}"/>
              </a:ext>
            </a:extLst>
          </p:cNvPr>
          <p:cNvPicPr>
            <a:picLocks noChangeAspect="1"/>
          </p:cNvPicPr>
          <p:nvPr/>
        </p:nvPicPr>
        <p:blipFill>
          <a:blip r:embed="rId3"/>
          <a:stretch>
            <a:fillRect/>
          </a:stretch>
        </p:blipFill>
        <p:spPr>
          <a:xfrm>
            <a:off x="-1176" y="2708920"/>
            <a:ext cx="9144000" cy="4011561"/>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Matching Strategy (2/4)</a:t>
            </a:r>
            <a:endParaRPr lang="zh-TW" altLang="en-US" dirty="0"/>
          </a:p>
        </p:txBody>
      </p:sp>
      <p:sp>
        <p:nvSpPr>
          <p:cNvPr id="3" name="內容版面配置區 2"/>
          <p:cNvSpPr>
            <a:spLocks noGrp="1"/>
          </p:cNvSpPr>
          <p:nvPr>
            <p:ph idx="1"/>
          </p:nvPr>
        </p:nvSpPr>
        <p:spPr/>
        <p:txBody>
          <a:bodyPr/>
          <a:lstStyle/>
          <a:p>
            <a:r>
              <a:rPr lang="en-US" altLang="zh-TW" dirty="0"/>
              <a:t>Confusion matrix to estimate performance:</a:t>
            </a:r>
            <a:endParaRPr lang="zh-TW" altLang="en-US" dirty="0"/>
          </a:p>
        </p:txBody>
      </p:sp>
      <p:pic>
        <p:nvPicPr>
          <p:cNvPr id="5" name="圖片 4">
            <a:extLst>
              <a:ext uri="{FF2B5EF4-FFF2-40B4-BE49-F238E27FC236}">
                <a16:creationId xmlns:a16="http://schemas.microsoft.com/office/drawing/2014/main" id="{AA187451-9269-403D-850A-FEFAFBD725C0}"/>
              </a:ext>
            </a:extLst>
          </p:cNvPr>
          <p:cNvPicPr>
            <a:picLocks noChangeAspect="1"/>
          </p:cNvPicPr>
          <p:nvPr/>
        </p:nvPicPr>
        <p:blipFill>
          <a:blip r:embed="rId3"/>
          <a:stretch>
            <a:fillRect/>
          </a:stretch>
        </p:blipFill>
        <p:spPr>
          <a:xfrm>
            <a:off x="0" y="2276872"/>
            <a:ext cx="9144000" cy="4167845"/>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pic>
        <p:nvPicPr>
          <p:cNvPr id="4" name="內容版面配置區 3"/>
          <p:cNvPicPr>
            <a:picLocks noGrp="1" noChangeAspect="1"/>
          </p:cNvPicPr>
          <p:nvPr>
            <p:ph idx="1"/>
          </p:nvPr>
        </p:nvPicPr>
        <p:blipFill>
          <a:blip r:embed="rId2"/>
          <a:stretch>
            <a:fillRect/>
          </a:stretch>
        </p:blipFill>
        <p:spPr>
          <a:xfrm>
            <a:off x="107504" y="0"/>
            <a:ext cx="9145016" cy="6757438"/>
          </a:xfrm>
          <a:prstGeom prst="rect">
            <a:avLst/>
          </a:prstGeom>
        </p:spPr>
      </p:pic>
    </p:spTree>
    <p:extLst>
      <p:ext uri="{BB962C8B-B14F-4D97-AF65-F5344CB8AC3E}">
        <p14:creationId xmlns:p14="http://schemas.microsoft.com/office/powerpoint/2010/main" val="13079410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Matching Strategy (3/4)</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6" name="圖片 5">
            <a:extLst>
              <a:ext uri="{FF2B5EF4-FFF2-40B4-BE49-F238E27FC236}">
                <a16:creationId xmlns:a16="http://schemas.microsoft.com/office/drawing/2014/main" id="{3DFC0E50-E3B6-4948-8E45-21171369345B}"/>
              </a:ext>
            </a:extLst>
          </p:cNvPr>
          <p:cNvPicPr>
            <a:picLocks noChangeAspect="1"/>
          </p:cNvPicPr>
          <p:nvPr/>
        </p:nvPicPr>
        <p:blipFill>
          <a:blip r:embed="rId3"/>
          <a:stretch>
            <a:fillRect/>
          </a:stretch>
        </p:blipFill>
        <p:spPr>
          <a:xfrm>
            <a:off x="845840" y="1316303"/>
            <a:ext cx="7452320" cy="5509919"/>
          </a:xfrm>
          <a:prstGeom prst="rect">
            <a:avLst/>
          </a:prstGeom>
        </p:spPr>
      </p:pic>
      <p:sp>
        <p:nvSpPr>
          <p:cNvPr id="5" name="文字方塊 4"/>
          <p:cNvSpPr txBox="1"/>
          <p:nvPr/>
        </p:nvSpPr>
        <p:spPr>
          <a:xfrm>
            <a:off x="4000496" y="1571612"/>
            <a:ext cx="5143504"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TW" sz="2400" dirty="0"/>
              <a:t>ROC: Receiver Operating Characteristic</a:t>
            </a:r>
            <a:endParaRPr lang="zh-TW" altLang="en-US" sz="240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Matching Strategy (4/4)</a:t>
            </a:r>
            <a:endParaRPr lang="zh-TW" altLang="en-US" dirty="0"/>
          </a:p>
        </p:txBody>
      </p:sp>
      <p:sp>
        <p:nvSpPr>
          <p:cNvPr id="3" name="內容版面配置區 2"/>
          <p:cNvSpPr>
            <a:spLocks noGrp="1"/>
          </p:cNvSpPr>
          <p:nvPr>
            <p:ph idx="1"/>
          </p:nvPr>
        </p:nvSpPr>
        <p:spPr>
          <a:xfrm>
            <a:off x="179512" y="1094010"/>
            <a:ext cx="8229600" cy="4525963"/>
          </a:xfrm>
        </p:spPr>
        <p:txBody>
          <a:bodyPr/>
          <a:lstStyle/>
          <a:p>
            <a:r>
              <a:rPr lang="en-US" altLang="zh-TW" dirty="0"/>
              <a:t>Indexing structures:</a:t>
            </a:r>
          </a:p>
          <a:p>
            <a:pPr lvl="1"/>
            <a:r>
              <a:rPr lang="en-US" altLang="zh-TW" dirty="0"/>
              <a:t>Multi-dimensional search tree</a:t>
            </a:r>
          </a:p>
          <a:p>
            <a:pPr lvl="1"/>
            <a:r>
              <a:rPr lang="en-US" altLang="zh-TW" dirty="0"/>
              <a:t>Multi-dimensional hashing</a:t>
            </a:r>
            <a:endParaRPr lang="zh-TW" altLang="en-US" dirty="0"/>
          </a:p>
        </p:txBody>
      </p:sp>
      <p:pic>
        <p:nvPicPr>
          <p:cNvPr id="4" name="圖片 3">
            <a:extLst>
              <a:ext uri="{FF2B5EF4-FFF2-40B4-BE49-F238E27FC236}">
                <a16:creationId xmlns:a16="http://schemas.microsoft.com/office/drawing/2014/main" id="{F18DC2EF-27EE-4DF5-A521-60F1CD90A9C1}"/>
              </a:ext>
            </a:extLst>
          </p:cNvPr>
          <p:cNvPicPr>
            <a:picLocks noChangeAspect="1"/>
          </p:cNvPicPr>
          <p:nvPr/>
        </p:nvPicPr>
        <p:blipFill>
          <a:blip r:embed="rId3"/>
          <a:stretch>
            <a:fillRect/>
          </a:stretch>
        </p:blipFill>
        <p:spPr>
          <a:xfrm>
            <a:off x="728519" y="2636912"/>
            <a:ext cx="5616624" cy="2919502"/>
          </a:xfrm>
          <a:prstGeom prst="rect">
            <a:avLst/>
          </a:prstGeom>
        </p:spPr>
      </p:pic>
      <p:pic>
        <p:nvPicPr>
          <p:cNvPr id="7" name="圖片 6"/>
          <p:cNvPicPr>
            <a:picLocks noChangeAspect="1"/>
          </p:cNvPicPr>
          <p:nvPr/>
        </p:nvPicPr>
        <p:blipFill>
          <a:blip r:embed="rId4"/>
          <a:stretch>
            <a:fillRect/>
          </a:stretch>
        </p:blipFill>
        <p:spPr>
          <a:xfrm>
            <a:off x="1619672" y="5575870"/>
            <a:ext cx="4922346" cy="128213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7.1.4 Feature Tracking (1/3)</a:t>
            </a:r>
            <a:endParaRPr lang="zh-TW" altLang="en-US" dirty="0"/>
          </a:p>
        </p:txBody>
      </p:sp>
      <p:sp>
        <p:nvSpPr>
          <p:cNvPr id="3" name="內容版面配置區 2"/>
          <p:cNvSpPr>
            <a:spLocks noGrp="1"/>
          </p:cNvSpPr>
          <p:nvPr>
            <p:ph idx="1"/>
          </p:nvPr>
        </p:nvSpPr>
        <p:spPr/>
        <p:txBody>
          <a:bodyPr/>
          <a:lstStyle/>
          <a:p>
            <a:r>
              <a:rPr lang="en-US" altLang="zh-TW" dirty="0"/>
              <a:t>To find a set of likely feature locations in a first image and to then search for their corresponding locations in subsequent images.</a:t>
            </a:r>
          </a:p>
          <a:p>
            <a:r>
              <a:rPr lang="en-US" altLang="zh-TW" dirty="0"/>
              <a:t>Expected amount of motion and appearance deformation between adjacent frames is expected to be small.</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Feature Tracking (2/3)</a:t>
            </a:r>
            <a:endParaRPr lang="zh-TW" altLang="en-US" dirty="0"/>
          </a:p>
        </p:txBody>
      </p:sp>
      <p:sp>
        <p:nvSpPr>
          <p:cNvPr id="3" name="內容版面配置區 2"/>
          <p:cNvSpPr>
            <a:spLocks noGrp="1"/>
          </p:cNvSpPr>
          <p:nvPr>
            <p:ph idx="1"/>
          </p:nvPr>
        </p:nvSpPr>
        <p:spPr/>
        <p:txBody>
          <a:bodyPr/>
          <a:lstStyle/>
          <a:p>
            <a:r>
              <a:rPr lang="en-US" altLang="zh-TW" dirty="0"/>
              <a:t>Selecting good features to track is closely related to selecting good features to match.</a:t>
            </a:r>
          </a:p>
          <a:p>
            <a:r>
              <a:rPr lang="en-US" altLang="zh-TW" dirty="0"/>
              <a:t>When searching corresponding patch, weighted summed square difference works well enough.</a:t>
            </a:r>
          </a:p>
          <a:p>
            <a:pPr>
              <a:buNone/>
            </a:pPr>
            <a:r>
              <a:rPr lang="en-US" altLang="zh-TW" dirty="0"/>
              <a:t> </a:t>
            </a:r>
            <a:endParaRPr lang="zh-TW" alt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Feature Tracking (3/3)</a:t>
            </a:r>
            <a:endParaRPr lang="zh-TW" altLang="en-US" dirty="0"/>
          </a:p>
        </p:txBody>
      </p:sp>
      <p:sp>
        <p:nvSpPr>
          <p:cNvPr id="3" name="內容版面配置區 2"/>
          <p:cNvSpPr>
            <a:spLocks noGrp="1"/>
          </p:cNvSpPr>
          <p:nvPr>
            <p:ph idx="1"/>
          </p:nvPr>
        </p:nvSpPr>
        <p:spPr/>
        <p:txBody>
          <a:bodyPr/>
          <a:lstStyle/>
          <a:p>
            <a:r>
              <a:rPr lang="en-US" altLang="zh-TW" dirty="0"/>
              <a:t>If features are being tracked over longer image sequences, their appearance can undergo larger changes.</a:t>
            </a:r>
          </a:p>
          <a:p>
            <a:pPr lvl="1"/>
            <a:r>
              <a:rPr lang="en-US" altLang="zh-TW" dirty="0"/>
              <a:t>Continuously match against the originally detected feature</a:t>
            </a:r>
          </a:p>
          <a:p>
            <a:pPr lvl="1"/>
            <a:r>
              <a:rPr lang="en-US" altLang="zh-TW" dirty="0"/>
              <a:t>Re-sample each subsequent frame at the matching location</a:t>
            </a:r>
          </a:p>
          <a:p>
            <a:pPr lvl="1"/>
            <a:r>
              <a:rPr lang="en-US" altLang="zh-TW" dirty="0"/>
              <a:t>Use affine motion model to measure dissimilarity </a:t>
            </a:r>
          </a:p>
          <a:p>
            <a:pPr lvl="1">
              <a:buNone/>
            </a:pPr>
            <a:r>
              <a:rPr lang="en-US" altLang="zh-TW" dirty="0"/>
              <a:t>	(ex: </a:t>
            </a:r>
            <a:r>
              <a:rPr lang="en-US" altLang="zh-TW" dirty="0" err="1"/>
              <a:t>Kanade</a:t>
            </a:r>
            <a:r>
              <a:rPr lang="en-US" altLang="zh-TW" dirty="0"/>
              <a:t>–Lucas–</a:t>
            </a:r>
            <a:r>
              <a:rPr lang="en-US" altLang="zh-TW" dirty="0" err="1"/>
              <a:t>Tomasi</a:t>
            </a:r>
            <a:r>
              <a:rPr lang="en-US" altLang="zh-TW" dirty="0"/>
              <a:t> (KLT) tracker)</a:t>
            </a:r>
            <a:endParaRPr lang="zh-TW" alt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ChangeArrowheads="1"/>
          </p:cNvSpPr>
          <p:nvPr>
            <p:ph type="title"/>
          </p:nvPr>
        </p:nvSpPr>
        <p:spPr/>
        <p:txBody>
          <a:bodyPr/>
          <a:lstStyle/>
          <a:p>
            <a:pPr eaLnBrk="1" hangingPunct="1"/>
            <a:r>
              <a:rPr lang="en-US" altLang="zh-TW" dirty="0"/>
              <a:t>Fun Time</a:t>
            </a:r>
            <a:endParaRPr lang="zh-TW" altLang="zh-TW" dirty="0"/>
          </a:p>
        </p:txBody>
      </p:sp>
      <p:sp>
        <p:nvSpPr>
          <p:cNvPr id="41988" name="Rectangle 3"/>
          <p:cNvSpPr>
            <a:spLocks noGrp="1" noChangeArrowheads="1"/>
          </p:cNvSpPr>
          <p:nvPr>
            <p:ph idx="1"/>
          </p:nvPr>
        </p:nvSpPr>
        <p:spPr/>
        <p:txBody>
          <a:bodyPr/>
          <a:lstStyle/>
          <a:p>
            <a:pPr marL="0" indent="0" eaLnBrk="1" hangingPunct="1">
              <a:buFont typeface="Wingdings" pitchFamily="2" charset="2"/>
              <a:buNone/>
              <a:defRPr/>
            </a:pPr>
            <a:endParaRPr lang="en-US" altLang="zh-TW" dirty="0"/>
          </a:p>
          <a:p>
            <a:pPr eaLnBrk="1" hangingPunct="1">
              <a:defRPr/>
            </a:pPr>
            <a:endParaRPr lang="en-US" altLang="zh-TW" dirty="0"/>
          </a:p>
        </p:txBody>
      </p:sp>
      <p:sp>
        <p:nvSpPr>
          <p:cNvPr id="4" name="頁尾版面配置區 3"/>
          <p:cNvSpPr>
            <a:spLocks noGrp="1"/>
          </p:cNvSpPr>
          <p:nvPr>
            <p:ph type="ftr" sz="quarter" idx="11"/>
          </p:nvPr>
        </p:nvSpPr>
        <p:spPr>
          <a:xfrm>
            <a:off x="3124200" y="6400800"/>
            <a:ext cx="2895600" cy="457200"/>
          </a:xfrm>
        </p:spPr>
        <p:txBody>
          <a:bodyPr/>
          <a:lstStyle/>
          <a:p>
            <a:pPr>
              <a:defRPr/>
            </a:pPr>
            <a:r>
              <a:rPr lang="en-US" altLang="zh-TW" sz="1000" dirty="0">
                <a:solidFill>
                  <a:schemeClr val="tx1"/>
                </a:solidFill>
                <a:effectLst>
                  <a:outerShdw blurRad="38100" dist="38100" dir="2700000" algn="tl">
                    <a:srgbClr val="C0C0C0"/>
                  </a:outerShdw>
                </a:effectLst>
              </a:rPr>
              <a:t>DC &amp; CV Lab.</a:t>
            </a:r>
          </a:p>
          <a:p>
            <a:pPr>
              <a:defRPr/>
            </a:pPr>
            <a:r>
              <a:rPr lang="en-US" altLang="zh-TW" sz="1000" dirty="0">
                <a:solidFill>
                  <a:schemeClr val="tx1"/>
                </a:solidFill>
                <a:latin typeface="Comic Sans MS" pitchFamily="66" charset="0"/>
              </a:rPr>
              <a:t>CSIE NTU</a:t>
            </a:r>
          </a:p>
        </p:txBody>
      </p:sp>
      <p:sp>
        <p:nvSpPr>
          <p:cNvPr id="2" name="投影片編號版面配置區 1"/>
          <p:cNvSpPr>
            <a:spLocks noGrp="1"/>
          </p:cNvSpPr>
          <p:nvPr>
            <p:ph type="sldNum" sz="quarter" idx="12"/>
          </p:nvPr>
        </p:nvSpPr>
        <p:spPr/>
        <p:txBody>
          <a:bodyPr/>
          <a:lstStyle/>
          <a:p>
            <a:fld id="{028E3F4F-51B2-42EE-AFA2-40C4572185CC}" type="slidenum">
              <a:rPr lang="en-US" smtClean="0"/>
              <a:t>59</a:t>
            </a:fld>
            <a:endParaRPr lang="en-US" dirty="0"/>
          </a:p>
        </p:txBody>
      </p:sp>
    </p:spTree>
    <p:extLst>
      <p:ext uri="{BB962C8B-B14F-4D97-AF65-F5344CB8AC3E}">
        <p14:creationId xmlns:p14="http://schemas.microsoft.com/office/powerpoint/2010/main" val="3937840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Feature Detection and Matching (4/4)</a:t>
            </a:r>
            <a:endParaRPr lang="zh-TW" altLang="en-US" dirty="0"/>
          </a:p>
        </p:txBody>
      </p:sp>
      <p:pic>
        <p:nvPicPr>
          <p:cNvPr id="11" name="圖片 10">
            <a:extLst>
              <a:ext uri="{FF2B5EF4-FFF2-40B4-BE49-F238E27FC236}">
                <a16:creationId xmlns:a16="http://schemas.microsoft.com/office/drawing/2014/main" id="{0200E0C5-9ECD-46E0-810C-6FFF27331E49}"/>
              </a:ext>
            </a:extLst>
          </p:cNvPr>
          <p:cNvPicPr>
            <a:picLocks noChangeAspect="1"/>
          </p:cNvPicPr>
          <p:nvPr/>
        </p:nvPicPr>
        <p:blipFill>
          <a:blip r:embed="rId3"/>
          <a:stretch>
            <a:fillRect/>
          </a:stretch>
        </p:blipFill>
        <p:spPr>
          <a:xfrm>
            <a:off x="701824" y="1238303"/>
            <a:ext cx="7740352" cy="4894419"/>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7.2 Edges (1/2)</a:t>
            </a:r>
            <a:endParaRPr lang="zh-TW" altLang="en-US" dirty="0"/>
          </a:p>
        </p:txBody>
      </p:sp>
      <p:sp>
        <p:nvSpPr>
          <p:cNvPr id="3" name="內容版面配置區 2"/>
          <p:cNvSpPr>
            <a:spLocks noGrp="1"/>
          </p:cNvSpPr>
          <p:nvPr>
            <p:ph idx="1"/>
          </p:nvPr>
        </p:nvSpPr>
        <p:spPr/>
        <p:txBody>
          <a:bodyPr/>
          <a:lstStyle/>
          <a:p>
            <a:r>
              <a:rPr lang="en-US" altLang="zh-TW" dirty="0"/>
              <a:t>What are edges in image:</a:t>
            </a:r>
          </a:p>
          <a:p>
            <a:pPr lvl="1"/>
            <a:r>
              <a:rPr lang="en-US" altLang="zh-TW" dirty="0"/>
              <a:t>The boundaries of objects</a:t>
            </a:r>
          </a:p>
          <a:p>
            <a:pPr lvl="1"/>
            <a:r>
              <a:rPr lang="en-US" altLang="zh-TW" dirty="0"/>
              <a:t>Occlusion events in 3D</a:t>
            </a:r>
          </a:p>
          <a:p>
            <a:pPr lvl="1"/>
            <a:r>
              <a:rPr lang="en-US" altLang="zh-TW" dirty="0"/>
              <a:t>Shadow boundaries or crease edges</a:t>
            </a:r>
          </a:p>
          <a:p>
            <a:pPr lvl="1"/>
            <a:r>
              <a:rPr lang="en-US" altLang="zh-TW" dirty="0"/>
              <a:t>Grouped into longer curves or contours</a:t>
            </a:r>
            <a:endParaRPr lang="zh-TW" alt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Edges (2/2)</a:t>
            </a:r>
            <a:endParaRPr lang="zh-TW" altLang="en-US" dirty="0"/>
          </a:p>
        </p:txBody>
      </p:sp>
      <p:sp>
        <p:nvSpPr>
          <p:cNvPr id="3" name="內容版面配置區 2"/>
          <p:cNvSpPr>
            <a:spLocks noGrp="1"/>
          </p:cNvSpPr>
          <p:nvPr>
            <p:ph idx="1"/>
          </p:nvPr>
        </p:nvSpPr>
        <p:spPr/>
        <p:txBody>
          <a:bodyPr/>
          <a:lstStyle/>
          <a:p>
            <a:endParaRPr lang="zh-TW" altLang="en-US" dirty="0"/>
          </a:p>
        </p:txBody>
      </p:sp>
      <p:pic>
        <p:nvPicPr>
          <p:cNvPr id="4" name="圖片 3"/>
          <p:cNvPicPr>
            <a:picLocks noChangeAspect="1"/>
          </p:cNvPicPr>
          <p:nvPr/>
        </p:nvPicPr>
        <p:blipFill>
          <a:blip r:embed="rId3"/>
          <a:stretch>
            <a:fillRect/>
          </a:stretch>
        </p:blipFill>
        <p:spPr>
          <a:xfrm>
            <a:off x="-6867" y="1417638"/>
            <a:ext cx="9122763" cy="4464496"/>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7.2.1 Edge Detection (1/3)</a:t>
            </a:r>
            <a:endParaRPr lang="zh-TW" altLang="en-US" dirty="0"/>
          </a:p>
        </p:txBody>
      </p:sp>
      <p:sp>
        <p:nvSpPr>
          <p:cNvPr id="3" name="內容版面配置區 2"/>
          <p:cNvSpPr>
            <a:spLocks noGrp="1"/>
          </p:cNvSpPr>
          <p:nvPr>
            <p:ph idx="1"/>
          </p:nvPr>
        </p:nvSpPr>
        <p:spPr/>
        <p:txBody>
          <a:bodyPr>
            <a:normAutofit/>
          </a:bodyPr>
          <a:lstStyle/>
          <a:p>
            <a:r>
              <a:rPr lang="en-US" altLang="zh-TW" dirty="0"/>
              <a:t>Edge has rapid intensity variation.</a:t>
            </a:r>
          </a:p>
          <a:p>
            <a:endParaRPr lang="en-US" altLang="zh-TW" dirty="0"/>
          </a:p>
          <a:p>
            <a:endParaRPr lang="en-US" altLang="zh-TW" dirty="0"/>
          </a:p>
          <a:p>
            <a:endParaRPr lang="en-US" altLang="zh-TW" dirty="0"/>
          </a:p>
          <a:p>
            <a:pPr lvl="1"/>
            <a:r>
              <a:rPr lang="en-US" altLang="zh-TW" i="1" dirty="0"/>
              <a:t>J</a:t>
            </a:r>
            <a:r>
              <a:rPr lang="en-US" altLang="zh-TW" dirty="0"/>
              <a:t>: local gradient vector</a:t>
            </a:r>
          </a:p>
          <a:p>
            <a:pPr lvl="1">
              <a:buNone/>
            </a:pPr>
            <a:r>
              <a:rPr lang="en-US" altLang="zh-TW" dirty="0"/>
              <a:t>	Its direction is perpendicular to the edge, and its magnitude is the intensity variation.</a:t>
            </a:r>
          </a:p>
          <a:p>
            <a:pPr lvl="1"/>
            <a:r>
              <a:rPr lang="en-US" altLang="zh-TW" i="1" dirty="0"/>
              <a:t>I</a:t>
            </a:r>
            <a:r>
              <a:rPr lang="en-US" altLang="zh-TW" dirty="0"/>
              <a:t>: original image</a:t>
            </a:r>
            <a:endParaRPr lang="zh-TW" altLang="en-US" dirty="0"/>
          </a:p>
        </p:txBody>
      </p:sp>
      <p:pic>
        <p:nvPicPr>
          <p:cNvPr id="1026" name="Picture 2"/>
          <p:cNvPicPr>
            <a:picLocks noChangeAspect="1" noChangeArrowheads="1"/>
          </p:cNvPicPr>
          <p:nvPr/>
        </p:nvPicPr>
        <p:blipFill>
          <a:blip r:embed="rId3" cstate="print"/>
          <a:srcRect/>
          <a:stretch>
            <a:fillRect/>
          </a:stretch>
        </p:blipFill>
        <p:spPr bwMode="auto">
          <a:xfrm>
            <a:off x="1643042" y="2500306"/>
            <a:ext cx="5515862" cy="1166817"/>
          </a:xfrm>
          <a:prstGeom prst="rect">
            <a:avLst/>
          </a:prstGeom>
          <a:noFill/>
          <a:ln w="9525">
            <a:noFill/>
            <a:miter lim="800000"/>
            <a:headEnd/>
            <a:tailEnd/>
          </a:ln>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Edge Detection (2/3)</a:t>
            </a:r>
            <a:endParaRPr lang="zh-TW" altLang="en-US" dirty="0"/>
          </a:p>
        </p:txBody>
      </p:sp>
      <p:sp>
        <p:nvSpPr>
          <p:cNvPr id="3" name="內容版面配置區 2"/>
          <p:cNvSpPr>
            <a:spLocks noGrp="1"/>
          </p:cNvSpPr>
          <p:nvPr>
            <p:ph idx="1"/>
          </p:nvPr>
        </p:nvSpPr>
        <p:spPr/>
        <p:txBody>
          <a:bodyPr/>
          <a:lstStyle/>
          <a:p>
            <a:r>
              <a:rPr lang="en-US" altLang="zh-TW" dirty="0"/>
              <a:t>Taking image derivatives makes noise larger.</a:t>
            </a:r>
          </a:p>
          <a:p>
            <a:r>
              <a:rPr lang="en-US" altLang="zh-TW" dirty="0"/>
              <a:t>Use Gaussian filter to remove noise:</a:t>
            </a:r>
          </a:p>
          <a:p>
            <a:endParaRPr lang="en-US" altLang="zh-TW" dirty="0"/>
          </a:p>
          <a:p>
            <a:pPr lvl="1"/>
            <a:endParaRPr lang="en-US" altLang="zh-TW" i="1" dirty="0"/>
          </a:p>
          <a:p>
            <a:pPr lvl="1"/>
            <a:r>
              <a:rPr lang="en-US" altLang="zh-TW" i="1" dirty="0"/>
              <a:t>G</a:t>
            </a:r>
            <a:r>
              <a:rPr lang="en-US" altLang="zh-TW" dirty="0"/>
              <a:t>: Gaussian filter</a:t>
            </a:r>
          </a:p>
          <a:p>
            <a:pPr lvl="1"/>
            <a:r>
              <a:rPr lang="el-GR" altLang="zh-TW" i="1" dirty="0"/>
              <a:t>σ</a:t>
            </a:r>
            <a:r>
              <a:rPr lang="en-US" altLang="zh-TW" dirty="0"/>
              <a:t>: width of Gaussian filter</a:t>
            </a:r>
            <a:endParaRPr lang="zh-TW" altLang="en-US" dirty="0"/>
          </a:p>
        </p:txBody>
      </p:sp>
      <p:pic>
        <p:nvPicPr>
          <p:cNvPr id="2050" name="Picture 2"/>
          <p:cNvPicPr>
            <a:picLocks noChangeAspect="1" noChangeArrowheads="1"/>
          </p:cNvPicPr>
          <p:nvPr/>
        </p:nvPicPr>
        <p:blipFill>
          <a:blip r:embed="rId3" cstate="print"/>
          <a:srcRect/>
          <a:stretch>
            <a:fillRect/>
          </a:stretch>
        </p:blipFill>
        <p:spPr bwMode="auto">
          <a:xfrm>
            <a:off x="928662" y="2928934"/>
            <a:ext cx="7184622" cy="785818"/>
          </a:xfrm>
          <a:prstGeom prst="rect">
            <a:avLst/>
          </a:prstGeom>
          <a:noFill/>
          <a:ln w="9525">
            <a:noFill/>
            <a:miter lim="800000"/>
            <a:headEnd/>
            <a:tailEnd/>
          </a:ln>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Edge Detection (3/3)</a:t>
            </a:r>
            <a:endParaRPr lang="zh-TW" altLang="en-US" dirty="0"/>
          </a:p>
        </p:txBody>
      </p:sp>
      <p:sp>
        <p:nvSpPr>
          <p:cNvPr id="3" name="內容版面配置區 2"/>
          <p:cNvSpPr>
            <a:spLocks noGrp="1"/>
          </p:cNvSpPr>
          <p:nvPr>
            <p:ph idx="1"/>
          </p:nvPr>
        </p:nvSpPr>
        <p:spPr/>
        <p:txBody>
          <a:bodyPr/>
          <a:lstStyle/>
          <a:p>
            <a:r>
              <a:rPr lang="en-US" altLang="zh-TW" dirty="0"/>
              <a:t>To thin such a continuous gradient image to only return isolated edges:</a:t>
            </a:r>
          </a:p>
          <a:p>
            <a:r>
              <a:rPr lang="en-US" altLang="zh-TW" dirty="0"/>
              <a:t>Use </a:t>
            </a:r>
            <a:r>
              <a:rPr lang="en-US" altLang="zh-TW" dirty="0" err="1"/>
              <a:t>Laplacian</a:t>
            </a:r>
            <a:r>
              <a:rPr lang="en-US" altLang="zh-TW" dirty="0"/>
              <a:t> of Gaussian:</a:t>
            </a:r>
          </a:p>
          <a:p>
            <a:endParaRPr lang="en-US" altLang="zh-TW" dirty="0"/>
          </a:p>
          <a:p>
            <a:endParaRPr lang="en-US" altLang="zh-TW" dirty="0"/>
          </a:p>
          <a:p>
            <a:pPr lvl="1"/>
            <a:r>
              <a:rPr lang="en-US" altLang="zh-TW" i="1" dirty="0"/>
              <a:t>S</a:t>
            </a:r>
            <a:r>
              <a:rPr lang="en-US" altLang="zh-TW" dirty="0"/>
              <a:t>: second gradient operator</a:t>
            </a:r>
          </a:p>
          <a:p>
            <a:r>
              <a:rPr lang="en-US" altLang="zh-TW" dirty="0"/>
              <a:t>Then find the zero crossings to get the maximum of gradient.</a:t>
            </a:r>
            <a:endParaRPr lang="zh-TW" altLang="en-US" dirty="0"/>
          </a:p>
        </p:txBody>
      </p:sp>
      <p:pic>
        <p:nvPicPr>
          <p:cNvPr id="3074" name="Picture 2"/>
          <p:cNvPicPr>
            <a:picLocks noChangeAspect="1" noChangeArrowheads="1"/>
          </p:cNvPicPr>
          <p:nvPr/>
        </p:nvPicPr>
        <p:blipFill>
          <a:blip r:embed="rId3" cstate="print"/>
          <a:srcRect/>
          <a:stretch>
            <a:fillRect/>
          </a:stretch>
        </p:blipFill>
        <p:spPr bwMode="auto">
          <a:xfrm>
            <a:off x="857224" y="3357562"/>
            <a:ext cx="6879158" cy="933455"/>
          </a:xfrm>
          <a:prstGeom prst="rect">
            <a:avLst/>
          </a:prstGeom>
          <a:noFill/>
          <a:ln w="9525">
            <a:noFill/>
            <a:miter lim="800000"/>
            <a:headEnd/>
            <a:tailEnd/>
          </a:ln>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Scale Selection</a:t>
            </a:r>
            <a:endParaRPr lang="zh-TW" altLang="en-US" dirty="0"/>
          </a:p>
        </p:txBody>
      </p:sp>
      <p:sp>
        <p:nvSpPr>
          <p:cNvPr id="3" name="內容版面配置區 2"/>
          <p:cNvSpPr>
            <a:spLocks noGrp="1"/>
          </p:cNvSpPr>
          <p:nvPr>
            <p:ph idx="1"/>
          </p:nvPr>
        </p:nvSpPr>
        <p:spPr/>
        <p:txBody>
          <a:bodyPr/>
          <a:lstStyle/>
          <a:p>
            <a:endParaRPr lang="zh-TW" altLang="en-US" dirty="0"/>
          </a:p>
        </p:txBody>
      </p:sp>
      <p:pic>
        <p:nvPicPr>
          <p:cNvPr id="4" name="圖片 3"/>
          <p:cNvPicPr>
            <a:picLocks noChangeAspect="1"/>
          </p:cNvPicPr>
          <p:nvPr/>
        </p:nvPicPr>
        <p:blipFill>
          <a:blip r:embed="rId3"/>
          <a:stretch>
            <a:fillRect/>
          </a:stretch>
        </p:blipFill>
        <p:spPr>
          <a:xfrm>
            <a:off x="1043608" y="1124744"/>
            <a:ext cx="7200800" cy="5574014"/>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Color Edge Detection</a:t>
            </a:r>
            <a:endParaRPr lang="zh-TW" altLang="en-US" dirty="0"/>
          </a:p>
        </p:txBody>
      </p:sp>
      <p:sp>
        <p:nvSpPr>
          <p:cNvPr id="3" name="內容版面配置區 2"/>
          <p:cNvSpPr>
            <a:spLocks noGrp="1"/>
          </p:cNvSpPr>
          <p:nvPr>
            <p:ph idx="1"/>
          </p:nvPr>
        </p:nvSpPr>
        <p:spPr/>
        <p:txBody>
          <a:bodyPr/>
          <a:lstStyle/>
          <a:p>
            <a:r>
              <a:rPr lang="en-US" altLang="zh-TW" dirty="0"/>
              <a:t>Band separation and combination -&gt; not good</a:t>
            </a:r>
            <a:endParaRPr lang="zh-TW" altLang="en-US" dirty="0"/>
          </a:p>
        </p:txBody>
      </p:sp>
      <p:pic>
        <p:nvPicPr>
          <p:cNvPr id="5122" name="Picture 2"/>
          <p:cNvPicPr>
            <a:picLocks noChangeAspect="1" noChangeArrowheads="1"/>
          </p:cNvPicPr>
          <p:nvPr/>
        </p:nvPicPr>
        <p:blipFill>
          <a:blip r:embed="rId3" cstate="print"/>
          <a:srcRect/>
          <a:stretch>
            <a:fillRect/>
          </a:stretch>
        </p:blipFill>
        <p:spPr bwMode="auto">
          <a:xfrm>
            <a:off x="1357290" y="2173541"/>
            <a:ext cx="6286544" cy="4684459"/>
          </a:xfrm>
          <a:prstGeom prst="rect">
            <a:avLst/>
          </a:prstGeom>
          <a:noFill/>
          <a:ln w="9525">
            <a:noFill/>
            <a:miter lim="800000"/>
            <a:headEnd/>
            <a:tailEnd/>
          </a:ln>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ChangeArrowheads="1"/>
          </p:cNvSpPr>
          <p:nvPr>
            <p:ph type="title"/>
          </p:nvPr>
        </p:nvSpPr>
        <p:spPr/>
        <p:txBody>
          <a:bodyPr/>
          <a:lstStyle/>
          <a:p>
            <a:pPr eaLnBrk="1" hangingPunct="1"/>
            <a:r>
              <a:rPr lang="en-US" altLang="zh-TW" dirty="0"/>
              <a:t>Fun Time</a:t>
            </a:r>
            <a:endParaRPr lang="zh-TW" altLang="zh-TW" dirty="0"/>
          </a:p>
        </p:txBody>
      </p:sp>
      <p:sp>
        <p:nvSpPr>
          <p:cNvPr id="41988" name="Rectangle 3"/>
          <p:cNvSpPr>
            <a:spLocks noGrp="1" noChangeArrowheads="1"/>
          </p:cNvSpPr>
          <p:nvPr>
            <p:ph idx="1"/>
          </p:nvPr>
        </p:nvSpPr>
        <p:spPr/>
        <p:txBody>
          <a:bodyPr/>
          <a:lstStyle/>
          <a:p>
            <a:pPr marL="0" indent="0" eaLnBrk="1" hangingPunct="1">
              <a:buFont typeface="Wingdings" pitchFamily="2" charset="2"/>
              <a:buNone/>
              <a:defRPr/>
            </a:pPr>
            <a:endParaRPr lang="en-US" altLang="zh-TW" dirty="0"/>
          </a:p>
          <a:p>
            <a:pPr eaLnBrk="1" hangingPunct="1">
              <a:defRPr/>
            </a:pPr>
            <a:endParaRPr lang="en-US" altLang="zh-TW" dirty="0"/>
          </a:p>
        </p:txBody>
      </p:sp>
      <p:sp>
        <p:nvSpPr>
          <p:cNvPr id="4" name="頁尾版面配置區 3"/>
          <p:cNvSpPr>
            <a:spLocks noGrp="1"/>
          </p:cNvSpPr>
          <p:nvPr>
            <p:ph type="ftr" sz="quarter" idx="11"/>
          </p:nvPr>
        </p:nvSpPr>
        <p:spPr>
          <a:xfrm>
            <a:off x="3124200" y="6400800"/>
            <a:ext cx="2895600" cy="457200"/>
          </a:xfrm>
        </p:spPr>
        <p:txBody>
          <a:bodyPr/>
          <a:lstStyle/>
          <a:p>
            <a:pPr>
              <a:defRPr/>
            </a:pPr>
            <a:r>
              <a:rPr lang="en-US" altLang="zh-TW" sz="1000" dirty="0">
                <a:solidFill>
                  <a:schemeClr val="tx1"/>
                </a:solidFill>
                <a:effectLst>
                  <a:outerShdw blurRad="38100" dist="38100" dir="2700000" algn="tl">
                    <a:srgbClr val="C0C0C0"/>
                  </a:outerShdw>
                </a:effectLst>
              </a:rPr>
              <a:t>DC &amp; CV Lab.</a:t>
            </a:r>
          </a:p>
          <a:p>
            <a:pPr>
              <a:defRPr/>
            </a:pPr>
            <a:r>
              <a:rPr lang="en-US" altLang="zh-TW" sz="1000" dirty="0">
                <a:solidFill>
                  <a:schemeClr val="tx1"/>
                </a:solidFill>
                <a:latin typeface="Comic Sans MS" pitchFamily="66" charset="0"/>
              </a:rPr>
              <a:t>CSIE NTU</a:t>
            </a:r>
          </a:p>
        </p:txBody>
      </p:sp>
      <p:sp>
        <p:nvSpPr>
          <p:cNvPr id="2" name="投影片編號版面配置區 1"/>
          <p:cNvSpPr>
            <a:spLocks noGrp="1"/>
          </p:cNvSpPr>
          <p:nvPr>
            <p:ph type="sldNum" sz="quarter" idx="12"/>
          </p:nvPr>
        </p:nvSpPr>
        <p:spPr/>
        <p:txBody>
          <a:bodyPr/>
          <a:lstStyle/>
          <a:p>
            <a:fld id="{028E3F4F-51B2-42EE-AFA2-40C4572185CC}" type="slidenum">
              <a:rPr lang="en-US" smtClean="0"/>
              <a:t>67</a:t>
            </a:fld>
            <a:endParaRPr lang="en-US" dirty="0"/>
          </a:p>
        </p:txBody>
      </p:sp>
    </p:spTree>
    <p:extLst>
      <p:ext uri="{BB962C8B-B14F-4D97-AF65-F5344CB8AC3E}">
        <p14:creationId xmlns:p14="http://schemas.microsoft.com/office/powerpoint/2010/main" val="32588597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7.3 Lines</a:t>
            </a:r>
            <a:endParaRPr lang="zh-TW" altLang="en-US" dirty="0"/>
          </a:p>
        </p:txBody>
      </p:sp>
      <p:sp>
        <p:nvSpPr>
          <p:cNvPr id="3" name="內容版面配置區 2"/>
          <p:cNvSpPr>
            <a:spLocks noGrp="1"/>
          </p:cNvSpPr>
          <p:nvPr>
            <p:ph idx="1"/>
          </p:nvPr>
        </p:nvSpPr>
        <p:spPr/>
        <p:txBody>
          <a:bodyPr/>
          <a:lstStyle/>
          <a:p>
            <a:r>
              <a:rPr lang="en-US" altLang="zh-TW" dirty="0"/>
              <a:t>Man-made world is full of straight lines, so detecting and matching these lines can be useful in a variety of applications.</a:t>
            </a:r>
            <a:endParaRPr lang="zh-TW" alt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7.3.1 Successive Approximation</a:t>
            </a:r>
            <a:endParaRPr lang="zh-TW" altLang="en-US" dirty="0"/>
          </a:p>
        </p:txBody>
      </p:sp>
      <p:sp>
        <p:nvSpPr>
          <p:cNvPr id="3" name="內容版面配置區 2"/>
          <p:cNvSpPr>
            <a:spLocks noGrp="1"/>
          </p:cNvSpPr>
          <p:nvPr>
            <p:ph idx="1"/>
          </p:nvPr>
        </p:nvSpPr>
        <p:spPr/>
        <p:txBody>
          <a:bodyPr/>
          <a:lstStyle/>
          <a:p>
            <a:r>
              <a:rPr lang="en-US" altLang="zh-TW" dirty="0"/>
              <a:t>Line simplification:</a:t>
            </a:r>
          </a:p>
          <a:p>
            <a:pPr lvl="1"/>
            <a:r>
              <a:rPr lang="en-US" altLang="zh-TW" dirty="0"/>
              <a:t>Piecewise-linear </a:t>
            </a:r>
            <a:r>
              <a:rPr lang="en-US" altLang="zh-TW" dirty="0" err="1"/>
              <a:t>polyline</a:t>
            </a:r>
            <a:endParaRPr lang="en-US" altLang="zh-TW" dirty="0"/>
          </a:p>
          <a:p>
            <a:pPr lvl="1"/>
            <a:r>
              <a:rPr lang="en-US" altLang="zh-TW" dirty="0"/>
              <a:t>B-</a:t>
            </a:r>
            <a:r>
              <a:rPr lang="en-US" altLang="zh-TW" dirty="0" err="1"/>
              <a:t>spline</a:t>
            </a:r>
            <a:r>
              <a:rPr lang="en-US" altLang="zh-TW" dirty="0"/>
              <a:t> curve</a:t>
            </a:r>
          </a:p>
          <a:p>
            <a:endParaRPr lang="zh-TW" altLang="en-US" dirty="0"/>
          </a:p>
        </p:txBody>
      </p:sp>
      <p:pic>
        <p:nvPicPr>
          <p:cNvPr id="1026" name="Picture 2"/>
          <p:cNvPicPr>
            <a:picLocks noChangeAspect="1" noChangeArrowheads="1"/>
          </p:cNvPicPr>
          <p:nvPr/>
        </p:nvPicPr>
        <p:blipFill>
          <a:blip r:embed="rId3" cstate="print"/>
          <a:srcRect/>
          <a:stretch>
            <a:fillRect/>
          </a:stretch>
        </p:blipFill>
        <p:spPr bwMode="auto">
          <a:xfrm>
            <a:off x="357158" y="3214686"/>
            <a:ext cx="8411672" cy="3300413"/>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7.1 Points and Patches (1/4)</a:t>
            </a:r>
            <a:endParaRPr lang="zh-TW" altLang="en-US" dirty="0"/>
          </a:p>
        </p:txBody>
      </p:sp>
      <p:sp>
        <p:nvSpPr>
          <p:cNvPr id="3" name="內容版面配置區 2"/>
          <p:cNvSpPr>
            <a:spLocks noGrp="1"/>
          </p:cNvSpPr>
          <p:nvPr>
            <p:ph idx="1"/>
          </p:nvPr>
        </p:nvSpPr>
        <p:spPr/>
        <p:txBody>
          <a:bodyPr/>
          <a:lstStyle/>
          <a:p>
            <a:r>
              <a:rPr lang="en-US" altLang="zh-TW" dirty="0"/>
              <a:t>There are two main approaches:</a:t>
            </a:r>
          </a:p>
          <a:p>
            <a:pPr lvl="1"/>
            <a:r>
              <a:rPr lang="en-US" altLang="zh-TW" dirty="0"/>
              <a:t>Find features in one image that can be accurately tracked using a local search technique. (e.g., video sequences)</a:t>
            </a:r>
          </a:p>
          <a:p>
            <a:pPr lvl="1"/>
            <a:r>
              <a:rPr lang="en-US" altLang="zh-TW" dirty="0"/>
              <a:t>Independently detect features in all the images under consideration and then match features based on their local appearance. (e.g., stitching panoramas, establishing correspondences)</a:t>
            </a:r>
            <a:endParaRPr lang="zh-TW" alt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7.3.2 Hough Transforms (1/2)</a:t>
            </a:r>
            <a:endParaRPr lang="zh-TW" altLang="en-US" dirty="0"/>
          </a:p>
        </p:txBody>
      </p:sp>
      <p:sp>
        <p:nvSpPr>
          <p:cNvPr id="3" name="內容版面配置區 2"/>
          <p:cNvSpPr>
            <a:spLocks noGrp="1"/>
          </p:cNvSpPr>
          <p:nvPr>
            <p:ph idx="1"/>
          </p:nvPr>
        </p:nvSpPr>
        <p:spPr/>
        <p:txBody>
          <a:bodyPr/>
          <a:lstStyle/>
          <a:p>
            <a:r>
              <a:rPr lang="en-US" altLang="zh-TW" dirty="0"/>
              <a:t>Original Hough transforms:</a:t>
            </a:r>
            <a:endParaRPr lang="zh-TW" altLang="en-US" dirty="0"/>
          </a:p>
        </p:txBody>
      </p:sp>
      <p:pic>
        <p:nvPicPr>
          <p:cNvPr id="4" name="圖片 3"/>
          <p:cNvPicPr>
            <a:picLocks noChangeAspect="1"/>
          </p:cNvPicPr>
          <p:nvPr/>
        </p:nvPicPr>
        <p:blipFill>
          <a:blip r:embed="rId3"/>
          <a:stretch>
            <a:fillRect/>
          </a:stretch>
        </p:blipFill>
        <p:spPr>
          <a:xfrm>
            <a:off x="323528" y="2387426"/>
            <a:ext cx="8672873" cy="3921299"/>
          </a:xfrm>
          <a:prstGeom prst="rect">
            <a:avLst/>
          </a:prstGeom>
        </p:spPr>
      </p:pic>
      <p:pic>
        <p:nvPicPr>
          <p:cNvPr id="5" name="圖片 4"/>
          <p:cNvPicPr>
            <a:picLocks noChangeAspect="1"/>
          </p:cNvPicPr>
          <p:nvPr/>
        </p:nvPicPr>
        <p:blipFill>
          <a:blip r:embed="rId4"/>
          <a:stretch>
            <a:fillRect/>
          </a:stretch>
        </p:blipFill>
        <p:spPr>
          <a:xfrm>
            <a:off x="323528" y="2537832"/>
            <a:ext cx="8568952" cy="3844290"/>
          </a:xfrm>
          <a:prstGeom prst="rect">
            <a:avLst/>
          </a:prstGeom>
        </p:spPr>
      </p:pic>
      <p:sp>
        <p:nvSpPr>
          <p:cNvPr id="8" name="文字方塊 7">
            <a:extLst>
              <a:ext uri="{FF2B5EF4-FFF2-40B4-BE49-F238E27FC236}">
                <a16:creationId xmlns:a16="http://schemas.microsoft.com/office/drawing/2014/main" id="{D9EDF7F5-C372-4C7C-A2A0-F3C8B4C4AF37}"/>
              </a:ext>
            </a:extLst>
          </p:cNvPr>
          <p:cNvSpPr txBox="1"/>
          <p:nvPr/>
        </p:nvSpPr>
        <p:spPr>
          <a:xfrm>
            <a:off x="3851920" y="135017"/>
            <a:ext cx="6095600" cy="646331"/>
          </a:xfrm>
          <a:prstGeom prst="rect">
            <a:avLst/>
          </a:prstGeom>
          <a:noFill/>
        </p:spPr>
        <p:txBody>
          <a:bodyPr wrap="square">
            <a:spAutoFit/>
          </a:bodyPr>
          <a:lstStyle/>
          <a:p>
            <a:r>
              <a:rPr lang="en-US" altLang="zh-TW" dirty="0">
                <a:hlinkClick r:id="rId5"/>
              </a:rPr>
              <a:t>https://www.youtube.com/watch?v=4zHbI-fFIlI&amp;t=69s</a:t>
            </a:r>
            <a:endParaRPr lang="en-US" altLang="zh-TW" dirty="0"/>
          </a:p>
          <a:p>
            <a:endParaRPr lang="en-US" altLang="zh-TW" b="0" i="0" dirty="0">
              <a:solidFill>
                <a:srgbClr val="292929"/>
              </a:solidFill>
              <a:effectLst/>
              <a:latin typeface="source-serif-pro"/>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58AE4CD-F227-4A16-8976-76307078D8C2}"/>
              </a:ext>
            </a:extLst>
          </p:cNvPr>
          <p:cNvSpPr>
            <a:spLocks noGrp="1"/>
          </p:cNvSpPr>
          <p:nvPr>
            <p:ph type="title"/>
          </p:nvPr>
        </p:nvSpPr>
        <p:spPr/>
        <p:txBody>
          <a:bodyPr/>
          <a:lstStyle/>
          <a:p>
            <a:r>
              <a:rPr lang="en-US" altLang="zh-TW" dirty="0"/>
              <a:t>Hough Transforms (2/4)</a:t>
            </a:r>
            <a:endParaRPr lang="zh-TW" altLang="en-US" dirty="0"/>
          </a:p>
        </p:txBody>
      </p:sp>
      <p:pic>
        <p:nvPicPr>
          <p:cNvPr id="4" name="內容版面配置區 3">
            <a:extLst>
              <a:ext uri="{FF2B5EF4-FFF2-40B4-BE49-F238E27FC236}">
                <a16:creationId xmlns:a16="http://schemas.microsoft.com/office/drawing/2014/main" id="{982EBEE1-8295-47DF-9014-9E6248B0DB83}"/>
              </a:ext>
            </a:extLst>
          </p:cNvPr>
          <p:cNvPicPr>
            <a:picLocks noGrp="1" noChangeAspect="1"/>
          </p:cNvPicPr>
          <p:nvPr>
            <p:ph idx="1"/>
          </p:nvPr>
        </p:nvPicPr>
        <p:blipFill>
          <a:blip r:embed="rId2"/>
          <a:stretch>
            <a:fillRect/>
          </a:stretch>
        </p:blipFill>
        <p:spPr>
          <a:xfrm>
            <a:off x="1259632" y="1429335"/>
            <a:ext cx="6624736" cy="5235382"/>
          </a:xfrm>
          <a:prstGeom prst="rect">
            <a:avLst/>
          </a:prstGeom>
        </p:spPr>
      </p:pic>
    </p:spTree>
    <p:extLst>
      <p:ext uri="{BB962C8B-B14F-4D97-AF65-F5344CB8AC3E}">
        <p14:creationId xmlns:p14="http://schemas.microsoft.com/office/powerpoint/2010/main" val="2892193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3AED5FB-56E3-4DF3-9E51-90782F62883F}"/>
              </a:ext>
            </a:extLst>
          </p:cNvPr>
          <p:cNvSpPr>
            <a:spLocks noGrp="1"/>
          </p:cNvSpPr>
          <p:nvPr>
            <p:ph type="title"/>
          </p:nvPr>
        </p:nvSpPr>
        <p:spPr/>
        <p:txBody>
          <a:bodyPr/>
          <a:lstStyle/>
          <a:p>
            <a:r>
              <a:rPr lang="en-US" altLang="zh-TW" dirty="0"/>
              <a:t>Hough Transforms (3/4)</a:t>
            </a:r>
            <a:endParaRPr lang="zh-TW" altLang="en-US" dirty="0"/>
          </a:p>
        </p:txBody>
      </p:sp>
      <p:pic>
        <p:nvPicPr>
          <p:cNvPr id="4" name="內容版面配置區 3">
            <a:extLst>
              <a:ext uri="{FF2B5EF4-FFF2-40B4-BE49-F238E27FC236}">
                <a16:creationId xmlns:a16="http://schemas.microsoft.com/office/drawing/2014/main" id="{B26E7721-88F1-45E8-B292-744FDF9891A7}"/>
              </a:ext>
            </a:extLst>
          </p:cNvPr>
          <p:cNvPicPr>
            <a:picLocks noGrp="1" noChangeAspect="1"/>
          </p:cNvPicPr>
          <p:nvPr>
            <p:ph idx="1"/>
          </p:nvPr>
        </p:nvPicPr>
        <p:blipFill>
          <a:blip r:embed="rId2"/>
          <a:stretch>
            <a:fillRect/>
          </a:stretch>
        </p:blipFill>
        <p:spPr>
          <a:xfrm>
            <a:off x="596583" y="1196752"/>
            <a:ext cx="8090217" cy="5112568"/>
          </a:xfrm>
          <a:prstGeom prst="rect">
            <a:avLst/>
          </a:prstGeom>
        </p:spPr>
      </p:pic>
    </p:spTree>
    <p:extLst>
      <p:ext uri="{BB962C8B-B14F-4D97-AF65-F5344CB8AC3E}">
        <p14:creationId xmlns:p14="http://schemas.microsoft.com/office/powerpoint/2010/main" val="27411412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Hough Transforms (2/2)</a:t>
            </a:r>
            <a:endParaRPr lang="zh-TW" altLang="en-US" dirty="0"/>
          </a:p>
        </p:txBody>
      </p:sp>
      <p:sp>
        <p:nvSpPr>
          <p:cNvPr id="3" name="內容版面配置區 2"/>
          <p:cNvSpPr>
            <a:spLocks noGrp="1"/>
          </p:cNvSpPr>
          <p:nvPr>
            <p:ph idx="1"/>
          </p:nvPr>
        </p:nvSpPr>
        <p:spPr/>
        <p:txBody>
          <a:bodyPr/>
          <a:lstStyle/>
          <a:p>
            <a:r>
              <a:rPr lang="en-US" altLang="zh-TW" dirty="0"/>
              <a:t>Oriented Hough transform:</a:t>
            </a:r>
            <a:endParaRPr lang="zh-TW" altLang="en-US" dirty="0"/>
          </a:p>
        </p:txBody>
      </p:sp>
      <p:pic>
        <p:nvPicPr>
          <p:cNvPr id="2050" name="Picture 2"/>
          <p:cNvPicPr>
            <a:picLocks noChangeAspect="1" noChangeArrowheads="1"/>
          </p:cNvPicPr>
          <p:nvPr/>
        </p:nvPicPr>
        <p:blipFill>
          <a:blip r:embed="rId3" cstate="print"/>
          <a:srcRect/>
          <a:stretch>
            <a:fillRect/>
          </a:stretch>
        </p:blipFill>
        <p:spPr bwMode="auto">
          <a:xfrm>
            <a:off x="214282" y="2357430"/>
            <a:ext cx="8723320" cy="3938589"/>
          </a:xfrm>
          <a:prstGeom prst="rect">
            <a:avLst/>
          </a:prstGeom>
          <a:noFill/>
          <a:ln w="9525">
            <a:noFill/>
            <a:miter lim="800000"/>
            <a:headEnd/>
            <a:tailEnd/>
          </a:ln>
          <a:effectLst/>
        </p:spPr>
      </p:pic>
      <p:pic>
        <p:nvPicPr>
          <p:cNvPr id="5" name="圖片 4"/>
          <p:cNvPicPr>
            <a:picLocks noChangeAspect="1"/>
          </p:cNvPicPr>
          <p:nvPr/>
        </p:nvPicPr>
        <p:blipFill>
          <a:blip r:embed="rId4"/>
          <a:stretch>
            <a:fillRect/>
          </a:stretch>
        </p:blipFill>
        <p:spPr>
          <a:xfrm>
            <a:off x="323528" y="2387426"/>
            <a:ext cx="8672873" cy="3921299"/>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Hough Transforms Algorithm (1/2)</a:t>
            </a:r>
            <a:endParaRPr lang="zh-TW" altLang="en-US" dirty="0"/>
          </a:p>
        </p:txBody>
      </p:sp>
      <p:sp>
        <p:nvSpPr>
          <p:cNvPr id="3" name="內容版面配置區 2"/>
          <p:cNvSpPr>
            <a:spLocks noGrp="1"/>
          </p:cNvSpPr>
          <p:nvPr>
            <p:ph idx="1"/>
          </p:nvPr>
        </p:nvSpPr>
        <p:spPr/>
        <p:txBody>
          <a:bodyPr/>
          <a:lstStyle/>
          <a:p>
            <a:r>
              <a:rPr lang="en-US" altLang="zh-TW" dirty="0"/>
              <a:t>Step 1: Clear the accumulator array.</a:t>
            </a:r>
          </a:p>
          <a:p>
            <a:r>
              <a:rPr lang="en-US" altLang="zh-TW" dirty="0"/>
              <a:t>Step 2: For each detected </a:t>
            </a:r>
            <a:r>
              <a:rPr lang="en-US" altLang="zh-TW" dirty="0" err="1"/>
              <a:t>edgel</a:t>
            </a:r>
            <a:r>
              <a:rPr lang="en-US" altLang="zh-TW" dirty="0"/>
              <a:t> at location </a:t>
            </a:r>
          </a:p>
          <a:p>
            <a:pPr>
              <a:buNone/>
            </a:pPr>
            <a:r>
              <a:rPr lang="en-US" altLang="zh-TW" dirty="0"/>
              <a:t>	(</a:t>
            </a:r>
            <a:r>
              <a:rPr lang="en-US" altLang="zh-TW" i="1" dirty="0"/>
              <a:t>x</a:t>
            </a:r>
            <a:r>
              <a:rPr lang="en-US" altLang="zh-TW" dirty="0"/>
              <a:t>, </a:t>
            </a:r>
            <a:r>
              <a:rPr lang="en-US" altLang="zh-TW" i="1" dirty="0"/>
              <a:t>y</a:t>
            </a:r>
            <a:r>
              <a:rPr lang="en-US" altLang="zh-TW" dirty="0"/>
              <a:t>) and orientation </a:t>
            </a:r>
            <a:r>
              <a:rPr lang="el-GR" altLang="zh-TW" i="1" dirty="0"/>
              <a:t>θ</a:t>
            </a:r>
            <a:r>
              <a:rPr lang="en-US" altLang="zh-TW" dirty="0"/>
              <a:t> = tan</a:t>
            </a:r>
            <a:r>
              <a:rPr lang="en-US" altLang="zh-TW" baseline="30000" dirty="0"/>
              <a:t>-1</a:t>
            </a:r>
            <a:r>
              <a:rPr lang="en-US" altLang="zh-TW" dirty="0"/>
              <a:t>(</a:t>
            </a:r>
            <a:r>
              <a:rPr lang="en-US" altLang="zh-TW" i="1" dirty="0" err="1"/>
              <a:t>n</a:t>
            </a:r>
            <a:r>
              <a:rPr lang="en-US" altLang="zh-TW" i="1" baseline="-25000" dirty="0" err="1"/>
              <a:t>y</a:t>
            </a:r>
            <a:r>
              <a:rPr lang="en-US" altLang="zh-TW" dirty="0"/>
              <a:t>/</a:t>
            </a:r>
            <a:r>
              <a:rPr lang="en-US" altLang="zh-TW" i="1" dirty="0" err="1"/>
              <a:t>n</a:t>
            </a:r>
            <a:r>
              <a:rPr lang="en-US" altLang="zh-TW" i="1" baseline="-25000" dirty="0" err="1"/>
              <a:t>x</a:t>
            </a:r>
            <a:r>
              <a:rPr lang="en-US" altLang="zh-TW" dirty="0"/>
              <a:t>), compute the value of d = </a:t>
            </a:r>
            <a:r>
              <a:rPr lang="en-US" altLang="zh-TW" i="1" dirty="0"/>
              <a:t>x</a:t>
            </a:r>
            <a:r>
              <a:rPr lang="en-US" altLang="zh-TW" dirty="0"/>
              <a:t>*</a:t>
            </a:r>
            <a:r>
              <a:rPr lang="en-US" altLang="zh-TW" i="1" dirty="0" err="1"/>
              <a:t>n</a:t>
            </a:r>
            <a:r>
              <a:rPr lang="en-US" altLang="zh-TW" i="1" baseline="-25000" dirty="0" err="1"/>
              <a:t>x</a:t>
            </a:r>
            <a:r>
              <a:rPr lang="en-US" altLang="zh-TW" dirty="0"/>
              <a:t> + </a:t>
            </a:r>
            <a:r>
              <a:rPr lang="en-US" altLang="zh-TW" i="1" dirty="0"/>
              <a:t>y</a:t>
            </a:r>
            <a:r>
              <a:rPr lang="en-US" altLang="zh-TW" dirty="0"/>
              <a:t>*</a:t>
            </a:r>
            <a:r>
              <a:rPr lang="en-US" altLang="zh-TW" i="1" dirty="0" err="1"/>
              <a:t>n</a:t>
            </a:r>
            <a:r>
              <a:rPr lang="en-US" altLang="zh-TW" i="1" baseline="-25000" dirty="0" err="1"/>
              <a:t>y</a:t>
            </a:r>
            <a:r>
              <a:rPr lang="en-US" altLang="zh-TW" dirty="0"/>
              <a:t> and increment the accumulator corresponding to (</a:t>
            </a:r>
            <a:r>
              <a:rPr lang="el-GR" altLang="zh-TW" i="1" dirty="0"/>
              <a:t>θ</a:t>
            </a:r>
            <a:r>
              <a:rPr lang="en-US" altLang="zh-TW" dirty="0"/>
              <a:t>, </a:t>
            </a:r>
            <a:r>
              <a:rPr lang="en-US" altLang="zh-TW" i="1" dirty="0"/>
              <a:t>d</a:t>
            </a:r>
            <a:r>
              <a:rPr lang="en-US" altLang="zh-TW" dirty="0"/>
              <a:t>).</a:t>
            </a:r>
            <a:endParaRPr lang="zh-TW" altLang="en-US" dirty="0"/>
          </a:p>
        </p:txBody>
      </p:sp>
      <p:pic>
        <p:nvPicPr>
          <p:cNvPr id="5" name="Picture 2"/>
          <p:cNvPicPr>
            <a:picLocks noChangeAspect="1" noChangeArrowheads="1"/>
          </p:cNvPicPr>
          <p:nvPr/>
        </p:nvPicPr>
        <p:blipFill>
          <a:blip r:embed="rId3" cstate="print"/>
          <a:srcRect/>
          <a:stretch>
            <a:fillRect/>
          </a:stretch>
        </p:blipFill>
        <p:spPr bwMode="auto">
          <a:xfrm>
            <a:off x="928662" y="4343700"/>
            <a:ext cx="7429552" cy="2514300"/>
          </a:xfrm>
          <a:prstGeom prst="rect">
            <a:avLst/>
          </a:prstGeom>
          <a:noFill/>
          <a:ln w="9525">
            <a:noFill/>
            <a:miter lim="800000"/>
            <a:headEnd/>
            <a:tailEnd/>
          </a:ln>
          <a:effec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Hough Transforms Algorithm (2/2)</a:t>
            </a:r>
            <a:endParaRPr lang="zh-TW" altLang="en-US" dirty="0"/>
          </a:p>
        </p:txBody>
      </p:sp>
      <p:sp>
        <p:nvSpPr>
          <p:cNvPr id="3" name="內容版面配置區 2"/>
          <p:cNvSpPr>
            <a:spLocks noGrp="1"/>
          </p:cNvSpPr>
          <p:nvPr>
            <p:ph idx="1"/>
          </p:nvPr>
        </p:nvSpPr>
        <p:spPr/>
        <p:txBody>
          <a:bodyPr/>
          <a:lstStyle/>
          <a:p>
            <a:r>
              <a:rPr lang="en-US" altLang="zh-TW" dirty="0"/>
              <a:t>Step 3: Find the peaks in the accumulator corresponding to lines.</a:t>
            </a:r>
          </a:p>
          <a:p>
            <a:r>
              <a:rPr lang="en-US" altLang="zh-TW" dirty="0"/>
              <a:t>Step 4: Optionally re-fit the lines to the constituent </a:t>
            </a:r>
            <a:r>
              <a:rPr lang="en-US" altLang="zh-TW" dirty="0" err="1"/>
              <a:t>edgels</a:t>
            </a:r>
            <a:r>
              <a:rPr lang="en-US" altLang="zh-TW" dirty="0"/>
              <a:t>.</a:t>
            </a:r>
            <a:endParaRPr lang="zh-TW" alt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RANSAC-based Line Detection</a:t>
            </a:r>
            <a:endParaRPr lang="zh-TW" altLang="en-US" dirty="0"/>
          </a:p>
        </p:txBody>
      </p:sp>
      <p:sp>
        <p:nvSpPr>
          <p:cNvPr id="3" name="內容版面配置區 2"/>
          <p:cNvSpPr>
            <a:spLocks noGrp="1"/>
          </p:cNvSpPr>
          <p:nvPr>
            <p:ph idx="1"/>
          </p:nvPr>
        </p:nvSpPr>
        <p:spPr/>
        <p:txBody>
          <a:bodyPr>
            <a:normAutofit lnSpcReduction="10000"/>
          </a:bodyPr>
          <a:lstStyle/>
          <a:p>
            <a:r>
              <a:rPr lang="en-US" altLang="zh-TW" dirty="0"/>
              <a:t>Another alternative to the Hough transform is the </a:t>
            </a:r>
            <a:r>
              <a:rPr lang="en-US" altLang="zh-TW" dirty="0" err="1"/>
              <a:t>RANdom</a:t>
            </a:r>
            <a:r>
              <a:rPr lang="en-US" altLang="zh-TW" dirty="0"/>
              <a:t> </a:t>
            </a:r>
            <a:r>
              <a:rPr lang="en-US" altLang="zh-TW" dirty="0" err="1"/>
              <a:t>SAmple</a:t>
            </a:r>
            <a:r>
              <a:rPr lang="en-US" altLang="zh-TW" dirty="0"/>
              <a:t> Consensus (RANSAC) algorithm.</a:t>
            </a:r>
          </a:p>
          <a:p>
            <a:r>
              <a:rPr lang="en-US" altLang="zh-TW" dirty="0"/>
              <a:t>RANSAC randomly chooses pairs of </a:t>
            </a:r>
            <a:r>
              <a:rPr lang="en-US" altLang="zh-TW" dirty="0" err="1"/>
              <a:t>edgels</a:t>
            </a:r>
            <a:r>
              <a:rPr lang="en-US" altLang="zh-TW" dirty="0"/>
              <a:t> to form a line hypothesis and then tests how many other </a:t>
            </a:r>
            <a:r>
              <a:rPr lang="en-US" altLang="zh-TW" dirty="0" err="1"/>
              <a:t>edgels</a:t>
            </a:r>
            <a:r>
              <a:rPr lang="en-US" altLang="zh-TW" dirty="0"/>
              <a:t> fall onto this line.</a:t>
            </a:r>
          </a:p>
          <a:p>
            <a:r>
              <a:rPr lang="en-US" altLang="zh-TW" dirty="0"/>
              <a:t>Lines with sufficiently large numbers of matching </a:t>
            </a:r>
            <a:r>
              <a:rPr lang="en-US" altLang="zh-TW" dirty="0" err="1"/>
              <a:t>edgels</a:t>
            </a:r>
            <a:r>
              <a:rPr lang="en-US" altLang="zh-TW" dirty="0"/>
              <a:t> are then selected as the desired line segments.</a:t>
            </a:r>
            <a:endParaRPr lang="zh-TW" alt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F88969F-A149-471A-9930-FA0EE5260FBD}"/>
              </a:ext>
            </a:extLst>
          </p:cNvPr>
          <p:cNvSpPr>
            <a:spLocks noGrp="1"/>
          </p:cNvSpPr>
          <p:nvPr>
            <p:ph type="title"/>
          </p:nvPr>
        </p:nvSpPr>
        <p:spPr/>
        <p:txBody>
          <a:bodyPr/>
          <a:lstStyle/>
          <a:p>
            <a:r>
              <a:rPr lang="en-US" altLang="zh-TW" dirty="0"/>
              <a:t>RANSAC</a:t>
            </a:r>
            <a:endParaRPr lang="zh-TW" altLang="en-US" dirty="0"/>
          </a:p>
        </p:txBody>
      </p:sp>
      <p:pic>
        <p:nvPicPr>
          <p:cNvPr id="10" name="videoplayback">
            <a:hlinkClick r:id="" action="ppaction://media"/>
            <a:extLst>
              <a:ext uri="{FF2B5EF4-FFF2-40B4-BE49-F238E27FC236}">
                <a16:creationId xmlns:a16="http://schemas.microsoft.com/office/drawing/2014/main" id="{3390B2E3-003D-43EB-BE1E-2AFE0ADA673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5750" y="1600200"/>
            <a:ext cx="6034088" cy="4525963"/>
          </a:xfrm>
        </p:spPr>
      </p:pic>
    </p:spTree>
    <p:extLst>
      <p:ext uri="{BB962C8B-B14F-4D97-AF65-F5344CB8AC3E}">
        <p14:creationId xmlns:p14="http://schemas.microsoft.com/office/powerpoint/2010/main" val="404768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8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ChangeArrowheads="1"/>
          </p:cNvSpPr>
          <p:nvPr>
            <p:ph type="title"/>
          </p:nvPr>
        </p:nvSpPr>
        <p:spPr/>
        <p:txBody>
          <a:bodyPr/>
          <a:lstStyle/>
          <a:p>
            <a:pPr eaLnBrk="1" hangingPunct="1"/>
            <a:r>
              <a:rPr lang="en-US" altLang="zh-TW" dirty="0"/>
              <a:t>Fun Time</a:t>
            </a:r>
            <a:endParaRPr lang="zh-TW" altLang="zh-TW" dirty="0"/>
          </a:p>
        </p:txBody>
      </p:sp>
      <p:sp>
        <p:nvSpPr>
          <p:cNvPr id="41988" name="Rectangle 3"/>
          <p:cNvSpPr>
            <a:spLocks noGrp="1" noChangeArrowheads="1"/>
          </p:cNvSpPr>
          <p:nvPr>
            <p:ph idx="1"/>
          </p:nvPr>
        </p:nvSpPr>
        <p:spPr/>
        <p:txBody>
          <a:bodyPr/>
          <a:lstStyle/>
          <a:p>
            <a:pPr marL="0" indent="0" eaLnBrk="1" hangingPunct="1">
              <a:buFont typeface="Wingdings" pitchFamily="2" charset="2"/>
              <a:buNone/>
              <a:defRPr/>
            </a:pPr>
            <a:endParaRPr lang="en-US" altLang="zh-TW" dirty="0"/>
          </a:p>
          <a:p>
            <a:pPr eaLnBrk="1" hangingPunct="1">
              <a:defRPr/>
            </a:pPr>
            <a:endParaRPr lang="en-US" altLang="zh-TW" dirty="0"/>
          </a:p>
        </p:txBody>
      </p:sp>
      <p:sp>
        <p:nvSpPr>
          <p:cNvPr id="4" name="頁尾版面配置區 3"/>
          <p:cNvSpPr>
            <a:spLocks noGrp="1"/>
          </p:cNvSpPr>
          <p:nvPr>
            <p:ph type="ftr" sz="quarter" idx="11"/>
          </p:nvPr>
        </p:nvSpPr>
        <p:spPr>
          <a:xfrm>
            <a:off x="3124200" y="6400800"/>
            <a:ext cx="2895600" cy="457200"/>
          </a:xfrm>
        </p:spPr>
        <p:txBody>
          <a:bodyPr/>
          <a:lstStyle/>
          <a:p>
            <a:pPr>
              <a:defRPr/>
            </a:pPr>
            <a:r>
              <a:rPr lang="en-US" altLang="zh-TW" sz="1000" dirty="0">
                <a:solidFill>
                  <a:schemeClr val="tx1"/>
                </a:solidFill>
                <a:effectLst>
                  <a:outerShdw blurRad="38100" dist="38100" dir="2700000" algn="tl">
                    <a:srgbClr val="C0C0C0"/>
                  </a:outerShdw>
                </a:effectLst>
              </a:rPr>
              <a:t>DC &amp; CV Lab.</a:t>
            </a:r>
          </a:p>
          <a:p>
            <a:pPr>
              <a:defRPr/>
            </a:pPr>
            <a:r>
              <a:rPr lang="en-US" altLang="zh-TW" sz="1000" dirty="0">
                <a:solidFill>
                  <a:schemeClr val="tx1"/>
                </a:solidFill>
                <a:latin typeface="Comic Sans MS" pitchFamily="66" charset="0"/>
              </a:rPr>
              <a:t>CSIE NTU</a:t>
            </a:r>
          </a:p>
        </p:txBody>
      </p:sp>
      <p:sp>
        <p:nvSpPr>
          <p:cNvPr id="2" name="投影片編號版面配置區 1"/>
          <p:cNvSpPr>
            <a:spLocks noGrp="1"/>
          </p:cNvSpPr>
          <p:nvPr>
            <p:ph type="sldNum" sz="quarter" idx="12"/>
          </p:nvPr>
        </p:nvSpPr>
        <p:spPr/>
        <p:txBody>
          <a:bodyPr/>
          <a:lstStyle/>
          <a:p>
            <a:fld id="{028E3F4F-51B2-42EE-AFA2-40C4572185CC}" type="slidenum">
              <a:rPr lang="en-US" smtClean="0"/>
              <a:t>78</a:t>
            </a:fld>
            <a:endParaRPr lang="en-US" dirty="0"/>
          </a:p>
        </p:txBody>
      </p:sp>
    </p:spTree>
    <p:extLst>
      <p:ext uri="{BB962C8B-B14F-4D97-AF65-F5344CB8AC3E}">
        <p14:creationId xmlns:p14="http://schemas.microsoft.com/office/powerpoint/2010/main" val="3946539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7.3.3 Vanishing Points (1/5)</a:t>
            </a:r>
            <a:endParaRPr lang="zh-TW" altLang="en-US" dirty="0"/>
          </a:p>
        </p:txBody>
      </p:sp>
      <p:sp>
        <p:nvSpPr>
          <p:cNvPr id="3" name="內容版面配置區 2"/>
          <p:cNvSpPr>
            <a:spLocks noGrp="1"/>
          </p:cNvSpPr>
          <p:nvPr>
            <p:ph idx="1"/>
          </p:nvPr>
        </p:nvSpPr>
        <p:spPr/>
        <p:txBody>
          <a:bodyPr/>
          <a:lstStyle/>
          <a:p>
            <a:r>
              <a:rPr lang="en-US" altLang="zh-TW" dirty="0"/>
              <a:t>Parallel lines in 3D have the same vanishing point.</a:t>
            </a:r>
            <a:endParaRPr lang="zh-TW" altLang="en-US" dirty="0"/>
          </a:p>
        </p:txBody>
      </p:sp>
      <p:pic>
        <p:nvPicPr>
          <p:cNvPr id="4" name="圖片 3"/>
          <p:cNvPicPr>
            <a:picLocks noChangeAspect="1"/>
          </p:cNvPicPr>
          <p:nvPr/>
        </p:nvPicPr>
        <p:blipFill>
          <a:blip r:embed="rId2"/>
          <a:stretch>
            <a:fillRect/>
          </a:stretch>
        </p:blipFill>
        <p:spPr>
          <a:xfrm>
            <a:off x="280447" y="2852936"/>
            <a:ext cx="8583106" cy="359038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plementing Animations | XP Framework">
            <a:extLst>
              <a:ext uri="{FF2B5EF4-FFF2-40B4-BE49-F238E27FC236}">
                <a16:creationId xmlns:a16="http://schemas.microsoft.com/office/drawing/2014/main" id="{BA955327-FAA5-4F7F-839A-BC28E42DD69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936" y="4293096"/>
            <a:ext cx="4572000" cy="2097882"/>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7AF2A80D-3AAF-41F5-809C-33B1729731D6}"/>
              </a:ext>
            </a:extLst>
          </p:cNvPr>
          <p:cNvSpPr>
            <a:spLocks noGrp="1"/>
          </p:cNvSpPr>
          <p:nvPr>
            <p:ph type="title"/>
          </p:nvPr>
        </p:nvSpPr>
        <p:spPr/>
        <p:txBody>
          <a:bodyPr/>
          <a:lstStyle/>
          <a:p>
            <a:r>
              <a:rPr lang="en-US" altLang="zh-TW" dirty="0"/>
              <a:t>7.1 Points and Patches (2/4)</a:t>
            </a:r>
            <a:endParaRPr lang="zh-TW" altLang="en-US" dirty="0"/>
          </a:p>
        </p:txBody>
      </p:sp>
      <p:pic>
        <p:nvPicPr>
          <p:cNvPr id="1026" name="Picture 2" descr="Unity3d Animation Frames Per Second Controller by Bcubedlabs">
            <a:extLst>
              <a:ext uri="{FF2B5EF4-FFF2-40B4-BE49-F238E27FC236}">
                <a16:creationId xmlns:a16="http://schemas.microsoft.com/office/drawing/2014/main" id="{570C9017-BEEA-40C1-97EF-BBFBD3E1E96C}"/>
              </a:ext>
            </a:extLst>
          </p:cNvPr>
          <p:cNvPicPr>
            <a:picLocks noGrp="1" noChangeAspect="1" noChangeArrowheads="1" noCro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333500" y="1958181"/>
            <a:ext cx="3886572" cy="2286219"/>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a:extLst>
              <a:ext uri="{FF2B5EF4-FFF2-40B4-BE49-F238E27FC236}">
                <a16:creationId xmlns:a16="http://schemas.microsoft.com/office/drawing/2014/main" id="{B0D89ED7-63B0-4A1F-A23B-9A8A958594E2}"/>
              </a:ext>
            </a:extLst>
          </p:cNvPr>
          <p:cNvSpPr txBox="1"/>
          <p:nvPr/>
        </p:nvSpPr>
        <p:spPr>
          <a:xfrm>
            <a:off x="1333500" y="1263154"/>
            <a:ext cx="4852055" cy="646331"/>
          </a:xfrm>
          <a:prstGeom prst="rect">
            <a:avLst/>
          </a:prstGeom>
          <a:noFill/>
        </p:spPr>
        <p:txBody>
          <a:bodyPr wrap="square" rtlCol="0">
            <a:spAutoFit/>
          </a:bodyPr>
          <a:lstStyle/>
          <a:p>
            <a:pPr marL="571500" indent="-571500">
              <a:buFont typeface="Arial" panose="020B0604020202020204" pitchFamily="34" charset="0"/>
              <a:buChar char="•"/>
            </a:pPr>
            <a:r>
              <a:rPr lang="en-US" altLang="zh-TW" sz="3600" dirty="0"/>
              <a:t>Video sequences</a:t>
            </a:r>
            <a:endParaRPr lang="zh-TW" altLang="en-US" sz="3600" dirty="0"/>
          </a:p>
        </p:txBody>
      </p:sp>
    </p:spTree>
    <p:extLst>
      <p:ext uri="{BB962C8B-B14F-4D97-AF65-F5344CB8AC3E}">
        <p14:creationId xmlns:p14="http://schemas.microsoft.com/office/powerpoint/2010/main" val="3990953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8544B08-6C1B-4CF9-8407-2F9897D48DB3}"/>
              </a:ext>
            </a:extLst>
          </p:cNvPr>
          <p:cNvSpPr>
            <a:spLocks noGrp="1"/>
          </p:cNvSpPr>
          <p:nvPr>
            <p:ph type="title"/>
          </p:nvPr>
        </p:nvSpPr>
        <p:spPr/>
        <p:txBody>
          <a:bodyPr/>
          <a:lstStyle/>
          <a:p>
            <a:r>
              <a:rPr lang="en-US" altLang="zh-TW" dirty="0"/>
              <a:t> </a:t>
            </a:r>
            <a:endParaRPr lang="zh-TW" altLang="en-US" dirty="0"/>
          </a:p>
        </p:txBody>
      </p:sp>
      <p:pic>
        <p:nvPicPr>
          <p:cNvPr id="1026" name="Picture 2" descr="為什麼透視圖的消失點會連成一條消失線？ « Opass&amp;amp;#39;s Blog">
            <a:extLst>
              <a:ext uri="{FF2B5EF4-FFF2-40B4-BE49-F238E27FC236}">
                <a16:creationId xmlns:a16="http://schemas.microsoft.com/office/drawing/2014/main" id="{959AC3E2-233E-48E2-A311-71E30C8A7DD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906" y="411659"/>
            <a:ext cx="9066188" cy="6034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0669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Vanishing Points (2/5)</a:t>
            </a:r>
            <a:endParaRPr lang="zh-TW" altLang="en-US" dirty="0"/>
          </a:p>
        </p:txBody>
      </p:sp>
      <p:sp>
        <p:nvSpPr>
          <p:cNvPr id="3" name="內容版面配置區 2"/>
          <p:cNvSpPr>
            <a:spLocks noGrp="1"/>
          </p:cNvSpPr>
          <p:nvPr>
            <p:ph idx="1"/>
          </p:nvPr>
        </p:nvSpPr>
        <p:spPr/>
        <p:txBody>
          <a:bodyPr/>
          <a:lstStyle/>
          <a:p>
            <a:r>
              <a:rPr lang="en-US" altLang="zh-TW" dirty="0"/>
              <a:t>The location of vanishing point hypothesis:</a:t>
            </a:r>
          </a:p>
          <a:p>
            <a:endParaRPr lang="en-US" altLang="zh-TW" dirty="0"/>
          </a:p>
          <a:p>
            <a:endParaRPr lang="en-US" altLang="zh-TW" dirty="0"/>
          </a:p>
          <a:p>
            <a:pPr lvl="1"/>
            <a:r>
              <a:rPr lang="en-US" altLang="zh-TW" i="1" dirty="0"/>
              <a:t>m</a:t>
            </a:r>
            <a:r>
              <a:rPr lang="en-US" altLang="zh-TW" dirty="0"/>
              <a:t>: line equations in 3D representation</a:t>
            </a:r>
            <a:endParaRPr lang="zh-TW" altLang="en-US" dirty="0"/>
          </a:p>
        </p:txBody>
      </p:sp>
      <p:pic>
        <p:nvPicPr>
          <p:cNvPr id="4" name="圖片 3">
            <a:extLst>
              <a:ext uri="{FF2B5EF4-FFF2-40B4-BE49-F238E27FC236}">
                <a16:creationId xmlns:a16="http://schemas.microsoft.com/office/drawing/2014/main" id="{5BAD75F3-4FC6-4D8E-B38C-5440929A93D1}"/>
              </a:ext>
            </a:extLst>
          </p:cNvPr>
          <p:cNvPicPr>
            <a:picLocks noChangeAspect="1"/>
          </p:cNvPicPr>
          <p:nvPr/>
        </p:nvPicPr>
        <p:blipFill>
          <a:blip r:embed="rId3"/>
          <a:stretch>
            <a:fillRect/>
          </a:stretch>
        </p:blipFill>
        <p:spPr>
          <a:xfrm>
            <a:off x="2627784" y="2420888"/>
            <a:ext cx="3635896" cy="729283"/>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Vanishing Points (3/5)</a:t>
            </a:r>
            <a:endParaRPr lang="zh-TW" altLang="en-US" dirty="0"/>
          </a:p>
        </p:txBody>
      </p:sp>
      <p:sp>
        <p:nvSpPr>
          <p:cNvPr id="3" name="內容版面配置區 2"/>
          <p:cNvSpPr>
            <a:spLocks noGrp="1"/>
          </p:cNvSpPr>
          <p:nvPr>
            <p:ph idx="1"/>
          </p:nvPr>
        </p:nvSpPr>
        <p:spPr/>
        <p:txBody>
          <a:bodyPr/>
          <a:lstStyle/>
          <a:p>
            <a:r>
              <a:rPr lang="en-US" altLang="zh-TW" dirty="0"/>
              <a:t>Corresponding weight:</a:t>
            </a:r>
          </a:p>
          <a:p>
            <a:endParaRPr lang="en-US" altLang="zh-TW" dirty="0"/>
          </a:p>
          <a:p>
            <a:endParaRPr lang="en-US" altLang="zh-TW" dirty="0"/>
          </a:p>
          <a:p>
            <a:pPr lvl="1"/>
            <a:r>
              <a:rPr lang="en-US" altLang="zh-TW" i="1" dirty="0" err="1"/>
              <a:t>l</a:t>
            </a:r>
            <a:r>
              <a:rPr lang="en-US" altLang="zh-TW" i="1" baseline="-25000" dirty="0" err="1"/>
              <a:t>i</a:t>
            </a:r>
            <a:r>
              <a:rPr lang="en-US" altLang="zh-TW" dirty="0"/>
              <a:t>, </a:t>
            </a:r>
            <a:r>
              <a:rPr lang="en-US" altLang="zh-TW" i="1" dirty="0" err="1"/>
              <a:t>l</a:t>
            </a:r>
            <a:r>
              <a:rPr lang="en-US" altLang="zh-TW" i="1" baseline="-25000" dirty="0" err="1"/>
              <a:t>j</a:t>
            </a:r>
            <a:r>
              <a:rPr lang="en-US" altLang="zh-TW" dirty="0"/>
              <a:t>: corresponding line segment lengths</a:t>
            </a:r>
          </a:p>
          <a:p>
            <a:r>
              <a:rPr lang="en-US" altLang="zh-TW" dirty="0"/>
              <a:t>This has the desirable effect of </a:t>
            </a:r>
            <a:r>
              <a:rPr lang="en-US" altLang="zh-TW" dirty="0" err="1"/>
              <a:t>downweighting</a:t>
            </a:r>
            <a:r>
              <a:rPr lang="en-US" altLang="zh-TW" dirty="0"/>
              <a:t> (near-)collinear line segments and short line segments.</a:t>
            </a:r>
            <a:endParaRPr lang="zh-TW" altLang="en-US" dirty="0"/>
          </a:p>
        </p:txBody>
      </p:sp>
      <p:pic>
        <p:nvPicPr>
          <p:cNvPr id="5" name="圖片 4">
            <a:extLst>
              <a:ext uri="{FF2B5EF4-FFF2-40B4-BE49-F238E27FC236}">
                <a16:creationId xmlns:a16="http://schemas.microsoft.com/office/drawing/2014/main" id="{9FBEFA3F-8379-4DCE-ADF3-87C213F5F60B}"/>
              </a:ext>
            </a:extLst>
          </p:cNvPr>
          <p:cNvPicPr>
            <a:picLocks noChangeAspect="1"/>
          </p:cNvPicPr>
          <p:nvPr/>
        </p:nvPicPr>
        <p:blipFill>
          <a:blip r:embed="rId3"/>
          <a:stretch>
            <a:fillRect/>
          </a:stretch>
        </p:blipFill>
        <p:spPr>
          <a:xfrm>
            <a:off x="3131840" y="2560352"/>
            <a:ext cx="2801810" cy="632948"/>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Vanishing Points (4/5)</a:t>
            </a:r>
            <a:endParaRPr lang="zh-TW" altLang="en-US" dirty="0"/>
          </a:p>
        </p:txBody>
      </p:sp>
      <p:pic>
        <p:nvPicPr>
          <p:cNvPr id="2050" name="Picture 2"/>
          <p:cNvPicPr>
            <a:picLocks noChangeAspect="1" noChangeArrowheads="1"/>
          </p:cNvPicPr>
          <p:nvPr/>
        </p:nvPicPr>
        <p:blipFill>
          <a:blip r:embed="rId3" cstate="print"/>
          <a:srcRect/>
          <a:stretch>
            <a:fillRect/>
          </a:stretch>
        </p:blipFill>
        <p:spPr bwMode="auto">
          <a:xfrm>
            <a:off x="0" y="1714488"/>
            <a:ext cx="9144000" cy="3160369"/>
          </a:xfrm>
          <a:prstGeom prst="rect">
            <a:avLst/>
          </a:prstGeom>
          <a:noFill/>
          <a:ln w="9525">
            <a:noFill/>
            <a:miter lim="800000"/>
            <a:headEnd/>
            <a:tailEnd/>
          </a:ln>
          <a:effectLst/>
        </p:spPr>
      </p:pic>
      <p:pic>
        <p:nvPicPr>
          <p:cNvPr id="8" name="圖片 7">
            <a:extLst>
              <a:ext uri="{FF2B5EF4-FFF2-40B4-BE49-F238E27FC236}">
                <a16:creationId xmlns:a16="http://schemas.microsoft.com/office/drawing/2014/main" id="{A4768822-539B-4F2B-B767-ACAEA48AB690}"/>
              </a:ext>
            </a:extLst>
          </p:cNvPr>
          <p:cNvPicPr>
            <a:picLocks noChangeAspect="1"/>
          </p:cNvPicPr>
          <p:nvPr/>
        </p:nvPicPr>
        <p:blipFill>
          <a:blip r:embed="rId4"/>
          <a:stretch>
            <a:fillRect/>
          </a:stretch>
        </p:blipFill>
        <p:spPr>
          <a:xfrm>
            <a:off x="1620310" y="5877272"/>
            <a:ext cx="5903380" cy="706090"/>
          </a:xfrm>
          <a:prstGeom prst="rect">
            <a:avLst/>
          </a:prstGeom>
        </p:spPr>
      </p:pic>
      <mc:AlternateContent xmlns:mc="http://schemas.openxmlformats.org/markup-compatibility/2006" xmlns:a14="http://schemas.microsoft.com/office/drawing/2010/main">
        <mc:Choice Requires="a14">
          <p:sp>
            <p:nvSpPr>
              <p:cNvPr id="3" name="文字方塊 2">
                <a:extLst>
                  <a:ext uri="{FF2B5EF4-FFF2-40B4-BE49-F238E27FC236}">
                    <a16:creationId xmlns:a16="http://schemas.microsoft.com/office/drawing/2014/main" id="{8311ACE4-5F8E-4120-B154-4AF7CB72FF95}"/>
                  </a:ext>
                </a:extLst>
              </p:cNvPr>
              <p:cNvSpPr txBox="1"/>
              <p:nvPr/>
            </p:nvSpPr>
            <p:spPr>
              <a:xfrm>
                <a:off x="2519772" y="5013176"/>
                <a:ext cx="4104456"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3600" i="1" smtClean="0">
                              <a:latin typeface="Cambria Math" panose="02040503050406030204" pitchFamily="18" charset="0"/>
                            </a:rPr>
                          </m:ctrlPr>
                        </m:sSubPr>
                        <m:e>
                          <m:r>
                            <m:rPr>
                              <m:sty m:val="p"/>
                            </m:rPr>
                            <a:rPr lang="en-US" altLang="zh-TW" sz="3600" i="1">
                              <a:latin typeface="Cambria Math" panose="02040503050406030204" pitchFamily="18" charset="0"/>
                            </a:rPr>
                            <m:t>A</m:t>
                          </m:r>
                        </m:e>
                        <m:sub>
                          <m:r>
                            <a:rPr lang="en-US" altLang="zh-TW" sz="3600" b="0" i="1" smtClean="0">
                              <a:latin typeface="Cambria Math" panose="02040503050406030204" pitchFamily="18" charset="0"/>
                            </a:rPr>
                            <m:t>𝑖</m:t>
                          </m:r>
                        </m:sub>
                      </m:sSub>
                      <m:r>
                        <a:rPr lang="en-US" altLang="zh-TW" sz="3600" b="0" i="1" smtClean="0">
                          <a:latin typeface="Cambria Math" panose="02040503050406030204" pitchFamily="18" charset="0"/>
                        </a:rPr>
                        <m:t>=</m:t>
                      </m:r>
                      <m:d>
                        <m:dPr>
                          <m:begChr m:val="|"/>
                          <m:endChr m:val="|"/>
                          <m:ctrlPr>
                            <a:rPr lang="en-US" altLang="zh-TW" sz="3600" b="0" i="1" smtClean="0">
                              <a:latin typeface="Cambria Math" panose="02040503050406030204" pitchFamily="18" charset="0"/>
                            </a:rPr>
                          </m:ctrlPr>
                        </m:dPr>
                        <m:e>
                          <m:d>
                            <m:dPr>
                              <m:ctrlPr>
                                <a:rPr lang="en-US" altLang="zh-TW" sz="3600" b="0" i="1" smtClean="0">
                                  <a:latin typeface="Cambria Math" panose="02040503050406030204" pitchFamily="18" charset="0"/>
                                </a:rPr>
                              </m:ctrlPr>
                            </m:dPr>
                            <m:e>
                              <m:sSub>
                                <m:sSubPr>
                                  <m:ctrlPr>
                                    <a:rPr lang="en-US" altLang="zh-TW" sz="3600" b="0" i="1" smtClean="0">
                                      <a:latin typeface="Cambria Math" panose="02040503050406030204" pitchFamily="18" charset="0"/>
                                    </a:rPr>
                                  </m:ctrlPr>
                                </m:sSubPr>
                                <m:e>
                                  <m:r>
                                    <a:rPr lang="en-US" altLang="zh-TW" sz="3600" b="0" i="1" smtClean="0">
                                      <a:latin typeface="Cambria Math" panose="02040503050406030204" pitchFamily="18" charset="0"/>
                                    </a:rPr>
                                    <m:t>𝑃</m:t>
                                  </m:r>
                                </m:e>
                                <m:sub>
                                  <m:r>
                                    <a:rPr lang="en-US" altLang="zh-TW" sz="3600" b="0" i="1" smtClean="0">
                                      <a:latin typeface="Cambria Math" panose="02040503050406030204" pitchFamily="18" charset="0"/>
                                    </a:rPr>
                                    <m:t>𝑖</m:t>
                                  </m:r>
                                  <m:r>
                                    <a:rPr lang="en-US" altLang="zh-TW" sz="3600" b="0" i="1" smtClean="0">
                                      <a:latin typeface="Cambria Math" panose="02040503050406030204" pitchFamily="18" charset="0"/>
                                    </a:rPr>
                                    <m:t>0</m:t>
                                  </m:r>
                                </m:sub>
                              </m:sSub>
                              <m:r>
                                <a:rPr lang="en-US" altLang="zh-TW" sz="3600" b="0" i="1" smtClean="0">
                                  <a:latin typeface="Cambria Math" panose="02040503050406030204" pitchFamily="18" charset="0"/>
                                  <a:ea typeface="Cambria Math" panose="02040503050406030204" pitchFamily="18" charset="0"/>
                                </a:rPr>
                                <m:t>×</m:t>
                              </m:r>
                              <m:sSub>
                                <m:sSubPr>
                                  <m:ctrlPr>
                                    <a:rPr lang="en-US" altLang="zh-TW" sz="3600" b="0" i="1" smtClean="0">
                                      <a:latin typeface="Cambria Math" panose="02040503050406030204" pitchFamily="18" charset="0"/>
                                      <a:ea typeface="Cambria Math" panose="02040503050406030204" pitchFamily="18" charset="0"/>
                                    </a:rPr>
                                  </m:ctrlPr>
                                </m:sSubPr>
                                <m:e>
                                  <m:r>
                                    <a:rPr lang="en-US" altLang="zh-TW" sz="3600" b="0" i="1" smtClean="0">
                                      <a:latin typeface="Cambria Math" panose="02040503050406030204" pitchFamily="18" charset="0"/>
                                      <a:ea typeface="Cambria Math" panose="02040503050406030204" pitchFamily="18" charset="0"/>
                                    </a:rPr>
                                    <m:t>𝑃</m:t>
                                  </m:r>
                                </m:e>
                                <m:sub>
                                  <m:r>
                                    <a:rPr lang="en-US" altLang="zh-TW" sz="3600" b="0" i="1" smtClean="0">
                                      <a:latin typeface="Cambria Math" panose="02040503050406030204" pitchFamily="18" charset="0"/>
                                      <a:ea typeface="Cambria Math" panose="02040503050406030204" pitchFamily="18" charset="0"/>
                                    </a:rPr>
                                    <m:t>𝑖</m:t>
                                  </m:r>
                                  <m:r>
                                    <a:rPr lang="en-US" altLang="zh-TW" sz="3600" b="0" i="1" smtClean="0">
                                      <a:latin typeface="Cambria Math" panose="02040503050406030204" pitchFamily="18" charset="0"/>
                                      <a:ea typeface="Cambria Math" panose="02040503050406030204" pitchFamily="18" charset="0"/>
                                    </a:rPr>
                                    <m:t>1</m:t>
                                  </m:r>
                                </m:sub>
                              </m:sSub>
                            </m:e>
                          </m:d>
                          <m:r>
                            <a:rPr lang="en-US" altLang="zh-TW" sz="3600" b="0" i="1" smtClean="0">
                              <a:latin typeface="Cambria Math" panose="02040503050406030204" pitchFamily="18" charset="0"/>
                              <a:ea typeface="Cambria Math" panose="02040503050406030204" pitchFamily="18" charset="0"/>
                            </a:rPr>
                            <m:t>∙</m:t>
                          </m:r>
                          <m:r>
                            <a:rPr lang="en-US" altLang="zh-TW" sz="3600" b="0" i="1" smtClean="0">
                              <a:latin typeface="Cambria Math" panose="02040503050406030204" pitchFamily="18" charset="0"/>
                              <a:ea typeface="Cambria Math" panose="02040503050406030204" pitchFamily="18" charset="0"/>
                            </a:rPr>
                            <m:t>𝑣</m:t>
                          </m:r>
                        </m:e>
                      </m:d>
                    </m:oMath>
                  </m:oMathPara>
                </a14:m>
                <a:endParaRPr lang="zh-TW" altLang="en-US" sz="3600" dirty="0"/>
              </a:p>
            </p:txBody>
          </p:sp>
        </mc:Choice>
        <mc:Fallback xmlns="">
          <p:sp>
            <p:nvSpPr>
              <p:cNvPr id="3" name="文字方塊 2">
                <a:extLst>
                  <a:ext uri="{FF2B5EF4-FFF2-40B4-BE49-F238E27FC236}">
                    <a16:creationId xmlns:a16="http://schemas.microsoft.com/office/drawing/2014/main" id="{8311ACE4-5F8E-4120-B154-4AF7CB72FF95}"/>
                  </a:ext>
                </a:extLst>
              </p:cNvPr>
              <p:cNvSpPr txBox="1">
                <a:spLocks noRot="1" noChangeAspect="1" noMove="1" noResize="1" noEditPoints="1" noAdjustHandles="1" noChangeArrowheads="1" noChangeShapeType="1" noTextEdit="1"/>
              </p:cNvSpPr>
              <p:nvPr/>
            </p:nvSpPr>
            <p:spPr>
              <a:xfrm>
                <a:off x="2519772" y="5013176"/>
                <a:ext cx="4104456" cy="553998"/>
              </a:xfrm>
              <a:prstGeom prst="rect">
                <a:avLst/>
              </a:prstGeom>
              <a:blipFill>
                <a:blip r:embed="rId5"/>
                <a:stretch>
                  <a:fillRect/>
                </a:stretch>
              </a:blipFill>
            </p:spPr>
            <p:txBody>
              <a:bodyPr/>
              <a:lstStyle/>
              <a:p>
                <a:r>
                  <a:rPr lang="zh-TW" altLang="en-US">
                    <a:noFill/>
                  </a:rPr>
                  <a:t> </a:t>
                </a:r>
              </a:p>
            </p:txBody>
          </p:sp>
        </mc:Fallback>
      </mc:AlternateContent>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Vanishing Points (5/5)</a:t>
            </a:r>
            <a:endParaRPr lang="zh-TW" altLang="en-US" dirty="0"/>
          </a:p>
        </p:txBody>
      </p:sp>
      <p:sp>
        <p:nvSpPr>
          <p:cNvPr id="3" name="內容版面配置區 2"/>
          <p:cNvSpPr>
            <a:spLocks noGrp="1"/>
          </p:cNvSpPr>
          <p:nvPr>
            <p:ph idx="1"/>
          </p:nvPr>
        </p:nvSpPr>
        <p:spPr/>
        <p:txBody>
          <a:bodyPr/>
          <a:lstStyle/>
          <a:p>
            <a:r>
              <a:rPr lang="en-US" altLang="zh-TW" dirty="0"/>
              <a:t>A </a:t>
            </a:r>
            <a:r>
              <a:rPr lang="en-US" altLang="zh-TW" dirty="0" err="1"/>
              <a:t>robustified</a:t>
            </a:r>
            <a:r>
              <a:rPr lang="en-US" altLang="zh-TW" dirty="0"/>
              <a:t> least squares estimate for the vanishing point:</a:t>
            </a:r>
          </a:p>
          <a:p>
            <a:endParaRPr lang="en-US" altLang="zh-TW" dirty="0"/>
          </a:p>
          <a:p>
            <a:endParaRPr lang="en-US" altLang="zh-TW" dirty="0"/>
          </a:p>
          <a:p>
            <a:endParaRPr lang="en-US" altLang="zh-TW" dirty="0"/>
          </a:p>
        </p:txBody>
      </p:sp>
      <p:pic>
        <p:nvPicPr>
          <p:cNvPr id="4" name="圖片 3">
            <a:extLst>
              <a:ext uri="{FF2B5EF4-FFF2-40B4-BE49-F238E27FC236}">
                <a16:creationId xmlns:a16="http://schemas.microsoft.com/office/drawing/2014/main" id="{16379479-0BC4-4A92-9A5D-FB1B4C405861}"/>
              </a:ext>
            </a:extLst>
          </p:cNvPr>
          <p:cNvPicPr>
            <a:picLocks noChangeAspect="1"/>
          </p:cNvPicPr>
          <p:nvPr/>
        </p:nvPicPr>
        <p:blipFill>
          <a:blip r:embed="rId3"/>
          <a:stretch>
            <a:fillRect/>
          </a:stretch>
        </p:blipFill>
        <p:spPr>
          <a:xfrm>
            <a:off x="731854" y="3140968"/>
            <a:ext cx="7680291" cy="1224136"/>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7.4 Segmentation</a:t>
            </a:r>
            <a:endParaRPr lang="zh-TW" altLang="en-US" dirty="0"/>
          </a:p>
        </p:txBody>
      </p:sp>
      <p:sp>
        <p:nvSpPr>
          <p:cNvPr id="3" name="內容版面配置區 2"/>
          <p:cNvSpPr>
            <a:spLocks noGrp="1"/>
          </p:cNvSpPr>
          <p:nvPr>
            <p:ph idx="1"/>
          </p:nvPr>
        </p:nvSpPr>
        <p:spPr/>
        <p:txBody>
          <a:bodyPr/>
          <a:lstStyle/>
          <a:p>
            <a:r>
              <a:rPr lang="en-US" altLang="zh-TW" dirty="0"/>
              <a:t>Graph-based segmentation</a:t>
            </a:r>
            <a:endParaRPr lang="zh-TW" altLang="en-US" dirty="0"/>
          </a:p>
        </p:txBody>
      </p:sp>
      <p:pic>
        <p:nvPicPr>
          <p:cNvPr id="4" name="圖片 3"/>
          <p:cNvPicPr>
            <a:picLocks noChangeAspect="1"/>
          </p:cNvPicPr>
          <p:nvPr/>
        </p:nvPicPr>
        <p:blipFill>
          <a:blip r:embed="rId3"/>
          <a:stretch>
            <a:fillRect/>
          </a:stretch>
        </p:blipFill>
        <p:spPr>
          <a:xfrm>
            <a:off x="424448" y="2346955"/>
            <a:ext cx="8324850" cy="3981450"/>
          </a:xfrm>
          <a:prstGeom prst="rect">
            <a:avLst/>
          </a:prstGeom>
        </p:spPr>
      </p:pic>
    </p:spTree>
    <p:extLst>
      <p:ext uri="{BB962C8B-B14F-4D97-AF65-F5344CB8AC3E}">
        <p14:creationId xmlns:p14="http://schemas.microsoft.com/office/powerpoint/2010/main" val="26954800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Segmentation</a:t>
            </a:r>
            <a:endParaRPr lang="zh-TW" altLang="en-US" dirty="0"/>
          </a:p>
        </p:txBody>
      </p:sp>
      <p:sp>
        <p:nvSpPr>
          <p:cNvPr id="3" name="內容版面配置區 2"/>
          <p:cNvSpPr>
            <a:spLocks noGrp="1"/>
          </p:cNvSpPr>
          <p:nvPr>
            <p:ph idx="1"/>
          </p:nvPr>
        </p:nvSpPr>
        <p:spPr/>
        <p:txBody>
          <a:bodyPr/>
          <a:lstStyle/>
          <a:p>
            <a:r>
              <a:rPr lang="en-US" altLang="zh-TW" dirty="0"/>
              <a:t>Graph-based segmentation</a:t>
            </a:r>
            <a:endParaRPr lang="zh-TW" altLang="en-US" dirty="0"/>
          </a:p>
          <a:p>
            <a:endParaRPr lang="zh-TW" altLang="en-US" dirty="0"/>
          </a:p>
        </p:txBody>
      </p:sp>
      <p:pic>
        <p:nvPicPr>
          <p:cNvPr id="5" name="圖片 4"/>
          <p:cNvPicPr>
            <a:picLocks noChangeAspect="1"/>
          </p:cNvPicPr>
          <p:nvPr/>
        </p:nvPicPr>
        <p:blipFill>
          <a:blip r:embed="rId3"/>
          <a:stretch>
            <a:fillRect/>
          </a:stretch>
        </p:blipFill>
        <p:spPr>
          <a:xfrm>
            <a:off x="1106740" y="2484735"/>
            <a:ext cx="6930520" cy="2756892"/>
          </a:xfrm>
          <a:prstGeom prst="rect">
            <a:avLst/>
          </a:prstGeom>
        </p:spPr>
      </p:pic>
    </p:spTree>
    <p:extLst>
      <p:ext uri="{BB962C8B-B14F-4D97-AF65-F5344CB8AC3E}">
        <p14:creationId xmlns:p14="http://schemas.microsoft.com/office/powerpoint/2010/main" val="25290278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Segmentation</a:t>
            </a:r>
            <a:endParaRPr lang="zh-TW" altLang="en-US" dirty="0"/>
          </a:p>
        </p:txBody>
      </p:sp>
      <p:sp>
        <p:nvSpPr>
          <p:cNvPr id="3" name="內容版面配置區 2"/>
          <p:cNvSpPr>
            <a:spLocks noGrp="1"/>
          </p:cNvSpPr>
          <p:nvPr>
            <p:ph idx="1"/>
          </p:nvPr>
        </p:nvSpPr>
        <p:spPr/>
        <p:txBody>
          <a:bodyPr/>
          <a:lstStyle/>
          <a:p>
            <a:r>
              <a:rPr lang="en-US" altLang="zh-TW" dirty="0"/>
              <a:t>Mean shift</a:t>
            </a:r>
            <a:endParaRPr lang="zh-TW" altLang="en-US" dirty="0"/>
          </a:p>
        </p:txBody>
      </p:sp>
      <p:pic>
        <p:nvPicPr>
          <p:cNvPr id="6" name="圖片 5"/>
          <p:cNvPicPr>
            <a:picLocks noChangeAspect="1"/>
          </p:cNvPicPr>
          <p:nvPr/>
        </p:nvPicPr>
        <p:blipFill>
          <a:blip r:embed="rId3"/>
          <a:stretch>
            <a:fillRect/>
          </a:stretch>
        </p:blipFill>
        <p:spPr>
          <a:xfrm>
            <a:off x="575556" y="5484009"/>
            <a:ext cx="7992888" cy="1365959"/>
          </a:xfrm>
          <a:prstGeom prst="rect">
            <a:avLst/>
          </a:prstGeom>
        </p:spPr>
      </p:pic>
      <p:pic>
        <p:nvPicPr>
          <p:cNvPr id="7" name="圖片 6"/>
          <p:cNvPicPr>
            <a:picLocks noChangeAspect="1"/>
          </p:cNvPicPr>
          <p:nvPr/>
        </p:nvPicPr>
        <p:blipFill>
          <a:blip r:embed="rId4"/>
          <a:stretch>
            <a:fillRect/>
          </a:stretch>
        </p:blipFill>
        <p:spPr>
          <a:xfrm>
            <a:off x="1144437" y="2462997"/>
            <a:ext cx="6855125" cy="2838450"/>
          </a:xfrm>
          <a:prstGeom prst="rect">
            <a:avLst/>
          </a:prstGeom>
        </p:spPr>
      </p:pic>
    </p:spTree>
    <p:extLst>
      <p:ext uri="{BB962C8B-B14F-4D97-AF65-F5344CB8AC3E}">
        <p14:creationId xmlns:p14="http://schemas.microsoft.com/office/powerpoint/2010/main" val="3947174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18CD626-F37D-4A75-A998-1D0897B97E62}"/>
              </a:ext>
            </a:extLst>
          </p:cNvPr>
          <p:cNvSpPr>
            <a:spLocks noGrp="1"/>
          </p:cNvSpPr>
          <p:nvPr>
            <p:ph type="title"/>
          </p:nvPr>
        </p:nvSpPr>
        <p:spPr/>
        <p:txBody>
          <a:bodyPr/>
          <a:lstStyle/>
          <a:p>
            <a:r>
              <a:rPr lang="en-US" altLang="zh-TW" dirty="0"/>
              <a:t>Segmentation</a:t>
            </a:r>
            <a:endParaRPr lang="zh-TW" altLang="en-US" dirty="0"/>
          </a:p>
        </p:txBody>
      </p:sp>
      <p:pic>
        <p:nvPicPr>
          <p:cNvPr id="5" name="圖片 4">
            <a:extLst>
              <a:ext uri="{FF2B5EF4-FFF2-40B4-BE49-F238E27FC236}">
                <a16:creationId xmlns:a16="http://schemas.microsoft.com/office/drawing/2014/main" id="{BB9AA6C2-687A-4F3C-AC69-656324F061CC}"/>
              </a:ext>
            </a:extLst>
          </p:cNvPr>
          <p:cNvPicPr>
            <a:picLocks noChangeAspect="1"/>
          </p:cNvPicPr>
          <p:nvPr/>
        </p:nvPicPr>
        <p:blipFill>
          <a:blip r:embed="rId3"/>
          <a:stretch>
            <a:fillRect/>
          </a:stretch>
        </p:blipFill>
        <p:spPr>
          <a:xfrm>
            <a:off x="1187624" y="1325488"/>
            <a:ext cx="6408712" cy="4951834"/>
          </a:xfrm>
          <a:prstGeom prst="rect">
            <a:avLst/>
          </a:prstGeom>
        </p:spPr>
      </p:pic>
      <p:sp>
        <p:nvSpPr>
          <p:cNvPr id="7" name="內容版面配置區 6">
            <a:extLst>
              <a:ext uri="{FF2B5EF4-FFF2-40B4-BE49-F238E27FC236}">
                <a16:creationId xmlns:a16="http://schemas.microsoft.com/office/drawing/2014/main" id="{A7B0DB19-CAAF-467C-878B-5F6EBBBCDCF8}"/>
              </a:ext>
            </a:extLst>
          </p:cNvPr>
          <p:cNvSpPr>
            <a:spLocks noGrp="1"/>
          </p:cNvSpPr>
          <p:nvPr>
            <p:ph idx="1"/>
          </p:nvPr>
        </p:nvSpPr>
        <p:spPr/>
        <p:txBody>
          <a:bodyPr/>
          <a:lstStyle/>
          <a:p>
            <a:pPr marL="0" indent="0">
              <a:buNone/>
            </a:pPr>
            <a:r>
              <a:rPr lang="zh-TW" altLang="en-US" dirty="0"/>
              <a:t>  </a:t>
            </a:r>
          </a:p>
        </p:txBody>
      </p:sp>
    </p:spTree>
    <p:extLst>
      <p:ext uri="{BB962C8B-B14F-4D97-AF65-F5344CB8AC3E}">
        <p14:creationId xmlns:p14="http://schemas.microsoft.com/office/powerpoint/2010/main" val="41803010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18CD626-F37D-4A75-A998-1D0897B97E62}"/>
              </a:ext>
            </a:extLst>
          </p:cNvPr>
          <p:cNvSpPr>
            <a:spLocks noGrp="1"/>
          </p:cNvSpPr>
          <p:nvPr>
            <p:ph type="title"/>
          </p:nvPr>
        </p:nvSpPr>
        <p:spPr/>
        <p:txBody>
          <a:bodyPr/>
          <a:lstStyle/>
          <a:p>
            <a:r>
              <a:rPr lang="en-US" altLang="zh-TW" dirty="0"/>
              <a:t>Segmentation</a:t>
            </a:r>
            <a:endParaRPr lang="zh-TW" altLang="en-US" dirty="0"/>
          </a:p>
        </p:txBody>
      </p:sp>
      <p:pic>
        <p:nvPicPr>
          <p:cNvPr id="6" name="圖片 5">
            <a:extLst>
              <a:ext uri="{FF2B5EF4-FFF2-40B4-BE49-F238E27FC236}">
                <a16:creationId xmlns:a16="http://schemas.microsoft.com/office/drawing/2014/main" id="{8600A7A1-E092-4363-B20A-A4D223C1D389}"/>
              </a:ext>
            </a:extLst>
          </p:cNvPr>
          <p:cNvPicPr>
            <a:picLocks noChangeAspect="1"/>
          </p:cNvPicPr>
          <p:nvPr/>
        </p:nvPicPr>
        <p:blipFill>
          <a:blip r:embed="rId2"/>
          <a:stretch>
            <a:fillRect/>
          </a:stretch>
        </p:blipFill>
        <p:spPr>
          <a:xfrm>
            <a:off x="25152" y="1442511"/>
            <a:ext cx="4543892" cy="4519723"/>
          </a:xfrm>
          <a:prstGeom prst="rect">
            <a:avLst/>
          </a:prstGeom>
        </p:spPr>
      </p:pic>
      <p:pic>
        <p:nvPicPr>
          <p:cNvPr id="8" name="圖片 7">
            <a:extLst>
              <a:ext uri="{FF2B5EF4-FFF2-40B4-BE49-F238E27FC236}">
                <a16:creationId xmlns:a16="http://schemas.microsoft.com/office/drawing/2014/main" id="{51115E44-68C4-4FBD-8841-FA430687B391}"/>
              </a:ext>
            </a:extLst>
          </p:cNvPr>
          <p:cNvPicPr>
            <a:picLocks noChangeAspect="1"/>
          </p:cNvPicPr>
          <p:nvPr/>
        </p:nvPicPr>
        <p:blipFill>
          <a:blip r:embed="rId3"/>
          <a:stretch>
            <a:fillRect/>
          </a:stretch>
        </p:blipFill>
        <p:spPr>
          <a:xfrm>
            <a:off x="4603483" y="1323113"/>
            <a:ext cx="4771794" cy="4639121"/>
          </a:xfrm>
          <a:prstGeom prst="rect">
            <a:avLst/>
          </a:prstGeom>
        </p:spPr>
      </p:pic>
    </p:spTree>
    <p:extLst>
      <p:ext uri="{BB962C8B-B14F-4D97-AF65-F5344CB8AC3E}">
        <p14:creationId xmlns:p14="http://schemas.microsoft.com/office/powerpoint/2010/main" val="1394350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9281253-63DD-4CFE-9FB6-1169E3806A14}"/>
              </a:ext>
            </a:extLst>
          </p:cNvPr>
          <p:cNvSpPr>
            <a:spLocks noGrp="1"/>
          </p:cNvSpPr>
          <p:nvPr>
            <p:ph type="title"/>
          </p:nvPr>
        </p:nvSpPr>
        <p:spPr/>
        <p:txBody>
          <a:bodyPr/>
          <a:lstStyle/>
          <a:p>
            <a:r>
              <a:rPr lang="en-US" altLang="zh-TW" dirty="0"/>
              <a:t>7.1 Points and Patches (3/4)</a:t>
            </a:r>
            <a:endParaRPr lang="zh-TW" altLang="en-US" dirty="0"/>
          </a:p>
        </p:txBody>
      </p:sp>
      <p:pic>
        <p:nvPicPr>
          <p:cNvPr id="2050" name="Picture 2" descr="CS205 Real Time Image Stitching">
            <a:extLst>
              <a:ext uri="{FF2B5EF4-FFF2-40B4-BE49-F238E27FC236}">
                <a16:creationId xmlns:a16="http://schemas.microsoft.com/office/drawing/2014/main" id="{791428C3-A6E0-465F-AD0F-989D09F0A13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2420888"/>
            <a:ext cx="8229600" cy="3183910"/>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7">
            <a:extLst>
              <a:ext uri="{FF2B5EF4-FFF2-40B4-BE49-F238E27FC236}">
                <a16:creationId xmlns:a16="http://schemas.microsoft.com/office/drawing/2014/main" id="{E14DFF7F-B700-43D1-AA68-DCE124136584}"/>
              </a:ext>
            </a:extLst>
          </p:cNvPr>
          <p:cNvSpPr txBox="1"/>
          <p:nvPr/>
        </p:nvSpPr>
        <p:spPr>
          <a:xfrm>
            <a:off x="1331640" y="1419328"/>
            <a:ext cx="4572000" cy="646331"/>
          </a:xfrm>
          <a:prstGeom prst="rect">
            <a:avLst/>
          </a:prstGeom>
          <a:noFill/>
        </p:spPr>
        <p:txBody>
          <a:bodyPr wrap="square">
            <a:spAutoFit/>
          </a:bodyPr>
          <a:lstStyle/>
          <a:p>
            <a:pPr marL="571500" indent="-571500">
              <a:buFont typeface="Arial" panose="020B0604020202020204" pitchFamily="34" charset="0"/>
              <a:buChar char="•"/>
            </a:pPr>
            <a:r>
              <a:rPr lang="en-US" altLang="zh-TW" sz="3600" dirty="0"/>
              <a:t>Stitching panorama</a:t>
            </a:r>
            <a:endParaRPr lang="zh-TW" altLang="en-US" sz="3600" dirty="0"/>
          </a:p>
        </p:txBody>
      </p:sp>
    </p:spTree>
    <p:extLst>
      <p:ext uri="{BB962C8B-B14F-4D97-AF65-F5344CB8AC3E}">
        <p14:creationId xmlns:p14="http://schemas.microsoft.com/office/powerpoint/2010/main" val="175867940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a:t>Segmentation</a:t>
            </a:r>
            <a:endParaRPr lang="zh-TW" altLang="en-US" dirty="0"/>
          </a:p>
        </p:txBody>
      </p:sp>
      <p:sp>
        <p:nvSpPr>
          <p:cNvPr id="3" name="內容版面配置區 2"/>
          <p:cNvSpPr>
            <a:spLocks noGrp="1"/>
          </p:cNvSpPr>
          <p:nvPr>
            <p:ph idx="1"/>
          </p:nvPr>
        </p:nvSpPr>
        <p:spPr/>
        <p:txBody>
          <a:bodyPr/>
          <a:lstStyle/>
          <a:p>
            <a:r>
              <a:rPr lang="en-US" altLang="zh-TW" dirty="0"/>
              <a:t>Mean shift</a:t>
            </a:r>
            <a:endParaRPr lang="zh-TW" altLang="en-US" dirty="0"/>
          </a:p>
        </p:txBody>
      </p:sp>
      <p:pic>
        <p:nvPicPr>
          <p:cNvPr id="6" name="圖片 5"/>
          <p:cNvPicPr>
            <a:picLocks noChangeAspect="1"/>
          </p:cNvPicPr>
          <p:nvPr/>
        </p:nvPicPr>
        <p:blipFill>
          <a:blip r:embed="rId3"/>
          <a:stretch>
            <a:fillRect/>
          </a:stretch>
        </p:blipFill>
        <p:spPr>
          <a:xfrm>
            <a:off x="575556" y="5484009"/>
            <a:ext cx="7992888" cy="1365959"/>
          </a:xfrm>
          <a:prstGeom prst="rect">
            <a:avLst/>
          </a:prstGeom>
        </p:spPr>
      </p:pic>
      <p:pic>
        <p:nvPicPr>
          <p:cNvPr id="5" name="圖片 4"/>
          <p:cNvPicPr>
            <a:picLocks noChangeAspect="1"/>
          </p:cNvPicPr>
          <p:nvPr/>
        </p:nvPicPr>
        <p:blipFill>
          <a:blip r:embed="rId4"/>
          <a:stretch>
            <a:fillRect/>
          </a:stretch>
        </p:blipFill>
        <p:spPr>
          <a:xfrm>
            <a:off x="1115616" y="2420888"/>
            <a:ext cx="7145271" cy="3132371"/>
          </a:xfrm>
          <a:prstGeom prst="rect">
            <a:avLst/>
          </a:prstGeom>
        </p:spPr>
      </p:pic>
    </p:spTree>
    <p:extLst>
      <p:ext uri="{BB962C8B-B14F-4D97-AF65-F5344CB8AC3E}">
        <p14:creationId xmlns:p14="http://schemas.microsoft.com/office/powerpoint/2010/main" val="6438842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Segmentation</a:t>
            </a:r>
            <a:endParaRPr lang="zh-TW" altLang="en-US" dirty="0"/>
          </a:p>
        </p:txBody>
      </p:sp>
      <p:sp>
        <p:nvSpPr>
          <p:cNvPr id="3" name="內容版面配置區 2"/>
          <p:cNvSpPr>
            <a:spLocks noGrp="1"/>
          </p:cNvSpPr>
          <p:nvPr>
            <p:ph idx="1"/>
          </p:nvPr>
        </p:nvSpPr>
        <p:spPr/>
        <p:txBody>
          <a:bodyPr/>
          <a:lstStyle/>
          <a:p>
            <a:r>
              <a:rPr lang="en-US" altLang="zh-TW" dirty="0"/>
              <a:t>Mean shift</a:t>
            </a:r>
            <a:endParaRPr lang="zh-TW" altLang="en-US" dirty="0"/>
          </a:p>
        </p:txBody>
      </p:sp>
      <p:pic>
        <p:nvPicPr>
          <p:cNvPr id="6" name="圖片 5"/>
          <p:cNvPicPr>
            <a:picLocks noChangeAspect="1"/>
          </p:cNvPicPr>
          <p:nvPr/>
        </p:nvPicPr>
        <p:blipFill>
          <a:blip r:embed="rId3"/>
          <a:stretch>
            <a:fillRect/>
          </a:stretch>
        </p:blipFill>
        <p:spPr>
          <a:xfrm>
            <a:off x="575556" y="5484009"/>
            <a:ext cx="7992888" cy="1365959"/>
          </a:xfrm>
          <a:prstGeom prst="rect">
            <a:avLst/>
          </a:prstGeom>
        </p:spPr>
      </p:pic>
      <p:pic>
        <p:nvPicPr>
          <p:cNvPr id="4" name="圖片 3"/>
          <p:cNvPicPr>
            <a:picLocks noChangeAspect="1"/>
          </p:cNvPicPr>
          <p:nvPr/>
        </p:nvPicPr>
        <p:blipFill>
          <a:blip r:embed="rId4"/>
          <a:stretch>
            <a:fillRect/>
          </a:stretch>
        </p:blipFill>
        <p:spPr>
          <a:xfrm>
            <a:off x="2274596" y="2348880"/>
            <a:ext cx="4594808" cy="3291602"/>
          </a:xfrm>
          <a:prstGeom prst="rect">
            <a:avLst/>
          </a:prstGeom>
        </p:spPr>
      </p:pic>
    </p:spTree>
    <p:extLst>
      <p:ext uri="{BB962C8B-B14F-4D97-AF65-F5344CB8AC3E}">
        <p14:creationId xmlns:p14="http://schemas.microsoft.com/office/powerpoint/2010/main" val="2349786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Segmentation</a:t>
            </a:r>
            <a:endParaRPr lang="zh-TW" altLang="en-US" dirty="0"/>
          </a:p>
        </p:txBody>
      </p:sp>
      <p:sp>
        <p:nvSpPr>
          <p:cNvPr id="7" name="內容版面配置區 6">
            <a:extLst>
              <a:ext uri="{FF2B5EF4-FFF2-40B4-BE49-F238E27FC236}">
                <a16:creationId xmlns:a16="http://schemas.microsoft.com/office/drawing/2014/main" id="{3BC06C73-7EC9-48B2-ACEB-616E5CF03704}"/>
              </a:ext>
            </a:extLst>
          </p:cNvPr>
          <p:cNvSpPr>
            <a:spLocks noGrp="1"/>
          </p:cNvSpPr>
          <p:nvPr>
            <p:ph idx="1"/>
          </p:nvPr>
        </p:nvSpPr>
        <p:spPr/>
        <p:txBody>
          <a:bodyPr/>
          <a:lstStyle/>
          <a:p>
            <a:endParaRPr lang="zh-TW" altLang="en-US"/>
          </a:p>
        </p:txBody>
      </p:sp>
      <p:pic>
        <p:nvPicPr>
          <p:cNvPr id="1026" name="Picture 2">
            <a:extLst>
              <a:ext uri="{FF2B5EF4-FFF2-40B4-BE49-F238E27FC236}">
                <a16:creationId xmlns:a16="http://schemas.microsoft.com/office/drawing/2014/main" id="{86F3C515-2591-4125-A2D3-B0C1ACA58C1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600200"/>
            <a:ext cx="3838185" cy="38381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1F2143A-E2BA-41E5-B30E-99A29E5B749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1600200"/>
            <a:ext cx="4679232"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87169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Joke</a:t>
            </a:r>
            <a:endParaRPr lang="zh-TW" altLang="en-US" dirty="0"/>
          </a:p>
        </p:txBody>
      </p:sp>
      <p:sp>
        <p:nvSpPr>
          <p:cNvPr id="3" name="內容版面配置區 2"/>
          <p:cNvSpPr>
            <a:spLocks noGrp="1"/>
          </p:cNvSpPr>
          <p:nvPr>
            <p:ph idx="1"/>
          </p:nvPr>
        </p:nvSpPr>
        <p:spPr>
          <a:xfrm>
            <a:off x="457200" y="1600200"/>
            <a:ext cx="8229600" cy="4781128"/>
          </a:xfrm>
        </p:spPr>
        <p:txBody>
          <a:bodyPr>
            <a:normAutofit lnSpcReduction="10000"/>
          </a:bodyPr>
          <a:lstStyle/>
          <a:p>
            <a:r>
              <a:rPr lang="en-US" altLang="zh-TW" sz="2800" dirty="0">
                <a:hlinkClick r:id="rId2"/>
              </a:rPr>
              <a:t>https://www.youtube.com/watch?v=RLuNZKEymsU</a:t>
            </a:r>
          </a:p>
          <a:p>
            <a:r>
              <a:rPr lang="en-US" altLang="zh-TW" sz="2800" dirty="0">
                <a:hlinkClick r:id="rId2"/>
              </a:rPr>
              <a:t>https://www.youtube.com/watch?v=yGXoep8dX6Q</a:t>
            </a:r>
            <a:endParaRPr lang="en-US" altLang="zh-TW" sz="2800" dirty="0"/>
          </a:p>
          <a:p>
            <a:r>
              <a:rPr lang="en-US" altLang="zh-TW" sz="2800" dirty="0">
                <a:hlinkClick r:id="rId3"/>
              </a:rPr>
              <a:t>https://www.youtube.com/watch?v=XHedu3KcPP0</a:t>
            </a:r>
            <a:endParaRPr lang="en-US" altLang="zh-TW" sz="2800" dirty="0"/>
          </a:p>
          <a:p>
            <a:r>
              <a:rPr lang="en-US" altLang="zh-TW" sz="2800" dirty="0">
                <a:hlinkClick r:id="rId4"/>
              </a:rPr>
              <a:t>https://www.youtube.com/watch?v=piboGnmohYI</a:t>
            </a:r>
            <a:endParaRPr lang="en-US" altLang="zh-TW" sz="2800" dirty="0"/>
          </a:p>
          <a:p>
            <a:r>
              <a:rPr lang="en-US" altLang="zh-TW" sz="2800" dirty="0">
                <a:hlinkClick r:id="rId5"/>
              </a:rPr>
              <a:t>https://www.youtube.com/watch?v=YlaWGd1cUms</a:t>
            </a:r>
            <a:endParaRPr lang="en-US" altLang="zh-TW" sz="2800" dirty="0"/>
          </a:p>
          <a:p>
            <a:endParaRPr lang="en-US" altLang="zh-TW" sz="2800" dirty="0"/>
          </a:p>
          <a:p>
            <a:r>
              <a:rPr lang="en-US" altLang="zh-TW" sz="2800" dirty="0">
                <a:hlinkClick r:id="rId6"/>
              </a:rPr>
              <a:t>https://www.youtube.com/watch?v=-YGgiOiG-LI</a:t>
            </a:r>
            <a:endParaRPr lang="en-US" altLang="zh-TW" sz="2800" dirty="0"/>
          </a:p>
          <a:p>
            <a:r>
              <a:rPr lang="en-US" altLang="zh-TW" sz="2800" dirty="0">
                <a:hlinkClick r:id="rId7"/>
              </a:rPr>
              <a:t>https://www.youtube.com/watch?v=C9vZ35T1TmU&amp;list=PLnPLskqK8ToCg_XzrlD2nGZBv_CscqU08&amp;index=2</a:t>
            </a:r>
            <a:endParaRPr lang="en-US" altLang="zh-TW" sz="2800" dirty="0"/>
          </a:p>
          <a:p>
            <a:endParaRPr lang="en-US" altLang="zh-TW" sz="2800" dirty="0"/>
          </a:p>
          <a:p>
            <a:endParaRPr lang="en-US" altLang="zh-TW" sz="2800" dirty="0"/>
          </a:p>
        </p:txBody>
      </p:sp>
    </p:spTree>
    <p:extLst>
      <p:ext uri="{BB962C8B-B14F-4D97-AF65-F5344CB8AC3E}">
        <p14:creationId xmlns:p14="http://schemas.microsoft.com/office/powerpoint/2010/main" val="3352521443"/>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16958</TotalTime>
  <Words>6240</Words>
  <Application>Microsoft Office PowerPoint</Application>
  <PresentationFormat>如螢幕大小 (4:3)</PresentationFormat>
  <Paragraphs>679</Paragraphs>
  <Slides>93</Slides>
  <Notes>77</Notes>
  <HiddenSlides>6</HiddenSlides>
  <MMClips>1</MMClips>
  <ScaleCrop>false</ScaleCrop>
  <HeadingPairs>
    <vt:vector size="6" baseType="variant">
      <vt:variant>
        <vt:lpstr>使用字型</vt:lpstr>
      </vt:variant>
      <vt:variant>
        <vt:i4>18</vt:i4>
      </vt:variant>
      <vt:variant>
        <vt:lpstr>佈景主題</vt:lpstr>
      </vt:variant>
      <vt:variant>
        <vt:i4>1</vt:i4>
      </vt:variant>
      <vt:variant>
        <vt:lpstr>投影片標題</vt:lpstr>
      </vt:variant>
      <vt:variant>
        <vt:i4>93</vt:i4>
      </vt:variant>
    </vt:vector>
  </HeadingPairs>
  <TitlesOfParts>
    <vt:vector size="112" baseType="lpstr">
      <vt:lpstr>CMBX10</vt:lpstr>
      <vt:lpstr>CMMI10</vt:lpstr>
      <vt:lpstr>CMMI7</vt:lpstr>
      <vt:lpstr>CMR10</vt:lpstr>
      <vt:lpstr>CMR7</vt:lpstr>
      <vt:lpstr>CMSY10</vt:lpstr>
      <vt:lpstr>Google Sans</vt:lpstr>
      <vt:lpstr>NimbusRomNo9L-Regu</vt:lpstr>
      <vt:lpstr>NimbusRomNo9L-ReguItal</vt:lpstr>
      <vt:lpstr>Söhne</vt:lpstr>
      <vt:lpstr>source-serif-pro</vt:lpstr>
      <vt:lpstr>微軟正黑體</vt:lpstr>
      <vt:lpstr>Arial</vt:lpstr>
      <vt:lpstr>Calibri</vt:lpstr>
      <vt:lpstr>Cambria Math</vt:lpstr>
      <vt:lpstr>Comic Sans MS</vt:lpstr>
      <vt:lpstr>Open Sans</vt:lpstr>
      <vt:lpstr>Wingdings</vt:lpstr>
      <vt:lpstr>Office 佈景主題</vt:lpstr>
      <vt:lpstr>Advanced Computer Vision </vt:lpstr>
      <vt:lpstr> </vt:lpstr>
      <vt:lpstr>Feature Detection and Matching (1/4)</vt:lpstr>
      <vt:lpstr>Feature Detection and Matching (2/4)</vt:lpstr>
      <vt:lpstr>Feature Detection and Matching (3/4)</vt:lpstr>
      <vt:lpstr>Feature Detection and Matching (4/4)</vt:lpstr>
      <vt:lpstr>7.1 Points and Patches (1/4)</vt:lpstr>
      <vt:lpstr>7.1 Points and Patches (2/4)</vt:lpstr>
      <vt:lpstr>7.1 Points and Patches (3/4)</vt:lpstr>
      <vt:lpstr>Points and Patches (4/4)</vt:lpstr>
      <vt:lpstr>Fun Time</vt:lpstr>
      <vt:lpstr>7.1.1 Feature Detectors</vt:lpstr>
      <vt:lpstr>Aperture Problem(孔徑問題)</vt:lpstr>
      <vt:lpstr>Weighted Summed Square Difference</vt:lpstr>
      <vt:lpstr>Auto-correlation Function or Surface</vt:lpstr>
      <vt:lpstr>PowerPoint 簡報</vt:lpstr>
      <vt:lpstr>Fun Time</vt:lpstr>
      <vt:lpstr>Approximation of Auto-correlation Function (1/3)</vt:lpstr>
      <vt:lpstr>Approximation of Auto-correlation Function (2/3)</vt:lpstr>
      <vt:lpstr>Approximation of Auto-correlation Function (3/3)</vt:lpstr>
      <vt:lpstr>Approximation of Auto-correlation Function</vt:lpstr>
      <vt:lpstr> </vt:lpstr>
      <vt:lpstr>Other Measurements (1/3)</vt:lpstr>
      <vt:lpstr>Other Measurements (2/3)</vt:lpstr>
      <vt:lpstr>Other Measurements (3/3)</vt:lpstr>
      <vt:lpstr>PowerPoint 簡報</vt:lpstr>
      <vt:lpstr>Basic Feature Detection Algorithm (1/2)</vt:lpstr>
      <vt:lpstr>Basic Feature Detection Algorithm (2/2)</vt:lpstr>
      <vt:lpstr>Fun Time</vt:lpstr>
      <vt:lpstr>Adaptive Non-maximal Suppression (ANMS) (1/2)</vt:lpstr>
      <vt:lpstr>Adaptive Non-maximal Suppression (ANMS) (2/2)</vt:lpstr>
      <vt:lpstr>Measuring Repeatability</vt:lpstr>
      <vt:lpstr>Scale Invariance (1/2)</vt:lpstr>
      <vt:lpstr>Scale Invariance (2/2)</vt:lpstr>
      <vt:lpstr>Rotational Invariance</vt:lpstr>
      <vt:lpstr>Affine Invariance</vt:lpstr>
      <vt:lpstr>Maximally Stable Extremal Region (MSER)</vt:lpstr>
      <vt:lpstr>Recent Papers</vt:lpstr>
      <vt:lpstr>Fun Time</vt:lpstr>
      <vt:lpstr>7.1.2 Feature Descriptors</vt:lpstr>
      <vt:lpstr>PowerPoint 簡報</vt:lpstr>
      <vt:lpstr>Scale Invariant Feature Transform (SIFT)</vt:lpstr>
      <vt:lpstr>PowerPoint 簡報</vt:lpstr>
      <vt:lpstr>Multi-scale Oriented Patches (MOP)</vt:lpstr>
      <vt:lpstr>Multi-scale Oriented Patches (MOP)</vt:lpstr>
      <vt:lpstr>Orientation Estimation</vt:lpstr>
      <vt:lpstr>Orientation Estimation</vt:lpstr>
      <vt:lpstr>Gradient Location-orientation Histogram (GLOH)</vt:lpstr>
      <vt:lpstr>Fun Time</vt:lpstr>
      <vt:lpstr>7.1.3 Feature Matching</vt:lpstr>
      <vt:lpstr>Matching Strategy (1/4)</vt:lpstr>
      <vt:lpstr>Matching Strategy (2/4)</vt:lpstr>
      <vt:lpstr>PowerPoint 簡報</vt:lpstr>
      <vt:lpstr>Matching Strategy (3/4)</vt:lpstr>
      <vt:lpstr>Matching Strategy (4/4)</vt:lpstr>
      <vt:lpstr>7.1.4 Feature Tracking (1/3)</vt:lpstr>
      <vt:lpstr>Feature Tracking (2/3)</vt:lpstr>
      <vt:lpstr>Feature Tracking (3/3)</vt:lpstr>
      <vt:lpstr>Fun Time</vt:lpstr>
      <vt:lpstr>7.2 Edges (1/2)</vt:lpstr>
      <vt:lpstr>Edges (2/2)</vt:lpstr>
      <vt:lpstr>7.2.1 Edge Detection (1/3)</vt:lpstr>
      <vt:lpstr>Edge Detection (2/3)</vt:lpstr>
      <vt:lpstr>Edge Detection (3/3)</vt:lpstr>
      <vt:lpstr>Scale Selection</vt:lpstr>
      <vt:lpstr>Color Edge Detection</vt:lpstr>
      <vt:lpstr>Fun Time</vt:lpstr>
      <vt:lpstr>7.3 Lines</vt:lpstr>
      <vt:lpstr>7.3.1 Successive Approximation</vt:lpstr>
      <vt:lpstr>7.3.2 Hough Transforms (1/2)</vt:lpstr>
      <vt:lpstr>Hough Transforms (2/4)</vt:lpstr>
      <vt:lpstr>Hough Transforms (3/4)</vt:lpstr>
      <vt:lpstr>Hough Transforms (2/2)</vt:lpstr>
      <vt:lpstr>Hough Transforms Algorithm (1/2)</vt:lpstr>
      <vt:lpstr>Hough Transforms Algorithm (2/2)</vt:lpstr>
      <vt:lpstr>RANSAC-based Line Detection</vt:lpstr>
      <vt:lpstr>RANSAC</vt:lpstr>
      <vt:lpstr>Fun Time</vt:lpstr>
      <vt:lpstr>7.3.3 Vanishing Points (1/5)</vt:lpstr>
      <vt:lpstr> </vt:lpstr>
      <vt:lpstr>Vanishing Points (2/5)</vt:lpstr>
      <vt:lpstr>Vanishing Points (3/5)</vt:lpstr>
      <vt:lpstr>Vanishing Points (4/5)</vt:lpstr>
      <vt:lpstr>Vanishing Points (5/5)</vt:lpstr>
      <vt:lpstr>7.4 Segmentation</vt:lpstr>
      <vt:lpstr>Segmentation</vt:lpstr>
      <vt:lpstr>Segmentation</vt:lpstr>
      <vt:lpstr>Segmentation</vt:lpstr>
      <vt:lpstr>Segmentation</vt:lpstr>
      <vt:lpstr>Segmentation</vt:lpstr>
      <vt:lpstr>Segmentation</vt:lpstr>
      <vt:lpstr>Segmentation</vt:lpstr>
      <vt:lpstr>Joke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Computer Vision</dc:title>
  <dc:creator>karen</dc:creator>
  <cp:lastModifiedBy>志宏 何</cp:lastModifiedBy>
  <cp:revision>762</cp:revision>
  <dcterms:created xsi:type="dcterms:W3CDTF">2011-01-31T07:36:26Z</dcterms:created>
  <dcterms:modified xsi:type="dcterms:W3CDTF">2023-04-25T03:07:06Z</dcterms:modified>
</cp:coreProperties>
</file>