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7"/>
  </p:notesMasterIdLst>
  <p:sldIdLst>
    <p:sldId id="256" r:id="rId2"/>
    <p:sldId id="257" r:id="rId3"/>
    <p:sldId id="389" r:id="rId4"/>
    <p:sldId id="398" r:id="rId5"/>
    <p:sldId id="397" r:id="rId6"/>
    <p:sldId id="258" r:id="rId7"/>
    <p:sldId id="394" r:id="rId8"/>
    <p:sldId id="402" r:id="rId9"/>
    <p:sldId id="403" r:id="rId10"/>
    <p:sldId id="404" r:id="rId11"/>
    <p:sldId id="405" r:id="rId12"/>
    <p:sldId id="401" r:id="rId13"/>
    <p:sldId id="259" r:id="rId14"/>
    <p:sldId id="385" r:id="rId15"/>
    <p:sldId id="261" r:id="rId16"/>
    <p:sldId id="262" r:id="rId17"/>
    <p:sldId id="263" r:id="rId18"/>
    <p:sldId id="264" r:id="rId19"/>
    <p:sldId id="390" r:id="rId20"/>
    <p:sldId id="265" r:id="rId21"/>
    <p:sldId id="269" r:id="rId22"/>
    <p:sldId id="391" r:id="rId23"/>
    <p:sldId id="278" r:id="rId24"/>
    <p:sldId id="268" r:id="rId25"/>
    <p:sldId id="393" r:id="rId26"/>
    <p:sldId id="273" r:id="rId27"/>
    <p:sldId id="395" r:id="rId28"/>
    <p:sldId id="279" r:id="rId29"/>
    <p:sldId id="280" r:id="rId30"/>
    <p:sldId id="281" r:id="rId31"/>
    <p:sldId id="388" r:id="rId32"/>
    <p:sldId id="282" r:id="rId33"/>
    <p:sldId id="283" r:id="rId34"/>
    <p:sldId id="284" r:id="rId35"/>
    <p:sldId id="286" r:id="rId36"/>
    <p:sldId id="287" r:id="rId37"/>
    <p:sldId id="288" r:id="rId38"/>
    <p:sldId id="293" r:id="rId39"/>
    <p:sldId id="294" r:id="rId40"/>
    <p:sldId id="296" r:id="rId41"/>
    <p:sldId id="292"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10" r:id="rId55"/>
    <p:sldId id="361" r:id="rId56"/>
    <p:sldId id="311" r:id="rId57"/>
    <p:sldId id="396" r:id="rId58"/>
    <p:sldId id="406" r:id="rId59"/>
    <p:sldId id="362" r:id="rId60"/>
    <p:sldId id="364" r:id="rId61"/>
    <p:sldId id="365" r:id="rId62"/>
    <p:sldId id="366" r:id="rId63"/>
    <p:sldId id="368" r:id="rId64"/>
    <p:sldId id="371" r:id="rId65"/>
    <p:sldId id="374" r:id="rId66"/>
    <p:sldId id="370" r:id="rId67"/>
    <p:sldId id="375" r:id="rId68"/>
    <p:sldId id="380" r:id="rId69"/>
    <p:sldId id="382" r:id="rId70"/>
    <p:sldId id="367" r:id="rId71"/>
    <p:sldId id="316" r:id="rId72"/>
    <p:sldId id="317" r:id="rId73"/>
    <p:sldId id="318" r:id="rId74"/>
    <p:sldId id="319" r:id="rId75"/>
    <p:sldId id="320" r:id="rId76"/>
    <p:sldId id="321" r:id="rId77"/>
    <p:sldId id="322" r:id="rId78"/>
    <p:sldId id="323" r:id="rId79"/>
    <p:sldId id="326" r:id="rId80"/>
    <p:sldId id="324" r:id="rId81"/>
    <p:sldId id="325" r:id="rId82"/>
    <p:sldId id="328" r:id="rId83"/>
    <p:sldId id="329" r:id="rId84"/>
    <p:sldId id="330" r:id="rId85"/>
    <p:sldId id="331" r:id="rId86"/>
    <p:sldId id="332" r:id="rId87"/>
    <p:sldId id="333" r:id="rId88"/>
    <p:sldId id="334" r:id="rId89"/>
    <p:sldId id="335" r:id="rId90"/>
    <p:sldId id="400" r:id="rId91"/>
    <p:sldId id="338" r:id="rId92"/>
    <p:sldId id="399" r:id="rId93"/>
    <p:sldId id="339" r:id="rId94"/>
    <p:sldId id="340" r:id="rId95"/>
    <p:sldId id="341" r:id="rId96"/>
    <p:sldId id="342" r:id="rId97"/>
    <p:sldId id="343" r:id="rId98"/>
    <p:sldId id="344" r:id="rId99"/>
    <p:sldId id="345" r:id="rId100"/>
    <p:sldId id="346" r:id="rId101"/>
    <p:sldId id="347" r:id="rId102"/>
    <p:sldId id="348" r:id="rId103"/>
    <p:sldId id="351" r:id="rId104"/>
    <p:sldId id="352" r:id="rId105"/>
    <p:sldId id="360" r:id="rId106"/>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彭 pelativity" initials="彭" lastIdx="1" clrIdx="0">
    <p:extLst>
      <p:ext uri="{19B8F6BF-5375-455C-9EA6-DF929625EA0E}">
        <p15:presenceInfo xmlns:p15="http://schemas.microsoft.com/office/powerpoint/2012/main" userId="f97b2573950c521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27" autoAdjust="0"/>
    <p:restoredTop sz="69377" autoAdjust="0"/>
  </p:normalViewPr>
  <p:slideViewPr>
    <p:cSldViewPr snapToGrid="0">
      <p:cViewPr varScale="1">
        <p:scale>
          <a:sx n="47" d="100"/>
          <a:sy n="47" d="100"/>
        </p:scale>
        <p:origin x="62" y="230"/>
      </p:cViewPr>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notesMaster" Target="notesMasters/notesMaster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commentAuthors" Target="commentAuthor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CBF7FF-609F-45B8-B3CB-B6D04F571116}" type="datetimeFigureOut">
              <a:rPr lang="zh-CN" altLang="en-US" smtClean="0"/>
              <a:t>2023/5/16</a:t>
            </a:fld>
            <a:endParaRPr lang="zh-CN" altLang="en-US"/>
          </a:p>
        </p:txBody>
      </p:sp>
      <p:sp>
        <p:nvSpPr>
          <p:cNvPr id="4" name="投影片圖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CN" altLang="en-US"/>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9944FA-9525-454B-8AFC-56CC0ECCD1F6}" type="slidenum">
              <a:rPr lang="zh-CN" altLang="en-US" smtClean="0"/>
              <a:t>‹#›</a:t>
            </a:fld>
            <a:endParaRPr lang="zh-CN" altLang="en-US"/>
          </a:p>
        </p:txBody>
      </p:sp>
    </p:spTree>
    <p:extLst>
      <p:ext uri="{BB962C8B-B14F-4D97-AF65-F5344CB8AC3E}">
        <p14:creationId xmlns:p14="http://schemas.microsoft.com/office/powerpoint/2010/main" val="1642502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2B9944FA-9525-454B-8AFC-56CC0ECCD1F6}" type="slidenum">
              <a:rPr lang="zh-CN" altLang="en-US" smtClean="0"/>
              <a:t>1</a:t>
            </a:fld>
            <a:endParaRPr lang="zh-CN" altLang="en-US"/>
          </a:p>
        </p:txBody>
      </p:sp>
    </p:spTree>
    <p:extLst>
      <p:ext uri="{BB962C8B-B14F-4D97-AF65-F5344CB8AC3E}">
        <p14:creationId xmlns:p14="http://schemas.microsoft.com/office/powerpoint/2010/main" val="30231205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例如望著两条平行的铁轨，或者沿着公路线去看两边平行的树木时，两条平行的铁轨或两排树木连线相交于很远很远的某一点。</a:t>
            </a:r>
            <a:endParaRPr lang="en-US" altLang="zh-CN" dirty="0"/>
          </a:p>
          <a:p>
            <a:r>
              <a:rPr lang="zh-CN" altLang="en-US" dirty="0"/>
              <a:t>艺术家和工程师在纸上表现立体图时，常用这种透视法，这种方法源于人们的视觉经验：大小相同的物体，离你较近的看起来比离你较远的大。凡是平行的直线都消失于无穷远处的同一个点，消失于视平线上的点的直线都是水平直线。</a:t>
            </a:r>
          </a:p>
        </p:txBody>
      </p:sp>
      <p:sp>
        <p:nvSpPr>
          <p:cNvPr id="4" name="灯片编号占位符 3"/>
          <p:cNvSpPr>
            <a:spLocks noGrp="1"/>
          </p:cNvSpPr>
          <p:nvPr>
            <p:ph type="sldNum" sz="quarter" idx="5"/>
          </p:nvPr>
        </p:nvSpPr>
        <p:spPr/>
        <p:txBody>
          <a:bodyPr/>
          <a:lstStyle/>
          <a:p>
            <a:fld id="{2B9944FA-9525-454B-8AFC-56CC0ECCD1F6}" type="slidenum">
              <a:rPr lang="zh-CN" altLang="en-US" smtClean="0"/>
              <a:t>14</a:t>
            </a:fld>
            <a:endParaRPr lang="zh-CN" altLang="en-US"/>
          </a:p>
        </p:txBody>
      </p:sp>
    </p:spTree>
    <p:extLst>
      <p:ext uri="{BB962C8B-B14F-4D97-AF65-F5344CB8AC3E}">
        <p14:creationId xmlns:p14="http://schemas.microsoft.com/office/powerpoint/2010/main" val="10205787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CN" altLang="en-US" dirty="0"/>
              <a:t>线的 </a:t>
            </a:r>
            <a:r>
              <a:rPr lang="en-US" altLang="zh-CN" dirty="0"/>
              <a:t>2D </a:t>
            </a:r>
            <a:r>
              <a:rPr lang="zh-CN" altLang="en-US" dirty="0"/>
              <a:t>极坐标 </a:t>
            </a:r>
            <a:r>
              <a:rPr lang="en-US" altLang="zh-CN" dirty="0"/>
              <a:t>(θ, d) </a:t>
            </a:r>
            <a:r>
              <a:rPr lang="zh-CN" altLang="en-US" dirty="0"/>
              <a:t>表示的替代方法是使用完整的 </a:t>
            </a:r>
            <a:r>
              <a:rPr lang="en-US" altLang="zh-CN" dirty="0"/>
              <a:t>3D m = </a:t>
            </a:r>
            <a:r>
              <a:rPr lang="zh-CN" altLang="en-US" dirty="0"/>
              <a:t>线方程，投影到单位球体上。</a:t>
            </a:r>
            <a:endParaRPr lang="zh-TW" altLang="en-US" dirty="0"/>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15</a:t>
            </a:fld>
            <a:endParaRPr lang="zh-TW" altLang="en-US"/>
          </a:p>
        </p:txBody>
      </p:sp>
    </p:spTree>
    <p:extLst>
      <p:ext uri="{BB962C8B-B14F-4D97-AF65-F5344CB8AC3E}">
        <p14:creationId xmlns:p14="http://schemas.microsoft.com/office/powerpoint/2010/main" val="1583840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16</a:t>
            </a:fld>
            <a:endParaRPr lang="zh-TW" altLang="en-US"/>
          </a:p>
        </p:txBody>
      </p:sp>
    </p:spTree>
    <p:extLst>
      <p:ext uri="{BB962C8B-B14F-4D97-AF65-F5344CB8AC3E}">
        <p14:creationId xmlns:p14="http://schemas.microsoft.com/office/powerpoint/2010/main" val="39628735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兩個點</a:t>
            </a:r>
            <a:r>
              <a:rPr lang="en-US" altLang="zh-TW" dirty="0"/>
              <a:t>P</a:t>
            </a:r>
            <a:r>
              <a:rPr lang="zh-TW" altLang="en-US" dirty="0"/>
              <a:t>和消失點</a:t>
            </a:r>
            <a:r>
              <a:rPr lang="en-US" altLang="zh-TW" dirty="0"/>
              <a:t>V</a:t>
            </a:r>
            <a:r>
              <a:rPr lang="zh-TW" altLang="en-US" dirty="0"/>
              <a:t>的面積</a:t>
            </a:r>
            <a:endParaRPr lang="en-US" altLang="zh-TW" dirty="0"/>
          </a:p>
          <a:p>
            <a:r>
              <a:rPr lang="zh-TW" altLang="en-US" dirty="0"/>
              <a:t>可以應用在後面的公式</a:t>
            </a:r>
            <a:endParaRPr lang="en-US" altLang="zh-TW" dirty="0"/>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17</a:t>
            </a:fld>
            <a:endParaRPr lang="zh-TW" altLang="en-US"/>
          </a:p>
        </p:txBody>
      </p:sp>
    </p:spTree>
    <p:extLst>
      <p:ext uri="{BB962C8B-B14F-4D97-AF65-F5344CB8AC3E}">
        <p14:creationId xmlns:p14="http://schemas.microsoft.com/office/powerpoint/2010/main" val="15789329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用來估計消失點正確性與否的一個估計值</a:t>
            </a:r>
            <a:endParaRPr lang="en-US" altLang="zh-TW" dirty="0"/>
          </a:p>
          <a:p>
            <a:r>
              <a:rPr lang="en-US" altLang="zh-TW" dirty="0"/>
              <a:t>W</a:t>
            </a:r>
            <a:r>
              <a:rPr lang="zh-TW" altLang="en-US" dirty="0"/>
              <a:t> </a:t>
            </a:r>
            <a:r>
              <a:rPr lang="en-US" altLang="zh-TW" dirty="0"/>
              <a:t>=</a:t>
            </a:r>
            <a:r>
              <a:rPr lang="zh-TW" altLang="en-US" dirty="0"/>
              <a:t> 每個加權的測量對最終誤差的影響值</a:t>
            </a:r>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18</a:t>
            </a:fld>
            <a:endParaRPr lang="zh-TW" altLang="en-US"/>
          </a:p>
        </p:txBody>
      </p:sp>
    </p:spTree>
    <p:extLst>
      <p:ext uri="{BB962C8B-B14F-4D97-AF65-F5344CB8AC3E}">
        <p14:creationId xmlns:p14="http://schemas.microsoft.com/office/powerpoint/2010/main" val="10536318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CN" altLang="en-US" dirty="0"/>
              <a:t>消失點等於平行線方向乘以相機內參數</a:t>
            </a:r>
            <a:endParaRPr lang="en-US" altLang="zh-CN" dirty="0"/>
          </a:p>
          <a:p>
            <a:endParaRPr lang="en-US" altLang="zh-TW" dirty="0"/>
          </a:p>
          <a:p>
            <a:r>
              <a:rPr lang="zh-CN" altLang="en-US" dirty="0"/>
              <a:t>空間中兩組平行線的交點可以用消失點和相機內參數表示</a:t>
            </a:r>
            <a:endParaRPr lang="zh-TW" altLang="en-US" dirty="0"/>
          </a:p>
        </p:txBody>
      </p:sp>
      <p:sp>
        <p:nvSpPr>
          <p:cNvPr id="4" name="投影片編號版面配置區 3"/>
          <p:cNvSpPr>
            <a:spLocks noGrp="1"/>
          </p:cNvSpPr>
          <p:nvPr>
            <p:ph type="sldNum" sz="quarter" idx="5"/>
          </p:nvPr>
        </p:nvSpPr>
        <p:spPr/>
        <p:txBody>
          <a:bodyPr/>
          <a:lstStyle/>
          <a:p>
            <a:fld id="{2B9944FA-9525-454B-8AFC-56CC0ECCD1F6}" type="slidenum">
              <a:rPr lang="zh-CN" altLang="en-US" smtClean="0"/>
              <a:t>19</a:t>
            </a:fld>
            <a:endParaRPr lang="zh-CN" altLang="en-US"/>
          </a:p>
        </p:txBody>
      </p:sp>
    </p:spTree>
    <p:extLst>
      <p:ext uri="{BB962C8B-B14F-4D97-AF65-F5344CB8AC3E}">
        <p14:creationId xmlns:p14="http://schemas.microsoft.com/office/powerpoint/2010/main" val="29245689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CN" altLang="en-US" dirty="0"/>
              <a:t>单视角重构</a:t>
            </a:r>
            <a:endParaRPr lang="en-US" altLang="zh-TW" dirty="0"/>
          </a:p>
          <a:p>
            <a:r>
              <a:rPr lang="zh-TW" altLang="en-US" dirty="0"/>
              <a:t>（</a:t>
            </a:r>
            <a:r>
              <a:rPr lang="en-US" altLang="zh-TW" dirty="0"/>
              <a:t>a</a:t>
            </a:r>
            <a:r>
              <a:rPr lang="zh-TW" altLang="en-US" dirty="0"/>
              <a:t>）輸入圖像，顯示從兩個水平帶消失點計算出的三個坐標軸（可以從棚屋的壁板上確定）； </a:t>
            </a:r>
            <a:endParaRPr lang="en-US" altLang="zh-TW" dirty="0"/>
          </a:p>
          <a:p>
            <a:r>
              <a:rPr lang="zh-TW" altLang="en-US" dirty="0"/>
              <a:t>（</a:t>
            </a:r>
            <a:r>
              <a:rPr lang="en-US" altLang="zh-TW" dirty="0"/>
              <a:t>b</a:t>
            </a:r>
            <a:r>
              <a:rPr lang="zh-TW" altLang="en-US" dirty="0"/>
              <a:t>）</a:t>
            </a:r>
            <a:r>
              <a:rPr lang="en-US" altLang="zh-TW" dirty="0"/>
              <a:t>3D</a:t>
            </a:r>
            <a:r>
              <a:rPr lang="zh-TW" altLang="en-US" dirty="0"/>
              <a:t>重建的新視野</a:t>
            </a:r>
            <a:endParaRPr lang="en-US" altLang="zh-TW" dirty="0"/>
          </a:p>
          <a:p>
            <a:endParaRPr lang="en-US" altLang="zh-CN" dirty="0"/>
          </a:p>
          <a:p>
            <a:r>
              <a:rPr lang="zh-TW" altLang="en-US" dirty="0"/>
              <a:t>系統允許人們交互式地測量高度和其他尺寸，</a:t>
            </a:r>
            <a:endParaRPr lang="en-US" altLang="zh-TW" dirty="0"/>
          </a:p>
          <a:p>
            <a:r>
              <a:rPr lang="zh-TW" altLang="en-US" dirty="0"/>
              <a:t>以及建立分段的平面</a:t>
            </a:r>
            <a:r>
              <a:rPr lang="en-US" altLang="zh-TW" dirty="0"/>
              <a:t>3D</a:t>
            </a:r>
            <a:r>
              <a:rPr lang="zh-TW" altLang="en-US" dirty="0"/>
              <a:t>模型，如圖</a:t>
            </a:r>
            <a:r>
              <a:rPr lang="en-US" altLang="zh-TW" dirty="0"/>
              <a:t>11.4</a:t>
            </a:r>
            <a:r>
              <a:rPr lang="zh-TW" altLang="en-US" dirty="0"/>
              <a:t>所示。</a:t>
            </a:r>
            <a:endParaRPr lang="en-US" altLang="zh-TW" dirty="0"/>
          </a:p>
          <a:p>
            <a:endParaRPr lang="en-US" altLang="zh-CN" dirty="0"/>
          </a:p>
          <a:p>
            <a:r>
              <a:rPr lang="zh-CN" altLang="en-US" dirty="0"/>
              <a:t>場景的實際比例無法恢復</a:t>
            </a:r>
          </a:p>
        </p:txBody>
      </p:sp>
      <p:sp>
        <p:nvSpPr>
          <p:cNvPr id="4" name="投影片編號版面配置區 3"/>
          <p:cNvSpPr>
            <a:spLocks noGrp="1"/>
          </p:cNvSpPr>
          <p:nvPr>
            <p:ph type="sldNum" sz="quarter" idx="10"/>
          </p:nvPr>
        </p:nvSpPr>
        <p:spPr/>
        <p:txBody>
          <a:bodyPr/>
          <a:lstStyle/>
          <a:p>
            <a:fld id="{2B9944FA-9525-454B-8AFC-56CC0ECCD1F6}" type="slidenum">
              <a:rPr lang="zh-CN" altLang="en-US" smtClean="0"/>
              <a:t>20</a:t>
            </a:fld>
            <a:endParaRPr lang="zh-CN" altLang="en-US"/>
          </a:p>
        </p:txBody>
      </p:sp>
    </p:spTree>
    <p:extLst>
      <p:ext uri="{BB962C8B-B14F-4D97-AF65-F5344CB8AC3E}">
        <p14:creationId xmlns:p14="http://schemas.microsoft.com/office/powerpoint/2010/main" val="14638861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90752" rtl="0" eaLnBrk="1" fontAlgn="auto" latinLnBrk="0" hangingPunct="1">
              <a:lnSpc>
                <a:spcPct val="100000"/>
              </a:lnSpc>
              <a:spcBef>
                <a:spcPts val="0"/>
              </a:spcBef>
              <a:spcAft>
                <a:spcPts val="0"/>
              </a:spcAft>
              <a:buClrTx/>
              <a:buSzTx/>
              <a:buFont typeface="+mj-lt"/>
              <a:buNone/>
              <a:tabLst/>
              <a:defRPr/>
            </a:pPr>
            <a:r>
              <a:rPr kumimoji="1" lang="en-US" altLang="zh-TW"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6.3.5</a:t>
            </a:r>
            <a:r>
              <a:rPr kumimoji="1" lang="zh-TW" altLang="en-US"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 輻射</a:t>
            </a:r>
            <a:r>
              <a:rPr kumimoji="1" lang="zh-TW" altLang="zh-TW"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變形</a:t>
            </a:r>
            <a:r>
              <a:rPr kumimoji="1" lang="zh-TW" altLang="en-US"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 </a:t>
            </a:r>
            <a:r>
              <a:rPr kumimoji="1" lang="en-US" altLang="zh-TW"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a:t>
            </a:r>
            <a:r>
              <a:rPr kumimoji="1" lang="zh-TW" altLang="en-US"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 </a:t>
            </a:r>
            <a:r>
              <a:rPr kumimoji="1" lang="zh-TW" altLang="zh-TW"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徑向變形</a:t>
            </a:r>
            <a:endParaRPr kumimoji="1" lang="en-US" altLang="zh-TW"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endParaRPr kumimoji="1" lang="en-US" altLang="zh-TW"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r>
              <a:rPr kumimoji="1" lang="zh-TW" altLang="en-US"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最後要說明的就是輻射</a:t>
            </a:r>
            <a:r>
              <a:rPr kumimoji="1" lang="zh-TW" altLang="zh-TW"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變形</a:t>
            </a:r>
            <a:r>
              <a:rPr kumimoji="1" lang="zh-TW" altLang="en-US"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 </a:t>
            </a:r>
            <a:r>
              <a:rPr kumimoji="1" lang="en-US" altLang="zh-TW"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a:t>
            </a:r>
            <a:r>
              <a:rPr kumimoji="1" lang="zh-TW" altLang="en-US"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 </a:t>
            </a:r>
            <a:r>
              <a:rPr kumimoji="1" lang="zh-TW" altLang="zh-TW"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徑向變形</a:t>
            </a:r>
            <a:endParaRPr kumimoji="1" lang="en-US" altLang="zh-TW"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r>
              <a:rPr kumimoji="1" lang="zh-TW" altLang="en-US"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使用廣角鏡拍攝影像時，通常需要對鏡頭</a:t>
            </a:r>
            <a:r>
              <a:rPr kumimoji="1" lang="zh-TW" altLang="zh-TW"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變形</a:t>
            </a:r>
            <a:r>
              <a:rPr kumimoji="1" lang="zh-TW" altLang="en-US"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 </a:t>
            </a:r>
            <a:r>
              <a:rPr kumimoji="1" lang="en-US" altLang="zh-TW"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a:t>
            </a:r>
            <a:r>
              <a:rPr kumimoji="1" lang="zh-TW" altLang="en-US"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例如輻射</a:t>
            </a:r>
            <a:r>
              <a:rPr kumimoji="1" lang="zh-TW" altLang="zh-TW"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變形</a:t>
            </a:r>
            <a:r>
              <a:rPr kumimoji="1" lang="zh-TW" altLang="en-US"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 </a:t>
            </a:r>
            <a:r>
              <a:rPr kumimoji="1" lang="en-US" altLang="zh-TW"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a:t>
            </a:r>
            <a:r>
              <a:rPr kumimoji="1" lang="zh-TW" altLang="en-US"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 </a:t>
            </a:r>
            <a:r>
              <a:rPr kumimoji="1" lang="zh-TW" altLang="zh-TW"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徑向變形</a:t>
            </a:r>
            <a:r>
              <a:rPr kumimoji="1" lang="en-US" altLang="zh-TW"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a:t>
            </a:r>
            <a:r>
              <a:rPr kumimoji="1" lang="zh-TW" altLang="en-US"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 建立模型來矯正。 </a:t>
            </a:r>
            <a:endParaRPr kumimoji="1" lang="en-US" altLang="zh-TW"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r>
              <a:rPr kumimoji="1" lang="zh-TW" altLang="en-US"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如第</a:t>
            </a:r>
            <a:r>
              <a:rPr kumimoji="1" lang="en-US" altLang="zh-TW"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2.1.6</a:t>
            </a:r>
            <a:r>
              <a:rPr kumimoji="1" lang="zh-TW" altLang="en-US"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節所述，</a:t>
            </a:r>
            <a:endParaRPr kumimoji="1" lang="en-US" altLang="zh-TW"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Barrel distortion</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：在顯示畫面上的二條平行線，因失真而於二條平行線間產生像桶形的凸出 </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t>
            </a:r>
            <a:r>
              <a:rPr kumimoji="1" lang="zh-TW" altLang="en-US"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桶狀變形</a:t>
            </a:r>
            <a:r>
              <a:rPr kumimoji="1" lang="en-US" altLang="zh-TW"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a:t>
            </a:r>
            <a:r>
              <a:rPr kumimoji="1" lang="zh-TW" altLang="en-US"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 酒桶狀變形）</a:t>
            </a:r>
            <a:endParaRPr kumimoji="1" lang="en-US" altLang="zh-TW"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Pincushion</a:t>
            </a:r>
            <a:r>
              <a:rPr lang="en-US" altLang="zh-TW" sz="1200" b="0" i="0" u="none" strike="noStrike" cap="none" baseline="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 distortion</a:t>
            </a:r>
            <a:r>
              <a:rPr lang="zh-TW" altLang="en-US" sz="1200" b="0" i="0" u="none" strike="noStrike" cap="none" baseline="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在顯示畫面上的二條平行線，因失真而於二條平行線間產生像針墊的凹 </a:t>
            </a:r>
            <a:r>
              <a:rPr kumimoji="1" lang="en-US" altLang="zh-TW"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a:t>
            </a:r>
            <a:r>
              <a:rPr kumimoji="1" lang="zh-TW" altLang="en-US"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枕狀變形 </a:t>
            </a:r>
            <a:r>
              <a:rPr kumimoji="1" lang="en-US" altLang="zh-TW"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 </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針墊失真</a:t>
            </a:r>
            <a:r>
              <a:rPr kumimoji="1" lang="zh-TW" altLang="en-US"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a:t>
            </a:r>
            <a:endParaRPr kumimoji="1" lang="en-US" altLang="zh-TW"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r>
              <a:rPr kumimoji="1" lang="en-US" altLang="zh-TW"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a:t>
            </a:r>
          </a:p>
          <a:p>
            <a:pPr marL="0" marR="0" lvl="0" indent="0" algn="l" defTabSz="990752" rtl="0" eaLnBrk="1" fontAlgn="auto" latinLnBrk="0" hangingPunct="1">
              <a:lnSpc>
                <a:spcPct val="100000"/>
              </a:lnSpc>
              <a:spcBef>
                <a:spcPts val="0"/>
              </a:spcBef>
              <a:spcAft>
                <a:spcPts val="0"/>
              </a:spcAft>
              <a:buClrTx/>
              <a:buSzTx/>
              <a:buFont typeface="+mj-lt"/>
              <a:buNone/>
              <a:tabLst/>
              <a:defRPr/>
            </a:pP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使用廣角鏡拍攝</a:t>
            </a:r>
            <a:r>
              <a:rPr kumimoji="1" lang="zh-TW" altLang="en-US"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影像</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時，通常需要對</a:t>
            </a:r>
            <a:r>
              <a:rPr kumimoji="1" lang="zh-TW" altLang="en-US"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鏡頭</a:t>
            </a:r>
            <a:r>
              <a:rPr kumimoji="1" lang="zh-TW" altLang="zh-TW"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變形</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kumimoji="1" lang="zh-TW" altLang="en-US"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例如輻射</a:t>
            </a:r>
            <a:r>
              <a:rPr kumimoji="1" lang="zh-TW" altLang="zh-TW"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變形</a:t>
            </a:r>
            <a:r>
              <a:rPr kumimoji="1" lang="zh-TW" altLang="en-US"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 </a:t>
            </a:r>
            <a:r>
              <a:rPr kumimoji="1" lang="en-US" altLang="zh-TW"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a:t>
            </a:r>
            <a:r>
              <a:rPr kumimoji="1" lang="zh-TW" altLang="en-US"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 </a:t>
            </a:r>
            <a:r>
              <a:rPr kumimoji="1" lang="zh-TW" altLang="zh-TW"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徑向變形</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）進行建模</a:t>
            </a:r>
            <a:endPar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正徑向變形 </a:t>
            </a: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桶</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狀變形</a:t>
            </a:r>
            <a:r>
              <a:rPr kumimoji="1"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 </a:t>
            </a:r>
            <a:r>
              <a:rPr kumimoji="1"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t>
            </a:r>
            <a:r>
              <a:rPr kumimoji="1"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 </a:t>
            </a:r>
            <a:r>
              <a:rPr kumimoji="1" lang="zh-TW" altLang="en-US"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酒桶狀變形</a:t>
            </a:r>
            <a:r>
              <a:rPr kumimoji="1" lang="en-US" altLang="zh-TW"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a:t>
            </a:r>
            <a:endPar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負徑向變形 </a:t>
            </a: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枕形變形 </a:t>
            </a: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針墊失真</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t>
            </a:r>
            <a:endPar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CN" dirty="0"/>
          </a:p>
          <a:p>
            <a:endParaRPr lang="en-US" altLang="zh-CN" dirty="0"/>
          </a:p>
          <a:p>
            <a:r>
              <a:rPr lang="zh-TW" altLang="en-US" dirty="0"/>
              <a:t>當光線進入透鏡時，由邊緣射入的光線會比從中心射入的光線有著更大的偏折，這便是造成輻射畸變的主要原因，而這樣的現象在透鏡越小時，會越加明顯。</a:t>
            </a:r>
          </a:p>
          <a:p>
            <a:endParaRPr lang="zh-TW" altLang="en-US" dirty="0"/>
          </a:p>
          <a:p>
            <a:r>
              <a:rPr lang="zh-TW" altLang="en-US" dirty="0"/>
              <a:t>輻射畸變又分為兩種 ： 桶狀畸變 </a:t>
            </a:r>
            <a:r>
              <a:rPr lang="en-US" altLang="zh-TW" dirty="0"/>
              <a:t>Barrel Distortion &amp; </a:t>
            </a:r>
            <a:r>
              <a:rPr lang="zh-TW" altLang="en-US" dirty="0"/>
              <a:t>枕狀畸變 </a:t>
            </a:r>
            <a:r>
              <a:rPr lang="en-US" altLang="zh-TW" dirty="0"/>
              <a:t>Pincushion Distortion</a:t>
            </a:r>
          </a:p>
          <a:p>
            <a:endParaRPr lang="en-US" altLang="zh-TW" dirty="0"/>
          </a:p>
          <a:p>
            <a:r>
              <a:rPr lang="zh-TW" altLang="en-US" dirty="0"/>
              <a:t>在攝影的領域來看，通常使用廣角鏡頭容易出現桶狀畸變，而使用長焦段鏡頭則易產生枕狀畸變。這兩者其實就是一體兩面，如果我們拿廣角鏡頭來作為投放鏡頭，便會產生枕狀畸變，反之亦然。</a:t>
            </a:r>
            <a:endParaRPr lang="zh-CN" altLang="en-US" dirty="0"/>
          </a:p>
          <a:p>
            <a:endParaRPr lang="en-US" altLang="zh-TW" dirty="0"/>
          </a:p>
        </p:txBody>
      </p:sp>
      <p:sp>
        <p:nvSpPr>
          <p:cNvPr id="4" name="投影片編號版面配置區 3"/>
          <p:cNvSpPr>
            <a:spLocks noGrp="1"/>
          </p:cNvSpPr>
          <p:nvPr>
            <p:ph type="sldNum" sz="quarter" idx="5"/>
          </p:nvPr>
        </p:nvSpPr>
        <p:spPr/>
        <p:txBody>
          <a:bodyPr/>
          <a:lstStyle/>
          <a:p>
            <a:fld id="{4D4D8A11-8BAB-45D9-8F84-D0CEE05204E7}" type="slidenum">
              <a:rPr lang="zh-TW" altLang="en-US" smtClean="0"/>
              <a:t>21</a:t>
            </a:fld>
            <a:endParaRPr lang="zh-TW" altLang="en-US"/>
          </a:p>
        </p:txBody>
      </p:sp>
    </p:spTree>
    <p:extLst>
      <p:ext uri="{BB962C8B-B14F-4D97-AF65-F5344CB8AC3E}">
        <p14:creationId xmlns:p14="http://schemas.microsoft.com/office/powerpoint/2010/main" val="40722576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原因</a:t>
            </a:r>
            <a:r>
              <a:rPr lang="en-US" altLang="zh-TW" dirty="0"/>
              <a:t>:</a:t>
            </a:r>
            <a:r>
              <a:rPr lang="zh-TW" altLang="en-US" dirty="0"/>
              <a:t> 光線在遠離透鏡中心的地方比靠近中心更加彎曲</a:t>
            </a:r>
            <a:endParaRPr lang="en-US" altLang="zh-TW" dirty="0"/>
          </a:p>
          <a:p>
            <a:r>
              <a:rPr lang="zh-CN" altLang="en-US" b="0" i="0" dirty="0">
                <a:solidFill>
                  <a:srgbClr val="555666"/>
                </a:solidFill>
                <a:effectLst/>
                <a:latin typeface="-apple-system"/>
              </a:rPr>
              <a:t>图像像素点以畸变中心为中心，沿着径向产生的位置偏差，从而导致图像中所成的像发生形变。其可以分为枕形畸变和桶形畸变两种。</a:t>
            </a:r>
            <a:endParaRPr lang="zh-TW" altLang="en-US" dirty="0"/>
          </a:p>
        </p:txBody>
      </p:sp>
      <p:sp>
        <p:nvSpPr>
          <p:cNvPr id="4" name="投影片編號版面配置區 3"/>
          <p:cNvSpPr>
            <a:spLocks noGrp="1"/>
          </p:cNvSpPr>
          <p:nvPr>
            <p:ph type="sldNum" sz="quarter" idx="5"/>
          </p:nvPr>
        </p:nvSpPr>
        <p:spPr/>
        <p:txBody>
          <a:bodyPr/>
          <a:lstStyle/>
          <a:p>
            <a:fld id="{2B9944FA-9525-454B-8AFC-56CC0ECCD1F6}" type="slidenum">
              <a:rPr lang="zh-CN" altLang="en-US" smtClean="0"/>
              <a:t>22</a:t>
            </a:fld>
            <a:endParaRPr lang="zh-CN" altLang="en-US"/>
          </a:p>
        </p:txBody>
      </p:sp>
    </p:spTree>
    <p:extLst>
      <p:ext uri="{BB962C8B-B14F-4D97-AF65-F5344CB8AC3E}">
        <p14:creationId xmlns:p14="http://schemas.microsoft.com/office/powerpoint/2010/main" val="12056038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err="1"/>
              <a:t>x,y</a:t>
            </a:r>
            <a:r>
              <a:rPr lang="en-US" altLang="zh-TW" dirty="0"/>
              <a:t> </a:t>
            </a:r>
            <a:r>
              <a:rPr lang="zh-TW" altLang="en-US" dirty="0"/>
              <a:t>是實際觀測到的值</a:t>
            </a:r>
            <a:r>
              <a:rPr lang="en-US" altLang="zh-TW" dirty="0" err="1"/>
              <a:t>x_hat</a:t>
            </a:r>
            <a:r>
              <a:rPr lang="en-US" altLang="zh-TW" dirty="0"/>
              <a:t>, </a:t>
            </a:r>
            <a:r>
              <a:rPr lang="en-US" altLang="zh-TW" dirty="0" err="1"/>
              <a:t>y_hat</a:t>
            </a:r>
            <a:r>
              <a:rPr lang="zh-TW" altLang="en-US" dirty="0"/>
              <a:t>是理想的值</a:t>
            </a:r>
            <a:endParaRPr lang="en-US" altLang="zh-TW" dirty="0"/>
          </a:p>
          <a:p>
            <a:r>
              <a:rPr lang="en-US" altLang="zh-TW" dirty="0"/>
              <a:t>R = </a:t>
            </a:r>
            <a:r>
              <a:rPr lang="zh-TW" altLang="en-US" dirty="0"/>
              <a:t>與像素平面中心點的距離</a:t>
            </a:r>
            <a:r>
              <a:rPr lang="en-US" altLang="zh-TW" dirty="0"/>
              <a:t>, (1+k1r2+k2r4) </a:t>
            </a:r>
            <a:r>
              <a:rPr lang="en-US" altLang="zh-TW"/>
              <a:t>&gt; 1</a:t>
            </a:r>
            <a:r>
              <a:rPr lang="zh-TW" altLang="en-US"/>
              <a:t> </a:t>
            </a:r>
            <a:r>
              <a:rPr lang="zh-TW" altLang="en-US" dirty="0"/>
              <a:t>桶型</a:t>
            </a:r>
          </a:p>
        </p:txBody>
      </p:sp>
      <p:sp>
        <p:nvSpPr>
          <p:cNvPr id="4" name="投影片編號版面配置區 3"/>
          <p:cNvSpPr>
            <a:spLocks noGrp="1"/>
          </p:cNvSpPr>
          <p:nvPr>
            <p:ph type="sldNum" sz="quarter" idx="5"/>
          </p:nvPr>
        </p:nvSpPr>
        <p:spPr/>
        <p:txBody>
          <a:bodyPr/>
          <a:lstStyle/>
          <a:p>
            <a:fld id="{2B9944FA-9525-454B-8AFC-56CC0ECCD1F6}" type="slidenum">
              <a:rPr lang="zh-CN" altLang="en-US" smtClean="0"/>
              <a:t>24</a:t>
            </a:fld>
            <a:endParaRPr lang="zh-CN" altLang="en-US"/>
          </a:p>
        </p:txBody>
      </p:sp>
    </p:spTree>
    <p:extLst>
      <p:ext uri="{BB962C8B-B14F-4D97-AF65-F5344CB8AC3E}">
        <p14:creationId xmlns:p14="http://schemas.microsoft.com/office/powerpoint/2010/main" val="154782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內參數</a:t>
            </a:r>
            <a:r>
              <a:rPr lang="en-US" altLang="zh-TW" dirty="0"/>
              <a:t>matrix: </a:t>
            </a:r>
            <a:r>
              <a:rPr lang="zh-TW" altLang="en-US" dirty="0"/>
              <a:t>相機工藝決定</a:t>
            </a:r>
            <a:endParaRPr lang="en-US" altLang="zh-TW" dirty="0"/>
          </a:p>
          <a:p>
            <a:r>
              <a:rPr lang="zh-TW" altLang="en-US" dirty="0"/>
              <a:t>外參數</a:t>
            </a:r>
            <a:r>
              <a:rPr lang="en-US" altLang="zh-TW" dirty="0"/>
              <a:t>matrix: </a:t>
            </a:r>
          </a:p>
          <a:p>
            <a:r>
              <a:rPr lang="en-US" altLang="zh-TW" dirty="0" err="1"/>
              <a:t>fx</a:t>
            </a:r>
            <a:r>
              <a:rPr lang="en-US" altLang="zh-TW" dirty="0"/>
              <a:t>: pixel/m</a:t>
            </a:r>
          </a:p>
          <a:p>
            <a:r>
              <a:rPr lang="en-US" altLang="zh-TW" dirty="0" err="1"/>
              <a:t>fy</a:t>
            </a:r>
            <a:r>
              <a:rPr lang="en-US" altLang="zh-TW" dirty="0"/>
              <a:t>: pixel/m</a:t>
            </a:r>
          </a:p>
          <a:p>
            <a:r>
              <a:rPr lang="en-US" altLang="zh-TW" dirty="0"/>
              <a:t>cx: </a:t>
            </a:r>
            <a:r>
              <a:rPr lang="zh-TW" altLang="en-US" dirty="0"/>
              <a:t>偏移</a:t>
            </a:r>
            <a:endParaRPr lang="en-US" altLang="zh-TW" dirty="0"/>
          </a:p>
          <a:p>
            <a:r>
              <a:rPr lang="en-US" altLang="zh-TW" dirty="0"/>
              <a:t>cy:</a:t>
            </a:r>
            <a:r>
              <a:rPr lang="zh-TW" altLang="en-US" dirty="0"/>
              <a:t> 偏移</a:t>
            </a:r>
            <a:endParaRPr lang="en-US" altLang="zh-TW" dirty="0"/>
          </a:p>
          <a:p>
            <a:endParaRPr lang="en-US" altLang="zh-TW" dirty="0"/>
          </a:p>
          <a:p>
            <a:r>
              <a:rPr lang="en-US" altLang="zh-TW" dirty="0"/>
              <a:t>R:</a:t>
            </a:r>
            <a:r>
              <a:rPr lang="zh-TW" altLang="en-US" dirty="0"/>
              <a:t>旋轉</a:t>
            </a:r>
            <a:endParaRPr lang="en-US" altLang="zh-TW" dirty="0"/>
          </a:p>
          <a:p>
            <a:r>
              <a:rPr lang="en-US" altLang="zh-TW" dirty="0"/>
              <a:t>T:</a:t>
            </a:r>
            <a:r>
              <a:rPr lang="zh-TW" altLang="en-US" dirty="0"/>
              <a:t>平移</a:t>
            </a:r>
            <a:endParaRPr lang="en-US" altLang="zh-TW" dirty="0"/>
          </a:p>
          <a:p>
            <a:r>
              <a:rPr lang="en-US" altLang="zh-TW" dirty="0"/>
              <a:t>------------------</a:t>
            </a:r>
          </a:p>
          <a:p>
            <a:r>
              <a:rPr lang="zh-TW" altLang="en-US" sz="1200" b="0" i="0" kern="1200" dirty="0">
                <a:solidFill>
                  <a:schemeClr val="tx1"/>
                </a:solidFill>
                <a:effectLst/>
                <a:latin typeface="+mn-lt"/>
                <a:ea typeface="+mn-ea"/>
                <a:cs typeface="+mn-cs"/>
              </a:rPr>
              <a:t>為了方便計算，假設 </a:t>
            </a:r>
            <a:r>
              <a:rPr lang="en-US" altLang="zh-TW" sz="1200" b="0" i="0" kern="1200" dirty="0">
                <a:solidFill>
                  <a:schemeClr val="tx1"/>
                </a:solidFill>
                <a:effectLst/>
                <a:latin typeface="+mn-lt"/>
                <a:ea typeface="+mn-ea"/>
                <a:cs typeface="+mn-cs"/>
              </a:rPr>
              <a:t>skew coefficient </a:t>
            </a:r>
            <a:r>
              <a:rPr lang="zh-TW" altLang="en-US" sz="1200" b="0" i="0" kern="1200" dirty="0">
                <a:solidFill>
                  <a:schemeClr val="tx1"/>
                </a:solidFill>
                <a:effectLst/>
                <a:latin typeface="+mn-lt"/>
                <a:ea typeface="+mn-ea"/>
                <a:cs typeface="+mn-cs"/>
              </a:rPr>
              <a:t>為 </a:t>
            </a:r>
            <a:r>
              <a:rPr lang="en-US" altLang="zh-TW" sz="1200" b="0" i="0" kern="1200" dirty="0">
                <a:solidFill>
                  <a:schemeClr val="tx1"/>
                </a:solidFill>
                <a:effectLst/>
                <a:latin typeface="+mn-lt"/>
                <a:ea typeface="+mn-ea"/>
                <a:cs typeface="+mn-cs"/>
              </a:rPr>
              <a:t>0</a:t>
            </a:r>
            <a:br>
              <a:rPr lang="zh-TW" altLang="en-US" dirty="0"/>
            </a:br>
            <a:r>
              <a:rPr lang="en-US" altLang="zh-TW" sz="1200" b="0" i="0" kern="1200" dirty="0">
                <a:solidFill>
                  <a:schemeClr val="tx1"/>
                </a:solidFill>
                <a:effectLst/>
                <a:latin typeface="+mn-lt"/>
                <a:ea typeface="+mn-ea"/>
                <a:cs typeface="+mn-cs"/>
              </a:rPr>
              <a:t>(X, Y, Z) </a:t>
            </a:r>
            <a:r>
              <a:rPr lang="zh-TW" altLang="en-US" sz="1200" b="0" i="0" kern="1200" dirty="0">
                <a:solidFill>
                  <a:schemeClr val="tx1"/>
                </a:solidFill>
                <a:effectLst/>
                <a:latin typeface="+mn-lt"/>
                <a:ea typeface="+mn-ea"/>
                <a:cs typeface="+mn-cs"/>
              </a:rPr>
              <a:t>為 </a:t>
            </a:r>
            <a:r>
              <a:rPr lang="en-US" altLang="zh-TW" sz="1200" b="0" i="0" kern="1200" dirty="0">
                <a:solidFill>
                  <a:schemeClr val="tx1"/>
                </a:solidFill>
                <a:effectLst/>
                <a:latin typeface="+mn-lt"/>
                <a:ea typeface="+mn-ea"/>
                <a:cs typeface="+mn-cs"/>
              </a:rPr>
              <a:t>3D </a:t>
            </a:r>
            <a:r>
              <a:rPr lang="zh-TW" altLang="en-US" sz="1200" b="0" i="0" kern="1200" dirty="0">
                <a:solidFill>
                  <a:schemeClr val="tx1"/>
                </a:solidFill>
                <a:effectLst/>
                <a:latin typeface="+mn-lt"/>
                <a:ea typeface="+mn-ea"/>
                <a:cs typeface="+mn-cs"/>
              </a:rPr>
              <a:t>點的世界座標</a:t>
            </a:r>
            <a:br>
              <a:rPr lang="zh-TW" altLang="en-US" dirty="0"/>
            </a:br>
            <a:r>
              <a:rPr lang="en-US" altLang="zh-TW" sz="1200" b="0" i="0" kern="1200" dirty="0">
                <a:solidFill>
                  <a:schemeClr val="tx1"/>
                </a:solidFill>
                <a:effectLst/>
                <a:latin typeface="+mn-lt"/>
                <a:ea typeface="+mn-ea"/>
                <a:cs typeface="+mn-cs"/>
              </a:rPr>
              <a:t>(u, v) </a:t>
            </a:r>
            <a:r>
              <a:rPr lang="zh-TW" altLang="en-US" sz="1200" b="0" i="0" kern="1200" dirty="0">
                <a:solidFill>
                  <a:schemeClr val="tx1"/>
                </a:solidFill>
                <a:effectLst/>
                <a:latin typeface="+mn-lt"/>
                <a:ea typeface="+mn-ea"/>
                <a:cs typeface="+mn-cs"/>
              </a:rPr>
              <a:t>為影像座標</a:t>
            </a:r>
            <a:br>
              <a:rPr lang="zh-TW" altLang="en-US" dirty="0"/>
            </a:br>
            <a:r>
              <a:rPr lang="en-US" altLang="zh-TW" sz="1200" b="0" i="0" kern="1200" dirty="0">
                <a:solidFill>
                  <a:schemeClr val="tx1"/>
                </a:solidFill>
                <a:effectLst/>
                <a:latin typeface="+mn-lt"/>
                <a:ea typeface="+mn-ea"/>
                <a:cs typeface="+mn-cs"/>
              </a:rPr>
              <a:t>A </a:t>
            </a:r>
            <a:r>
              <a:rPr lang="zh-TW" altLang="en-US" sz="1200" b="0" i="0" kern="1200" dirty="0">
                <a:solidFill>
                  <a:schemeClr val="tx1"/>
                </a:solidFill>
                <a:effectLst/>
                <a:latin typeface="+mn-lt"/>
                <a:ea typeface="+mn-ea"/>
                <a:cs typeface="+mn-cs"/>
              </a:rPr>
              <a:t>為相機矩陣，也就是內部參數矩陣</a:t>
            </a:r>
            <a:br>
              <a:rPr lang="zh-TW" altLang="en-US" dirty="0"/>
            </a:br>
            <a:r>
              <a:rPr lang="en-US" altLang="zh-TW" sz="1200" b="0" i="0" kern="1200" dirty="0">
                <a:solidFill>
                  <a:schemeClr val="tx1"/>
                </a:solidFill>
                <a:effectLst/>
                <a:latin typeface="+mn-lt"/>
                <a:ea typeface="+mn-ea"/>
                <a:cs typeface="+mn-cs"/>
              </a:rPr>
              <a:t>(cx, cy) </a:t>
            </a:r>
            <a:r>
              <a:rPr lang="zh-TW" altLang="en-US" sz="1200" b="0" i="0" kern="1200" dirty="0">
                <a:solidFill>
                  <a:schemeClr val="tx1"/>
                </a:solidFill>
                <a:effectLst/>
                <a:latin typeface="+mn-lt"/>
                <a:ea typeface="+mn-ea"/>
                <a:cs typeface="+mn-cs"/>
              </a:rPr>
              <a:t>為影像的正中心點座標</a:t>
            </a:r>
            <a:br>
              <a:rPr lang="zh-TW" altLang="en-US" dirty="0"/>
            </a:br>
            <a:r>
              <a:rPr lang="en-US" altLang="zh-TW" sz="1200" b="0" i="0" kern="1200" dirty="0" err="1">
                <a:solidFill>
                  <a:schemeClr val="tx1"/>
                </a:solidFill>
                <a:effectLst/>
                <a:latin typeface="+mn-lt"/>
                <a:ea typeface="+mn-ea"/>
                <a:cs typeface="+mn-cs"/>
              </a:rPr>
              <a:t>fx</a:t>
            </a:r>
            <a:r>
              <a:rPr lang="en-US" altLang="zh-TW" sz="1200" b="0" i="0" kern="1200" dirty="0">
                <a:solidFill>
                  <a:schemeClr val="tx1"/>
                </a:solidFill>
                <a:effectLst/>
                <a:latin typeface="+mn-lt"/>
                <a:ea typeface="+mn-ea"/>
                <a:cs typeface="+mn-cs"/>
              </a:rPr>
              <a:t>, </a:t>
            </a:r>
            <a:r>
              <a:rPr lang="en-US" altLang="zh-TW" sz="1200" b="0" i="0" kern="1200" dirty="0" err="1">
                <a:solidFill>
                  <a:schemeClr val="tx1"/>
                </a:solidFill>
                <a:effectLst/>
                <a:latin typeface="+mn-lt"/>
                <a:ea typeface="+mn-ea"/>
                <a:cs typeface="+mn-cs"/>
              </a:rPr>
              <a:t>fy</a:t>
            </a:r>
            <a:r>
              <a:rPr lang="en-US" altLang="zh-TW" sz="1200" b="0" i="0" kern="1200" dirty="0">
                <a:solidFill>
                  <a:schemeClr val="tx1"/>
                </a:solidFill>
                <a:effectLst/>
                <a:latin typeface="+mn-lt"/>
                <a:ea typeface="+mn-ea"/>
                <a:cs typeface="+mn-cs"/>
              </a:rPr>
              <a:t> </a:t>
            </a:r>
            <a:r>
              <a:rPr lang="zh-TW" altLang="en-US" sz="1200" b="0" i="0" kern="1200" dirty="0">
                <a:solidFill>
                  <a:schemeClr val="tx1"/>
                </a:solidFill>
                <a:effectLst/>
                <a:latin typeface="+mn-lt"/>
                <a:ea typeface="+mn-ea"/>
                <a:cs typeface="+mn-cs"/>
              </a:rPr>
              <a:t>為以 </a:t>
            </a:r>
            <a:r>
              <a:rPr lang="en-US" altLang="zh-TW" sz="1200" b="0" i="0" kern="1200" dirty="0">
                <a:solidFill>
                  <a:schemeClr val="tx1"/>
                </a:solidFill>
                <a:effectLst/>
                <a:latin typeface="+mn-lt"/>
                <a:ea typeface="+mn-ea"/>
                <a:cs typeface="+mn-cs"/>
              </a:rPr>
              <a:t>pixel </a:t>
            </a:r>
            <a:r>
              <a:rPr lang="zh-TW" altLang="en-US" sz="1200" b="0" i="0" kern="1200" dirty="0">
                <a:solidFill>
                  <a:schemeClr val="tx1"/>
                </a:solidFill>
                <a:effectLst/>
                <a:latin typeface="+mn-lt"/>
                <a:ea typeface="+mn-ea"/>
                <a:cs typeface="+mn-cs"/>
              </a:rPr>
              <a:t>為單位的焦距距離</a:t>
            </a:r>
            <a:endParaRPr lang="en-US" altLang="zh-TW" dirty="0"/>
          </a:p>
        </p:txBody>
      </p:sp>
      <p:sp>
        <p:nvSpPr>
          <p:cNvPr id="4" name="投影片編號版面配置區 3"/>
          <p:cNvSpPr>
            <a:spLocks noGrp="1"/>
          </p:cNvSpPr>
          <p:nvPr>
            <p:ph type="sldNum" sz="quarter" idx="5"/>
          </p:nvPr>
        </p:nvSpPr>
        <p:spPr/>
        <p:txBody>
          <a:bodyPr/>
          <a:lstStyle/>
          <a:p>
            <a:fld id="{2B9944FA-9525-454B-8AFC-56CC0ECCD1F6}" type="slidenum">
              <a:rPr lang="zh-CN" altLang="en-US" smtClean="0"/>
              <a:t>3</a:t>
            </a:fld>
            <a:endParaRPr lang="zh-CN" altLang="en-US"/>
          </a:p>
        </p:txBody>
      </p:sp>
    </p:spTree>
    <p:extLst>
      <p:ext uri="{BB962C8B-B14F-4D97-AF65-F5344CB8AC3E}">
        <p14:creationId xmlns:p14="http://schemas.microsoft.com/office/powerpoint/2010/main" val="16270934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2B9944FA-9525-454B-8AFC-56CC0ECCD1F6}" type="slidenum">
              <a:rPr lang="zh-CN" altLang="en-US" smtClean="0"/>
              <a:t>27</a:t>
            </a:fld>
            <a:endParaRPr lang="zh-CN" altLang="en-US"/>
          </a:p>
        </p:txBody>
      </p:sp>
    </p:spTree>
    <p:extLst>
      <p:ext uri="{BB962C8B-B14F-4D97-AF65-F5344CB8AC3E}">
        <p14:creationId xmlns:p14="http://schemas.microsoft.com/office/powerpoint/2010/main" val="1901541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90752" rtl="0">
              <a:lnSpc>
                <a:spcPct val="100000"/>
              </a:lnSpc>
              <a:spcBef>
                <a:spcPts val="0"/>
              </a:spcBef>
              <a:spcAft>
                <a:spcPts val="0"/>
              </a:spcAft>
              <a:buClrTx/>
              <a:buSzTx/>
              <a:buFont typeface="+mj-lt"/>
              <a:buNone/>
              <a:defRPr/>
            </a:pP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6.2</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 姿勢估計</a:t>
            </a:r>
            <a:endPar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90752" rtl="0">
              <a:lnSpc>
                <a:spcPct val="100000"/>
              </a:lnSpc>
              <a:spcBef>
                <a:spcPts val="0"/>
              </a:spcBef>
              <a:spcAft>
                <a:spcPts val="0"/>
              </a:spcAft>
              <a:buClrTx/>
              <a:buSzTx/>
              <a:buFont typeface="+mj-lt"/>
              <a:buNone/>
              <a:defRPr/>
            </a:pPr>
            <a:endPar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90752" rtl="0">
              <a:lnSpc>
                <a:spcPct val="100000"/>
              </a:lnSpc>
              <a:spcBef>
                <a:spcPts val="0"/>
              </a:spcBef>
              <a:spcAft>
                <a:spcPts val="0"/>
              </a:spcAft>
              <a:buClrTx/>
              <a:buSzTx/>
              <a:buFont typeface="+mj-lt"/>
              <a:buNone/>
              <a:defRPr/>
            </a:pP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基於特徵的對齊的一種</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情</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況</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是根據一組</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2D</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點投影估</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計</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物體</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的</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3D</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姿</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勢</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位置</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這種姿勢估計問題也稱為外部校準</a:t>
            </a:r>
            <a:endPar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90752" rtl="0" eaLnBrk="1" fontAlgn="auto" latinLnBrk="0" hangingPunct="1">
              <a:lnSpc>
                <a:spcPct val="100000"/>
              </a:lnSpc>
              <a:spcBef>
                <a:spcPts val="0"/>
              </a:spcBef>
              <a:spcAft>
                <a:spcPts val="0"/>
              </a:spcAft>
              <a:buClrTx/>
              <a:buSzTx/>
              <a:buFont typeface="+mj-lt"/>
              <a:buNone/>
              <a:tabLst/>
              <a:defRPr/>
            </a:pP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外部校準與相機內部參數</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例如</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焦距</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的內部校準相反</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內部校準</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將在</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6.3</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節討論</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t>
            </a:r>
          </a:p>
          <a:p>
            <a:pPr marL="0" marR="0" indent="0" algn="l" defTabSz="990752" rtl="0" eaLnBrk="1" fontAlgn="auto" latinLnBrk="0" hangingPunct="1">
              <a:lnSpc>
                <a:spcPct val="100000"/>
              </a:lnSpc>
              <a:spcBef>
                <a:spcPts val="0"/>
              </a:spcBef>
              <a:spcAft>
                <a:spcPts val="0"/>
              </a:spcAft>
              <a:buClrTx/>
              <a:buSzTx/>
              <a:buFont typeface="+mj-lt"/>
              <a:buNone/>
              <a:tabLst/>
              <a:defRPr/>
            </a:pPr>
            <a:endPar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90752" rtl="0" eaLnBrk="1" fontAlgn="auto" latinLnBrk="0" hangingPunct="1">
              <a:lnSpc>
                <a:spcPct val="100000"/>
              </a:lnSpc>
              <a:spcBef>
                <a:spcPts val="0"/>
              </a:spcBef>
              <a:spcAft>
                <a:spcPts val="0"/>
              </a:spcAft>
              <a:buClrTx/>
              <a:buSzTx/>
              <a:buFont typeface="+mj-lt"/>
              <a:buNone/>
              <a:tabLst/>
              <a:defRPr/>
            </a:pP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在</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6.2</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 </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節中，</a:t>
            </a:r>
            <a:endPar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90752" rtl="0" eaLnBrk="1" fontAlgn="auto" latinLnBrk="0" hangingPunct="1">
              <a:lnSpc>
                <a:spcPct val="100000"/>
              </a:lnSpc>
              <a:spcBef>
                <a:spcPts val="0"/>
              </a:spcBef>
              <a:spcAft>
                <a:spcPts val="0"/>
              </a:spcAft>
              <a:buClrTx/>
              <a:buSzTx/>
              <a:buFont typeface="+mj-lt"/>
              <a:buNone/>
              <a:tabLst/>
              <a:defRPr/>
            </a:pP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我們將研究為解決姿勢估計問題的</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2</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種</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技術，</a:t>
            </a:r>
            <a:endPar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90752" rtl="0" eaLnBrk="1" fontAlgn="auto" latinLnBrk="0" hangingPunct="1">
              <a:lnSpc>
                <a:spcPct val="100000"/>
              </a:lnSpc>
              <a:spcBef>
                <a:spcPts val="0"/>
              </a:spcBef>
              <a:spcAft>
                <a:spcPts val="0"/>
              </a:spcAft>
              <a:buClrTx/>
              <a:buSzTx/>
              <a:buFont typeface="+mj-lt"/>
              <a:buNone/>
              <a:tabLst/>
              <a:defRPr/>
            </a:pP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第</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1</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個：</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linear algorithms(</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線性演算法</a:t>
            </a: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，該技術可恢復</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3</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4</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相機</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矩陣</a:t>
            </a:r>
            <a:endPar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lvl="1" indent="0" algn="l" defTabSz="990752" rtl="0" eaLnBrk="1" fontAlgn="auto" latinLnBrk="0" hangingPunct="1">
              <a:lnSpc>
                <a:spcPct val="100000"/>
              </a:lnSpc>
              <a:spcBef>
                <a:spcPts val="0"/>
              </a:spcBef>
              <a:spcAft>
                <a:spcPts val="0"/>
              </a:spcAft>
              <a:buClrTx/>
              <a:buSzTx/>
              <a:buFont typeface="+mj-lt"/>
              <a:buNone/>
              <a:tabLst/>
              <a:defRPr/>
            </a:pP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第</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2</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個：</a:t>
            </a:r>
            <a:r>
              <a:rPr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Iterative algorithms</a:t>
            </a:r>
            <a:r>
              <a:rPr lang="zh-TW" altLang="en-US"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迭代</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演算法</a:t>
            </a: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endParaRPr kumimoji="1" lang="en-US" altLang="zh-TW" sz="1200" b="0" i="0" u="none" strike="noStrike" cap="none" baseline="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90752" rtl="0" eaLnBrk="1" fontAlgn="auto" latinLnBrk="0" hangingPunct="1">
              <a:lnSpc>
                <a:spcPct val="100000"/>
              </a:lnSpc>
              <a:spcBef>
                <a:spcPts val="0"/>
              </a:spcBef>
              <a:spcAft>
                <a:spcPts val="0"/>
              </a:spcAft>
              <a:buClrTx/>
              <a:buSzTx/>
              <a:buFont typeface="+mj-lt"/>
              <a:buNone/>
              <a:tabLst/>
              <a:defRPr/>
            </a:pPr>
            <a:endParaRPr kumimoji="1" lang="en-US" altLang="zh-TW" sz="1200" b="0" i="0" u="none" strike="noStrike" cap="none" baseline="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90752" rtl="0" eaLnBrk="1" fontAlgn="auto" latinLnBrk="0" hangingPunct="1">
              <a:lnSpc>
                <a:spcPct val="100000"/>
              </a:lnSpc>
              <a:spcBef>
                <a:spcPts val="0"/>
              </a:spcBef>
              <a:spcAft>
                <a:spcPts val="0"/>
              </a:spcAft>
              <a:buClrTx/>
              <a:buSzTx/>
              <a:buFont typeface="+mj-lt"/>
              <a:buNone/>
              <a:tabLst/>
              <a:defRPr/>
            </a:pP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a:t>
            </a:r>
          </a:p>
          <a:p>
            <a:pPr marL="0" marR="0" indent="0" algn="l" defTabSz="990752" rtl="0">
              <a:lnSpc>
                <a:spcPct val="100000"/>
              </a:lnSpc>
              <a:spcBef>
                <a:spcPts val="0"/>
              </a:spcBef>
              <a:spcAft>
                <a:spcPts val="0"/>
              </a:spcAft>
              <a:buClrTx/>
              <a:buSzTx/>
              <a:buFont typeface="+mj-lt"/>
              <a:buNone/>
              <a:defRPr/>
            </a:pP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根據一組</a:t>
            </a: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2D</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點投影</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估</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計</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一個物體的的</a:t>
            </a: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3D</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姿勢</a:t>
            </a:r>
            <a:endPar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marR="0" indent="0" algn="l" defTabSz="990752" rtl="0">
              <a:lnSpc>
                <a:spcPct val="100000"/>
              </a:lnSpc>
              <a:spcBef>
                <a:spcPts val="0"/>
              </a:spcBef>
              <a:spcAft>
                <a:spcPts val="0"/>
              </a:spcAft>
              <a:buClrTx/>
              <a:buSzTx/>
              <a:buFont typeface="+mj-lt"/>
              <a:buNone/>
              <a:defRPr/>
            </a:pP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1. </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線性算法</a:t>
            </a:r>
            <a:endPar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marR="0" indent="0" algn="l" defTabSz="990752" rtl="0">
              <a:lnSpc>
                <a:spcPct val="100000"/>
              </a:lnSpc>
              <a:spcBef>
                <a:spcPts val="0"/>
              </a:spcBef>
              <a:spcAft>
                <a:spcPts val="0"/>
              </a:spcAft>
              <a:buClrTx/>
              <a:buSzTx/>
              <a:buFont typeface="+mj-lt"/>
              <a:buNone/>
              <a:defRPr/>
            </a:pP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 </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迭代算法</a:t>
            </a:r>
          </a:p>
          <a:p>
            <a:endParaRPr lang="zh-CN" altLang="en-US" dirty="0"/>
          </a:p>
        </p:txBody>
      </p:sp>
      <p:sp>
        <p:nvSpPr>
          <p:cNvPr id="4" name="投影片編號版面配置區 3"/>
          <p:cNvSpPr>
            <a:spLocks noGrp="1"/>
          </p:cNvSpPr>
          <p:nvPr>
            <p:ph type="sldNum" sz="quarter" idx="5"/>
          </p:nvPr>
        </p:nvSpPr>
        <p:spPr/>
        <p:txBody>
          <a:bodyPr/>
          <a:lstStyle/>
          <a:p>
            <a:fld id="{7971BB62-4EBE-4205-8079-CD1DA96510DF}" type="slidenum">
              <a:rPr lang="zh-CN" altLang="en-US" smtClean="0"/>
              <a:t>28</a:t>
            </a:fld>
            <a:endParaRPr lang="zh-CN" altLang="en-US"/>
          </a:p>
        </p:txBody>
      </p:sp>
    </p:spTree>
    <p:extLst>
      <p:ext uri="{BB962C8B-B14F-4D97-AF65-F5344CB8AC3E}">
        <p14:creationId xmlns:p14="http://schemas.microsoft.com/office/powerpoint/2010/main" val="32497699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90752" rtl="0">
              <a:lnSpc>
                <a:spcPct val="100000"/>
              </a:lnSpc>
              <a:spcBef>
                <a:spcPts val="0"/>
              </a:spcBef>
              <a:spcAft>
                <a:spcPts val="0"/>
              </a:spcAft>
              <a:buClrTx/>
              <a:buSzTx/>
              <a:buFont typeface="+mj-lt"/>
              <a:buNone/>
              <a:defRPr/>
            </a:pP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6.2.1 </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姿勢估計</a:t>
            </a: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線性</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演算法</a:t>
            </a:r>
            <a:endPar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marR="0" indent="0" algn="l" defTabSz="990752" rtl="0">
              <a:lnSpc>
                <a:spcPct val="100000"/>
              </a:lnSpc>
              <a:spcBef>
                <a:spcPts val="0"/>
              </a:spcBef>
              <a:spcAft>
                <a:spcPts val="0"/>
              </a:spcAft>
              <a:buClrTx/>
              <a:buSzTx/>
              <a:buFont typeface="+mj-lt"/>
              <a:buNone/>
              <a:defRPr/>
            </a:pPr>
            <a:endPar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90752" rtl="0">
              <a:lnSpc>
                <a:spcPct val="100000"/>
              </a:lnSpc>
              <a:spcBef>
                <a:spcPts val="0"/>
              </a:spcBef>
              <a:spcAft>
                <a:spcPts val="0"/>
              </a:spcAft>
              <a:buClrTx/>
              <a:buSzTx/>
              <a:buFont typeface="+mj-lt"/>
              <a:buNone/>
              <a:defRPr/>
            </a:pP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線性演算法是恢復相機姿勢的最簡單方法</a:t>
            </a:r>
            <a:endPar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marR="0" indent="0" algn="l" defTabSz="990752" rtl="0" eaLnBrk="1" fontAlgn="auto" latinLnBrk="0" hangingPunct="1">
              <a:lnSpc>
                <a:spcPct val="100000"/>
              </a:lnSpc>
              <a:spcBef>
                <a:spcPts val="0"/>
              </a:spcBef>
              <a:spcAft>
                <a:spcPts val="0"/>
              </a:spcAft>
              <a:buClrTx/>
              <a:buSzTx/>
              <a:buFont typeface="+mj-lt"/>
              <a:buNone/>
              <a:tabLst/>
              <a:defRPr/>
            </a:pP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從透視投影的相機矩陣形成一組線性方程式，類似形式用於估計</a:t>
            </a: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2D</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運動</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估計的線性方程式</a:t>
            </a:r>
            <a:endPar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marR="0" indent="0" algn="l" defTabSz="990752" rtl="0">
              <a:lnSpc>
                <a:spcPct val="100000"/>
              </a:lnSpc>
              <a:spcBef>
                <a:spcPts val="0"/>
              </a:spcBef>
              <a:spcAft>
                <a:spcPts val="0"/>
              </a:spcAft>
              <a:buClrTx/>
              <a:buSzTx/>
              <a:buFont typeface="+mj-lt"/>
              <a:buNone/>
              <a:defRPr/>
            </a:pPr>
            <a:endPar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marR="0" indent="0" algn="l" defTabSz="990752" rtl="0">
              <a:lnSpc>
                <a:spcPct val="100000"/>
              </a:lnSpc>
              <a:spcBef>
                <a:spcPts val="0"/>
              </a:spcBef>
              <a:spcAft>
                <a:spcPts val="0"/>
              </a:spcAft>
              <a:buClrTx/>
              <a:buSzTx/>
              <a:buFont typeface="+mj-lt"/>
              <a:buNone/>
              <a:defRPr/>
            </a:pP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p>
          <a:p>
            <a:pPr marL="0" marR="0" indent="0" algn="l" defTabSz="990752" rtl="0">
              <a:lnSpc>
                <a:spcPct val="100000"/>
              </a:lnSpc>
              <a:spcBef>
                <a:spcPts val="0"/>
              </a:spcBef>
              <a:spcAft>
                <a:spcPts val="0"/>
              </a:spcAft>
              <a:buClrTx/>
              <a:buSzTx/>
              <a:buFont typeface="+mj-lt"/>
              <a:buNone/>
              <a:defRPr/>
            </a:pP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恢復相機姿勢的最簡單方法。</a:t>
            </a:r>
          </a:p>
          <a:p>
            <a:pPr marL="0" marR="0" indent="0" algn="l" defTabSz="990752" rtl="0">
              <a:lnSpc>
                <a:spcPct val="100000"/>
              </a:lnSpc>
              <a:spcBef>
                <a:spcPts val="0"/>
              </a:spcBef>
              <a:spcAft>
                <a:spcPts val="0"/>
              </a:spcAft>
              <a:buClrTx/>
              <a:buSzTx/>
              <a:buFont typeface="+mj-lt"/>
              <a:buNone/>
              <a:defRPr/>
            </a:pP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從透視投影的相機矩陣形式形成一組線性方程，類似於用於</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2D</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運動估計的線性方程。</a:t>
            </a:r>
            <a:endParaRPr kumimoji="1" lang="en-US" altLang="zh-TW" sz="1200" i="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endParaRPr lang="zh-CN" altLang="en-US" dirty="0"/>
          </a:p>
        </p:txBody>
      </p:sp>
      <p:sp>
        <p:nvSpPr>
          <p:cNvPr id="4" name="投影片編號版面配置區 3"/>
          <p:cNvSpPr>
            <a:spLocks noGrp="1"/>
          </p:cNvSpPr>
          <p:nvPr>
            <p:ph type="sldNum" sz="quarter" idx="5"/>
          </p:nvPr>
        </p:nvSpPr>
        <p:spPr/>
        <p:txBody>
          <a:bodyPr/>
          <a:lstStyle/>
          <a:p>
            <a:fld id="{7971BB62-4EBE-4205-8079-CD1DA96510DF}" type="slidenum">
              <a:rPr lang="zh-CN" altLang="en-US" smtClean="0"/>
              <a:t>29</a:t>
            </a:fld>
            <a:endParaRPr lang="zh-CN" altLang="en-US"/>
          </a:p>
        </p:txBody>
      </p:sp>
    </p:spTree>
    <p:extLst>
      <p:ext uri="{BB962C8B-B14F-4D97-AF65-F5344CB8AC3E}">
        <p14:creationId xmlns:p14="http://schemas.microsoft.com/office/powerpoint/2010/main" val="15752667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備忘稿版面配置區 2"/>
              <p:cNvSpPr>
                <a:spLocks noGrp="1"/>
              </p:cNvSpPr>
              <p:nvPr>
                <p:ph type="body" idx="1"/>
              </p:nvPr>
            </p:nvSpPr>
            <p:spPr/>
            <p:txBody>
              <a:bodyPr/>
              <a:lstStyle/>
              <a:p>
                <a:pPr marL="0" marR="0" indent="0" algn="l" defTabSz="990752" rtl="0" eaLnBrk="1" fontAlgn="auto" latinLnBrk="0" hangingPunct="1">
                  <a:lnSpc>
                    <a:spcPct val="100000"/>
                  </a:lnSpc>
                  <a:spcBef>
                    <a:spcPts val="0"/>
                  </a:spcBef>
                  <a:spcAft>
                    <a:spcPts val="0"/>
                  </a:spcAft>
                  <a:buClrTx/>
                  <a:buSzTx/>
                  <a:buFont typeface="+mj-lt"/>
                  <a:buNone/>
                  <a:tabLst/>
                  <a:defRPr/>
                </a:pP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6.2.1 </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姿勢估計</a:t>
                </a: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線性</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演算法</a:t>
                </a:r>
                <a:endPar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247688" indent="-247688" defTabSz="990752">
                  <a:buClrTx/>
                  <a:buSzTx/>
                  <a:buNone/>
                  <a:defRPr/>
                </a:pPr>
                <a:endParaRPr kumimoji="1" lang="en-US" altLang="zh-TW"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247688" indent="-247688" defTabSz="990752">
                  <a:buClrTx/>
                  <a:buSzTx/>
                  <a:buNone/>
                  <a:defRPr/>
                </a:pPr>
                <a:r>
                  <a:rPr kumimoji="1" lang="zh-TW" altLang="en-US"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我們如何計算</a:t>
                </a: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transformation</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endPar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247688" marR="0" indent="-247688" algn="l" defTabSz="990752" rtl="0" eaLnBrk="1" fontAlgn="auto" latinLnBrk="0" hangingPunct="1">
                  <a:lnSpc>
                    <a:spcPct val="100000"/>
                  </a:lnSpc>
                  <a:spcBef>
                    <a:spcPts val="0"/>
                  </a:spcBef>
                  <a:spcAft>
                    <a:spcPts val="0"/>
                  </a:spcAft>
                  <a:buClrTx/>
                  <a:buSzTx/>
                  <a:buFont typeface="Arial"/>
                  <a:buNone/>
                  <a:tabLst/>
                  <a:defRPr/>
                </a:pPr>
                <a:r>
                  <a:rPr kumimoji="1" lang="zh-TW" altLang="en-US"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第</a:t>
                </a:r>
                <a:r>
                  <a:rPr kumimoji="1" lang="en-US" altLang="zh-TW"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1</a:t>
                </a:r>
                <a:r>
                  <a:rPr kumimoji="1" lang="zh-TW" altLang="en-US"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點：先給一組匹配的特徵點</a:t>
                </a:r>
                <a:r>
                  <a:rPr kumimoji="1" lang="en-US" altLang="zh-TW"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14:m>
                  <m:oMath xmlns:m="http://schemas.openxmlformats.org/officeDocument/2006/math">
                    <m:sSub>
                      <m:sSubPr>
                        <m:ctrlPr>
                          <a:rPr kumimoji="1" lang="en-US" altLang="zh-TW" sz="1200" i="1" smtClean="0">
                            <a:solidFill>
                              <a:schemeClr val="tx1"/>
                            </a:solidFill>
                            <a:latin typeface="Cambria Math" panose="02040503050406030204" pitchFamily="18" charset="0"/>
                          </a:rPr>
                        </m:ctrlPr>
                      </m:sSubPr>
                      <m:e>
                        <m:r>
                          <a:rPr kumimoji="1" lang="en-US" altLang="zh-TW" sz="1200" b="0" i="1" smtClean="0">
                            <a:solidFill>
                              <a:schemeClr val="tx1"/>
                            </a:solidFill>
                            <a:latin typeface="Cambria Math" panose="02040503050406030204" pitchFamily="18" charset="0"/>
                          </a:rPr>
                          <m:t>𝑋</m:t>
                        </m:r>
                      </m:e>
                      <m:sub>
                        <m:r>
                          <a:rPr kumimoji="1" lang="en-US" altLang="zh-TW" sz="1200" i="1">
                            <a:solidFill>
                              <a:schemeClr val="tx1"/>
                            </a:solidFill>
                            <a:latin typeface="Cambria Math" charset="0"/>
                          </a:rPr>
                          <m:t>𝑖</m:t>
                        </m:r>
                      </m:sub>
                    </m:sSub>
                    <m:r>
                      <a:rPr kumimoji="1" lang="en-US" altLang="zh-TW" sz="1200" i="1">
                        <a:solidFill>
                          <a:schemeClr val="tx1"/>
                        </a:solidFill>
                        <a:latin typeface="Cambria Math" charset="0"/>
                      </a:rPr>
                      <m:t>,</m:t>
                    </m:r>
                    <m:sSub>
                      <m:sSubPr>
                        <m:ctrlPr>
                          <a:rPr kumimoji="1" lang="en-US" altLang="zh-TW" sz="1200" i="1">
                            <a:solidFill>
                              <a:schemeClr val="tx1"/>
                            </a:solidFill>
                            <a:latin typeface="Cambria Math" panose="02040503050406030204" pitchFamily="18" charset="0"/>
                          </a:rPr>
                        </m:ctrlPr>
                      </m:sSubPr>
                      <m:e>
                        <m:r>
                          <a:rPr kumimoji="1" lang="en-US" altLang="zh-TW" sz="1200" b="0" i="1" smtClean="0">
                            <a:solidFill>
                              <a:schemeClr val="tx1"/>
                            </a:solidFill>
                            <a:latin typeface="Cambria Math" panose="02040503050406030204" pitchFamily="18" charset="0"/>
                          </a:rPr>
                          <m:t>𝑥</m:t>
                        </m:r>
                      </m:e>
                      <m:sub>
                        <m:r>
                          <a:rPr kumimoji="1" lang="en-US" altLang="zh-TW" sz="1200" i="1">
                            <a:solidFill>
                              <a:schemeClr val="tx1"/>
                            </a:solidFill>
                            <a:latin typeface="Cambria Math" charset="0"/>
                          </a:rPr>
                          <m:t>𝑖</m:t>
                        </m:r>
                      </m:sub>
                    </m:sSub>
                  </m:oMath>
                </a14:m>
                <a:r>
                  <a:rPr kumimoji="1" lang="en-US" altLang="zh-TW"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p>
              <a:p>
                <a:pPr marL="247688" indent="-247688" defTabSz="990752">
                  <a:buClrTx/>
                  <a:buSzTx/>
                  <a:buNone/>
                  <a:defRPr/>
                </a:pPr>
                <a:r>
                  <a:rPr kumimoji="1" lang="zh-TW" altLang="en-US"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第</a:t>
                </a:r>
                <a:r>
                  <a:rPr kumimoji="1" lang="en-US" altLang="zh-TW"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a:t>
                </a:r>
                <a:r>
                  <a:rPr kumimoji="1" lang="zh-TW" altLang="en-US"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點：給一個相機</a:t>
                </a:r>
                <a:r>
                  <a:rPr kumimoji="1" lang="en-US" altLang="zh-TW"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model</a:t>
                </a:r>
                <a:r>
                  <a:rPr kumimoji="1" lang="zh-TW" altLang="en-US"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14:m>
                  <m:oMath xmlns:m="http://schemas.openxmlformats.org/officeDocument/2006/math">
                    <m:r>
                      <a:rPr kumimoji="1" lang="en-US" altLang="zh-TW" sz="1200" b="0" i="1" smtClean="0">
                        <a:solidFill>
                          <a:schemeClr val="tx1"/>
                        </a:solidFill>
                        <a:latin typeface="Cambria Math" panose="02040503050406030204" pitchFamily="18" charset="0"/>
                      </a:rPr>
                      <m:t>𝑥</m:t>
                    </m:r>
                    <m:r>
                      <a:rPr kumimoji="1" lang="en-US" altLang="zh-TW" sz="1200" i="1">
                        <a:solidFill>
                          <a:schemeClr val="tx1"/>
                        </a:solidFill>
                        <a:latin typeface="Cambria Math" charset="0"/>
                      </a:rPr>
                      <m:t>=</m:t>
                    </m:r>
                    <m:r>
                      <a:rPr kumimoji="1" lang="en-US" altLang="zh-TW" sz="1200" i="1">
                        <a:solidFill>
                          <a:schemeClr val="tx1"/>
                        </a:solidFill>
                        <a:latin typeface="Cambria Math" charset="0"/>
                      </a:rPr>
                      <m:t>𝑓</m:t>
                    </m:r>
                    <m:d>
                      <m:dPr>
                        <m:ctrlPr>
                          <a:rPr kumimoji="1" lang="en-US" altLang="zh-TW" sz="1200" i="1">
                            <a:solidFill>
                              <a:schemeClr val="tx1"/>
                            </a:solidFill>
                            <a:latin typeface="Cambria Math" panose="02040503050406030204" pitchFamily="18" charset="0"/>
                          </a:rPr>
                        </m:ctrlPr>
                      </m:dPr>
                      <m:e>
                        <m:r>
                          <a:rPr kumimoji="1" lang="en-US" altLang="zh-TW" sz="1200" b="0" i="1" smtClean="0">
                            <a:solidFill>
                              <a:schemeClr val="tx1"/>
                            </a:solidFill>
                            <a:latin typeface="Cambria Math" panose="02040503050406030204" pitchFamily="18" charset="0"/>
                          </a:rPr>
                          <m:t>𝑋</m:t>
                        </m:r>
                        <m:r>
                          <a:rPr kumimoji="1" lang="en-US" altLang="zh-TW" sz="1200" i="1">
                            <a:solidFill>
                              <a:schemeClr val="tx1"/>
                            </a:solidFill>
                            <a:latin typeface="Cambria Math" charset="0"/>
                          </a:rPr>
                          <m:t>;</m:t>
                        </m:r>
                        <m:r>
                          <a:rPr kumimoji="1" lang="en-US" altLang="zh-TW" sz="1200" i="1">
                            <a:solidFill>
                              <a:schemeClr val="tx1"/>
                            </a:solidFill>
                            <a:latin typeface="Cambria Math" charset="0"/>
                          </a:rPr>
                          <m:t>𝑝</m:t>
                        </m:r>
                      </m:e>
                    </m:d>
                  </m:oMath>
                </a14:m>
                <a:endParaRPr kumimoji="1" lang="en-US" altLang="zh-TW"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247688" marR="0" indent="-247688" algn="l" defTabSz="990752" rtl="0" eaLnBrk="1" fontAlgn="auto" latinLnBrk="0" hangingPunct="1">
                  <a:lnSpc>
                    <a:spcPct val="100000"/>
                  </a:lnSpc>
                  <a:spcBef>
                    <a:spcPts val="0"/>
                  </a:spcBef>
                  <a:spcAft>
                    <a:spcPts val="0"/>
                  </a:spcAft>
                  <a:buClrTx/>
                  <a:buSzTx/>
                  <a:buFont typeface="Arial"/>
                  <a:buNone/>
                  <a:tabLst/>
                  <a:defRPr/>
                </a:pPr>
                <a:r>
                  <a:rPr kumimoji="1" lang="en-US" altLang="zh-TW"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r>
                  <a:rPr kumimoji="1" lang="zh-TW" altLang="en-US"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𝑝是</a:t>
                </a: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transformation</a:t>
                </a:r>
                <a:r>
                  <a:rPr kumimoji="1" lang="zh-TW" altLang="en-US"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𝑓的參數</a:t>
                </a:r>
                <a:endParaRPr kumimoji="1" lang="en-US" altLang="zh-TW"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247688" marR="0" indent="-247688" algn="l" defTabSz="990752" rtl="0" eaLnBrk="1" fontAlgn="auto" latinLnBrk="0" hangingPunct="1">
                  <a:lnSpc>
                    <a:spcPct val="100000"/>
                  </a:lnSpc>
                  <a:spcBef>
                    <a:spcPts val="0"/>
                  </a:spcBef>
                  <a:spcAft>
                    <a:spcPts val="0"/>
                  </a:spcAft>
                  <a:buClrTx/>
                  <a:buSzTx/>
                  <a:buFont typeface="Arial"/>
                  <a:buNone/>
                  <a:tabLst/>
                  <a:defRPr/>
                </a:pPr>
                <a:r>
                  <a:rPr kumimoji="1" lang="zh-TW" altLang="en-US"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第</a:t>
                </a:r>
                <a:r>
                  <a:rPr kumimoji="1" lang="en-US" altLang="zh-TW"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3</a:t>
                </a:r>
                <a:r>
                  <a:rPr kumimoji="1" lang="zh-TW" altLang="en-US"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點：如何找到</a:t>
                </a:r>
                <a:r>
                  <a:rPr kumimoji="1" lang="en-US" altLang="zh-TW"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P</a:t>
                </a:r>
                <a:r>
                  <a:rPr kumimoji="1" lang="zh-TW" altLang="en-US"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的（姿勢）估計值</a:t>
                </a:r>
                <a:r>
                  <a:rPr kumimoji="1" lang="en-US" altLang="zh-TW"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=Camera matrix</a:t>
                </a:r>
              </a:p>
              <a:p>
                <a:pPr marL="247688" marR="0" indent="-247688" algn="l" defTabSz="990752" rtl="0" eaLnBrk="1" fontAlgn="auto" latinLnBrk="0" hangingPunct="1">
                  <a:lnSpc>
                    <a:spcPct val="100000"/>
                  </a:lnSpc>
                  <a:spcBef>
                    <a:spcPts val="0"/>
                  </a:spcBef>
                  <a:spcAft>
                    <a:spcPts val="0"/>
                  </a:spcAft>
                  <a:buClrTx/>
                  <a:buSzTx/>
                  <a:buFont typeface="Arial"/>
                  <a:buNone/>
                  <a:tabLst/>
                  <a:defRPr/>
                </a:pPr>
                <a:r>
                  <a:rPr kumimoji="1" lang="zh-TW" altLang="en-US"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常見</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的方法是使用最小平方差，即最小化殘差平方和</a:t>
                </a:r>
                <a:endParaRPr kumimoji="1" lang="en-US" altLang="zh-TW"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endParaRPr lang="zh-CN" altLang="en-US" dirty="0"/>
              </a:p>
            </p:txBody>
          </p:sp>
        </mc:Choice>
        <mc:Fallback xmlns="">
          <p:sp>
            <p:nvSpPr>
              <p:cNvPr id="3" name="備忘稿版面配置區 2"/>
              <p:cNvSpPr>
                <a:spLocks noGrp="1"/>
              </p:cNvSpPr>
              <p:nvPr>
                <p:ph type="body" idx="1"/>
              </p:nvPr>
            </p:nvSpPr>
            <p:spPr/>
            <p:txBody>
              <a:bodyPr/>
              <a:lstStyle/>
              <a:p>
                <a:pPr marL="0" marR="0" indent="0" algn="l" defTabSz="990752" rtl="0" eaLnBrk="1" fontAlgn="auto" latinLnBrk="0" hangingPunct="1">
                  <a:lnSpc>
                    <a:spcPct val="100000"/>
                  </a:lnSpc>
                  <a:spcBef>
                    <a:spcPts val="0"/>
                  </a:spcBef>
                  <a:spcAft>
                    <a:spcPts val="0"/>
                  </a:spcAft>
                  <a:buClrTx/>
                  <a:buSzTx/>
                  <a:buFont typeface="+mj-lt"/>
                  <a:buNone/>
                  <a:tabLst/>
                  <a:defRPr/>
                </a:pP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6.2.1 </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姿勢估計</a:t>
                </a: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線性</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演算法</a:t>
                </a:r>
                <a:endPar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247688" indent="-247688" defTabSz="990752">
                  <a:buClrTx/>
                  <a:buSzTx/>
                  <a:buNone/>
                  <a:defRPr/>
                </a:pPr>
                <a:endParaRPr kumimoji="1" lang="en-US" altLang="zh-TW"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247688" indent="-247688" defTabSz="990752">
                  <a:buClrTx/>
                  <a:buSzTx/>
                  <a:buNone/>
                  <a:defRPr/>
                </a:pPr>
                <a:r>
                  <a:rPr kumimoji="1" lang="zh-TW" altLang="en-US"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我們如何計算</a:t>
                </a: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transformation</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endPar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247688" marR="0" indent="-247688" algn="l" defTabSz="990752" rtl="0" eaLnBrk="1" fontAlgn="auto" latinLnBrk="0" hangingPunct="1">
                  <a:lnSpc>
                    <a:spcPct val="100000"/>
                  </a:lnSpc>
                  <a:spcBef>
                    <a:spcPts val="0"/>
                  </a:spcBef>
                  <a:spcAft>
                    <a:spcPts val="0"/>
                  </a:spcAft>
                  <a:buClrTx/>
                  <a:buSzTx/>
                  <a:buFont typeface="Arial"/>
                  <a:buNone/>
                  <a:tabLst/>
                  <a:defRPr/>
                </a:pPr>
                <a:r>
                  <a:rPr kumimoji="1" lang="zh-TW" altLang="en-US"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第</a:t>
                </a:r>
                <a:r>
                  <a:rPr kumimoji="1" lang="en-US" altLang="zh-TW"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1</a:t>
                </a:r>
                <a:r>
                  <a:rPr kumimoji="1" lang="zh-TW" altLang="en-US"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點：先給一組匹配的特徵點</a:t>
                </a:r>
                <a:r>
                  <a:rPr kumimoji="1" lang="en-US" altLang="zh-TW"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kumimoji="1" lang="en-US" altLang="zh-TW" sz="1200" b="0" i="0">
                    <a:solidFill>
                      <a:schemeClr val="tx1"/>
                    </a:solidFill>
                    <a:latin typeface="Cambria Math" panose="02040503050406030204" pitchFamily="18" charset="0"/>
                  </a:rPr>
                  <a:t>𝑋_</a:t>
                </a:r>
                <a:r>
                  <a:rPr kumimoji="1" lang="en-US" altLang="zh-TW" sz="1200" i="0">
                    <a:solidFill>
                      <a:schemeClr val="tx1"/>
                    </a:solidFill>
                    <a:latin typeface="Cambria Math" charset="0"/>
                  </a:rPr>
                  <a:t>𝑖,</a:t>
                </a:r>
                <a:r>
                  <a:rPr kumimoji="1" lang="en-US" altLang="zh-TW" sz="1200" b="0" i="0">
                    <a:solidFill>
                      <a:schemeClr val="tx1"/>
                    </a:solidFill>
                    <a:latin typeface="Cambria Math" panose="02040503050406030204" pitchFamily="18" charset="0"/>
                  </a:rPr>
                  <a:t>𝑥_</a:t>
                </a:r>
                <a:r>
                  <a:rPr kumimoji="1" lang="en-US" altLang="zh-TW" sz="1200" i="0">
                    <a:solidFill>
                      <a:schemeClr val="tx1"/>
                    </a:solidFill>
                    <a:latin typeface="Cambria Math" charset="0"/>
                  </a:rPr>
                  <a:t>𝑖</a:t>
                </a:r>
                <a:r>
                  <a:rPr kumimoji="1" lang="en-US" altLang="zh-TW"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p>
              <a:p>
                <a:pPr marL="247688" indent="-247688" defTabSz="990752">
                  <a:buClrTx/>
                  <a:buSzTx/>
                  <a:buNone/>
                  <a:defRPr/>
                </a:pPr>
                <a:r>
                  <a:rPr kumimoji="1" lang="zh-TW" altLang="en-US"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第</a:t>
                </a:r>
                <a:r>
                  <a:rPr kumimoji="1" lang="en-US" altLang="zh-TW"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a:t>
                </a:r>
                <a:r>
                  <a:rPr kumimoji="1" lang="zh-TW" altLang="en-US"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點：給一個相機</a:t>
                </a:r>
                <a:r>
                  <a:rPr kumimoji="1" lang="en-US" altLang="zh-TW"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model</a:t>
                </a:r>
                <a:r>
                  <a:rPr kumimoji="1" lang="zh-TW" altLang="en-US"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kumimoji="1" lang="en-US" altLang="zh-TW" sz="1200" b="0" i="0">
                    <a:solidFill>
                      <a:schemeClr val="tx1"/>
                    </a:solidFill>
                    <a:latin typeface="Cambria Math" panose="02040503050406030204" pitchFamily="18" charset="0"/>
                  </a:rPr>
                  <a:t>𝑥</a:t>
                </a:r>
                <a:r>
                  <a:rPr kumimoji="1" lang="en-US" altLang="zh-TW" sz="1200" i="0">
                    <a:solidFill>
                      <a:schemeClr val="tx1"/>
                    </a:solidFill>
                    <a:latin typeface="Cambria Math" charset="0"/>
                  </a:rPr>
                  <a:t>=𝑓</a:t>
                </a:r>
                <a:r>
                  <a:rPr kumimoji="1" lang="en-US" altLang="zh-TW" sz="1200" i="0">
                    <a:solidFill>
                      <a:schemeClr val="tx1"/>
                    </a:solidFill>
                    <a:latin typeface="Cambria Math" panose="02040503050406030204" pitchFamily="18" charset="0"/>
                  </a:rPr>
                  <a:t>(</a:t>
                </a:r>
                <a:r>
                  <a:rPr kumimoji="1" lang="en-US" altLang="zh-TW" sz="1200" b="0" i="0">
                    <a:solidFill>
                      <a:schemeClr val="tx1"/>
                    </a:solidFill>
                    <a:latin typeface="Cambria Math" panose="02040503050406030204" pitchFamily="18" charset="0"/>
                  </a:rPr>
                  <a:t>𝑋</a:t>
                </a:r>
                <a:r>
                  <a:rPr kumimoji="1" lang="en-US" altLang="zh-TW" sz="1200" i="0">
                    <a:solidFill>
                      <a:schemeClr val="tx1"/>
                    </a:solidFill>
                    <a:latin typeface="Cambria Math" charset="0"/>
                  </a:rPr>
                  <a:t>;𝑝</a:t>
                </a:r>
                <a:r>
                  <a:rPr kumimoji="1" lang="en-US" altLang="zh-TW" sz="1200" i="0">
                    <a:solidFill>
                      <a:schemeClr val="tx1"/>
                    </a:solidFill>
                    <a:latin typeface="Cambria Math" panose="02040503050406030204" pitchFamily="18" charset="0"/>
                  </a:rPr>
                  <a:t>)</a:t>
                </a:r>
                <a:endParaRPr kumimoji="1" lang="en-US" altLang="zh-TW"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247688" marR="0" indent="-247688" algn="l" defTabSz="990752" rtl="0" eaLnBrk="1" fontAlgn="auto" latinLnBrk="0" hangingPunct="1">
                  <a:lnSpc>
                    <a:spcPct val="100000"/>
                  </a:lnSpc>
                  <a:spcBef>
                    <a:spcPts val="0"/>
                  </a:spcBef>
                  <a:spcAft>
                    <a:spcPts val="0"/>
                  </a:spcAft>
                  <a:buClrTx/>
                  <a:buSzTx/>
                  <a:buFont typeface="Arial"/>
                  <a:buNone/>
                  <a:tabLst/>
                  <a:defRPr/>
                </a:pPr>
                <a:r>
                  <a:rPr kumimoji="1" lang="en-US" altLang="zh-TW"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r>
                  <a:rPr kumimoji="1" lang="zh-TW" altLang="en-US"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𝑝是</a:t>
                </a: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transformation</a:t>
                </a:r>
                <a:r>
                  <a:rPr kumimoji="1" lang="zh-TW" altLang="en-US"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𝑓的參數</a:t>
                </a:r>
                <a:endParaRPr kumimoji="1" lang="en-US" altLang="zh-TW"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247688" marR="0" indent="-247688" algn="l" defTabSz="990752" rtl="0" eaLnBrk="1" fontAlgn="auto" latinLnBrk="0" hangingPunct="1">
                  <a:lnSpc>
                    <a:spcPct val="100000"/>
                  </a:lnSpc>
                  <a:spcBef>
                    <a:spcPts val="0"/>
                  </a:spcBef>
                  <a:spcAft>
                    <a:spcPts val="0"/>
                  </a:spcAft>
                  <a:buClrTx/>
                  <a:buSzTx/>
                  <a:buFont typeface="Arial"/>
                  <a:buNone/>
                  <a:tabLst/>
                  <a:defRPr/>
                </a:pPr>
                <a:r>
                  <a:rPr kumimoji="1" lang="zh-TW" altLang="en-US"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第</a:t>
                </a:r>
                <a:r>
                  <a:rPr kumimoji="1" lang="en-US" altLang="zh-TW"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3</a:t>
                </a:r>
                <a:r>
                  <a:rPr kumimoji="1" lang="zh-TW" altLang="en-US"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點：如何找到</a:t>
                </a:r>
                <a:r>
                  <a:rPr kumimoji="1" lang="en-US" altLang="zh-TW"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P</a:t>
                </a:r>
                <a:r>
                  <a:rPr kumimoji="1" lang="zh-TW" altLang="en-US"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的（姿勢）估計值</a:t>
                </a:r>
                <a:r>
                  <a:rPr kumimoji="1" lang="en-US" altLang="zh-TW"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=Camera matrix</a:t>
                </a:r>
              </a:p>
              <a:p>
                <a:pPr marL="247688" marR="0" indent="-247688" algn="l" defTabSz="990752" rtl="0" eaLnBrk="1" fontAlgn="auto" latinLnBrk="0" hangingPunct="1">
                  <a:lnSpc>
                    <a:spcPct val="100000"/>
                  </a:lnSpc>
                  <a:spcBef>
                    <a:spcPts val="0"/>
                  </a:spcBef>
                  <a:spcAft>
                    <a:spcPts val="0"/>
                  </a:spcAft>
                  <a:buClrTx/>
                  <a:buSzTx/>
                  <a:buFont typeface="Arial"/>
                  <a:buNone/>
                  <a:tabLst/>
                  <a:defRPr/>
                </a:pPr>
                <a:r>
                  <a:rPr kumimoji="1" lang="zh-TW" altLang="en-US"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常見</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的方法是使用最小平方差，即最小化殘差平方和</a:t>
                </a:r>
                <a:endParaRPr kumimoji="1" lang="en-US" altLang="zh-TW"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endParaRPr lang="zh-CN" altLang="en-US" dirty="0"/>
              </a:p>
            </p:txBody>
          </p:sp>
        </mc:Fallback>
      </mc:AlternateContent>
      <p:sp>
        <p:nvSpPr>
          <p:cNvPr id="4" name="投影片編號版面配置區 3"/>
          <p:cNvSpPr>
            <a:spLocks noGrp="1"/>
          </p:cNvSpPr>
          <p:nvPr>
            <p:ph type="sldNum" sz="quarter" idx="5"/>
          </p:nvPr>
        </p:nvSpPr>
        <p:spPr/>
        <p:txBody>
          <a:bodyPr/>
          <a:lstStyle/>
          <a:p>
            <a:fld id="{7971BB62-4EBE-4205-8079-CD1DA96510DF}" type="slidenum">
              <a:rPr lang="zh-CN" altLang="en-US" smtClean="0"/>
              <a:t>30</a:t>
            </a:fld>
            <a:endParaRPr lang="zh-CN" altLang="en-US"/>
          </a:p>
        </p:txBody>
      </p:sp>
    </p:spTree>
    <p:extLst>
      <p:ext uri="{BB962C8B-B14F-4D97-AF65-F5344CB8AC3E}">
        <p14:creationId xmlns:p14="http://schemas.microsoft.com/office/powerpoint/2010/main" val="14980288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err="1"/>
              <a:t>Fx</a:t>
            </a:r>
            <a:r>
              <a:rPr lang="en-US" altLang="zh-TW" dirty="0"/>
              <a:t> = f * pixel/m</a:t>
            </a:r>
          </a:p>
          <a:p>
            <a:r>
              <a:rPr lang="en-US" altLang="zh-TW" dirty="0" err="1"/>
              <a:t>ox,oy</a:t>
            </a:r>
            <a:r>
              <a:rPr lang="en-US" altLang="zh-TW" dirty="0"/>
              <a:t>:</a:t>
            </a:r>
            <a:r>
              <a:rPr lang="zh-TW" altLang="en-US" dirty="0"/>
              <a:t>偏移</a:t>
            </a:r>
            <a:endParaRPr lang="en-US" altLang="zh-TW" dirty="0"/>
          </a:p>
          <a:p>
            <a:r>
              <a:rPr lang="en-US" altLang="zh-TW" dirty="0"/>
              <a:t>R = </a:t>
            </a:r>
            <a:r>
              <a:rPr lang="zh-TW" altLang="en-US" dirty="0"/>
              <a:t>相機的旋轉</a:t>
            </a:r>
            <a:r>
              <a:rPr lang="en-US" altLang="zh-TW" dirty="0"/>
              <a:t>(</a:t>
            </a:r>
            <a:r>
              <a:rPr lang="zh-TW" altLang="en-US" dirty="0"/>
              <a:t>三維世界</a:t>
            </a:r>
            <a:r>
              <a:rPr lang="en-US" altLang="zh-TW" dirty="0"/>
              <a:t>)</a:t>
            </a:r>
          </a:p>
          <a:p>
            <a:r>
              <a:rPr lang="en-US" altLang="zh-TW" dirty="0"/>
              <a:t>T =</a:t>
            </a:r>
            <a:r>
              <a:rPr lang="zh-TW" altLang="en-US" dirty="0"/>
              <a:t> 平移</a:t>
            </a:r>
            <a:endParaRPr lang="en-US" altLang="zh-TW" dirty="0"/>
          </a:p>
          <a:p>
            <a:endParaRPr lang="en-US" altLang="zh-TW" dirty="0"/>
          </a:p>
          <a:p>
            <a:r>
              <a:rPr lang="en-US" altLang="zh-TW" dirty="0"/>
              <a:t>Mint</a:t>
            </a:r>
            <a:r>
              <a:rPr lang="zh-TW" altLang="en-US" dirty="0"/>
              <a:t> 相機公藝決定</a:t>
            </a:r>
            <a:endParaRPr lang="en-US" altLang="zh-TW" dirty="0"/>
          </a:p>
          <a:p>
            <a:r>
              <a:rPr lang="en-US" altLang="zh-TW" dirty="0" err="1"/>
              <a:t>Mext</a:t>
            </a:r>
            <a:r>
              <a:rPr lang="zh-TW" altLang="en-US" dirty="0"/>
              <a:t>相機的位置、旋轉方向</a:t>
            </a:r>
          </a:p>
        </p:txBody>
      </p:sp>
      <p:sp>
        <p:nvSpPr>
          <p:cNvPr id="4" name="投影片編號版面配置區 3"/>
          <p:cNvSpPr>
            <a:spLocks noGrp="1"/>
          </p:cNvSpPr>
          <p:nvPr>
            <p:ph type="sldNum" sz="quarter" idx="5"/>
          </p:nvPr>
        </p:nvSpPr>
        <p:spPr/>
        <p:txBody>
          <a:bodyPr/>
          <a:lstStyle/>
          <a:p>
            <a:fld id="{2B9944FA-9525-454B-8AFC-56CC0ECCD1F6}" type="slidenum">
              <a:rPr lang="zh-CN" altLang="en-US" smtClean="0"/>
              <a:t>31</a:t>
            </a:fld>
            <a:endParaRPr lang="zh-CN" altLang="en-US"/>
          </a:p>
        </p:txBody>
      </p:sp>
    </p:spTree>
    <p:extLst>
      <p:ext uri="{BB962C8B-B14F-4D97-AF65-F5344CB8AC3E}">
        <p14:creationId xmlns:p14="http://schemas.microsoft.com/office/powerpoint/2010/main" val="31178002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90752" rtl="0" eaLnBrk="1" fontAlgn="auto" latinLnBrk="0" hangingPunct="1">
              <a:lnSpc>
                <a:spcPct val="100000"/>
              </a:lnSpc>
              <a:spcBef>
                <a:spcPts val="0"/>
              </a:spcBef>
              <a:spcAft>
                <a:spcPts val="0"/>
              </a:spcAft>
              <a:buClrTx/>
              <a:buSzTx/>
              <a:buFont typeface="+mj-lt"/>
              <a:buNone/>
              <a:tabLst/>
              <a:defRPr/>
            </a:pP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6.2.1 </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姿勢估計</a:t>
            </a: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線性</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演算法</a:t>
            </a:r>
            <a:endPar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90752" rtl="0">
              <a:lnSpc>
                <a:spcPct val="100000"/>
              </a:lnSpc>
              <a:spcBef>
                <a:spcPts val="0"/>
              </a:spcBef>
              <a:spcAft>
                <a:spcPts val="0"/>
              </a:spcAft>
              <a:buClrTx/>
              <a:buSzTx/>
              <a:buFont typeface="+mj-lt"/>
              <a:buNone/>
              <a:defRPr/>
            </a:pPr>
            <a:endPar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90752" rtl="0">
              <a:lnSpc>
                <a:spcPct val="100000"/>
              </a:lnSpc>
              <a:spcBef>
                <a:spcPts val="0"/>
              </a:spcBef>
              <a:spcAft>
                <a:spcPts val="0"/>
              </a:spcAft>
              <a:buClrTx/>
              <a:buSzTx/>
              <a:buFont typeface="+mj-lt"/>
              <a:buNone/>
              <a:defRPr/>
            </a:pP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3D</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點和影像點之間的映射</a:t>
            </a:r>
            <a:endPar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90752" rtl="0">
              <a:lnSpc>
                <a:spcPct val="100000"/>
              </a:lnSpc>
              <a:spcBef>
                <a:spcPts val="0"/>
              </a:spcBef>
              <a:spcAft>
                <a:spcPts val="0"/>
              </a:spcAft>
              <a:buClrTx/>
              <a:buSzTx/>
              <a:buFont typeface="+mj-lt"/>
              <a:buNone/>
              <a:defRPr/>
            </a:pPr>
            <a:r>
              <a:rPr lang="zh-TW" altLang="zh-TW" sz="1200" b="0" i="0" u="none" strike="noStrike" cap="non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其中</a:t>
            </a:r>
            <a:r>
              <a:rPr lang="en-US" altLang="zh-TW" sz="1200" b="0" i="0" u="none" strike="noStrike" cap="non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t>
            </a:r>
            <a:r>
              <a:rPr lang="en-US" altLang="zh-TW" sz="1200" b="0" i="1" u="none" strike="noStrike" cap="non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x</a:t>
            </a:r>
            <a:r>
              <a:rPr lang="en-US" altLang="zh-TW" sz="1200" b="0" i="0" u="none" strike="noStrike" cap="non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 y)</a:t>
            </a:r>
            <a:r>
              <a:rPr lang="zh-TW" altLang="zh-TW" sz="1200" b="0" i="0" u="none" strike="noStrike" cap="non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是測得的</a:t>
            </a:r>
            <a:r>
              <a:rPr lang="en-US" altLang="zh-TW" sz="1200" b="0" i="0" u="none" strike="noStrike" cap="non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2D</a:t>
            </a:r>
            <a:r>
              <a:rPr lang="zh-TW" altLang="zh-TW" sz="1200" b="0" i="0" u="none" strike="noStrike" cap="non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特徵位置，而</a:t>
            </a:r>
            <a:r>
              <a:rPr lang="en-US" altLang="zh-TW" sz="1200" b="0" i="0" u="none" strike="noStrike" cap="non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t>
            </a:r>
            <a:r>
              <a:rPr lang="en-US" altLang="zh-TW" sz="1200" b="0" i="1" u="none" strike="noStrike" cap="non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X</a:t>
            </a:r>
            <a:r>
              <a:rPr lang="en-US" altLang="zh-TW" sz="1200" b="0" i="1" u="none" strike="noStrike" cap="none" baseline="-250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i</a:t>
            </a:r>
            <a:r>
              <a:rPr lang="en-US" altLang="zh-TW" sz="1200" b="0" i="1" u="none" strike="noStrike" cap="non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 Y</a:t>
            </a:r>
            <a:r>
              <a:rPr lang="en-US" altLang="zh-TW" sz="1200" b="0" i="1" u="none" strike="noStrike" cap="none" baseline="-250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i</a:t>
            </a:r>
            <a:r>
              <a:rPr lang="en-US" altLang="zh-TW" sz="1200" b="0" i="1" u="none" strike="noStrike" cap="non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 Z</a:t>
            </a:r>
            <a:r>
              <a:rPr lang="en-US" altLang="zh-TW" sz="1200" b="0" i="1" u="none" strike="noStrike" cap="none" baseline="-250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i</a:t>
            </a:r>
            <a:r>
              <a:rPr lang="en-US" altLang="zh-TW" sz="1200" b="0" i="0" u="none" strike="noStrike" cap="non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t>
            </a:r>
            <a:r>
              <a:rPr lang="zh-TW" altLang="zh-TW" sz="1200" b="0" i="0" u="none" strike="noStrike" cap="non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是已知的</a:t>
            </a:r>
            <a:r>
              <a:rPr lang="en-US" altLang="zh-TW" sz="1200" b="0" i="0" u="none" strike="noStrike" cap="non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3D</a:t>
            </a:r>
            <a:r>
              <a:rPr lang="zh-TW" altLang="zh-TW" sz="1200" b="0" i="0" u="none" strike="noStrike" cap="non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特徵位置</a:t>
            </a:r>
            <a:endParaRPr lang="en-US" altLang="zh-TW" sz="1200" b="0" i="0" u="none" strike="noStrike" cap="non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90752" rtl="0">
              <a:lnSpc>
                <a:spcPct val="100000"/>
              </a:lnSpc>
              <a:spcBef>
                <a:spcPts val="0"/>
              </a:spcBef>
              <a:spcAft>
                <a:spcPts val="0"/>
              </a:spcAft>
              <a:buClrTx/>
              <a:buSzTx/>
              <a:buFont typeface="+mj-lt"/>
              <a:buNone/>
              <a:defRPr/>
            </a:pP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如果要寫成非齊次座標</a:t>
            </a: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(Inhomogeneous coordinates)</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，則可以寫成</a:t>
            </a: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x’, y’</a:t>
            </a:r>
          </a:p>
          <a:p>
            <a:endParaRPr lang="zh-CN" altLang="en-US" dirty="0"/>
          </a:p>
        </p:txBody>
      </p:sp>
      <p:sp>
        <p:nvSpPr>
          <p:cNvPr id="4" name="投影片編號版面配置區 3"/>
          <p:cNvSpPr>
            <a:spLocks noGrp="1"/>
          </p:cNvSpPr>
          <p:nvPr>
            <p:ph type="sldNum" sz="quarter" idx="5"/>
          </p:nvPr>
        </p:nvSpPr>
        <p:spPr/>
        <p:txBody>
          <a:bodyPr/>
          <a:lstStyle/>
          <a:p>
            <a:fld id="{7971BB62-4EBE-4205-8079-CD1DA96510DF}" type="slidenum">
              <a:rPr lang="zh-CN" altLang="en-US" smtClean="0"/>
              <a:t>32</a:t>
            </a:fld>
            <a:endParaRPr lang="zh-CN" altLang="en-US"/>
          </a:p>
        </p:txBody>
      </p:sp>
    </p:spTree>
    <p:extLst>
      <p:ext uri="{BB962C8B-B14F-4D97-AF65-F5344CB8AC3E}">
        <p14:creationId xmlns:p14="http://schemas.microsoft.com/office/powerpoint/2010/main" val="40792028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90752" rtl="0">
              <a:lnSpc>
                <a:spcPct val="100000"/>
              </a:lnSpc>
              <a:spcBef>
                <a:spcPts val="0"/>
              </a:spcBef>
              <a:spcAft>
                <a:spcPts val="0"/>
              </a:spcAft>
              <a:buClrTx/>
              <a:buSzTx/>
              <a:buFont typeface="+mj-lt"/>
              <a:buNone/>
              <a:defRPr/>
            </a:pP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6.2.1 </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姿勢估計</a:t>
            </a: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線性算法</a:t>
            </a:r>
            <a:endPar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90752" rtl="0">
              <a:lnSpc>
                <a:spcPct val="100000"/>
              </a:lnSpc>
              <a:spcBef>
                <a:spcPts val="0"/>
              </a:spcBef>
              <a:spcAft>
                <a:spcPts val="0"/>
              </a:spcAft>
              <a:buClrTx/>
              <a:buSzTx/>
              <a:buFont typeface="+mj-lt"/>
              <a:buNone/>
              <a:defRPr/>
            </a:pP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直接線性變換（</a:t>
            </a: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DLT</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p>
          <a:p>
            <a:pPr marL="0" marR="0" indent="0" algn="l" defTabSz="990752" rtl="0">
              <a:lnSpc>
                <a:spcPct val="100000"/>
              </a:lnSpc>
              <a:spcBef>
                <a:spcPts val="0"/>
              </a:spcBef>
              <a:spcAft>
                <a:spcPts val="0"/>
              </a:spcAft>
              <a:buClrTx/>
              <a:buSzTx/>
              <a:buFont typeface="+mj-lt"/>
              <a:buNone/>
              <a:defRPr/>
            </a:pP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至少需要</a:t>
            </a: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6</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個對應關係才能計算</a:t>
            </a:r>
            <a:r>
              <a:rPr kumimoji="1" lang="en-US" altLang="zh-TW" sz="1200" i="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P</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中的</a:t>
            </a: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12</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個（或</a:t>
            </a: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11</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個）未知數</a:t>
            </a:r>
          </a:p>
          <a:p>
            <a:pPr marL="0" marR="0" indent="0" algn="l" defTabSz="990752" rtl="0" eaLnBrk="1" fontAlgn="auto" latinLnBrk="0" hangingPunct="1">
              <a:lnSpc>
                <a:spcPct val="100000"/>
              </a:lnSpc>
              <a:spcBef>
                <a:spcPts val="0"/>
              </a:spcBef>
              <a:spcAft>
                <a:spcPts val="0"/>
              </a:spcAft>
              <a:buClrTx/>
              <a:buSzTx/>
              <a:buFont typeface="+mj-lt"/>
              <a:buNone/>
              <a:tabLst/>
              <a:defRPr/>
            </a:pP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P</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的更準確估計可以</a:t>
            </a:r>
            <a:r>
              <a:rPr kumimoji="1" lang="zh-TW" altLang="en-US" sz="1200" i="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通過</a:t>
            </a:r>
            <a:r>
              <a:rPr kumimoji="1" lang="zh-TW" altLang="en-US" sz="1200" i="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非線性</a:t>
            </a:r>
            <a:r>
              <a:rPr kumimoji="1" lang="zh-TW" altLang="en-US" sz="1200" i="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最小平方差</a:t>
            </a:r>
            <a:r>
              <a:rPr kumimoji="1" lang="zh-TW" altLang="en-US" sz="1200" i="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用一個</a:t>
            </a:r>
            <a:r>
              <a:rPr kumimoji="1" lang="zh-TW" altLang="en-US" sz="1200" i="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迭代次數</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少的方式獲得</a:t>
            </a:r>
            <a:endPar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marR="0" indent="0" algn="l" defTabSz="990752" rtl="0" eaLnBrk="1" fontAlgn="auto" latinLnBrk="0" hangingPunct="1">
              <a:lnSpc>
                <a:spcPct val="100000"/>
              </a:lnSpc>
              <a:spcBef>
                <a:spcPts val="0"/>
              </a:spcBef>
              <a:spcAft>
                <a:spcPts val="0"/>
              </a:spcAft>
              <a:buClrTx/>
              <a:buSzTx/>
              <a:buFont typeface="+mj-lt"/>
              <a:buNone/>
              <a:tabLst/>
              <a:defRPr/>
            </a:pPr>
            <a:endParaRPr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marR="0" indent="0" algn="l" defTabSz="990752" rtl="0">
              <a:lnSpc>
                <a:spcPct val="100000"/>
              </a:lnSpc>
              <a:spcBef>
                <a:spcPts val="0"/>
              </a:spcBef>
              <a:spcAft>
                <a:spcPts val="0"/>
              </a:spcAft>
              <a:buClrTx/>
              <a:buSzTx/>
              <a:buFont typeface="+mj-lt"/>
              <a:buNone/>
              <a:defRPr/>
            </a:pP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p>
          <a:p>
            <a:pPr marL="0" marR="0" indent="0" algn="l" defTabSz="990752" rtl="0">
              <a:lnSpc>
                <a:spcPct val="100000"/>
              </a:lnSpc>
              <a:spcBef>
                <a:spcPts val="0"/>
              </a:spcBef>
              <a:spcAft>
                <a:spcPts val="0"/>
              </a:spcAft>
              <a:buClrTx/>
              <a:buSzTx/>
              <a:buFont typeface="+mj-lt"/>
              <a:buNone/>
              <a:defRPr/>
            </a:pPr>
            <a:r>
              <a:rPr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over</a:t>
            </a:r>
            <a:endParaRPr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CN" dirty="0"/>
          </a:p>
          <a:p>
            <a:r>
              <a:rPr lang="zh-TW" altLang="en-US" dirty="0"/>
              <a:t>一個點兩個方程，至少需要</a:t>
            </a:r>
            <a:r>
              <a:rPr lang="en-US" altLang="zh-TW" dirty="0"/>
              <a:t>6</a:t>
            </a:r>
            <a:r>
              <a:rPr lang="zh-TW" altLang="en-US" dirty="0"/>
              <a:t>個點</a:t>
            </a:r>
            <a:endParaRPr lang="zh-CN" altLang="en-US" dirty="0"/>
          </a:p>
        </p:txBody>
      </p:sp>
      <p:sp>
        <p:nvSpPr>
          <p:cNvPr id="4" name="投影片編號版面配置區 3"/>
          <p:cNvSpPr>
            <a:spLocks noGrp="1"/>
          </p:cNvSpPr>
          <p:nvPr>
            <p:ph type="sldNum" sz="quarter" idx="5"/>
          </p:nvPr>
        </p:nvSpPr>
        <p:spPr/>
        <p:txBody>
          <a:bodyPr/>
          <a:lstStyle/>
          <a:p>
            <a:fld id="{7971BB62-4EBE-4205-8079-CD1DA96510DF}" type="slidenum">
              <a:rPr lang="zh-CN" altLang="en-US" smtClean="0"/>
              <a:t>33</a:t>
            </a:fld>
            <a:endParaRPr lang="zh-CN" altLang="en-US"/>
          </a:p>
        </p:txBody>
      </p:sp>
    </p:spTree>
    <p:extLst>
      <p:ext uri="{BB962C8B-B14F-4D97-AF65-F5344CB8AC3E}">
        <p14:creationId xmlns:p14="http://schemas.microsoft.com/office/powerpoint/2010/main" val="20034859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90752" rtl="0">
              <a:lnSpc>
                <a:spcPct val="100000"/>
              </a:lnSpc>
              <a:spcBef>
                <a:spcPts val="0"/>
              </a:spcBef>
              <a:spcAft>
                <a:spcPts val="0"/>
              </a:spcAft>
              <a:buClrTx/>
              <a:buSzTx/>
              <a:buFont typeface="+mj-lt"/>
              <a:buNone/>
              <a:defRPr/>
            </a:pP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6.2.1 </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姿勢估計</a:t>
            </a: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線性算法</a:t>
            </a:r>
            <a:endPar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90752" rtl="0">
              <a:lnSpc>
                <a:spcPct val="100000"/>
              </a:lnSpc>
              <a:spcBef>
                <a:spcPts val="0"/>
              </a:spcBef>
              <a:spcAft>
                <a:spcPts val="0"/>
              </a:spcAft>
              <a:buClrTx/>
              <a:buSzTx/>
              <a:buFont typeface="+mj-lt"/>
              <a:buNone/>
              <a:defRPr/>
            </a:pPr>
            <a:endPar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90752" rtl="0">
              <a:lnSpc>
                <a:spcPct val="100000"/>
              </a:lnSpc>
              <a:spcBef>
                <a:spcPts val="0"/>
              </a:spcBef>
              <a:spcAft>
                <a:spcPts val="0"/>
              </a:spcAft>
              <a:buClrTx/>
              <a:buSzTx/>
              <a:buFont typeface="+mj-lt"/>
              <a:buNone/>
              <a:defRPr/>
            </a:pP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我們如何使這些關係線性化？</a:t>
            </a:r>
            <a:endPar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90752" rtl="0">
              <a:lnSpc>
                <a:spcPct val="100000"/>
              </a:lnSpc>
              <a:spcBef>
                <a:spcPts val="0"/>
              </a:spcBef>
              <a:spcAft>
                <a:spcPts val="0"/>
              </a:spcAft>
              <a:buClrTx/>
              <a:buSzTx/>
              <a:buFont typeface="+mj-lt"/>
              <a:buNone/>
              <a:defRPr/>
            </a:pPr>
            <a:endPar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90752" rtl="0">
              <a:lnSpc>
                <a:spcPct val="100000"/>
              </a:lnSpc>
              <a:spcBef>
                <a:spcPts val="0"/>
              </a:spcBef>
              <a:spcAft>
                <a:spcPts val="0"/>
              </a:spcAft>
              <a:buClrTx/>
              <a:buSzTx/>
              <a:buFont typeface="+mj-lt"/>
              <a:buNone/>
              <a:defRPr/>
            </a:pP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1.</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 通過代數運算使它們線性化：</a:t>
            </a:r>
            <a:endPar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90752" rtl="0">
              <a:lnSpc>
                <a:spcPct val="100000"/>
              </a:lnSpc>
              <a:spcBef>
                <a:spcPts val="0"/>
              </a:spcBef>
              <a:spcAft>
                <a:spcPts val="0"/>
              </a:spcAft>
              <a:buClrTx/>
              <a:buSzTx/>
              <a:buFont typeface="+mj-lt"/>
              <a:buNone/>
              <a:defRPr/>
            </a:pP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現在可以設置一個具有多個點對應關係的線性方程組</a:t>
            </a:r>
          </a:p>
          <a:p>
            <a:pPr marL="0" marR="0" indent="0" algn="l" defTabSz="990752" rtl="0" eaLnBrk="1" fontAlgn="auto" latinLnBrk="0" hangingPunct="1">
              <a:lnSpc>
                <a:spcPct val="100000"/>
              </a:lnSpc>
              <a:spcBef>
                <a:spcPts val="0"/>
              </a:spcBef>
              <a:spcAft>
                <a:spcPts val="0"/>
              </a:spcAft>
              <a:buClrTx/>
              <a:buSzTx/>
              <a:buFont typeface="+mj-lt"/>
              <a:buNone/>
              <a:tabLst/>
              <a:defRPr/>
            </a:pP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2.</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 矩陣形式：</a:t>
            </a:r>
            <a:endPar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90752" rtl="0">
              <a:lnSpc>
                <a:spcPct val="100000"/>
              </a:lnSpc>
              <a:spcBef>
                <a:spcPts val="0"/>
              </a:spcBef>
              <a:spcAft>
                <a:spcPts val="0"/>
              </a:spcAft>
              <a:buClrTx/>
              <a:buSzTx/>
              <a:buFont typeface="+mj-lt"/>
              <a:buNone/>
              <a:defRPr/>
            </a:pP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3.</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 如果有</a:t>
            </a: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N</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個點：</a:t>
            </a:r>
            <a:endPar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endParaRPr>
          </a:p>
          <a:p>
            <a:endParaRPr lang="zh-CN" altLang="en-US" dirty="0"/>
          </a:p>
        </p:txBody>
      </p:sp>
      <p:sp>
        <p:nvSpPr>
          <p:cNvPr id="4" name="投影片編號版面配置區 3"/>
          <p:cNvSpPr>
            <a:spLocks noGrp="1"/>
          </p:cNvSpPr>
          <p:nvPr>
            <p:ph type="sldNum" sz="quarter" idx="5"/>
          </p:nvPr>
        </p:nvSpPr>
        <p:spPr/>
        <p:txBody>
          <a:bodyPr/>
          <a:lstStyle/>
          <a:p>
            <a:fld id="{7971BB62-4EBE-4205-8079-CD1DA96510DF}" type="slidenum">
              <a:rPr lang="zh-CN" altLang="en-US" smtClean="0"/>
              <a:t>34</a:t>
            </a:fld>
            <a:endParaRPr lang="zh-CN" altLang="en-US"/>
          </a:p>
        </p:txBody>
      </p:sp>
    </p:spTree>
    <p:extLst>
      <p:ext uri="{BB962C8B-B14F-4D97-AF65-F5344CB8AC3E}">
        <p14:creationId xmlns:p14="http://schemas.microsoft.com/office/powerpoint/2010/main" val="3055500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90752" rtl="0">
              <a:lnSpc>
                <a:spcPct val="100000"/>
              </a:lnSpc>
              <a:spcBef>
                <a:spcPts val="0"/>
              </a:spcBef>
              <a:spcAft>
                <a:spcPts val="0"/>
              </a:spcAft>
              <a:buClrTx/>
              <a:buSzTx/>
              <a:buFont typeface="+mj-lt"/>
              <a:buNone/>
              <a:defRPr/>
            </a:pP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6.2.1 </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姿勢估計</a:t>
            </a: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線性算法</a:t>
            </a:r>
            <a:endPar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我們如何從投影矩陣中獲得內在和外在參數？</a:t>
            </a:r>
          </a:p>
          <a:p>
            <a:pPr marL="0" marR="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相機矩陣分解</a:t>
            </a:r>
            <a:endPar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endParaRPr>
          </a:p>
          <a:p>
            <a:endParaRPr lang="zh-CN" altLang="en-US" dirty="0"/>
          </a:p>
        </p:txBody>
      </p:sp>
      <p:sp>
        <p:nvSpPr>
          <p:cNvPr id="4" name="投影片編號版面配置區 3"/>
          <p:cNvSpPr>
            <a:spLocks noGrp="1"/>
          </p:cNvSpPr>
          <p:nvPr>
            <p:ph type="sldNum" sz="quarter" idx="5"/>
          </p:nvPr>
        </p:nvSpPr>
        <p:spPr/>
        <p:txBody>
          <a:bodyPr/>
          <a:lstStyle/>
          <a:p>
            <a:fld id="{7971BB62-4EBE-4205-8079-CD1DA96510DF}" type="slidenum">
              <a:rPr lang="zh-CN" altLang="en-US" smtClean="0"/>
              <a:t>35</a:t>
            </a:fld>
            <a:endParaRPr lang="zh-CN" altLang="en-US"/>
          </a:p>
        </p:txBody>
      </p:sp>
    </p:spTree>
    <p:extLst>
      <p:ext uri="{BB962C8B-B14F-4D97-AF65-F5344CB8AC3E}">
        <p14:creationId xmlns:p14="http://schemas.microsoft.com/office/powerpoint/2010/main" val="27835448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90752" rtl="0">
              <a:lnSpc>
                <a:spcPct val="100000"/>
              </a:lnSpc>
              <a:spcBef>
                <a:spcPts val="0"/>
              </a:spcBef>
              <a:spcAft>
                <a:spcPts val="0"/>
              </a:spcAft>
              <a:buClrTx/>
              <a:buSzTx/>
              <a:buFont typeface="+mj-lt"/>
              <a:buNone/>
              <a:defRPr/>
            </a:pP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6.2.1 </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姿勢估計</a:t>
            </a: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線性算法</a:t>
            </a:r>
            <a:endPar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90752" rtl="0">
              <a:lnSpc>
                <a:spcPct val="100000"/>
              </a:lnSpc>
              <a:spcBef>
                <a:spcPts val="0"/>
              </a:spcBef>
              <a:spcAft>
                <a:spcPts val="0"/>
              </a:spcAft>
              <a:buClrTx/>
              <a:buSzTx/>
              <a:buFont typeface="+mj-lt"/>
              <a:buNone/>
              <a:defRPr/>
            </a:pPr>
            <a:endPar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我們如何從投影矩陣中獲得內部和外部參數？</a:t>
            </a:r>
            <a:endPar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相機矩陣分解</a:t>
            </a:r>
            <a:endPar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找到內部</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校準矩陣</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的</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K</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和旋轉</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R</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t>
            </a:r>
            <a:endPar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90752" rtl="0">
              <a:lnSpc>
                <a:spcPct val="100000"/>
              </a:lnSpc>
              <a:spcBef>
                <a:spcPts val="0"/>
              </a:spcBef>
              <a:spcAft>
                <a:spcPts val="0"/>
              </a:spcAft>
              <a:buClrTx/>
              <a:buSzTx/>
              <a:buFont typeface="+mj-lt"/>
              <a:buNone/>
              <a:defRPr/>
            </a:pP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使用</a:t>
            </a: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RQ</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分解。</a:t>
            </a:r>
            <a:endPar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endParaRPr>
          </a:p>
          <a:p>
            <a:r>
              <a:rPr lang="en-US" altLang="zh-TW" dirty="0"/>
              <a:t>RQ</a:t>
            </a:r>
            <a:r>
              <a:rPr lang="zh-TW" altLang="en-US" dirty="0"/>
              <a:t>分解 </a:t>
            </a:r>
            <a:r>
              <a:rPr lang="en-US" altLang="zh-TW" dirty="0"/>
              <a:t>=</a:t>
            </a:r>
            <a:r>
              <a:rPr lang="zh-TW" altLang="en-US" dirty="0"/>
              <a:t> 上三角矩陣 </a:t>
            </a:r>
            <a:r>
              <a:rPr lang="en-US" altLang="zh-TW" dirty="0"/>
              <a:t>+</a:t>
            </a:r>
            <a:r>
              <a:rPr lang="zh-TW" altLang="en-US" dirty="0"/>
              <a:t> 正交矩陣</a:t>
            </a:r>
            <a:endParaRPr lang="zh-CN" altLang="en-US" dirty="0"/>
          </a:p>
        </p:txBody>
      </p:sp>
      <p:sp>
        <p:nvSpPr>
          <p:cNvPr id="4" name="投影片編號版面配置區 3"/>
          <p:cNvSpPr>
            <a:spLocks noGrp="1"/>
          </p:cNvSpPr>
          <p:nvPr>
            <p:ph type="sldNum" sz="quarter" idx="5"/>
          </p:nvPr>
        </p:nvSpPr>
        <p:spPr/>
        <p:txBody>
          <a:bodyPr/>
          <a:lstStyle/>
          <a:p>
            <a:fld id="{7971BB62-4EBE-4205-8079-CD1DA96510DF}" type="slidenum">
              <a:rPr lang="zh-CN" altLang="en-US" smtClean="0"/>
              <a:t>36</a:t>
            </a:fld>
            <a:endParaRPr lang="zh-CN" altLang="en-US"/>
          </a:p>
        </p:txBody>
      </p:sp>
    </p:spTree>
    <p:extLst>
      <p:ext uri="{BB962C8B-B14F-4D97-AF65-F5344CB8AC3E}">
        <p14:creationId xmlns:p14="http://schemas.microsoft.com/office/powerpoint/2010/main" val="1972010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內參數</a:t>
            </a:r>
            <a:r>
              <a:rPr lang="en-US" altLang="zh-TW" dirty="0"/>
              <a:t>matrix: </a:t>
            </a:r>
            <a:r>
              <a:rPr lang="zh-TW" altLang="en-US" dirty="0"/>
              <a:t>相機工藝決定</a:t>
            </a:r>
            <a:endParaRPr lang="en-US" altLang="zh-TW" dirty="0"/>
          </a:p>
          <a:p>
            <a:r>
              <a:rPr lang="zh-TW" altLang="en-US" dirty="0"/>
              <a:t>外參數</a:t>
            </a:r>
            <a:r>
              <a:rPr lang="en-US" altLang="zh-TW" dirty="0"/>
              <a:t>matrix: </a:t>
            </a:r>
          </a:p>
          <a:p>
            <a:r>
              <a:rPr lang="en-US" altLang="zh-TW" dirty="0" err="1"/>
              <a:t>fx</a:t>
            </a:r>
            <a:r>
              <a:rPr lang="en-US" altLang="zh-TW" dirty="0"/>
              <a:t>: f*pixel/m</a:t>
            </a:r>
          </a:p>
          <a:p>
            <a:r>
              <a:rPr lang="en-US" altLang="zh-TW" dirty="0" err="1"/>
              <a:t>fy</a:t>
            </a:r>
            <a:r>
              <a:rPr lang="en-US" altLang="zh-TW" dirty="0"/>
              <a:t>: f*pixel/m</a:t>
            </a:r>
          </a:p>
          <a:p>
            <a:r>
              <a:rPr lang="en-US" altLang="zh-TW" dirty="0"/>
              <a:t>cx: </a:t>
            </a:r>
            <a:r>
              <a:rPr lang="zh-TW" altLang="en-US" dirty="0"/>
              <a:t>偏移</a:t>
            </a:r>
            <a:endParaRPr lang="en-US" altLang="zh-TW" dirty="0"/>
          </a:p>
          <a:p>
            <a:r>
              <a:rPr lang="en-US" altLang="zh-TW" dirty="0"/>
              <a:t>cy:</a:t>
            </a:r>
            <a:r>
              <a:rPr lang="zh-TW" altLang="en-US" dirty="0"/>
              <a:t> 偏移</a:t>
            </a:r>
            <a:endParaRPr lang="en-US" altLang="zh-TW" dirty="0"/>
          </a:p>
          <a:p>
            <a:endParaRPr lang="en-US" altLang="zh-TW" dirty="0"/>
          </a:p>
          <a:p>
            <a:r>
              <a:rPr lang="en-US" altLang="zh-TW" dirty="0"/>
              <a:t>R:</a:t>
            </a:r>
            <a:r>
              <a:rPr lang="zh-TW" altLang="en-US" dirty="0"/>
              <a:t>旋轉</a:t>
            </a:r>
            <a:endParaRPr lang="en-US" altLang="zh-TW" dirty="0"/>
          </a:p>
          <a:p>
            <a:r>
              <a:rPr lang="en-US" altLang="zh-TW" dirty="0"/>
              <a:t>T:</a:t>
            </a:r>
            <a:r>
              <a:rPr lang="zh-TW" altLang="en-US" dirty="0"/>
              <a:t>平移</a:t>
            </a:r>
            <a:endParaRPr lang="en-US" altLang="zh-TW" dirty="0"/>
          </a:p>
          <a:p>
            <a:r>
              <a:rPr lang="en-US" altLang="zh-TW" dirty="0"/>
              <a:t>S:</a:t>
            </a:r>
            <a:r>
              <a:rPr lang="zh-TW" altLang="en-US" dirty="0"/>
              <a:t>比例常數</a:t>
            </a:r>
            <a:endParaRPr lang="en-US" altLang="zh-TW" dirty="0"/>
          </a:p>
        </p:txBody>
      </p:sp>
      <p:sp>
        <p:nvSpPr>
          <p:cNvPr id="4" name="投影片編號版面配置區 3"/>
          <p:cNvSpPr>
            <a:spLocks noGrp="1"/>
          </p:cNvSpPr>
          <p:nvPr>
            <p:ph type="sldNum" sz="quarter" idx="5"/>
          </p:nvPr>
        </p:nvSpPr>
        <p:spPr/>
        <p:txBody>
          <a:bodyPr/>
          <a:lstStyle/>
          <a:p>
            <a:fld id="{2B9944FA-9525-454B-8AFC-56CC0ECCD1F6}" type="slidenum">
              <a:rPr lang="zh-CN" altLang="en-US" smtClean="0"/>
              <a:t>7</a:t>
            </a:fld>
            <a:endParaRPr lang="zh-CN" altLang="en-US"/>
          </a:p>
        </p:txBody>
      </p:sp>
    </p:spTree>
    <p:extLst>
      <p:ext uri="{BB962C8B-B14F-4D97-AF65-F5344CB8AC3E}">
        <p14:creationId xmlns:p14="http://schemas.microsoft.com/office/powerpoint/2010/main" val="13157497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90752" rtl="0">
              <a:lnSpc>
                <a:spcPct val="100000"/>
              </a:lnSpc>
              <a:spcBef>
                <a:spcPts val="0"/>
              </a:spcBef>
              <a:spcAft>
                <a:spcPts val="0"/>
              </a:spcAft>
              <a:buClrTx/>
              <a:buSzTx/>
              <a:buFont typeface="+mj-lt"/>
              <a:buNone/>
              <a:defRPr/>
            </a:pP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6.2.1 </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姿勢估計</a:t>
            </a: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線性算法</a:t>
            </a:r>
            <a:endPar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90752" rtl="0">
              <a:lnSpc>
                <a:spcPct val="100000"/>
              </a:lnSpc>
              <a:spcBef>
                <a:spcPts val="0"/>
              </a:spcBef>
              <a:spcAft>
                <a:spcPts val="0"/>
              </a:spcAft>
              <a:buClrTx/>
              <a:buSzTx/>
              <a:buFont typeface="+mj-lt"/>
              <a:buNone/>
              <a:defRPr/>
            </a:pPr>
            <a:endPar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90752" rtl="0">
              <a:lnSpc>
                <a:spcPct val="100000"/>
              </a:lnSpc>
              <a:spcBef>
                <a:spcPts val="0"/>
              </a:spcBef>
              <a:spcAft>
                <a:spcPts val="0"/>
              </a:spcAft>
              <a:buClrTx/>
              <a:buSzTx/>
              <a:buFont typeface="+mj-lt"/>
              <a:buNone/>
              <a:defRPr/>
            </a:pP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但是，在大多數應用中，我們對</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內部</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校準矩陣</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k</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有一些</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預先認知</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t>
            </a:r>
            <a:endPar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90752" rtl="0">
              <a:lnSpc>
                <a:spcPct val="100000"/>
              </a:lnSpc>
              <a:spcBef>
                <a:spcPts val="0"/>
              </a:spcBef>
              <a:spcAft>
                <a:spcPts val="0"/>
              </a:spcAft>
              <a:buClrTx/>
              <a:buSzTx/>
              <a:buFont typeface="+mj-lt"/>
              <a:buNone/>
              <a:defRPr/>
            </a:pP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例如，</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歪</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斜非常小，並且光學中心位於</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影</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像中心附近</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第</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2</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章</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2.57</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2.59)</a:t>
            </a:r>
          </a:p>
          <a:p>
            <a:pPr marL="0" marR="0" indent="0" algn="l" defTabSz="990752" rtl="0">
              <a:lnSpc>
                <a:spcPct val="100000"/>
              </a:lnSpc>
              <a:spcBef>
                <a:spcPts val="0"/>
              </a:spcBef>
              <a:spcAft>
                <a:spcPts val="0"/>
              </a:spcAft>
              <a:buClrTx/>
              <a:buSzTx/>
              <a:buFont typeface="+mj-lt"/>
              <a:buNone/>
              <a:defRPr/>
            </a:pP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可以將這樣的</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認知約束的</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條件合併到</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K</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和</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(R, t)</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中參數的非線性最小化中。</a:t>
            </a:r>
            <a:endPar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90752" rtl="0">
              <a:lnSpc>
                <a:spcPct val="100000"/>
              </a:lnSpc>
              <a:spcBef>
                <a:spcPts val="0"/>
              </a:spcBef>
              <a:spcAft>
                <a:spcPts val="0"/>
              </a:spcAft>
              <a:buClrTx/>
              <a:buSzTx/>
              <a:buFont typeface="+mj-lt"/>
              <a:buNone/>
              <a:defRPr/>
            </a:pPr>
            <a:endParaRPr kumimoji="1"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90752" rtl="0">
              <a:lnSpc>
                <a:spcPct val="100000"/>
              </a:lnSpc>
              <a:spcBef>
                <a:spcPts val="0"/>
              </a:spcBef>
              <a:spcAft>
                <a:spcPts val="0"/>
              </a:spcAft>
              <a:buClrTx/>
              <a:buSzTx/>
              <a:buFont typeface="+mj-lt"/>
              <a:buNone/>
              <a:defRPr/>
            </a:pPr>
            <a:r>
              <a:rPr kumimoji="1"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t>
            </a:r>
          </a:p>
          <a:p>
            <a:pPr marL="0" marR="0" indent="0" algn="l" defTabSz="990752" rtl="0">
              <a:lnSpc>
                <a:spcPct val="100000"/>
              </a:lnSpc>
              <a:spcBef>
                <a:spcPts val="0"/>
              </a:spcBef>
              <a:spcAft>
                <a:spcPts val="0"/>
              </a:spcAft>
              <a:buClrTx/>
              <a:buSzTx/>
              <a:buFont typeface="+mj-lt"/>
              <a:buNone/>
              <a:defRPr/>
            </a:pP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在大多數應用中，我們對</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內部</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校準矩陣</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K</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有一些</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預先認知</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p>
          <a:p>
            <a:pPr marL="0" marR="0" indent="0" algn="l" defTabSz="990752" rtl="0">
              <a:lnSpc>
                <a:spcPct val="100000"/>
              </a:lnSpc>
              <a:spcBef>
                <a:spcPts val="0"/>
              </a:spcBef>
              <a:spcAft>
                <a:spcPts val="0"/>
              </a:spcAft>
              <a:buClrTx/>
              <a:buSzTx/>
              <a:buFont typeface="+mj-lt"/>
              <a:buNone/>
              <a:defRPr/>
            </a:pP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可以將約束合併到</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K</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和</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(R, t)</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中參數的非線性最小化中。</a:t>
            </a:r>
            <a:endPar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endParaRPr lang="zh-CN" altLang="en-US" dirty="0"/>
          </a:p>
        </p:txBody>
      </p:sp>
      <p:sp>
        <p:nvSpPr>
          <p:cNvPr id="4" name="投影片編號版面配置區 3"/>
          <p:cNvSpPr>
            <a:spLocks noGrp="1"/>
          </p:cNvSpPr>
          <p:nvPr>
            <p:ph type="sldNum" sz="quarter" idx="5"/>
          </p:nvPr>
        </p:nvSpPr>
        <p:spPr/>
        <p:txBody>
          <a:bodyPr/>
          <a:lstStyle/>
          <a:p>
            <a:fld id="{7971BB62-4EBE-4205-8079-CD1DA96510DF}" type="slidenum">
              <a:rPr lang="zh-CN" altLang="en-US" smtClean="0"/>
              <a:t>37</a:t>
            </a:fld>
            <a:endParaRPr lang="zh-CN" altLang="en-US"/>
          </a:p>
        </p:txBody>
      </p:sp>
    </p:spTree>
    <p:extLst>
      <p:ext uri="{BB962C8B-B14F-4D97-AF65-F5344CB8AC3E}">
        <p14:creationId xmlns:p14="http://schemas.microsoft.com/office/powerpoint/2010/main" val="4986168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90752" rtl="0">
              <a:lnSpc>
                <a:spcPct val="100000"/>
              </a:lnSpc>
              <a:spcBef>
                <a:spcPts val="0"/>
              </a:spcBef>
              <a:spcAft>
                <a:spcPts val="0"/>
              </a:spcAft>
              <a:buClrTx/>
              <a:buSzTx/>
              <a:buFont typeface="+mj-lt"/>
              <a:buNone/>
              <a:defRPr/>
            </a:pP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6.2.2 </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姿勢估計</a:t>
            </a: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迭代算法</a:t>
            </a:r>
            <a:endPar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endParaRPr kumimoji="1" lang="en-US" altLang="zh-TW" sz="1200" b="0" i="0" u="none" strike="noStrike" kern="0" cap="none" spc="0" normalizeH="0" baseline="0" noProof="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估計姿勢的最準確方式是使用非線性最小</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平方差，</a:t>
            </a:r>
            <a:endPar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直接最小化</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2D</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點的平方重投影誤差，</a:t>
            </a:r>
            <a:endPar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該誤差是（</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R</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t</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）和</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K</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中未知函數</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的</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姿勢參</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數</a:t>
            </a:r>
            <a:endPar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我們可以將投影方程寫成</a:t>
            </a:r>
            <a:r>
              <a:rPr lang="en-US" altLang="zh-TW" sz="1200" b="0" i="1"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x</a:t>
            </a:r>
            <a:r>
              <a:rPr lang="en-US" altLang="zh-TW" sz="1200" b="0" i="1" u="none" strike="noStrike" cap="none" baseline="-250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i</a:t>
            </a:r>
            <a:endParaRPr lang="zh-TW" altLang="en-US" sz="1200" i="1" baseline="-25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endParaRPr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r>
              <a:rPr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p>
          <a:p>
            <a:pPr marL="0" marR="0" lvl="0" indent="0" algn="l" defTabSz="990752" rtl="0" eaLnBrk="1" fontAlgn="auto" latinLnBrk="0" hangingPunct="1">
              <a:lnSpc>
                <a:spcPct val="100000"/>
              </a:lnSpc>
              <a:spcBef>
                <a:spcPts val="0"/>
              </a:spcBef>
              <a:spcAft>
                <a:spcPts val="0"/>
              </a:spcAft>
              <a:buClrTx/>
              <a:buSzTx/>
              <a:buFont typeface="+mj-lt"/>
              <a:buNone/>
              <a:tabLst/>
              <a:defRPr/>
            </a:pPr>
            <a:r>
              <a:rPr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估計姿勢的最準確（最靈活）的方法是使用非線性最小平方差</a:t>
            </a:r>
            <a:endParaRPr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r>
              <a:rPr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投影方程：</a:t>
            </a:r>
            <a:endParaRPr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r>
              <a:rPr lang="en-US" altLang="zh-CN" dirty="0"/>
              <a:t>----------------------------------------------------------</a:t>
            </a:r>
          </a:p>
          <a:p>
            <a:r>
              <a:rPr lang="en-US" altLang="zh-CN" dirty="0"/>
              <a:t>P = K</a:t>
            </a:r>
            <a:r>
              <a:rPr lang="zh-TW" altLang="en-US" dirty="0"/>
              <a:t> </a:t>
            </a:r>
            <a:r>
              <a:rPr lang="en-US" altLang="zh-TW" dirty="0"/>
              <a:t>[R</a:t>
            </a:r>
            <a:r>
              <a:rPr lang="en-US" altLang="zh-CN" dirty="0"/>
              <a:t>|</a:t>
            </a:r>
            <a:r>
              <a:rPr lang="zh-TW" altLang="en-US" dirty="0"/>
              <a:t> </a:t>
            </a:r>
            <a:r>
              <a:rPr lang="en-US" altLang="zh-CN" dirty="0"/>
              <a:t>t</a:t>
            </a:r>
            <a:r>
              <a:rPr lang="en-US" altLang="zh-TW" dirty="0"/>
              <a:t>]</a:t>
            </a:r>
            <a:r>
              <a:rPr lang="en-US" altLang="zh-CN" dirty="0"/>
              <a:t> , P = camera matrix, K = </a:t>
            </a:r>
            <a:r>
              <a:rPr lang="zh-TW" altLang="en-US" dirty="0"/>
              <a:t>內參數矩陣</a:t>
            </a:r>
            <a:r>
              <a:rPr lang="en-US" altLang="zh-TW" dirty="0"/>
              <a:t>,  [R</a:t>
            </a:r>
            <a:r>
              <a:rPr lang="en-US" altLang="zh-CN" dirty="0"/>
              <a:t>|</a:t>
            </a:r>
            <a:r>
              <a:rPr lang="zh-TW" altLang="en-US" dirty="0"/>
              <a:t> </a:t>
            </a:r>
            <a:r>
              <a:rPr lang="en-US" altLang="zh-CN" dirty="0"/>
              <a:t>t</a:t>
            </a:r>
            <a:r>
              <a:rPr lang="en-US" altLang="zh-TW" dirty="0"/>
              <a:t>]</a:t>
            </a:r>
            <a:r>
              <a:rPr lang="en-US" altLang="zh-CN" dirty="0"/>
              <a:t>  = </a:t>
            </a:r>
            <a:r>
              <a:rPr lang="zh-TW" altLang="en-US" dirty="0"/>
              <a:t>外參數</a:t>
            </a:r>
            <a:endParaRPr lang="en-US" altLang="zh-TW" dirty="0"/>
          </a:p>
          <a:p>
            <a:r>
              <a:rPr lang="en-US" altLang="zh-CN" dirty="0"/>
              <a:t>xi = </a:t>
            </a:r>
            <a:r>
              <a:rPr lang="zh-TW" altLang="en-US" dirty="0"/>
              <a:t>投影預測位置</a:t>
            </a:r>
            <a:endParaRPr lang="en-US" altLang="zh-TW" dirty="0"/>
          </a:p>
          <a:p>
            <a:r>
              <a:rPr lang="en-US" altLang="zh-CN" dirty="0"/>
              <a:t>pi = </a:t>
            </a:r>
            <a:r>
              <a:rPr lang="zh-TW" altLang="en-US" dirty="0"/>
              <a:t>真實位置</a:t>
            </a:r>
            <a:r>
              <a:rPr lang="en-US" altLang="zh-CN" dirty="0"/>
              <a:t> </a:t>
            </a:r>
            <a:endParaRPr lang="zh-CN" altLang="en-US" dirty="0"/>
          </a:p>
        </p:txBody>
      </p:sp>
      <p:sp>
        <p:nvSpPr>
          <p:cNvPr id="4" name="投影片編號版面配置區 3"/>
          <p:cNvSpPr>
            <a:spLocks noGrp="1"/>
          </p:cNvSpPr>
          <p:nvPr>
            <p:ph type="sldNum" sz="quarter" idx="5"/>
          </p:nvPr>
        </p:nvSpPr>
        <p:spPr/>
        <p:txBody>
          <a:bodyPr/>
          <a:lstStyle/>
          <a:p>
            <a:fld id="{7971BB62-4EBE-4205-8079-CD1DA96510DF}" type="slidenum">
              <a:rPr lang="zh-CN" altLang="en-US" smtClean="0"/>
              <a:t>38</a:t>
            </a:fld>
            <a:endParaRPr lang="zh-CN" altLang="en-US"/>
          </a:p>
        </p:txBody>
      </p:sp>
    </p:spTree>
    <p:extLst>
      <p:ext uri="{BB962C8B-B14F-4D97-AF65-F5344CB8AC3E}">
        <p14:creationId xmlns:p14="http://schemas.microsoft.com/office/powerpoint/2010/main" val="28380629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備忘稿版面配置區 2"/>
              <p:cNvSpPr>
                <a:spLocks noGrp="1"/>
              </p:cNvSpPr>
              <p:nvPr>
                <p:ph type="body" idx="1"/>
              </p:nvPr>
            </p:nvSpPr>
            <p:spPr/>
            <p:txBody>
              <a:bodyPr/>
              <a:lstStyle/>
              <a:p>
                <a:pPr marL="0" marR="0" indent="0" algn="l" defTabSz="990752" rtl="0">
                  <a:lnSpc>
                    <a:spcPct val="100000"/>
                  </a:lnSpc>
                  <a:spcBef>
                    <a:spcPts val="0"/>
                  </a:spcBef>
                  <a:spcAft>
                    <a:spcPts val="0"/>
                  </a:spcAft>
                  <a:buClrTx/>
                  <a:buSzTx/>
                  <a:buFont typeface="+mj-lt"/>
                  <a:buNone/>
                  <a:defRPr/>
                </a:pP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6.2.2 </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姿勢估計</a:t>
                </a: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迭代算法</a:t>
                </a:r>
                <a:endPar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endParaRPr kumimoji="1" lang="en-US" altLang="zh-TW" sz="1200" b="0" i="0" u="none" strike="noStrike" kern="0" cap="none" spc="0" normalizeH="0" baseline="0" noProof="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並</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迭代</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最小化穩健的線性重投影誤差</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E</a:t>
                </a:r>
                <a:r>
                  <a:rPr lang="en-US" altLang="zh-TW" sz="1200" b="0" i="0" u="none" strike="noStrike" cap="none" baseline="-250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NLP</a:t>
                </a:r>
              </a:p>
              <a:p>
                <a:pPr marL="0" marR="0" lvl="0" indent="0" algn="l" defTabSz="990752" rtl="0" eaLnBrk="1" fontAlgn="auto" latinLnBrk="0" hangingPunct="1">
                  <a:lnSpc>
                    <a:spcPct val="100000"/>
                  </a:lnSpc>
                  <a:spcBef>
                    <a:spcPts val="0"/>
                  </a:spcBef>
                  <a:spcAft>
                    <a:spcPts val="0"/>
                  </a:spcAft>
                  <a:buClrTx/>
                  <a:buSzTx/>
                  <a:buFont typeface="+mj-lt"/>
                  <a:buNone/>
                  <a:tabLst/>
                  <a:defRPr/>
                </a:pPr>
                <a:endParaRPr lang="en-US" altLang="zh-TW" sz="1200" b="0" i="0" u="none" strike="noStrike" cap="none" baseline="-250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14:m>
                  <m:oMath xmlns:m="http://schemas.openxmlformats.org/officeDocument/2006/math">
                    <m:sSub>
                      <m:sSubPr>
                        <m:ctrlPr>
                          <a:rPr lang="en-US" altLang="zh-TW" sz="1200" i="1" smtClean="0">
                            <a:solidFill>
                              <a:schemeClr val="tx1"/>
                            </a:solidFill>
                            <a:latin typeface="Cambria Math" panose="02040503050406030204" pitchFamily="18" charset="0"/>
                          </a:rPr>
                        </m:ctrlPr>
                      </m:sSubPr>
                      <m:e>
                        <m:r>
                          <a:rPr lang="en-US" altLang="zh-TW" sz="1200" i="1">
                            <a:solidFill>
                              <a:schemeClr val="tx1"/>
                            </a:solidFill>
                            <a:latin typeface="Cambria Math"/>
                          </a:rPr>
                          <m:t>𝑟</m:t>
                        </m:r>
                      </m:e>
                      <m:sub>
                        <m:r>
                          <a:rPr lang="en-US" altLang="zh-TW" sz="1200" i="1">
                            <a:solidFill>
                              <a:schemeClr val="tx1"/>
                            </a:solidFill>
                            <a:latin typeface="Cambria Math"/>
                          </a:rPr>
                          <m:t>𝑖</m:t>
                        </m:r>
                      </m:sub>
                    </m:sSub>
                  </m:oMath>
                </a14:m>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 = current residual vector(</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當前殘差向量</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t>
                </a:r>
              </a:p>
              <a:p>
                <a:pPr marL="0" marR="0" lvl="0" indent="0" algn="l" defTabSz="990752" rtl="0" eaLnBrk="1" fontAlgn="auto" latinLnBrk="0" hangingPunct="1">
                  <a:lnSpc>
                    <a:spcPct val="100000"/>
                  </a:lnSpc>
                  <a:spcBef>
                    <a:spcPts val="0"/>
                  </a:spcBef>
                  <a:spcAft>
                    <a:spcPts val="0"/>
                  </a:spcAft>
                  <a:buClrTx/>
                  <a:buSzTx/>
                  <a:buFont typeface="+mj-lt"/>
                  <a:buNone/>
                  <a:tabLst/>
                  <a:defRPr/>
                </a:pP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偏導數</a:t>
                </a: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14:m>
                  <m:oMath xmlns:m="http://schemas.openxmlformats.org/officeDocument/2006/math">
                    <m:r>
                      <a:rPr lang="zh-TW" altLang="en-US" sz="1200" b="0" i="1" smtClean="0">
                        <a:solidFill>
                          <a:schemeClr val="tx1"/>
                        </a:solidFill>
                        <a:latin typeface="Cambria Math" panose="02040503050406030204" pitchFamily="18" charset="0"/>
                      </a:rPr>
                      <m:t>𝜕</m:t>
                    </m:r>
                  </m:oMath>
                </a14:m>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與未知姿勢參數有關（旋轉</a:t>
                </a: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R</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、平移</a:t>
                </a: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t</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和校準</a:t>
                </a: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K</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endPar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endPar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indent="0" defTabSz="990752">
                  <a:buClrTx/>
                  <a:buSzTx/>
                  <a:buFontTx/>
                  <a:buNone/>
                  <a:defRPr/>
                </a:pPr>
                <a14:m>
                  <m:oMath xmlns:m="http://schemas.openxmlformats.org/officeDocument/2006/math">
                    <m:sSub>
                      <m:sSubPr>
                        <m:ctrlPr>
                          <a:rPr lang="en-US" altLang="zh-TW" sz="1200" i="1" smtClean="0">
                            <a:solidFill>
                              <a:schemeClr val="tx1"/>
                            </a:solidFill>
                            <a:latin typeface="Cambria Math" panose="02040503050406030204" pitchFamily="18" charset="0"/>
                          </a:rPr>
                        </m:ctrlPr>
                      </m:sSubPr>
                      <m:e>
                        <m:sSup>
                          <m:sSupPr>
                            <m:ctrlPr>
                              <a:rPr lang="en-US" altLang="zh-TW" sz="1200" i="1">
                                <a:solidFill>
                                  <a:schemeClr val="tx1"/>
                                </a:solidFill>
                                <a:latin typeface="Cambria Math" panose="02040503050406030204" pitchFamily="18" charset="0"/>
                              </a:rPr>
                            </m:ctrlPr>
                          </m:sSupPr>
                          <m:e>
                            <m:acc>
                              <m:accPr>
                                <m:chr m:val="̂"/>
                                <m:ctrlPr>
                                  <a:rPr lang="en-US" altLang="zh-TW" sz="1200" i="1">
                                    <a:solidFill>
                                      <a:schemeClr val="tx1"/>
                                    </a:solidFill>
                                    <a:latin typeface="Cambria Math" panose="02040503050406030204" pitchFamily="18" charset="0"/>
                                  </a:rPr>
                                </m:ctrlPr>
                              </m:accPr>
                              <m:e>
                                <m:r>
                                  <a:rPr lang="en-US" altLang="zh-TW" sz="1200" i="1">
                                    <a:solidFill>
                                      <a:schemeClr val="tx1"/>
                                    </a:solidFill>
                                    <a:latin typeface="Cambria Math" panose="02040503050406030204" pitchFamily="18" charset="0"/>
                                  </a:rPr>
                                  <m:t>𝑥</m:t>
                                </m:r>
                              </m:e>
                            </m:acc>
                          </m:e>
                          <m:sup>
                            <m:r>
                              <a:rPr lang="en-US" altLang="zh-TW" sz="1200" i="1">
                                <a:solidFill>
                                  <a:schemeClr val="tx1"/>
                                </a:solidFill>
                                <a:latin typeface="Cambria Math" panose="02040503050406030204" pitchFamily="18" charset="0"/>
                              </a:rPr>
                              <m:t>′</m:t>
                            </m:r>
                          </m:sup>
                        </m:sSup>
                      </m:e>
                      <m:sub>
                        <m:r>
                          <a:rPr lang="en-US" altLang="zh-TW" sz="1200" i="1">
                            <a:solidFill>
                              <a:schemeClr val="tx1"/>
                            </a:solidFill>
                            <a:latin typeface="Cambria Math" panose="02040503050406030204" pitchFamily="18" charset="0"/>
                          </a:rPr>
                          <m:t>𝑖</m:t>
                        </m:r>
                      </m:sub>
                    </m:sSub>
                  </m:oMath>
                </a14:m>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：測量位置</a:t>
                </a:r>
              </a:p>
              <a:p>
                <a:pPr marL="0" indent="0" defTabSz="990752">
                  <a:buClrTx/>
                  <a:buSzTx/>
                  <a:buFontTx/>
                  <a:buNone/>
                  <a:defRPr/>
                </a:pPr>
                <a14:m>
                  <m:oMath xmlns:m="http://schemas.openxmlformats.org/officeDocument/2006/math">
                    <m:sSub>
                      <m:sSubPr>
                        <m:ctrlPr>
                          <a:rPr lang="en-US" altLang="zh-TW" sz="1200" i="1" smtClean="0">
                            <a:solidFill>
                              <a:schemeClr val="tx1"/>
                            </a:solidFill>
                            <a:latin typeface="Cambria Math" panose="02040503050406030204" pitchFamily="18" charset="0"/>
                          </a:rPr>
                        </m:ctrlPr>
                      </m:sSubPr>
                      <m:e>
                        <m:sSup>
                          <m:sSupPr>
                            <m:ctrlPr>
                              <a:rPr lang="en-US" altLang="zh-TW" sz="1200" i="1">
                                <a:solidFill>
                                  <a:schemeClr val="tx1"/>
                                </a:solidFill>
                                <a:latin typeface="Cambria Math" panose="02040503050406030204" pitchFamily="18" charset="0"/>
                              </a:rPr>
                            </m:ctrlPr>
                          </m:sSupPr>
                          <m:e>
                            <m:acc>
                              <m:accPr>
                                <m:chr m:val="̃"/>
                                <m:ctrlPr>
                                  <a:rPr lang="en-US" altLang="zh-TW" sz="1200" i="1">
                                    <a:solidFill>
                                      <a:schemeClr val="tx1"/>
                                    </a:solidFill>
                                    <a:latin typeface="Cambria Math" panose="02040503050406030204" pitchFamily="18" charset="0"/>
                                  </a:rPr>
                                </m:ctrlPr>
                              </m:accPr>
                              <m:e>
                                <m:r>
                                  <a:rPr lang="en-US" altLang="zh-TW" sz="1200" i="1">
                                    <a:solidFill>
                                      <a:schemeClr val="tx1"/>
                                    </a:solidFill>
                                    <a:latin typeface="Cambria Math" panose="02040503050406030204" pitchFamily="18" charset="0"/>
                                  </a:rPr>
                                  <m:t>𝑥</m:t>
                                </m:r>
                              </m:e>
                            </m:acc>
                          </m:e>
                          <m:sup>
                            <m:r>
                              <a:rPr lang="en-US" altLang="zh-TW" sz="1200" i="1">
                                <a:solidFill>
                                  <a:schemeClr val="tx1"/>
                                </a:solidFill>
                                <a:latin typeface="Cambria Math" panose="02040503050406030204" pitchFamily="18" charset="0"/>
                              </a:rPr>
                              <m:t>′</m:t>
                            </m:r>
                          </m:sup>
                        </m:sSup>
                      </m:e>
                      <m:sub>
                        <m:r>
                          <a:rPr lang="en-US" altLang="zh-TW" sz="1200" i="1">
                            <a:solidFill>
                              <a:schemeClr val="tx1"/>
                            </a:solidFill>
                            <a:latin typeface="Cambria Math" panose="02040503050406030204" pitchFamily="18" charset="0"/>
                          </a:rPr>
                          <m:t>𝑖</m:t>
                        </m:r>
                      </m:sub>
                    </m:sSub>
                  </m:oMath>
                </a14:m>
                <a:r>
                  <a:rPr kumimoji="1" lang="zh-TW" altLang="en-US" sz="1200" b="0" i="0" u="none" strike="noStrike" cap="none"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預測位置</a:t>
                </a:r>
                <a:endPar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endPar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p>
              <a:p>
                <a:pPr marL="0" marR="0" lvl="0" indent="0" algn="l" defTabSz="990752" rtl="0" eaLnBrk="1" fontAlgn="auto" latinLnBrk="0" hangingPunct="1">
                  <a:lnSpc>
                    <a:spcPct val="100000"/>
                  </a:lnSpc>
                  <a:spcBef>
                    <a:spcPts val="0"/>
                  </a:spcBef>
                  <a:spcAft>
                    <a:spcPts val="0"/>
                  </a:spcAft>
                  <a:buClrTx/>
                  <a:buSzTx/>
                  <a:buFont typeface="+mj-lt"/>
                  <a:buNone/>
                  <a:tabLst/>
                  <a:defRPr/>
                </a:pPr>
                <a:r>
                  <a:rPr kumimoji="1" lang="el-GR"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Σ</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Sum </a:t>
                </a:r>
                <a:r>
                  <a:rPr lang="en-US" altLang="zh-TW" sz="1200" b="0" i="0" u="none" strike="noStrike" cap="none" dirty="0" err="1">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i</a:t>
                </a:r>
                <a:endPar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r>
                  <a:rPr lang="el-GR"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Ρ</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 = rho</a:t>
                </a:r>
              </a:p>
              <a:p>
                <a:pPr marL="0" marR="0" lvl="0" indent="0" algn="l" defTabSz="990752" rtl="0" eaLnBrk="1" fontAlgn="auto" latinLnBrk="0" hangingPunct="1">
                  <a:lnSpc>
                    <a:spcPct val="100000"/>
                  </a:lnSpc>
                  <a:spcBef>
                    <a:spcPts val="0"/>
                  </a:spcBef>
                  <a:spcAft>
                    <a:spcPts val="0"/>
                  </a:spcAft>
                  <a:buClrTx/>
                  <a:buSzTx/>
                  <a:buFont typeface="+mj-lt"/>
                  <a:buNone/>
                  <a:tabLst/>
                  <a:defRPr/>
                </a:pP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 </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 partial</a:t>
                </a:r>
              </a:p>
              <a:p>
                <a:pPr marL="0" marR="0" lvl="0" indent="0" algn="l" defTabSz="990752" rtl="0" eaLnBrk="1" fontAlgn="auto" latinLnBrk="0" hangingPunct="1">
                  <a:lnSpc>
                    <a:spcPct val="100000"/>
                  </a:lnSpc>
                  <a:spcBef>
                    <a:spcPts val="0"/>
                  </a:spcBef>
                  <a:spcAft>
                    <a:spcPts val="0"/>
                  </a:spcAft>
                  <a:buClrTx/>
                  <a:buSzTx/>
                  <a:buFont typeface="+mj-lt"/>
                  <a:buNone/>
                  <a:tabLst/>
                  <a:defRPr/>
                </a:pPr>
                <a:r>
                  <a:rPr lang="el-GR"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Δ</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 = delta</a:t>
                </a:r>
              </a:p>
              <a:p>
                <a:pPr marL="0" indent="0" defTabSz="990752">
                  <a:buClrTx/>
                  <a:buSzTx/>
                  <a:buFontTx/>
                  <a:buNone/>
                  <a:defRPr/>
                </a:pPr>
                <a14:m>
                  <m:oMath xmlns:m="http://schemas.openxmlformats.org/officeDocument/2006/math">
                    <m:acc>
                      <m:accPr>
                        <m:chr m:val="̂"/>
                        <m:ctrlPr>
                          <a:rPr kumimoji="0" lang="en-US" altLang="zh-TW" sz="1200" b="0" i="1" u="none" strike="noStrike" kern="0" cap="none" spc="0" normalizeH="0" baseline="0" noProof="0" smtClean="0">
                            <a:ln>
                              <a:noFill/>
                            </a:ln>
                            <a:solidFill>
                              <a:schemeClr val="tx1"/>
                            </a:solidFill>
                            <a:effectLst/>
                            <a:uLnTx/>
                            <a:uFillTx/>
                            <a:latin typeface="Cambria Math" panose="02040503050406030204" pitchFamily="18" charset="0"/>
                            <a:sym typeface="Arial"/>
                          </a:rPr>
                        </m:ctrlPr>
                      </m:accPr>
                      <m:e>
                        <m:sSub>
                          <m:sSubPr>
                            <m:ctrlPr>
                              <a:rPr kumimoji="0" lang="en-US" altLang="zh-TW" sz="1200" b="0" i="1" u="none" strike="noStrike" kern="0" cap="none" spc="0" normalizeH="0" baseline="0" noProof="0">
                                <a:ln>
                                  <a:noFill/>
                                </a:ln>
                                <a:solidFill>
                                  <a:schemeClr val="tx1"/>
                                </a:solidFill>
                                <a:effectLst/>
                                <a:uLnTx/>
                                <a:uFillTx/>
                                <a:latin typeface="Cambria Math" panose="02040503050406030204" pitchFamily="18" charset="0"/>
                                <a:sym typeface="Arial"/>
                              </a:rPr>
                            </m:ctrlPr>
                          </m:sSubPr>
                          <m:e>
                            <m:r>
                              <a:rPr kumimoji="0" lang="en-US" altLang="zh-TW" sz="1200" b="0" i="1" u="none" strike="noStrike" kern="0" cap="none" spc="0" normalizeH="0" baseline="0" noProof="0">
                                <a:ln>
                                  <a:noFill/>
                                </a:ln>
                                <a:solidFill>
                                  <a:schemeClr val="tx1"/>
                                </a:solidFill>
                                <a:effectLst/>
                                <a:uLnTx/>
                                <a:uFillTx/>
                                <a:latin typeface="Cambria Math"/>
                                <a:sym typeface="Arial"/>
                              </a:rPr>
                              <m:t>𝑥</m:t>
                            </m:r>
                          </m:e>
                          <m:sub>
                            <m:r>
                              <a:rPr kumimoji="0" lang="en-US" altLang="zh-TW" sz="1200" b="0" i="1" u="none" strike="noStrike" kern="0" cap="none" spc="0" normalizeH="0" baseline="0" noProof="0">
                                <a:ln>
                                  <a:noFill/>
                                </a:ln>
                                <a:solidFill>
                                  <a:schemeClr val="tx1"/>
                                </a:solidFill>
                                <a:effectLst/>
                                <a:uLnTx/>
                                <a:uFillTx/>
                                <a:latin typeface="Cambria Math"/>
                                <a:sym typeface="Arial"/>
                              </a:rPr>
                              <m:t>𝑖</m:t>
                            </m:r>
                          </m:sub>
                        </m:sSub>
                      </m:e>
                    </m:acc>
                  </m:oMath>
                </a14:m>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 hat</a:t>
                </a:r>
              </a:p>
              <a:p>
                <a:pPr marL="0" indent="0" defTabSz="990752">
                  <a:buClrTx/>
                  <a:buSzTx/>
                  <a:buFontTx/>
                  <a:buNone/>
                  <a:defRPr/>
                </a:pPr>
                <a14:m>
                  <m:oMath xmlns:m="http://schemas.openxmlformats.org/officeDocument/2006/math">
                    <m:acc>
                      <m:accPr>
                        <m:chr m:val="̃"/>
                        <m:ctrlPr>
                          <a:rPr kumimoji="0" lang="en-US" altLang="zh-TW" sz="1200" b="0" i="1" u="none" strike="noStrike" kern="0" cap="none" spc="0" normalizeH="0" baseline="0" noProof="0" smtClean="0">
                            <a:ln>
                              <a:noFill/>
                            </a:ln>
                            <a:solidFill>
                              <a:schemeClr val="tx1"/>
                            </a:solidFill>
                            <a:effectLst/>
                            <a:uLnTx/>
                            <a:uFillTx/>
                            <a:latin typeface="Cambria Math" panose="02040503050406030204" pitchFamily="18" charset="0"/>
                            <a:sym typeface="Arial"/>
                          </a:rPr>
                        </m:ctrlPr>
                      </m:accPr>
                      <m:e>
                        <m:sSub>
                          <m:sSubPr>
                            <m:ctrlPr>
                              <a:rPr kumimoji="0" lang="en-US" altLang="zh-TW" sz="1200" b="0" i="1" u="none" strike="noStrike" kern="0" cap="none" spc="0" normalizeH="0" baseline="0" noProof="0">
                                <a:ln>
                                  <a:noFill/>
                                </a:ln>
                                <a:solidFill>
                                  <a:schemeClr val="tx1"/>
                                </a:solidFill>
                                <a:effectLst/>
                                <a:uLnTx/>
                                <a:uFillTx/>
                                <a:latin typeface="Cambria Math" panose="02040503050406030204" pitchFamily="18" charset="0"/>
                                <a:sym typeface="Arial"/>
                              </a:rPr>
                            </m:ctrlPr>
                          </m:sSubPr>
                          <m:e>
                            <m:r>
                              <a:rPr kumimoji="0" lang="en-US" altLang="zh-TW" sz="1200" b="0" i="1" u="none" strike="noStrike" kern="0" cap="none" spc="0" normalizeH="0" baseline="0" noProof="0">
                                <a:ln>
                                  <a:noFill/>
                                </a:ln>
                                <a:solidFill>
                                  <a:schemeClr val="tx1"/>
                                </a:solidFill>
                                <a:effectLst/>
                                <a:uLnTx/>
                                <a:uFillTx/>
                                <a:latin typeface="Cambria Math"/>
                                <a:sym typeface="Arial"/>
                              </a:rPr>
                              <m:t>𝑥</m:t>
                            </m:r>
                          </m:e>
                          <m:sub>
                            <m:r>
                              <a:rPr kumimoji="0" lang="en-US" altLang="zh-TW" sz="1200" b="0" i="1" u="none" strike="noStrike" kern="0" cap="none" spc="0" normalizeH="0" baseline="0" noProof="0">
                                <a:ln>
                                  <a:noFill/>
                                </a:ln>
                                <a:solidFill>
                                  <a:schemeClr val="tx1"/>
                                </a:solidFill>
                                <a:effectLst/>
                                <a:uLnTx/>
                                <a:uFillTx/>
                                <a:latin typeface="Cambria Math"/>
                                <a:sym typeface="Arial"/>
                              </a:rPr>
                              <m:t>𝑖</m:t>
                            </m:r>
                          </m:sub>
                        </m:sSub>
                      </m:e>
                    </m:acc>
                  </m:oMath>
                </a14:m>
                <a:r>
                  <a:rPr kumimoji="1" lang="en-US" altLang="zh-TW" sz="1200" b="0" i="0" u="none" strike="noStrike" cap="none"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 = tilde</a:t>
                </a:r>
              </a:p>
              <a:p>
                <a:pPr marL="0" marR="0" lvl="0" indent="0" algn="l" defTabSz="990752" rtl="0" eaLnBrk="1" fontAlgn="auto" latinLnBrk="0" hangingPunct="1">
                  <a:lnSpc>
                    <a:spcPct val="100000"/>
                  </a:lnSpc>
                  <a:spcBef>
                    <a:spcPts val="0"/>
                  </a:spcBef>
                  <a:spcAft>
                    <a:spcPts val="0"/>
                  </a:spcAft>
                  <a:buClrTx/>
                  <a:buSzTx/>
                  <a:buFontTx/>
                  <a:buNone/>
                  <a:tabLst/>
                  <a:defRPr/>
                </a:pPr>
                <a:r>
                  <a:rPr lang="en-US" altLang="zh-CN" dirty="0"/>
                  <a:t>----------------------------------------------------------</a:t>
                </a:r>
              </a:p>
              <a:p>
                <a:pPr marL="0" indent="0" defTabSz="990752">
                  <a:buClrTx/>
                  <a:buSzTx/>
                  <a:buFontTx/>
                  <a:buNone/>
                  <a:defRPr/>
                </a:pPr>
                <a:r>
                  <a:rPr kumimoji="1" lang="en-US" altLang="zh-TW" sz="1200" b="0" i="0" u="none" strike="noStrike" cap="none"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E</a:t>
                </a:r>
                <a:r>
                  <a:rPr kumimoji="1" lang="zh-TW" altLang="en-US" sz="1200" b="0" i="0" u="none" strike="noStrike" cap="none"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 </a:t>
                </a:r>
                <a:r>
                  <a:rPr kumimoji="1" lang="en-US" altLang="zh-TW" sz="1200" b="0" i="0" u="none" strike="noStrike" cap="none"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a:t>
                </a:r>
                <a:r>
                  <a:rPr kumimoji="1" lang="zh-TW" altLang="en-US" sz="1200" b="0" i="0" u="none" strike="noStrike" cap="none"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 </a:t>
                </a:r>
                <a:r>
                  <a:rPr kumimoji="1" lang="en-US" altLang="zh-TW" sz="1200" b="0" i="0" u="none" strike="noStrike" cap="none"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reprojection error =</a:t>
                </a:r>
                <a:r>
                  <a:rPr kumimoji="1" lang="zh-CN" altLang="en-US" sz="1200" b="0" i="0" u="none" strike="noStrike" cap="none"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重投影误差：指的真实三维空间点在图像平面上的投影（也就是图像上的像素点）和重投影（其实是用我们的计算值得到的虚拟的像素点）的差值</a:t>
                </a:r>
                <a:endParaRPr kumimoji="1" lang="en-US" altLang="zh-TW" sz="1200" b="0" i="0" u="none" strike="noStrike" cap="none"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indent="0" defTabSz="990752">
                  <a:buClrTx/>
                  <a:buSzTx/>
                  <a:buFontTx/>
                  <a:buNone/>
                  <a:defRPr/>
                </a:pPr>
                <a:r>
                  <a:rPr kumimoji="1" lang="en-US" altLang="zh-TW" sz="1200" b="0" i="0" u="none" strike="noStrike" cap="none" dirty="0" err="1">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ri</a:t>
                </a:r>
                <a:r>
                  <a:rPr kumimoji="1" lang="en-US" altLang="zh-TW" sz="1200" b="0" i="0" u="none" strike="noStrike" cap="none"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 = </a:t>
                </a:r>
                <a14:m>
                  <m:oMath xmlns:m="http://schemas.openxmlformats.org/officeDocument/2006/math">
                    <m:sSub>
                      <m:sSubPr>
                        <m:ctrlPr>
                          <a:rPr lang="en-US" altLang="zh-TW" sz="1200" i="1" smtClean="0">
                            <a:solidFill>
                              <a:schemeClr val="tx1"/>
                            </a:solidFill>
                            <a:latin typeface="Cambria Math" panose="02040503050406030204" pitchFamily="18" charset="0"/>
                          </a:rPr>
                        </m:ctrlPr>
                      </m:sSubPr>
                      <m:e>
                        <m:sSup>
                          <m:sSupPr>
                            <m:ctrlPr>
                              <a:rPr lang="en-US" altLang="zh-TW" sz="1200" i="1">
                                <a:solidFill>
                                  <a:schemeClr val="tx1"/>
                                </a:solidFill>
                                <a:latin typeface="Cambria Math" panose="02040503050406030204" pitchFamily="18" charset="0"/>
                              </a:rPr>
                            </m:ctrlPr>
                          </m:sSupPr>
                          <m:e>
                            <m:acc>
                              <m:accPr>
                                <m:chr m:val="̂"/>
                                <m:ctrlPr>
                                  <a:rPr lang="en-US" altLang="zh-TW" sz="1200" i="1">
                                    <a:solidFill>
                                      <a:schemeClr val="tx1"/>
                                    </a:solidFill>
                                    <a:latin typeface="Cambria Math" panose="02040503050406030204" pitchFamily="18" charset="0"/>
                                  </a:rPr>
                                </m:ctrlPr>
                              </m:accPr>
                              <m:e>
                                <m:r>
                                  <a:rPr lang="en-US" altLang="zh-TW" sz="1200" i="1">
                                    <a:solidFill>
                                      <a:schemeClr val="tx1"/>
                                    </a:solidFill>
                                    <a:latin typeface="Cambria Math" panose="02040503050406030204" pitchFamily="18" charset="0"/>
                                  </a:rPr>
                                  <m:t>𝑥</m:t>
                                </m:r>
                              </m:e>
                            </m:acc>
                          </m:e>
                          <m:sup>
                            <m:r>
                              <a:rPr lang="en-US" altLang="zh-TW" sz="1200" i="1">
                                <a:solidFill>
                                  <a:schemeClr val="tx1"/>
                                </a:solidFill>
                                <a:latin typeface="Cambria Math" panose="02040503050406030204" pitchFamily="18" charset="0"/>
                              </a:rPr>
                              <m:t>′</m:t>
                            </m:r>
                          </m:sup>
                        </m:sSup>
                      </m:e>
                      <m:sub>
                        <m:r>
                          <a:rPr lang="en-US" altLang="zh-TW" sz="1200" i="1">
                            <a:solidFill>
                              <a:schemeClr val="tx1"/>
                            </a:solidFill>
                            <a:latin typeface="Cambria Math" panose="02040503050406030204" pitchFamily="18" charset="0"/>
                          </a:rPr>
                          <m:t>𝑖</m:t>
                        </m:r>
                      </m:sub>
                    </m:sSub>
                    <m:r>
                      <a:rPr lang="en-US" altLang="zh-TW" sz="1200" b="0" i="1" smtClean="0">
                        <a:solidFill>
                          <a:schemeClr val="tx1"/>
                        </a:solidFill>
                        <a:latin typeface="Cambria Math" panose="02040503050406030204" pitchFamily="18" charset="0"/>
                      </a:rPr>
                      <m:t> −</m:t>
                    </m:r>
                  </m:oMath>
                </a14:m>
                <a:r>
                  <a:rPr kumimoji="1" lang="en-US" altLang="zh-TW" sz="1200" b="0" i="0" u="none" strike="noStrike" cap="none"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 </a:t>
                </a:r>
                <a14:m>
                  <m:oMath xmlns:m="http://schemas.openxmlformats.org/officeDocument/2006/math">
                    <m:sSub>
                      <m:sSubPr>
                        <m:ctrlPr>
                          <a:rPr lang="en-US" altLang="zh-TW" sz="1200" i="1" smtClean="0">
                            <a:solidFill>
                              <a:schemeClr val="tx1"/>
                            </a:solidFill>
                            <a:latin typeface="Cambria Math" panose="02040503050406030204" pitchFamily="18" charset="0"/>
                          </a:rPr>
                        </m:ctrlPr>
                      </m:sSubPr>
                      <m:e>
                        <m:sSup>
                          <m:sSupPr>
                            <m:ctrlPr>
                              <a:rPr lang="en-US" altLang="zh-TW" sz="1200" i="1">
                                <a:solidFill>
                                  <a:schemeClr val="tx1"/>
                                </a:solidFill>
                                <a:latin typeface="Cambria Math" panose="02040503050406030204" pitchFamily="18" charset="0"/>
                              </a:rPr>
                            </m:ctrlPr>
                          </m:sSupPr>
                          <m:e>
                            <m:acc>
                              <m:accPr>
                                <m:chr m:val="̃"/>
                                <m:ctrlPr>
                                  <a:rPr lang="en-US" altLang="zh-TW" sz="1200" i="1">
                                    <a:solidFill>
                                      <a:schemeClr val="tx1"/>
                                    </a:solidFill>
                                    <a:latin typeface="Cambria Math" panose="02040503050406030204" pitchFamily="18" charset="0"/>
                                  </a:rPr>
                                </m:ctrlPr>
                              </m:accPr>
                              <m:e>
                                <m:r>
                                  <a:rPr lang="en-US" altLang="zh-TW" sz="1200" i="1">
                                    <a:solidFill>
                                      <a:schemeClr val="tx1"/>
                                    </a:solidFill>
                                    <a:latin typeface="Cambria Math" panose="02040503050406030204" pitchFamily="18" charset="0"/>
                                  </a:rPr>
                                  <m:t>𝑥</m:t>
                                </m:r>
                              </m:e>
                            </m:acc>
                          </m:e>
                          <m:sup>
                            <m:r>
                              <a:rPr lang="en-US" altLang="zh-TW" sz="1200" i="1">
                                <a:solidFill>
                                  <a:schemeClr val="tx1"/>
                                </a:solidFill>
                                <a:latin typeface="Cambria Math" panose="02040503050406030204" pitchFamily="18" charset="0"/>
                              </a:rPr>
                              <m:t>′</m:t>
                            </m:r>
                          </m:sup>
                        </m:sSup>
                      </m:e>
                      <m:sub>
                        <m:r>
                          <a:rPr lang="en-US" altLang="zh-TW" sz="1200" i="1">
                            <a:solidFill>
                              <a:schemeClr val="tx1"/>
                            </a:solidFill>
                            <a:latin typeface="Cambria Math" panose="02040503050406030204" pitchFamily="18" charset="0"/>
                          </a:rPr>
                          <m:t>𝑖</m:t>
                        </m:r>
                      </m:sub>
                    </m:sSub>
                  </m:oMath>
                </a14:m>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14:m>
                  <m:oMath xmlns:m="http://schemas.openxmlformats.org/officeDocument/2006/math">
                    <m:sSub>
                      <m:sSubPr>
                        <m:ctrlPr>
                          <a:rPr lang="en-US" altLang="zh-TW" sz="1200" i="1" smtClean="0">
                            <a:solidFill>
                              <a:schemeClr val="tx1"/>
                            </a:solidFill>
                            <a:latin typeface="Cambria Math" panose="02040503050406030204" pitchFamily="18" charset="0"/>
                          </a:rPr>
                        </m:ctrlPr>
                      </m:sSubPr>
                      <m:e>
                        <m:sSup>
                          <m:sSupPr>
                            <m:ctrlPr>
                              <a:rPr lang="en-US" altLang="zh-TW" sz="1200" i="1">
                                <a:solidFill>
                                  <a:schemeClr val="tx1"/>
                                </a:solidFill>
                                <a:latin typeface="Cambria Math" panose="02040503050406030204" pitchFamily="18" charset="0"/>
                              </a:rPr>
                            </m:ctrlPr>
                          </m:sSupPr>
                          <m:e>
                            <m:acc>
                              <m:accPr>
                                <m:chr m:val="̂"/>
                                <m:ctrlPr>
                                  <a:rPr lang="en-US" altLang="zh-TW" sz="1200" i="1">
                                    <a:solidFill>
                                      <a:schemeClr val="tx1"/>
                                    </a:solidFill>
                                    <a:latin typeface="Cambria Math" panose="02040503050406030204" pitchFamily="18" charset="0"/>
                                  </a:rPr>
                                </m:ctrlPr>
                              </m:accPr>
                              <m:e>
                                <m:r>
                                  <a:rPr lang="en-US" altLang="zh-TW" sz="1200" i="1">
                                    <a:solidFill>
                                      <a:schemeClr val="tx1"/>
                                    </a:solidFill>
                                    <a:latin typeface="Cambria Math" panose="02040503050406030204" pitchFamily="18" charset="0"/>
                                  </a:rPr>
                                  <m:t>𝑥</m:t>
                                </m:r>
                              </m:e>
                            </m:acc>
                          </m:e>
                          <m:sup>
                            <m:r>
                              <a:rPr lang="en-US" altLang="zh-TW" sz="1200" i="1">
                                <a:solidFill>
                                  <a:schemeClr val="tx1"/>
                                </a:solidFill>
                                <a:latin typeface="Cambria Math" panose="02040503050406030204" pitchFamily="18" charset="0"/>
                              </a:rPr>
                              <m:t>′</m:t>
                            </m:r>
                          </m:sup>
                        </m:sSup>
                      </m:e>
                      <m:sub>
                        <m:r>
                          <a:rPr lang="en-US" altLang="zh-TW" sz="1200" i="1">
                            <a:solidFill>
                              <a:schemeClr val="tx1"/>
                            </a:solidFill>
                            <a:latin typeface="Cambria Math" panose="02040503050406030204" pitchFamily="18" charset="0"/>
                          </a:rPr>
                          <m:t>𝑖</m:t>
                        </m:r>
                      </m:sub>
                    </m:sSub>
                  </m:oMath>
                </a14:m>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：測量位置</a:t>
                </a:r>
                <a:r>
                  <a:rPr kumimoji="1" lang="en-US" altLang="zh-TW"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14:m>
                  <m:oMath xmlns:m="http://schemas.openxmlformats.org/officeDocument/2006/math">
                    <m:sSub>
                      <m:sSubPr>
                        <m:ctrlPr>
                          <a:rPr lang="en-US" altLang="zh-TW" sz="1200" i="1" smtClean="0">
                            <a:solidFill>
                              <a:schemeClr val="tx1"/>
                            </a:solidFill>
                            <a:latin typeface="Cambria Math" panose="02040503050406030204" pitchFamily="18" charset="0"/>
                          </a:rPr>
                        </m:ctrlPr>
                      </m:sSubPr>
                      <m:e>
                        <m:sSup>
                          <m:sSupPr>
                            <m:ctrlPr>
                              <a:rPr lang="en-US" altLang="zh-TW" sz="1200" i="1">
                                <a:solidFill>
                                  <a:schemeClr val="tx1"/>
                                </a:solidFill>
                                <a:latin typeface="Cambria Math" panose="02040503050406030204" pitchFamily="18" charset="0"/>
                              </a:rPr>
                            </m:ctrlPr>
                          </m:sSupPr>
                          <m:e>
                            <m:acc>
                              <m:accPr>
                                <m:chr m:val="̃"/>
                                <m:ctrlPr>
                                  <a:rPr lang="en-US" altLang="zh-TW" sz="1200" i="1" smtClean="0">
                                    <a:solidFill>
                                      <a:schemeClr val="tx1"/>
                                    </a:solidFill>
                                    <a:latin typeface="Cambria Math" panose="02040503050406030204" pitchFamily="18" charset="0"/>
                                  </a:rPr>
                                </m:ctrlPr>
                              </m:accPr>
                              <m:e>
                                <m:r>
                                  <a:rPr lang="en-US" altLang="zh-TW" sz="1200" i="1">
                                    <a:solidFill>
                                      <a:schemeClr val="tx1"/>
                                    </a:solidFill>
                                    <a:latin typeface="Cambria Math" panose="02040503050406030204" pitchFamily="18" charset="0"/>
                                  </a:rPr>
                                  <m:t>𝑥</m:t>
                                </m:r>
                              </m:e>
                            </m:acc>
                          </m:e>
                          <m:sup>
                            <m:r>
                              <a:rPr lang="en-US" altLang="zh-TW" sz="1200" i="1">
                                <a:solidFill>
                                  <a:schemeClr val="tx1"/>
                                </a:solidFill>
                                <a:latin typeface="Cambria Math" panose="02040503050406030204" pitchFamily="18" charset="0"/>
                              </a:rPr>
                              <m:t>′</m:t>
                            </m:r>
                          </m:sup>
                        </m:sSup>
                      </m:e>
                      <m:sub>
                        <m:r>
                          <a:rPr lang="en-US" altLang="zh-TW" sz="1200" i="1">
                            <a:solidFill>
                              <a:schemeClr val="tx1"/>
                            </a:solidFill>
                            <a:latin typeface="Cambria Math" panose="02040503050406030204" pitchFamily="18" charset="0"/>
                          </a:rPr>
                          <m:t>𝑖</m:t>
                        </m:r>
                      </m:sub>
                    </m:sSub>
                  </m:oMath>
                </a14:m>
                <a:r>
                  <a:rPr kumimoji="1" lang="zh-TW" altLang="en-US" sz="1200" b="0" i="0" u="none" strike="noStrike" cap="none"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預測位置</a:t>
                </a:r>
                <a:endPar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990752" rtl="0" eaLnBrk="1" fontAlgn="auto" latinLnBrk="0" hangingPunct="1">
                  <a:lnSpc>
                    <a:spcPct val="100000"/>
                  </a:lnSpc>
                  <a:spcBef>
                    <a:spcPts val="0"/>
                  </a:spcBef>
                  <a:spcAft>
                    <a:spcPts val="0"/>
                  </a:spcAft>
                  <a:buClrTx/>
                  <a:buSzTx/>
                  <a:buFontTx/>
                  <a:buNone/>
                  <a:tabLst/>
                  <a:defRPr/>
                </a:pPr>
                <a:r>
                  <a:rPr lang="el-GR"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Δ</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x = x</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的增量</a:t>
                </a:r>
                <a:endPar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indent="0" defTabSz="990752">
                  <a:buClrTx/>
                  <a:buSzTx/>
                  <a:buFontTx/>
                  <a:buNone/>
                  <a:defRPr/>
                </a:pPr>
                <a:endParaRPr kumimoji="1" lang="en-US" altLang="zh-TW" sz="1200" b="0" i="0" u="none" strike="noStrike" cap="none"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endParaRPr>
              </a:p>
              <a:p>
                <a:endParaRPr lang="zh-CN" altLang="en-US" dirty="0"/>
              </a:p>
            </p:txBody>
          </p:sp>
        </mc:Choice>
        <mc:Fallback xmlns="">
          <p:sp>
            <p:nvSpPr>
              <p:cNvPr id="3" name="備忘稿版面配置區 2"/>
              <p:cNvSpPr>
                <a:spLocks noGrp="1"/>
              </p:cNvSpPr>
              <p:nvPr>
                <p:ph type="body" idx="1"/>
              </p:nvPr>
            </p:nvSpPr>
            <p:spPr/>
            <p:txBody>
              <a:bodyPr/>
              <a:lstStyle/>
              <a:p>
                <a:pPr marL="0" marR="0" indent="0" algn="l" defTabSz="990752" rtl="0">
                  <a:lnSpc>
                    <a:spcPct val="100000"/>
                  </a:lnSpc>
                  <a:spcBef>
                    <a:spcPts val="0"/>
                  </a:spcBef>
                  <a:spcAft>
                    <a:spcPts val="0"/>
                  </a:spcAft>
                  <a:buClrTx/>
                  <a:buSzTx/>
                  <a:buFont typeface="+mj-lt"/>
                  <a:buNone/>
                  <a:defRPr/>
                </a:pP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6.2.2 </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姿勢估計</a:t>
                </a: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迭代算法</a:t>
                </a:r>
                <a:endPar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endParaRPr kumimoji="1" lang="en-US" altLang="zh-TW" sz="1200" b="0" i="0" u="none" strike="noStrike" kern="0" cap="none" spc="0" normalizeH="0" baseline="0" noProof="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並</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迭代</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最小化穩健的線性重投影誤差</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E</a:t>
                </a:r>
                <a:r>
                  <a:rPr lang="en-US" altLang="zh-TW" sz="1200" b="0" i="0" u="none" strike="noStrike" cap="none" baseline="-250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NLP</a:t>
                </a:r>
              </a:p>
              <a:p>
                <a:pPr marL="0" marR="0" lvl="0" indent="0" algn="l" defTabSz="990752" rtl="0" eaLnBrk="1" fontAlgn="auto" latinLnBrk="0" hangingPunct="1">
                  <a:lnSpc>
                    <a:spcPct val="100000"/>
                  </a:lnSpc>
                  <a:spcBef>
                    <a:spcPts val="0"/>
                  </a:spcBef>
                  <a:spcAft>
                    <a:spcPts val="0"/>
                  </a:spcAft>
                  <a:buClrTx/>
                  <a:buSzTx/>
                  <a:buFont typeface="+mj-lt"/>
                  <a:buNone/>
                  <a:tabLst/>
                  <a:defRPr/>
                </a:pPr>
                <a:endParaRPr lang="en-US" altLang="zh-TW" sz="1200" b="0" i="0" u="none" strike="noStrike" cap="none" baseline="-250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r>
                  <a:rPr lang="en-US" altLang="zh-TW" sz="1200" i="0">
                    <a:solidFill>
                      <a:schemeClr val="tx1"/>
                    </a:solidFill>
                    <a:latin typeface="Cambria Math"/>
                  </a:rPr>
                  <a:t>𝑟</a:t>
                </a:r>
                <a:r>
                  <a:rPr lang="en-US" altLang="zh-TW" sz="1200" i="0">
                    <a:solidFill>
                      <a:schemeClr val="tx1"/>
                    </a:solidFill>
                    <a:latin typeface="Cambria Math" panose="02040503050406030204" pitchFamily="18" charset="0"/>
                  </a:rPr>
                  <a:t>_</a:t>
                </a:r>
                <a:r>
                  <a:rPr lang="en-US" altLang="zh-TW" sz="1200" i="0">
                    <a:solidFill>
                      <a:schemeClr val="tx1"/>
                    </a:solidFill>
                    <a:latin typeface="Cambria Math"/>
                  </a:rPr>
                  <a:t>𝑖</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 = current residual vector(</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當前殘差向量</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t>
                </a:r>
              </a:p>
              <a:p>
                <a:pPr marL="0" marR="0" lvl="0" indent="0" algn="l" defTabSz="990752" rtl="0" eaLnBrk="1" fontAlgn="auto" latinLnBrk="0" hangingPunct="1">
                  <a:lnSpc>
                    <a:spcPct val="100000"/>
                  </a:lnSpc>
                  <a:spcBef>
                    <a:spcPts val="0"/>
                  </a:spcBef>
                  <a:spcAft>
                    <a:spcPts val="0"/>
                  </a:spcAft>
                  <a:buClrTx/>
                  <a:buSzTx/>
                  <a:buFont typeface="+mj-lt"/>
                  <a:buNone/>
                  <a:tabLst/>
                  <a:defRPr/>
                </a:pP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偏導數</a:t>
                </a: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1200" b="0" i="0">
                    <a:solidFill>
                      <a:schemeClr val="tx1"/>
                    </a:solidFill>
                    <a:latin typeface="Cambria Math" panose="02040503050406030204" pitchFamily="18" charset="0"/>
                  </a:rPr>
                  <a:t>𝜕</a:t>
                </a: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與未知姿勢參數有關（旋轉</a:t>
                </a: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R</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、平移</a:t>
                </a: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t</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和校準</a:t>
                </a: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K</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endPar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endPar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indent="0" defTabSz="990752">
                  <a:buClrTx/>
                  <a:buSzTx/>
                  <a:buFontTx/>
                  <a:buNone/>
                  <a:defRPr/>
                </a:pPr>
                <a:r>
                  <a:rPr lang="en-US" altLang="zh-TW" sz="1200" i="0">
                    <a:solidFill>
                      <a:schemeClr val="tx1"/>
                    </a:solidFill>
                    <a:latin typeface="Cambria Math" panose="02040503050406030204" pitchFamily="18" charset="0"/>
                  </a:rPr>
                  <a:t>〖𝑥 ̂^′〗_𝑖</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：測量位置</a:t>
                </a:r>
              </a:p>
              <a:p>
                <a:pPr marL="0" indent="0" defTabSz="990752">
                  <a:buClrTx/>
                  <a:buSzTx/>
                  <a:buFontTx/>
                  <a:buNone/>
                  <a:defRPr/>
                </a:pPr>
                <a:r>
                  <a:rPr lang="en-US" altLang="zh-TW" sz="1200" i="0">
                    <a:solidFill>
                      <a:schemeClr val="tx1"/>
                    </a:solidFill>
                    <a:latin typeface="Cambria Math" panose="02040503050406030204" pitchFamily="18" charset="0"/>
                  </a:rPr>
                  <a:t>〖𝑥 ̃^′〗_𝑖</a:t>
                </a:r>
                <a:r>
                  <a:rPr kumimoji="1" lang="zh-TW" altLang="en-US" sz="1200" b="0" i="0" u="none" strike="noStrike" cap="none"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預測位置</a:t>
                </a:r>
                <a:endPar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endPar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p>
              <a:p>
                <a:pPr marL="0" marR="0" lvl="0" indent="0" algn="l" defTabSz="990752" rtl="0" eaLnBrk="1" fontAlgn="auto" latinLnBrk="0" hangingPunct="1">
                  <a:lnSpc>
                    <a:spcPct val="100000"/>
                  </a:lnSpc>
                  <a:spcBef>
                    <a:spcPts val="0"/>
                  </a:spcBef>
                  <a:spcAft>
                    <a:spcPts val="0"/>
                  </a:spcAft>
                  <a:buClrTx/>
                  <a:buSzTx/>
                  <a:buFont typeface="+mj-lt"/>
                  <a:buNone/>
                  <a:tabLst/>
                  <a:defRPr/>
                </a:pPr>
                <a:r>
                  <a:rPr kumimoji="1" lang="el-GR"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Σ</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Sum </a:t>
                </a:r>
                <a:r>
                  <a:rPr lang="en-US" altLang="zh-TW" sz="1200" b="0" i="0" u="none" strike="noStrike" cap="none" dirty="0" err="1">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i</a:t>
                </a:r>
                <a:endPar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r>
                  <a:rPr lang="el-GR"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Ρ</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 = rho</a:t>
                </a:r>
              </a:p>
              <a:p>
                <a:pPr marL="0" marR="0" lvl="0" indent="0" algn="l" defTabSz="990752" rtl="0" eaLnBrk="1" fontAlgn="auto" latinLnBrk="0" hangingPunct="1">
                  <a:lnSpc>
                    <a:spcPct val="100000"/>
                  </a:lnSpc>
                  <a:spcBef>
                    <a:spcPts val="0"/>
                  </a:spcBef>
                  <a:spcAft>
                    <a:spcPts val="0"/>
                  </a:spcAft>
                  <a:buClrTx/>
                  <a:buSzTx/>
                  <a:buFont typeface="+mj-lt"/>
                  <a:buNone/>
                  <a:tabLst/>
                  <a:defRPr/>
                </a:pP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 </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 partial</a:t>
                </a:r>
              </a:p>
              <a:p>
                <a:pPr marL="0" marR="0" lvl="0" indent="0" algn="l" defTabSz="990752" rtl="0" eaLnBrk="1" fontAlgn="auto" latinLnBrk="0" hangingPunct="1">
                  <a:lnSpc>
                    <a:spcPct val="100000"/>
                  </a:lnSpc>
                  <a:spcBef>
                    <a:spcPts val="0"/>
                  </a:spcBef>
                  <a:spcAft>
                    <a:spcPts val="0"/>
                  </a:spcAft>
                  <a:buClrTx/>
                  <a:buSzTx/>
                  <a:buFont typeface="+mj-lt"/>
                  <a:buNone/>
                  <a:tabLst/>
                  <a:defRPr/>
                </a:pPr>
                <a:r>
                  <a:rPr lang="el-GR"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Δ</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 = delta</a:t>
                </a:r>
              </a:p>
              <a:p>
                <a:pPr marL="0" indent="0" defTabSz="990752">
                  <a:buClrTx/>
                  <a:buSzTx/>
                  <a:buFontTx/>
                  <a:buNone/>
                  <a:defRPr/>
                </a:pPr>
                <a:r>
                  <a:rPr kumimoji="0" lang="en-US" altLang="zh-TW" sz="1200" b="0" i="0" u="none" strike="noStrike" kern="0" cap="none" spc="0" normalizeH="0" baseline="0" noProof="0">
                    <a:ln>
                      <a:noFill/>
                    </a:ln>
                    <a:solidFill>
                      <a:schemeClr val="tx1"/>
                    </a:solidFill>
                    <a:effectLst/>
                    <a:uLnTx/>
                    <a:uFillTx/>
                    <a:latin typeface="Cambria Math" panose="02040503050406030204" pitchFamily="18" charset="0"/>
                    <a:sym typeface="Arial"/>
                  </a:rPr>
                  <a:t>(</a:t>
                </a:r>
                <a:r>
                  <a:rPr kumimoji="0" lang="en-US" altLang="zh-TW" sz="1200" b="0" i="0" u="none" strike="noStrike" kern="0" cap="none" spc="0" normalizeH="0" baseline="0" noProof="0">
                    <a:ln>
                      <a:noFill/>
                    </a:ln>
                    <a:solidFill>
                      <a:schemeClr val="tx1"/>
                    </a:solidFill>
                    <a:effectLst/>
                    <a:uLnTx/>
                    <a:uFillTx/>
                    <a:latin typeface="Cambria Math"/>
                    <a:sym typeface="Arial"/>
                  </a:rPr>
                  <a:t>𝑥</a:t>
                </a:r>
                <a:r>
                  <a:rPr kumimoji="0" lang="en-US" altLang="zh-TW" sz="1200" b="0" i="0" u="none" strike="noStrike" kern="0" cap="none" spc="0" normalizeH="0" baseline="0" noProof="0">
                    <a:ln>
                      <a:noFill/>
                    </a:ln>
                    <a:solidFill>
                      <a:schemeClr val="tx1"/>
                    </a:solidFill>
                    <a:effectLst/>
                    <a:uLnTx/>
                    <a:uFillTx/>
                    <a:latin typeface="Cambria Math" panose="02040503050406030204" pitchFamily="18" charset="0"/>
                    <a:sym typeface="Arial"/>
                  </a:rPr>
                  <a:t>_</a:t>
                </a:r>
                <a:r>
                  <a:rPr kumimoji="0" lang="en-US" altLang="zh-TW" sz="1200" b="0" i="0" u="none" strike="noStrike" kern="0" cap="none" spc="0" normalizeH="0" baseline="0" noProof="0">
                    <a:ln>
                      <a:noFill/>
                    </a:ln>
                    <a:solidFill>
                      <a:schemeClr val="tx1"/>
                    </a:solidFill>
                    <a:effectLst/>
                    <a:uLnTx/>
                    <a:uFillTx/>
                    <a:latin typeface="Cambria Math"/>
                    <a:sym typeface="Arial"/>
                  </a:rPr>
                  <a:t>𝑖</a:t>
                </a:r>
                <a:r>
                  <a:rPr kumimoji="0" lang="en-US" altLang="zh-TW" sz="1200" b="0" i="0" u="none" strike="noStrike" kern="0" cap="none" spc="0" normalizeH="0" baseline="0" noProof="0">
                    <a:ln>
                      <a:noFill/>
                    </a:ln>
                    <a:solidFill>
                      <a:schemeClr val="tx1"/>
                    </a:solidFill>
                    <a:effectLst/>
                    <a:uLnTx/>
                    <a:uFillTx/>
                    <a:latin typeface="Cambria Math" panose="02040503050406030204" pitchFamily="18" charset="0"/>
                    <a:sym typeface="Arial"/>
                  </a:rPr>
                  <a:t> ) ̂</a:t>
                </a: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 hat</a:t>
                </a:r>
              </a:p>
              <a:p>
                <a:pPr marL="0" indent="0" defTabSz="990752">
                  <a:buClrTx/>
                  <a:buSzTx/>
                  <a:buFontTx/>
                  <a:buNone/>
                  <a:defRPr/>
                </a:pPr>
                <a:r>
                  <a:rPr kumimoji="0" lang="en-US" altLang="zh-TW" sz="1200" b="0" i="0" u="none" strike="noStrike" kern="0" cap="none" spc="0" normalizeH="0" baseline="0" noProof="0">
                    <a:ln>
                      <a:noFill/>
                    </a:ln>
                    <a:solidFill>
                      <a:schemeClr val="tx1"/>
                    </a:solidFill>
                    <a:effectLst/>
                    <a:uLnTx/>
                    <a:uFillTx/>
                    <a:latin typeface="Cambria Math" panose="02040503050406030204" pitchFamily="18" charset="0"/>
                    <a:sym typeface="Arial"/>
                  </a:rPr>
                  <a:t>(</a:t>
                </a:r>
                <a:r>
                  <a:rPr kumimoji="0" lang="en-US" altLang="zh-TW" sz="1200" b="0" i="0" u="none" strike="noStrike" kern="0" cap="none" spc="0" normalizeH="0" baseline="0" noProof="0">
                    <a:ln>
                      <a:noFill/>
                    </a:ln>
                    <a:solidFill>
                      <a:schemeClr val="tx1"/>
                    </a:solidFill>
                    <a:effectLst/>
                    <a:uLnTx/>
                    <a:uFillTx/>
                    <a:latin typeface="Cambria Math"/>
                    <a:sym typeface="Arial"/>
                  </a:rPr>
                  <a:t>𝑥</a:t>
                </a:r>
                <a:r>
                  <a:rPr kumimoji="0" lang="en-US" altLang="zh-TW" sz="1200" b="0" i="0" u="none" strike="noStrike" kern="0" cap="none" spc="0" normalizeH="0" baseline="0" noProof="0">
                    <a:ln>
                      <a:noFill/>
                    </a:ln>
                    <a:solidFill>
                      <a:schemeClr val="tx1"/>
                    </a:solidFill>
                    <a:effectLst/>
                    <a:uLnTx/>
                    <a:uFillTx/>
                    <a:latin typeface="Cambria Math" panose="02040503050406030204" pitchFamily="18" charset="0"/>
                    <a:sym typeface="Arial"/>
                  </a:rPr>
                  <a:t>_</a:t>
                </a:r>
                <a:r>
                  <a:rPr kumimoji="0" lang="en-US" altLang="zh-TW" sz="1200" b="0" i="0" u="none" strike="noStrike" kern="0" cap="none" spc="0" normalizeH="0" baseline="0" noProof="0">
                    <a:ln>
                      <a:noFill/>
                    </a:ln>
                    <a:solidFill>
                      <a:schemeClr val="tx1"/>
                    </a:solidFill>
                    <a:effectLst/>
                    <a:uLnTx/>
                    <a:uFillTx/>
                    <a:latin typeface="Cambria Math"/>
                    <a:sym typeface="Arial"/>
                  </a:rPr>
                  <a:t>𝑖</a:t>
                </a:r>
                <a:r>
                  <a:rPr kumimoji="0" lang="en-US" altLang="zh-TW" sz="1200" b="0" i="0" u="none" strike="noStrike" kern="0" cap="none" spc="0" normalizeH="0" baseline="0" noProof="0">
                    <a:ln>
                      <a:noFill/>
                    </a:ln>
                    <a:solidFill>
                      <a:schemeClr val="tx1"/>
                    </a:solidFill>
                    <a:effectLst/>
                    <a:uLnTx/>
                    <a:uFillTx/>
                    <a:latin typeface="Cambria Math" panose="02040503050406030204" pitchFamily="18" charset="0"/>
                    <a:sym typeface="Arial"/>
                  </a:rPr>
                  <a:t> ) ̃</a:t>
                </a:r>
                <a:r>
                  <a:rPr kumimoji="1" lang="en-US" altLang="zh-TW" sz="1200" b="0" i="0" u="none" strike="noStrike" cap="none"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 = tilde</a:t>
                </a:r>
              </a:p>
              <a:p>
                <a:endParaRPr lang="zh-CN" altLang="en-US" dirty="0"/>
              </a:p>
            </p:txBody>
          </p:sp>
        </mc:Fallback>
      </mc:AlternateContent>
      <p:sp>
        <p:nvSpPr>
          <p:cNvPr id="4" name="投影片編號版面配置區 3"/>
          <p:cNvSpPr>
            <a:spLocks noGrp="1"/>
          </p:cNvSpPr>
          <p:nvPr>
            <p:ph type="sldNum" sz="quarter" idx="5"/>
          </p:nvPr>
        </p:nvSpPr>
        <p:spPr/>
        <p:txBody>
          <a:bodyPr/>
          <a:lstStyle/>
          <a:p>
            <a:fld id="{7971BB62-4EBE-4205-8079-CD1DA96510DF}" type="slidenum">
              <a:rPr lang="zh-CN" altLang="en-US" smtClean="0"/>
              <a:t>39</a:t>
            </a:fld>
            <a:endParaRPr lang="zh-CN" altLang="en-US"/>
          </a:p>
        </p:txBody>
      </p:sp>
    </p:spTree>
    <p:extLst>
      <p:ext uri="{BB962C8B-B14F-4D97-AF65-F5344CB8AC3E}">
        <p14:creationId xmlns:p14="http://schemas.microsoft.com/office/powerpoint/2010/main" val="42771623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90752" rtl="0">
              <a:lnSpc>
                <a:spcPct val="100000"/>
              </a:lnSpc>
              <a:spcBef>
                <a:spcPts val="0"/>
              </a:spcBef>
              <a:spcAft>
                <a:spcPts val="0"/>
              </a:spcAft>
              <a:buClrTx/>
              <a:buSzTx/>
              <a:buFont typeface="+mj-lt"/>
              <a:buNone/>
              <a:defRPr/>
            </a:pP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6.2.2 </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姿勢估計</a:t>
            </a: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迭代算法</a:t>
            </a:r>
            <a:endPar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endParaRPr kumimoji="1" lang="en-US" altLang="zh-TW"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r>
              <a:rPr kumimoji="1" lang="zh-TW" altLang="en-US"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一組通過一系列變換 </a:t>
            </a:r>
            <a:r>
              <a:rPr kumimoji="1" lang="en-US" altLang="zh-TW"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f</a:t>
            </a:r>
            <a:r>
              <a:rPr kumimoji="1" lang="en-US" altLang="zh-TW" sz="1200" b="0" baseline="30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(k) </a:t>
            </a:r>
            <a:r>
              <a:rPr kumimoji="1" lang="zh-TW" altLang="en-US"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將</a:t>
            </a:r>
            <a:r>
              <a:rPr kumimoji="1" lang="en-US" altLang="zh-TW"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3D</a:t>
            </a:r>
            <a:r>
              <a:rPr kumimoji="1" lang="zh-TW" altLang="en-US"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點</a:t>
            </a:r>
            <a:r>
              <a:rPr kumimoji="1" lang="en-US" altLang="zh-TW"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p</a:t>
            </a:r>
            <a:r>
              <a:rPr kumimoji="1" lang="en-US" altLang="zh-TW" sz="1200" b="0" baseline="-25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i</a:t>
            </a:r>
            <a:r>
              <a:rPr kumimoji="1" lang="zh-TW" altLang="en-US"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投影到</a:t>
            </a:r>
            <a:r>
              <a:rPr kumimoji="1" lang="en-US" altLang="zh-TW"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2D</a:t>
            </a:r>
            <a:r>
              <a:rPr kumimoji="1" lang="zh-TW" altLang="en-US"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測量</a:t>
            </a:r>
            <a:r>
              <a:rPr kumimoji="1" lang="en-US" altLang="zh-TW"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x</a:t>
            </a:r>
            <a:r>
              <a:rPr kumimoji="1" lang="en-US" altLang="zh-TW" sz="1200" b="0" baseline="-25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i</a:t>
            </a:r>
            <a:r>
              <a:rPr kumimoji="1" lang="zh-TW" altLang="en-US"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的鍊式變換，</a:t>
            </a:r>
            <a:endParaRPr kumimoji="1" lang="en-US" altLang="zh-TW"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r>
              <a:rPr kumimoji="1" lang="zh-TW" altLang="en-US"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每個變換都由自己的參數集控制。</a:t>
            </a:r>
            <a:endParaRPr kumimoji="1" lang="en-US" altLang="zh-TW"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r>
              <a:rPr kumimoji="1" lang="zh-TW" altLang="en-US"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虛線表示在向後傳遞期間計算偏導數時的信息流。</a:t>
            </a:r>
            <a:endParaRPr kumimoji="1" lang="en-US" altLang="zh-TW"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endParaRPr kumimoji="1" lang="en-US" altLang="zh-TW" sz="1200" b="0" i="0" u="none" strike="noStrike" kern="0" cap="none" spc="0" normalizeH="0" baseline="0" noProof="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r>
              <a:rPr kumimoji="1" lang="zh-TW" altLang="en-US"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這是上面非線性回歸問題的更容易理解版本，可以通過重寫投影方程用更簡單的步驟來構造</a:t>
            </a:r>
          </a:p>
          <a:p>
            <a:pPr marL="0" marR="0" lvl="0" indent="0" algn="l" defTabSz="990752" rtl="0" eaLnBrk="1" fontAlgn="auto" latinLnBrk="0" hangingPunct="1">
              <a:lnSpc>
                <a:spcPct val="100000"/>
              </a:lnSpc>
              <a:spcBef>
                <a:spcPts val="0"/>
              </a:spcBef>
              <a:spcAft>
                <a:spcPts val="0"/>
              </a:spcAft>
              <a:buClrTx/>
              <a:buSzTx/>
              <a:buFont typeface="+mj-lt"/>
              <a:buNone/>
              <a:tabLst/>
              <a:defRPr/>
            </a:pP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這種鍊式轉換的優點在於，每個轉換就其參數和輸入而言都具有簡單的偏導數</a:t>
            </a:r>
            <a:endPar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endParaRPr kumimoji="1" lang="en-US" altLang="zh-TW"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r>
              <a:rPr kumimoji="1" lang="en-US" altLang="zh-TW"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p>
          <a:p>
            <a:pPr marL="0" marR="0" lvl="0" indent="0" algn="l" defTabSz="990752" rtl="0" eaLnBrk="1" fontAlgn="auto" latinLnBrk="0" hangingPunct="1">
              <a:lnSpc>
                <a:spcPct val="100000"/>
              </a:lnSpc>
              <a:spcBef>
                <a:spcPts val="0"/>
              </a:spcBef>
              <a:spcAft>
                <a:spcPts val="0"/>
              </a:spcAft>
              <a:buClrTx/>
              <a:buSzTx/>
              <a:buFont typeface="+mj-lt"/>
              <a:buNone/>
              <a:tabLst/>
              <a:defRPr/>
            </a:pPr>
            <a:r>
              <a:rPr kumimoji="1" lang="en-US" altLang="zh-TW" sz="12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Figure 6.5</a:t>
            </a:r>
            <a:r>
              <a:rPr kumimoji="1" lang="zh-TW" altLang="en-US" sz="12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r>
              <a:rPr kumimoji="1" lang="en-US" altLang="zh-TW"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 set of chained transforms for projecting a 3D point p</a:t>
            </a:r>
            <a:r>
              <a:rPr kumimoji="1" lang="en-US" altLang="zh-TW" sz="1200" b="0" baseline="-25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i</a:t>
            </a:r>
            <a:r>
              <a:rPr kumimoji="1" lang="en-US" altLang="zh-TW"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to a 2D measurement x</a:t>
            </a:r>
            <a:r>
              <a:rPr kumimoji="1" lang="en-US" altLang="zh-TW" sz="1200" b="0" baseline="-25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i</a:t>
            </a:r>
            <a:r>
              <a:rPr kumimoji="1" lang="en-US" altLang="zh-TW"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through a series of transformations f</a:t>
            </a:r>
            <a:r>
              <a:rPr kumimoji="1" lang="en-US" altLang="zh-TW" sz="1200" b="0" baseline="30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(k)</a:t>
            </a:r>
            <a:r>
              <a:rPr kumimoji="1" lang="en-US" altLang="zh-TW"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p>
          <a:p>
            <a:pPr marL="0" marR="0" lvl="0" indent="0" algn="l" defTabSz="990752" rtl="0" eaLnBrk="1" fontAlgn="auto" latinLnBrk="0" hangingPunct="1">
              <a:lnSpc>
                <a:spcPct val="100000"/>
              </a:lnSpc>
              <a:spcBef>
                <a:spcPts val="0"/>
              </a:spcBef>
              <a:spcAft>
                <a:spcPts val="0"/>
              </a:spcAft>
              <a:buClrTx/>
              <a:buSzTx/>
              <a:buFont typeface="+mj-lt"/>
              <a:buNone/>
              <a:tabLst/>
              <a:defRPr/>
            </a:pPr>
            <a:r>
              <a:rPr kumimoji="1" lang="en-US" altLang="zh-TW"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each of which is controlled by its own set of parameters. </a:t>
            </a:r>
          </a:p>
          <a:p>
            <a:pPr marL="0" marR="0" lvl="0" indent="0" algn="l" defTabSz="990752" rtl="0" eaLnBrk="1" fontAlgn="auto" latinLnBrk="0" hangingPunct="1">
              <a:lnSpc>
                <a:spcPct val="100000"/>
              </a:lnSpc>
              <a:spcBef>
                <a:spcPts val="0"/>
              </a:spcBef>
              <a:spcAft>
                <a:spcPts val="0"/>
              </a:spcAft>
              <a:buClrTx/>
              <a:buSzTx/>
              <a:buFont typeface="+mj-lt"/>
              <a:buNone/>
              <a:tabLst/>
              <a:defRPr/>
            </a:pPr>
            <a:r>
              <a:rPr kumimoji="1" lang="en-US" altLang="zh-TW"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The dashed lines indicate the flow of information as partial derivatives are computed during a backward pass. </a:t>
            </a:r>
          </a:p>
          <a:p>
            <a:pPr marL="0" marR="0" lvl="0" indent="0" algn="l" defTabSz="990752" rtl="0" eaLnBrk="1" fontAlgn="auto" latinLnBrk="0" hangingPunct="1">
              <a:lnSpc>
                <a:spcPct val="100000"/>
              </a:lnSpc>
              <a:spcBef>
                <a:spcPts val="0"/>
              </a:spcBef>
              <a:spcAft>
                <a:spcPts val="0"/>
              </a:spcAft>
              <a:buClrTx/>
              <a:buSzTx/>
              <a:buFont typeface="+mj-lt"/>
              <a:buNone/>
              <a:tabLst/>
              <a:defRPr/>
            </a:pPr>
            <a:r>
              <a:rPr kumimoji="1" lang="zh-TW" altLang="en-US"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圖</a:t>
            </a:r>
            <a:r>
              <a:rPr kumimoji="1" lang="en-US" altLang="zh-TW"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6.5</a:t>
            </a:r>
            <a:r>
              <a:rPr kumimoji="1" lang="zh-TW" altLang="en-US"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一組通過一系列變換 </a:t>
            </a:r>
            <a:r>
              <a:rPr kumimoji="1" lang="en-US" altLang="zh-TW"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f</a:t>
            </a:r>
            <a:r>
              <a:rPr kumimoji="1" lang="en-US" altLang="zh-TW" sz="1200" b="0" baseline="30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(k) </a:t>
            </a:r>
            <a:r>
              <a:rPr kumimoji="1" lang="zh-TW" altLang="en-US"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將</a:t>
            </a:r>
            <a:r>
              <a:rPr kumimoji="1" lang="en-US" altLang="zh-TW"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3D</a:t>
            </a:r>
            <a:r>
              <a:rPr kumimoji="1" lang="zh-TW" altLang="en-US"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點</a:t>
            </a:r>
            <a:r>
              <a:rPr kumimoji="1" lang="en-US" altLang="zh-TW"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p</a:t>
            </a:r>
            <a:r>
              <a:rPr kumimoji="1" lang="en-US" altLang="zh-TW" sz="1200" b="0" baseline="-25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i</a:t>
            </a:r>
            <a:r>
              <a:rPr kumimoji="1" lang="zh-TW" altLang="en-US"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投影到</a:t>
            </a:r>
            <a:r>
              <a:rPr kumimoji="1" lang="en-US" altLang="zh-TW"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2D</a:t>
            </a:r>
            <a:r>
              <a:rPr kumimoji="1" lang="zh-TW" altLang="en-US"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測量</a:t>
            </a:r>
            <a:r>
              <a:rPr kumimoji="1" lang="en-US" altLang="zh-TW"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x</a:t>
            </a:r>
            <a:r>
              <a:rPr kumimoji="1" lang="en-US" altLang="zh-TW" sz="1200" b="0" baseline="-25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i</a:t>
            </a:r>
            <a:r>
              <a:rPr kumimoji="1" lang="zh-TW" altLang="en-US"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的鍊式變換，</a:t>
            </a:r>
            <a:endParaRPr kumimoji="1" lang="en-US" altLang="zh-TW"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r>
              <a:rPr kumimoji="1" lang="zh-TW" altLang="en-US"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每個變換都由自己的參數集控制。</a:t>
            </a:r>
            <a:endParaRPr kumimoji="1" lang="en-US" altLang="zh-TW"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r>
              <a:rPr kumimoji="1" lang="zh-TW" altLang="en-US"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虛線表示在向後傳遞期間計算偏導數時的信息流。</a:t>
            </a:r>
            <a:endParaRPr kumimoji="1" lang="en-US" altLang="zh-TW"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r>
              <a:rPr lang="en-US" altLang="zh-CN" dirty="0"/>
              <a:t>-----------------------------------------------------------</a:t>
            </a:r>
          </a:p>
          <a:p>
            <a:r>
              <a:rPr lang="en-US" altLang="zh-CN" dirty="0"/>
              <a:t>c= </a:t>
            </a:r>
            <a:r>
              <a:rPr lang="zh-TW" altLang="en-US" dirty="0"/>
              <a:t>相機中心</a:t>
            </a:r>
            <a:endParaRPr lang="en-US" altLang="zh-TW" dirty="0"/>
          </a:p>
          <a:p>
            <a:r>
              <a:rPr lang="en-US" altLang="zh-CN" dirty="0"/>
              <a:t>q=</a:t>
            </a:r>
            <a:r>
              <a:rPr lang="zh-TW" altLang="en-US" dirty="0"/>
              <a:t>相機旋轉四元數</a:t>
            </a:r>
            <a:r>
              <a:rPr lang="en-US" altLang="zh-TW" dirty="0"/>
              <a:t>(</a:t>
            </a:r>
            <a:r>
              <a:rPr lang="zh-TW" altLang="en-US" dirty="0"/>
              <a:t>表示三空間的旋轉</a:t>
            </a:r>
            <a:r>
              <a:rPr lang="en-US" altLang="zh-TW" dirty="0"/>
              <a:t>)</a:t>
            </a:r>
          </a:p>
          <a:p>
            <a:r>
              <a:rPr lang="en-US" altLang="zh-CN" dirty="0"/>
              <a:t>z= </a:t>
            </a:r>
            <a:r>
              <a:rPr lang="zh-TW" altLang="en-US" dirty="0"/>
              <a:t>齊次坐標系與歐式坐標系的轉換</a:t>
            </a:r>
            <a:endParaRPr lang="en-US" altLang="zh-TW" dirty="0"/>
          </a:p>
          <a:p>
            <a:r>
              <a:rPr lang="en-US" altLang="zh-CN" dirty="0"/>
              <a:t>k= </a:t>
            </a:r>
            <a:r>
              <a:rPr lang="zh-TW" altLang="en-US" dirty="0"/>
              <a:t>內參數矩陣</a:t>
            </a:r>
            <a:endParaRPr lang="en-US" altLang="zh-TW" dirty="0"/>
          </a:p>
          <a:p>
            <a:r>
              <a:rPr lang="zh-TW" altLang="en-US" dirty="0"/>
              <a:t>持續跌帶運行直到小於某個</a:t>
            </a:r>
            <a:r>
              <a:rPr lang="en-US" altLang="zh-TW" dirty="0"/>
              <a:t>threshold</a:t>
            </a:r>
            <a:endParaRPr lang="zh-CN" altLang="en-US" dirty="0"/>
          </a:p>
        </p:txBody>
      </p:sp>
      <p:sp>
        <p:nvSpPr>
          <p:cNvPr id="4" name="投影片編號版面配置區 3"/>
          <p:cNvSpPr>
            <a:spLocks noGrp="1"/>
          </p:cNvSpPr>
          <p:nvPr>
            <p:ph type="sldNum" sz="quarter" idx="5"/>
          </p:nvPr>
        </p:nvSpPr>
        <p:spPr/>
        <p:txBody>
          <a:bodyPr/>
          <a:lstStyle/>
          <a:p>
            <a:fld id="{7971BB62-4EBE-4205-8079-CD1DA96510DF}" type="slidenum">
              <a:rPr lang="zh-CN" altLang="en-US" smtClean="0"/>
              <a:t>40</a:t>
            </a:fld>
            <a:endParaRPr lang="zh-CN" altLang="en-US"/>
          </a:p>
        </p:txBody>
      </p:sp>
    </p:spTree>
    <p:extLst>
      <p:ext uri="{BB962C8B-B14F-4D97-AF65-F5344CB8AC3E}">
        <p14:creationId xmlns:p14="http://schemas.microsoft.com/office/powerpoint/2010/main" val="10120977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姿勢估計的一種廣泛使用的應用是增強現實，</a:t>
            </a:r>
            <a:endParaRPr lang="en-US" altLang="zh-TW" dirty="0"/>
          </a:p>
          <a:p>
            <a:r>
              <a:rPr lang="zh-TW" altLang="en-US" dirty="0"/>
              <a:t>其中，通過使用透明眼鏡（頭戴式顯示器）或在常規計算機或移動設備上，</a:t>
            </a:r>
            <a:endParaRPr lang="en-US" altLang="zh-TW" dirty="0"/>
          </a:p>
          <a:p>
            <a:r>
              <a:rPr lang="zh-TW" altLang="en-US" dirty="0"/>
              <a:t>將虛擬</a:t>
            </a:r>
            <a:r>
              <a:rPr lang="en-US" altLang="zh-TW" dirty="0"/>
              <a:t>3D</a:t>
            </a:r>
            <a:r>
              <a:rPr lang="zh-TW" altLang="en-US" dirty="0"/>
              <a:t>圖像或註釋疊加在實時視頻源的頂部設備</a:t>
            </a:r>
            <a:r>
              <a:rPr lang="zh-CN" altLang="en-US" dirty="0"/>
              <a:t>熒幕</a:t>
            </a:r>
          </a:p>
        </p:txBody>
      </p:sp>
      <p:sp>
        <p:nvSpPr>
          <p:cNvPr id="4" name="投影片編號版面配置區 3"/>
          <p:cNvSpPr>
            <a:spLocks noGrp="1"/>
          </p:cNvSpPr>
          <p:nvPr>
            <p:ph type="sldNum" sz="quarter" idx="10"/>
          </p:nvPr>
        </p:nvSpPr>
        <p:spPr/>
        <p:txBody>
          <a:bodyPr/>
          <a:lstStyle/>
          <a:p>
            <a:fld id="{2B9944FA-9525-454B-8AFC-56CC0ECCD1F6}" type="slidenum">
              <a:rPr lang="zh-CN" altLang="en-US" smtClean="0"/>
              <a:t>41</a:t>
            </a:fld>
            <a:endParaRPr lang="zh-CN" altLang="en-US"/>
          </a:p>
        </p:txBody>
      </p:sp>
    </p:spTree>
    <p:extLst>
      <p:ext uri="{BB962C8B-B14F-4D97-AF65-F5344CB8AC3E}">
        <p14:creationId xmlns:p14="http://schemas.microsoft.com/office/powerpoint/2010/main" val="13506541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透視</a:t>
            </a:r>
            <a:r>
              <a:rPr lang="en-US" altLang="zh-TW" dirty="0"/>
              <a:t>HMD</a:t>
            </a:r>
            <a:r>
              <a:rPr lang="zh-TW" altLang="en-US" dirty="0"/>
              <a:t>的視圖在其原始位置顯示了已拆除建築物的</a:t>
            </a:r>
            <a:r>
              <a:rPr lang="en-US" altLang="zh-TW" dirty="0"/>
              <a:t>3D</a:t>
            </a:r>
            <a:r>
              <a:rPr lang="zh-TW" altLang="en-US" dirty="0"/>
              <a:t>模型。</a:t>
            </a:r>
            <a:endParaRPr lang="en-US" altLang="zh-TW" dirty="0"/>
          </a:p>
          <a:p>
            <a:r>
              <a:rPr lang="zh-TW" altLang="en-US" dirty="0"/>
              <a:t>戰地增強現實係統，旅行機的後代。 （由海軍研究實驗室提供）</a:t>
            </a:r>
            <a:endParaRPr lang="zh-CN" altLang="en-US" dirty="0"/>
          </a:p>
        </p:txBody>
      </p:sp>
      <p:sp>
        <p:nvSpPr>
          <p:cNvPr id="4" name="投影片編號版面配置區 3"/>
          <p:cNvSpPr>
            <a:spLocks noGrp="1"/>
          </p:cNvSpPr>
          <p:nvPr>
            <p:ph type="sldNum" sz="quarter" idx="10"/>
          </p:nvPr>
        </p:nvSpPr>
        <p:spPr/>
        <p:txBody>
          <a:bodyPr/>
          <a:lstStyle/>
          <a:p>
            <a:fld id="{2B9944FA-9525-454B-8AFC-56CC0ECCD1F6}" type="slidenum">
              <a:rPr lang="zh-CN" altLang="en-US" smtClean="0"/>
              <a:t>42</a:t>
            </a:fld>
            <a:endParaRPr lang="zh-CN" altLang="en-US"/>
          </a:p>
        </p:txBody>
      </p:sp>
    </p:spTree>
    <p:extLst>
      <p:ext uri="{BB962C8B-B14F-4D97-AF65-F5344CB8AC3E}">
        <p14:creationId xmlns:p14="http://schemas.microsoft.com/office/powerpoint/2010/main" val="172867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CN" altLang="en-US" dirty="0"/>
              <a:t>姿势估计最令人兴奋的应用之一是在位置识别领域，它既可以用于桌面应用程序，也可以用于移动智能手机应用程序。</a:t>
            </a:r>
          </a:p>
          <a:p>
            <a:endParaRPr lang="zh-CN" altLang="en-US" dirty="0"/>
          </a:p>
          <a:p>
            <a:r>
              <a:rPr lang="zh-CN" altLang="en-US" dirty="0"/>
              <a:t>后一种情况不仅包括根据手机图像找出您的当前位置，还包括为您提供导航方向或用有用的信息注释您的图像，例如建筑物名称和餐厅评论</a:t>
            </a:r>
          </a:p>
        </p:txBody>
      </p:sp>
      <p:sp>
        <p:nvSpPr>
          <p:cNvPr id="4" name="投影片編號版面配置區 3"/>
          <p:cNvSpPr>
            <a:spLocks noGrp="1"/>
          </p:cNvSpPr>
          <p:nvPr>
            <p:ph type="sldNum" sz="quarter" idx="10"/>
          </p:nvPr>
        </p:nvSpPr>
        <p:spPr/>
        <p:txBody>
          <a:bodyPr/>
          <a:lstStyle/>
          <a:p>
            <a:fld id="{2B9944FA-9525-454B-8AFC-56CC0ECCD1F6}" type="slidenum">
              <a:rPr lang="zh-CN" altLang="en-US" smtClean="0"/>
              <a:t>45</a:t>
            </a:fld>
            <a:endParaRPr lang="zh-CN" altLang="en-US"/>
          </a:p>
        </p:txBody>
      </p:sp>
    </p:spTree>
    <p:extLst>
      <p:ext uri="{BB962C8B-B14F-4D97-AF65-F5344CB8AC3E}">
        <p14:creationId xmlns:p14="http://schemas.microsoft.com/office/powerpoint/2010/main" val="19849877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視覺位置識別系統必須能夠（</a:t>
            </a:r>
            <a:r>
              <a:rPr lang="en-US" altLang="zh-TW" dirty="0"/>
              <a:t>a</a:t>
            </a:r>
            <a:r>
              <a:rPr lang="zh-TW" altLang="en-US" dirty="0"/>
              <a:t>）成功匹配非常在視覺上不同的圖像，</a:t>
            </a:r>
            <a:endParaRPr lang="en-US" altLang="zh-TW" dirty="0"/>
          </a:p>
          <a:p>
            <a:r>
              <a:rPr lang="zh-TW" altLang="en-US" dirty="0"/>
              <a:t>而（</a:t>
            </a:r>
            <a:r>
              <a:rPr lang="en-US" altLang="zh-TW" dirty="0"/>
              <a:t>b</a:t>
            </a:r>
            <a:r>
              <a:rPr lang="zh-TW" altLang="en-US" dirty="0"/>
              <a:t>）還必須拒絕不同位置的別名圖像對之間的不正確匹配。</a:t>
            </a:r>
            <a:endParaRPr lang="en-US" altLang="zh-TW" dirty="0"/>
          </a:p>
          <a:p>
            <a:endParaRPr lang="en-US" altLang="zh-TW" dirty="0"/>
          </a:p>
          <a:p>
            <a:r>
              <a:rPr lang="zh-TW" altLang="en-US" dirty="0"/>
              <a:t>視覺位置識別系統的示意圖。 傳入的視覺數據由圖像處理模塊處理。 </a:t>
            </a:r>
            <a:endParaRPr lang="en-US" altLang="zh-TW" dirty="0"/>
          </a:p>
          <a:p>
            <a:r>
              <a:rPr lang="zh-TW" altLang="en-US" dirty="0"/>
              <a:t>機器人對世界的了解存儲在地圖中。 信念生成模塊確定當前視覺數據是否與先前存儲的位置匹配。 </a:t>
            </a:r>
            <a:endParaRPr lang="en-US" altLang="zh-TW" dirty="0"/>
          </a:p>
          <a:p>
            <a:r>
              <a:rPr lang="zh-TW" altLang="en-US" dirty="0"/>
              <a:t>運動信息通常也包括在內，操作過程中地圖可能會不斷更新</a:t>
            </a:r>
            <a:endParaRPr lang="en-US" altLang="zh-TW" dirty="0"/>
          </a:p>
          <a:p>
            <a:r>
              <a:rPr lang="en-US" altLang="zh-CN" dirty="0"/>
              <a:t>------------------------------------------------------------</a:t>
            </a:r>
          </a:p>
          <a:p>
            <a:r>
              <a:rPr lang="en-US" altLang="zh-CN" sz="1200" b="0" i="0" kern="1200" dirty="0">
                <a:solidFill>
                  <a:schemeClr val="tx1"/>
                </a:solidFill>
                <a:effectLst/>
                <a:latin typeface="+mn-lt"/>
                <a:ea typeface="+mn-ea"/>
                <a:cs typeface="+mn-cs"/>
              </a:rPr>
              <a:t>https://blog.csdn.net/qq_40679814/article/details/103762741</a:t>
            </a:r>
          </a:p>
          <a:p>
            <a:r>
              <a:rPr lang="zh-CN" altLang="en-US" sz="1200" b="0" i="0" kern="1200" dirty="0">
                <a:solidFill>
                  <a:schemeClr val="tx1"/>
                </a:solidFill>
                <a:effectLst/>
                <a:latin typeface="+mn-lt"/>
                <a:ea typeface="+mn-ea"/>
                <a:cs typeface="+mn-cs"/>
              </a:rPr>
              <a:t>视觉识别系统</a:t>
            </a:r>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一个位置识别系统需要做的是，像人或动物一样，识别出当前这个地方我曾经来过。</a:t>
            </a:r>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Belief:</a:t>
            </a:r>
            <a:r>
              <a:rPr lang="zh-CN" altLang="en-US" sz="1200" b="0" i="0" kern="1200" dirty="0">
                <a:solidFill>
                  <a:schemeClr val="tx1"/>
                </a:solidFill>
                <a:effectLst/>
                <a:latin typeface="+mn-lt"/>
                <a:ea typeface="+mn-ea"/>
                <a:cs typeface="+mn-cs"/>
              </a:rPr>
              <a:t>因此，任何地点识别系统的中心目标都是协调视觉输入和存储的地图数据，以生成一个信念分布。这种分布提供了一种可能性或置信度的度量，即当前的视觉输入与机器人的世界地图表示中的特定位置相匹配</a:t>
            </a:r>
            <a:endParaRPr lang="zh-CN" altLang="en-US" dirty="0"/>
          </a:p>
        </p:txBody>
      </p:sp>
      <p:sp>
        <p:nvSpPr>
          <p:cNvPr id="4" name="投影片編號版面配置區 3"/>
          <p:cNvSpPr>
            <a:spLocks noGrp="1"/>
          </p:cNvSpPr>
          <p:nvPr>
            <p:ph type="sldNum" sz="quarter" idx="10"/>
          </p:nvPr>
        </p:nvSpPr>
        <p:spPr/>
        <p:txBody>
          <a:bodyPr/>
          <a:lstStyle/>
          <a:p>
            <a:fld id="{2B9944FA-9525-454B-8AFC-56CC0ECCD1F6}" type="slidenum">
              <a:rPr lang="zh-CN" altLang="en-US" smtClean="0"/>
              <a:t>46</a:t>
            </a:fld>
            <a:endParaRPr lang="zh-CN" altLang="en-US"/>
          </a:p>
        </p:txBody>
      </p:sp>
    </p:spTree>
    <p:extLst>
      <p:ext uri="{BB962C8B-B14F-4D97-AF65-F5344CB8AC3E}">
        <p14:creationId xmlns:p14="http://schemas.microsoft.com/office/powerpoint/2010/main" val="5899065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位置识别的主要困难在于处理网站（如 </a:t>
            </a:r>
            <a:r>
              <a:rPr lang="en-US" altLang="zh-CN" dirty="0"/>
              <a:t>Flickr</a:t>
            </a:r>
            <a:r>
              <a:rPr lang="zh-CN" altLang="en-US" dirty="0"/>
              <a:t>）或商业捕获数据库上的极其庞大的社区（用户生成的）照片集。</a:t>
            </a:r>
          </a:p>
        </p:txBody>
      </p:sp>
      <p:sp>
        <p:nvSpPr>
          <p:cNvPr id="4" name="灯片编号占位符 3"/>
          <p:cNvSpPr>
            <a:spLocks noGrp="1"/>
          </p:cNvSpPr>
          <p:nvPr>
            <p:ph type="sldNum" sz="quarter" idx="5"/>
          </p:nvPr>
        </p:nvSpPr>
        <p:spPr/>
        <p:txBody>
          <a:bodyPr/>
          <a:lstStyle/>
          <a:p>
            <a:fld id="{2B9944FA-9525-454B-8AFC-56CC0ECCD1F6}" type="slidenum">
              <a:rPr lang="zh-CN" altLang="en-US" smtClean="0"/>
              <a:t>47</a:t>
            </a:fld>
            <a:endParaRPr lang="zh-CN" altLang="en-US"/>
          </a:p>
        </p:txBody>
      </p:sp>
    </p:spTree>
    <p:extLst>
      <p:ext uri="{BB962C8B-B14F-4D97-AF65-F5344CB8AC3E}">
        <p14:creationId xmlns:p14="http://schemas.microsoft.com/office/powerpoint/2010/main" val="12202995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dirty="0"/>
              <a:t>樹葉、標誌和常見建築元素等常見元素的普遍存在使任務更加複雜。圖 11.8 顯示了來自更密集的商業獲取數據集的示例結果。</a:t>
            </a:r>
            <a:endParaRPr lang="zh-TW" altLang="en-US" dirty="0"/>
          </a:p>
        </p:txBody>
      </p:sp>
      <p:sp>
        <p:nvSpPr>
          <p:cNvPr id="4" name="投影片編號版面配置區 3"/>
          <p:cNvSpPr>
            <a:spLocks noGrp="1"/>
          </p:cNvSpPr>
          <p:nvPr>
            <p:ph type="sldNum" sz="quarter" idx="5"/>
          </p:nvPr>
        </p:nvSpPr>
        <p:spPr/>
        <p:txBody>
          <a:bodyPr/>
          <a:lstStyle/>
          <a:p>
            <a:fld id="{2B9944FA-9525-454B-8AFC-56CC0ECCD1F6}" type="slidenum">
              <a:rPr lang="zh-CN" altLang="en-US" smtClean="0"/>
              <a:t>48</a:t>
            </a:fld>
            <a:endParaRPr lang="zh-CN" altLang="en-US"/>
          </a:p>
        </p:txBody>
      </p:sp>
    </p:spTree>
    <p:extLst>
      <p:ext uri="{BB962C8B-B14F-4D97-AF65-F5344CB8AC3E}">
        <p14:creationId xmlns:p14="http://schemas.microsoft.com/office/powerpoint/2010/main" val="1361870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CN" altLang="en-US" dirty="0"/>
              <a:t>从</a:t>
            </a:r>
            <a:r>
              <a:rPr lang="en-US" altLang="zh-CN" dirty="0"/>
              <a:t>3D</a:t>
            </a:r>
            <a:r>
              <a:rPr lang="zh-CN" altLang="en-US" dirty="0"/>
              <a:t>到</a:t>
            </a:r>
            <a:r>
              <a:rPr lang="en-US" altLang="zh-CN" dirty="0"/>
              <a:t>2D</a:t>
            </a:r>
            <a:r>
              <a:rPr lang="zh-CN" altLang="en-US" dirty="0"/>
              <a:t>的投影更为准确，用于运动恢复结构或</a:t>
            </a:r>
            <a:r>
              <a:rPr lang="en-US" altLang="zh-CN" dirty="0"/>
              <a:t>SLAM</a:t>
            </a:r>
            <a:endParaRPr lang="en-US" altLang="zh-TW" dirty="0"/>
          </a:p>
        </p:txBody>
      </p:sp>
      <p:sp>
        <p:nvSpPr>
          <p:cNvPr id="4" name="投影片編號版面配置區 3"/>
          <p:cNvSpPr>
            <a:spLocks noGrp="1"/>
          </p:cNvSpPr>
          <p:nvPr>
            <p:ph type="sldNum" sz="quarter" idx="5"/>
          </p:nvPr>
        </p:nvSpPr>
        <p:spPr/>
        <p:txBody>
          <a:bodyPr/>
          <a:lstStyle/>
          <a:p>
            <a:fld id="{2B9944FA-9525-454B-8AFC-56CC0ECCD1F6}" type="slidenum">
              <a:rPr lang="zh-CN" altLang="en-US" smtClean="0"/>
              <a:t>8</a:t>
            </a:fld>
            <a:endParaRPr lang="zh-CN" altLang="en-US"/>
          </a:p>
        </p:txBody>
      </p:sp>
    </p:spTree>
    <p:extLst>
      <p:ext uri="{BB962C8B-B14F-4D97-AF65-F5344CB8AC3E}">
        <p14:creationId xmlns:p14="http://schemas.microsoft.com/office/powerpoint/2010/main" val="18604897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https://blog.csdn.net/weixin_43823854/article/details/101749899</a:t>
            </a:r>
            <a:endParaRPr lang="zh-TW" altLang="en-US" dirty="0"/>
          </a:p>
        </p:txBody>
      </p:sp>
      <p:sp>
        <p:nvSpPr>
          <p:cNvPr id="4" name="投影片編號版面配置區 3"/>
          <p:cNvSpPr>
            <a:spLocks noGrp="1"/>
          </p:cNvSpPr>
          <p:nvPr>
            <p:ph type="sldNum" sz="quarter" idx="5"/>
          </p:nvPr>
        </p:nvSpPr>
        <p:spPr/>
        <p:txBody>
          <a:bodyPr/>
          <a:lstStyle/>
          <a:p>
            <a:fld id="{2B9944FA-9525-454B-8AFC-56CC0ECCD1F6}" type="slidenum">
              <a:rPr lang="zh-CN" altLang="en-US" smtClean="0"/>
              <a:t>49</a:t>
            </a:fld>
            <a:endParaRPr lang="zh-CN" altLang="en-US"/>
          </a:p>
        </p:txBody>
      </p:sp>
    </p:spTree>
    <p:extLst>
      <p:ext uri="{BB962C8B-B14F-4D97-AF65-F5344CB8AC3E}">
        <p14:creationId xmlns:p14="http://schemas.microsoft.com/office/powerpoint/2010/main" val="41909009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https://www.youtube.com/watch?v=b8A65Mp8fjk&amp;list=PLFI1Cd4723_SNT5r-9fHsuEsKaxeDNyQ5&amp;index=10</a:t>
            </a:r>
          </a:p>
          <a:p>
            <a:r>
              <a:rPr lang="zh-TW" altLang="en-US" dirty="0"/>
              <a:t>單一個點無法確定位置，要兩個 </a:t>
            </a:r>
            <a:r>
              <a:rPr lang="en-US" altLang="zh-TW" dirty="0"/>
              <a:t>(</a:t>
            </a:r>
            <a:r>
              <a:rPr lang="zh-TW" altLang="en-US" dirty="0"/>
              <a:t>人類兩隻眼</a:t>
            </a:r>
            <a:r>
              <a:rPr lang="en-US" altLang="zh-TW" dirty="0"/>
              <a:t>)</a:t>
            </a:r>
          </a:p>
          <a:p>
            <a:r>
              <a:rPr lang="zh-TW" altLang="en-US" dirty="0"/>
              <a:t>聯合兩條線一起考慮，從兩個攝像機的視角進行測量又叫做三角化</a:t>
            </a:r>
            <a:endParaRPr lang="en-US" altLang="zh-TW" dirty="0"/>
          </a:p>
          <a:p>
            <a:r>
              <a:rPr lang="en-US" altLang="zh-TW" dirty="0"/>
              <a:t>P = l x l’, </a:t>
            </a:r>
            <a:r>
              <a:rPr lang="zh-TW" altLang="en-US" dirty="0"/>
              <a:t>但實際上，由於測量的精確性，這樣</a:t>
            </a:r>
            <a:r>
              <a:rPr lang="en-US" altLang="zh-TW" dirty="0"/>
              <a:t>p</a:t>
            </a:r>
            <a:r>
              <a:rPr lang="zh-TW" altLang="en-US" dirty="0"/>
              <a:t>點並不精準</a:t>
            </a:r>
            <a:endParaRPr lang="en-US" altLang="zh-TW" dirty="0"/>
          </a:p>
          <a:p>
            <a:r>
              <a:rPr lang="zh-TW" altLang="en-US" dirty="0"/>
              <a:t>因此用最小化方法求解</a:t>
            </a:r>
          </a:p>
        </p:txBody>
      </p:sp>
      <p:sp>
        <p:nvSpPr>
          <p:cNvPr id="4" name="投影片編號版面配置區 3"/>
          <p:cNvSpPr>
            <a:spLocks noGrp="1"/>
          </p:cNvSpPr>
          <p:nvPr>
            <p:ph type="sldNum" sz="quarter" idx="5"/>
          </p:nvPr>
        </p:nvSpPr>
        <p:spPr/>
        <p:txBody>
          <a:bodyPr/>
          <a:lstStyle/>
          <a:p>
            <a:fld id="{2B9944FA-9525-454B-8AFC-56CC0ECCD1F6}" type="slidenum">
              <a:rPr lang="zh-CN" altLang="en-US" smtClean="0"/>
              <a:t>50</a:t>
            </a:fld>
            <a:endParaRPr lang="zh-CN" altLang="en-US"/>
          </a:p>
        </p:txBody>
      </p:sp>
    </p:spTree>
    <p:extLst>
      <p:ext uri="{BB962C8B-B14F-4D97-AF65-F5344CB8AC3E}">
        <p14:creationId xmlns:p14="http://schemas.microsoft.com/office/powerpoint/2010/main" val="40574744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C = </a:t>
            </a:r>
            <a:r>
              <a:rPr lang="zh-TW" altLang="en-US" dirty="0"/>
              <a:t>相機中心</a:t>
            </a:r>
            <a:endParaRPr lang="en-US" altLang="zh-TW" dirty="0"/>
          </a:p>
          <a:p>
            <a:r>
              <a:rPr lang="en-US" altLang="zh-TW" dirty="0"/>
              <a:t>V= </a:t>
            </a:r>
            <a:r>
              <a:rPr lang="zh-TW" altLang="en-US" dirty="0"/>
              <a:t>方向</a:t>
            </a:r>
            <a:endParaRPr lang="en-US" altLang="zh-TW" dirty="0"/>
          </a:p>
          <a:p>
            <a:r>
              <a:rPr lang="en-US" altLang="zh-TW" dirty="0"/>
              <a:t>D = </a:t>
            </a:r>
            <a:r>
              <a:rPr lang="zh-TW" altLang="en-US" dirty="0"/>
              <a:t>未知</a:t>
            </a:r>
            <a:endParaRPr lang="en-US" altLang="zh-TW" dirty="0"/>
          </a:p>
          <a:p>
            <a:r>
              <a:rPr lang="zh-TW" altLang="en-US" dirty="0"/>
              <a:t>當最小值出現時，</a:t>
            </a:r>
            <a:r>
              <a:rPr lang="en-US" altLang="zh-TW" dirty="0"/>
              <a:t>d = v</a:t>
            </a:r>
            <a:r>
              <a:rPr lang="zh-TW" altLang="en-US" dirty="0"/>
              <a:t>。</a:t>
            </a:r>
            <a:r>
              <a:rPr lang="en-US" altLang="zh-TW" dirty="0"/>
              <a:t>(p-c)</a:t>
            </a:r>
          </a:p>
          <a:p>
            <a:endParaRPr lang="en-US" altLang="zh-TW" dirty="0"/>
          </a:p>
          <a:p>
            <a:r>
              <a:rPr lang="en-US" altLang="zh-TW" dirty="0" err="1"/>
              <a:t>c+djvj</a:t>
            </a:r>
            <a:r>
              <a:rPr lang="en-US" altLang="zh-TW" dirty="0"/>
              <a:t> =</a:t>
            </a:r>
            <a:r>
              <a:rPr lang="zh-TW" altLang="en-US" dirty="0"/>
              <a:t>射線</a:t>
            </a:r>
            <a:endParaRPr lang="en-US" altLang="zh-TW" dirty="0"/>
          </a:p>
          <a:p>
            <a:r>
              <a:rPr lang="en-US" altLang="zh-TW" dirty="0"/>
              <a:t>p = </a:t>
            </a:r>
            <a:r>
              <a:rPr lang="zh-TW" altLang="en-US" dirty="0"/>
              <a:t>要找的點</a:t>
            </a:r>
            <a:endParaRPr lang="en-US" altLang="zh-TW" dirty="0"/>
          </a:p>
          <a:p>
            <a:r>
              <a:rPr lang="zh-TW" altLang="en-US" dirty="0"/>
              <a:t>求距離平方最小值</a:t>
            </a:r>
            <a:endParaRPr lang="en-US" altLang="zh-TW" dirty="0"/>
          </a:p>
          <a:p>
            <a:r>
              <a:rPr lang="en-US" altLang="zh-TW" dirty="0"/>
              <a:t>q=</a:t>
            </a:r>
            <a:r>
              <a:rPr lang="zh-TW" altLang="en-US" dirty="0"/>
              <a:t>射線上的點</a:t>
            </a:r>
          </a:p>
        </p:txBody>
      </p:sp>
      <p:sp>
        <p:nvSpPr>
          <p:cNvPr id="4" name="投影片編號版面配置區 3"/>
          <p:cNvSpPr>
            <a:spLocks noGrp="1"/>
          </p:cNvSpPr>
          <p:nvPr>
            <p:ph type="sldNum" sz="quarter" idx="5"/>
          </p:nvPr>
        </p:nvSpPr>
        <p:spPr/>
        <p:txBody>
          <a:bodyPr/>
          <a:lstStyle/>
          <a:p>
            <a:fld id="{2B9944FA-9525-454B-8AFC-56CC0ECCD1F6}" type="slidenum">
              <a:rPr lang="zh-CN" altLang="en-US" smtClean="0"/>
              <a:t>51</a:t>
            </a:fld>
            <a:endParaRPr lang="zh-CN" altLang="en-US"/>
          </a:p>
        </p:txBody>
      </p:sp>
    </p:spTree>
    <p:extLst>
      <p:ext uri="{BB962C8B-B14F-4D97-AF65-F5344CB8AC3E}">
        <p14:creationId xmlns:p14="http://schemas.microsoft.com/office/powerpoint/2010/main" val="39627789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I = </a:t>
            </a:r>
            <a:r>
              <a:rPr lang="zh-TW" altLang="en-US" dirty="0"/>
              <a:t>單位向量</a:t>
            </a:r>
            <a:endParaRPr lang="en-US" altLang="zh-TW" dirty="0"/>
          </a:p>
          <a:p>
            <a:r>
              <a:rPr lang="zh-TW" altLang="en-US" dirty="0"/>
              <a:t>⊥正交補集</a:t>
            </a:r>
            <a:r>
              <a:rPr lang="en-US" altLang="zh-TW" dirty="0"/>
              <a:t>orthogonal complement</a:t>
            </a:r>
          </a:p>
          <a:p>
            <a:r>
              <a:rPr lang="en-US" altLang="zh-TW" dirty="0"/>
              <a:t>P= </a:t>
            </a:r>
            <a:r>
              <a:rPr lang="zh-TW" altLang="en-US" dirty="0"/>
              <a:t>離所有射線的最接近點，固可以當成最小二乘問題來計算</a:t>
            </a:r>
            <a:endParaRPr lang="en-US" altLang="zh-TW" dirty="0"/>
          </a:p>
          <a:p>
            <a:r>
              <a:rPr lang="en-US" altLang="zh-TW" dirty="0"/>
              <a:t>Ex: r1^2+r2^2…</a:t>
            </a:r>
            <a:r>
              <a:rPr lang="zh-TW" altLang="en-US" dirty="0"/>
              <a:t>的最小值</a:t>
            </a:r>
          </a:p>
        </p:txBody>
      </p:sp>
      <p:sp>
        <p:nvSpPr>
          <p:cNvPr id="4" name="投影片編號版面配置區 3"/>
          <p:cNvSpPr>
            <a:spLocks noGrp="1"/>
          </p:cNvSpPr>
          <p:nvPr>
            <p:ph type="sldNum" sz="quarter" idx="5"/>
          </p:nvPr>
        </p:nvSpPr>
        <p:spPr/>
        <p:txBody>
          <a:bodyPr/>
          <a:lstStyle/>
          <a:p>
            <a:fld id="{2B9944FA-9525-454B-8AFC-56CC0ECCD1F6}" type="slidenum">
              <a:rPr lang="zh-CN" altLang="en-US" smtClean="0"/>
              <a:t>52</a:t>
            </a:fld>
            <a:endParaRPr lang="zh-CN" altLang="en-US"/>
          </a:p>
        </p:txBody>
      </p:sp>
    </p:spTree>
    <p:extLst>
      <p:ext uri="{BB962C8B-B14F-4D97-AF65-F5344CB8AC3E}">
        <p14:creationId xmlns:p14="http://schemas.microsoft.com/office/powerpoint/2010/main" val="443524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另一個方法，當有些攝像機更靠近目標點時，在統計上更優的方法，</a:t>
            </a:r>
            <a:r>
              <a:rPr lang="en-US" altLang="zh-TW" dirty="0"/>
              <a:t>P</a:t>
            </a:r>
            <a:r>
              <a:rPr lang="zh-TW" altLang="en-US" dirty="0"/>
              <a:t>相機的參數，</a:t>
            </a:r>
            <a:r>
              <a:rPr lang="en-US" altLang="zh-TW" dirty="0" err="1"/>
              <a:t>x,y</a:t>
            </a:r>
            <a:r>
              <a:rPr lang="en-US" altLang="zh-TW" dirty="0"/>
              <a:t> = 2D</a:t>
            </a:r>
            <a:r>
              <a:rPr lang="zh-TW" altLang="en-US" dirty="0"/>
              <a:t>特徵點的座標</a:t>
            </a:r>
            <a:endParaRPr lang="en-US" altLang="zh-TW" dirty="0"/>
          </a:p>
          <a:p>
            <a:r>
              <a:rPr lang="en-US" altLang="zh-TW" dirty="0"/>
              <a:t>XYZW</a:t>
            </a:r>
            <a:r>
              <a:rPr lang="zh-TW" altLang="en-US" dirty="0"/>
              <a:t> </a:t>
            </a:r>
            <a:r>
              <a:rPr lang="en-US" altLang="zh-TW" dirty="0"/>
              <a:t>=</a:t>
            </a:r>
            <a:r>
              <a:rPr lang="zh-TW" altLang="en-US" dirty="0"/>
              <a:t> 欲求點的座標</a:t>
            </a:r>
          </a:p>
        </p:txBody>
      </p:sp>
      <p:sp>
        <p:nvSpPr>
          <p:cNvPr id="4" name="投影片編號版面配置區 3"/>
          <p:cNvSpPr>
            <a:spLocks noGrp="1"/>
          </p:cNvSpPr>
          <p:nvPr>
            <p:ph type="sldNum" sz="quarter" idx="5"/>
          </p:nvPr>
        </p:nvSpPr>
        <p:spPr/>
        <p:txBody>
          <a:bodyPr/>
          <a:lstStyle/>
          <a:p>
            <a:fld id="{2B9944FA-9525-454B-8AFC-56CC0ECCD1F6}" type="slidenum">
              <a:rPr lang="zh-CN" altLang="en-US" smtClean="0"/>
              <a:t>53</a:t>
            </a:fld>
            <a:endParaRPr lang="zh-CN" altLang="en-US"/>
          </a:p>
        </p:txBody>
      </p:sp>
    </p:spTree>
    <p:extLst>
      <p:ext uri="{BB962C8B-B14F-4D97-AF65-F5344CB8AC3E}">
        <p14:creationId xmlns:p14="http://schemas.microsoft.com/office/powerpoint/2010/main" val="2541723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Structure = P(3D point)</a:t>
            </a:r>
          </a:p>
          <a:p>
            <a:r>
              <a:rPr lang="en-US" altLang="zh-TW" dirty="0"/>
              <a:t>Motion = M(camera matrix)</a:t>
            </a:r>
          </a:p>
          <a:p>
            <a:r>
              <a:rPr lang="en-US" altLang="zh-TW" dirty="0"/>
              <a:t>P, c0, c1</a:t>
            </a:r>
            <a:r>
              <a:rPr lang="zh-TW" altLang="en-US" dirty="0"/>
              <a:t>構成的面 </a:t>
            </a:r>
            <a:r>
              <a:rPr lang="en-US" altLang="zh-TW" dirty="0"/>
              <a:t>= </a:t>
            </a:r>
            <a:r>
              <a:rPr lang="zh-TW" altLang="en-US" dirty="0"/>
              <a:t>極平面</a:t>
            </a:r>
            <a:endParaRPr lang="en-US" altLang="zh-TW" dirty="0"/>
          </a:p>
          <a:p>
            <a:endParaRPr lang="zh-TW" altLang="en-US" dirty="0"/>
          </a:p>
        </p:txBody>
      </p:sp>
      <p:sp>
        <p:nvSpPr>
          <p:cNvPr id="4" name="投影片編號版面配置區 3"/>
          <p:cNvSpPr>
            <a:spLocks noGrp="1"/>
          </p:cNvSpPr>
          <p:nvPr>
            <p:ph type="sldNum" sz="quarter" idx="5"/>
          </p:nvPr>
        </p:nvSpPr>
        <p:spPr/>
        <p:txBody>
          <a:bodyPr/>
          <a:lstStyle/>
          <a:p>
            <a:fld id="{2B9944FA-9525-454B-8AFC-56CC0ECCD1F6}" type="slidenum">
              <a:rPr lang="zh-CN" altLang="en-US" smtClean="0"/>
              <a:t>55</a:t>
            </a:fld>
            <a:endParaRPr lang="zh-CN" altLang="en-US"/>
          </a:p>
        </p:txBody>
      </p:sp>
    </p:spTree>
    <p:extLst>
      <p:ext uri="{BB962C8B-B14F-4D97-AF65-F5344CB8AC3E}">
        <p14:creationId xmlns:p14="http://schemas.microsoft.com/office/powerpoint/2010/main" val="3295429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err="1"/>
              <a:t>Dj</a:t>
            </a:r>
            <a:r>
              <a:rPr lang="en-US" altLang="zh-TW" dirty="0"/>
              <a:t> = </a:t>
            </a:r>
            <a:r>
              <a:rPr lang="zh-TW" altLang="en-US" dirty="0"/>
              <a:t>距離</a:t>
            </a:r>
            <a:endParaRPr lang="en-US" altLang="zh-TW" dirty="0"/>
          </a:p>
          <a:p>
            <a:r>
              <a:rPr lang="en-US" altLang="zh-TW" dirty="0" err="1"/>
              <a:t>Xj</a:t>
            </a:r>
            <a:r>
              <a:rPr lang="en-US" altLang="zh-TW" dirty="0"/>
              <a:t> = </a:t>
            </a:r>
            <a:r>
              <a:rPr lang="zh-TW" altLang="en-US" dirty="0"/>
              <a:t>射線方向向量</a:t>
            </a:r>
            <a:endParaRPr lang="en-US" altLang="zh-TW" dirty="0"/>
          </a:p>
          <a:p>
            <a:r>
              <a:rPr lang="en-US" altLang="zh-TW" dirty="0"/>
              <a:t>P(2D point) = K(</a:t>
            </a:r>
            <a:r>
              <a:rPr lang="zh-TW" altLang="en-US" dirty="0"/>
              <a:t>內參數</a:t>
            </a:r>
            <a:r>
              <a:rPr lang="en-US" altLang="zh-TW" dirty="0"/>
              <a:t>)p(3D point) = </a:t>
            </a:r>
            <a:r>
              <a:rPr lang="en-US" altLang="zh-TW" dirty="0" err="1"/>
              <a:t>x_hat</a:t>
            </a:r>
            <a:endParaRPr lang="en-US" altLang="zh-TW" dirty="0"/>
          </a:p>
          <a:p>
            <a:r>
              <a:rPr lang="en-US" altLang="zh-TW" dirty="0"/>
              <a:t>P1  = Rp0 + t ,</a:t>
            </a:r>
            <a:r>
              <a:rPr lang="zh-TW" altLang="en-US" dirty="0"/>
              <a:t>第一個點加上旋轉平移等於第二個點</a:t>
            </a:r>
            <a:endParaRPr lang="en-US" altLang="zh-TW" dirty="0"/>
          </a:p>
          <a:p>
            <a:r>
              <a:rPr lang="zh-TW" altLang="en-US" dirty="0"/>
              <a:t>先兩邊對同時對</a:t>
            </a:r>
            <a:r>
              <a:rPr lang="en-US" altLang="zh-TW" dirty="0"/>
              <a:t>t</a:t>
            </a:r>
            <a:r>
              <a:rPr lang="zh-TW" altLang="en-US" dirty="0"/>
              <a:t>做外積，去除右邊的</a:t>
            </a:r>
            <a:r>
              <a:rPr lang="en-US" altLang="zh-TW" dirty="0"/>
              <a:t>+t</a:t>
            </a:r>
          </a:p>
          <a:p>
            <a:r>
              <a:rPr lang="zh-TW" altLang="en-US" dirty="0"/>
              <a:t>之後兩邊對</a:t>
            </a:r>
            <a:r>
              <a:rPr lang="en-US" altLang="zh-TW" dirty="0"/>
              <a:t>x1</a:t>
            </a:r>
            <a:r>
              <a:rPr lang="zh-TW" altLang="en-US" dirty="0"/>
              <a:t>做內積得到一個</a:t>
            </a:r>
            <a:r>
              <a:rPr lang="en-US" altLang="zh-TW" dirty="0"/>
              <a:t>=</a:t>
            </a:r>
            <a:r>
              <a:rPr lang="zh-TW" altLang="en-US" dirty="0"/>
              <a:t> </a:t>
            </a:r>
            <a:r>
              <a:rPr lang="en-US" altLang="zh-TW" dirty="0"/>
              <a:t>0</a:t>
            </a:r>
            <a:r>
              <a:rPr lang="zh-TW" altLang="en-US" dirty="0"/>
              <a:t>的等式</a:t>
            </a:r>
          </a:p>
        </p:txBody>
      </p:sp>
      <p:sp>
        <p:nvSpPr>
          <p:cNvPr id="4" name="投影片編號版面配置區 3"/>
          <p:cNvSpPr>
            <a:spLocks noGrp="1"/>
          </p:cNvSpPr>
          <p:nvPr>
            <p:ph type="sldNum" sz="quarter" idx="5"/>
          </p:nvPr>
        </p:nvSpPr>
        <p:spPr/>
        <p:txBody>
          <a:bodyPr/>
          <a:lstStyle/>
          <a:p>
            <a:fld id="{2B9944FA-9525-454B-8AFC-56CC0ECCD1F6}" type="slidenum">
              <a:rPr lang="zh-CN" altLang="en-US" smtClean="0"/>
              <a:t>56</a:t>
            </a:fld>
            <a:endParaRPr lang="zh-CN" altLang="en-US"/>
          </a:p>
        </p:txBody>
      </p:sp>
    </p:spTree>
    <p:extLst>
      <p:ext uri="{BB962C8B-B14F-4D97-AF65-F5344CB8AC3E}">
        <p14:creationId xmlns:p14="http://schemas.microsoft.com/office/powerpoint/2010/main" val="34619624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極幾何</a:t>
            </a:r>
            <a:endParaRPr lang="en-US" altLang="zh-CN" dirty="0"/>
          </a:p>
          <a:p>
            <a:r>
              <a:rPr lang="zh-CN" altLang="en-US" dirty="0"/>
              <a:t>極平面：過點</a:t>
            </a:r>
            <a:r>
              <a:rPr lang="en-US" altLang="zh-CN" dirty="0"/>
              <a:t>P,O1,O2</a:t>
            </a:r>
            <a:r>
              <a:rPr lang="zh-CN" altLang="en-US" dirty="0"/>
              <a:t>的平面</a:t>
            </a:r>
            <a:endParaRPr lang="en-US" altLang="zh-CN" dirty="0"/>
          </a:p>
          <a:p>
            <a:r>
              <a:rPr lang="zh-CN" altLang="en-US" dirty="0"/>
              <a:t>基線：</a:t>
            </a:r>
            <a:r>
              <a:rPr lang="en-US" altLang="zh-CN" dirty="0"/>
              <a:t>O1,O2</a:t>
            </a:r>
            <a:r>
              <a:rPr lang="zh-CN" altLang="en-US" dirty="0"/>
              <a:t>的連線</a:t>
            </a:r>
            <a:endParaRPr lang="en-US" altLang="zh-CN" dirty="0"/>
          </a:p>
          <a:p>
            <a:r>
              <a:rPr lang="zh-CN" altLang="en-US" dirty="0"/>
              <a:t>極線：極平面與成像平面的交點</a:t>
            </a:r>
            <a:endParaRPr lang="en-US" altLang="zh-CN" dirty="0"/>
          </a:p>
          <a:p>
            <a:r>
              <a:rPr lang="zh-CN" altLang="en-US" dirty="0"/>
              <a:t>極點：基線與成像平面的交點</a:t>
            </a:r>
            <a:endParaRPr lang="en-US" altLang="zh-CN" dirty="0"/>
          </a:p>
          <a:p>
            <a:r>
              <a:rPr lang="en-US" altLang="zh-CN" dirty="0"/>
              <a:t>》</a:t>
            </a:r>
            <a:r>
              <a:rPr lang="zh-CN" altLang="en-US" dirty="0"/>
              <a:t>極平面相交于基線</a:t>
            </a:r>
            <a:endParaRPr lang="en-US" altLang="zh-CN" dirty="0"/>
          </a:p>
          <a:p>
            <a:r>
              <a:rPr lang="en-US" altLang="zh-CN" dirty="0"/>
              <a:t>》</a:t>
            </a:r>
            <a:r>
              <a:rPr lang="zh-CN" altLang="en-US" dirty="0"/>
              <a:t>極線相較於極點</a:t>
            </a:r>
            <a:endParaRPr lang="en-US" altLang="zh-CN" dirty="0"/>
          </a:p>
          <a:p>
            <a:r>
              <a:rPr lang="en-US" altLang="zh-CN" dirty="0"/>
              <a:t>》P1</a:t>
            </a:r>
            <a:r>
              <a:rPr lang="zh-CN" altLang="en-US" dirty="0"/>
              <a:t>的對應點在極線</a:t>
            </a:r>
            <a:r>
              <a:rPr lang="en-US" altLang="zh-CN" dirty="0"/>
              <a:t>P2,E2</a:t>
            </a:r>
            <a:r>
              <a:rPr lang="zh-CN" altLang="en-US" dirty="0"/>
              <a:t>上</a:t>
            </a:r>
            <a:endParaRPr lang="en-US" altLang="zh-CN" dirty="0"/>
          </a:p>
          <a:p>
            <a:r>
              <a:rPr lang="en-US" altLang="zh-CN" dirty="0"/>
              <a:t>》P2</a:t>
            </a:r>
            <a:r>
              <a:rPr lang="zh-CN" altLang="en-US" dirty="0"/>
              <a:t>的對應點在極線</a:t>
            </a:r>
            <a:r>
              <a:rPr lang="en-US" altLang="zh-CN" dirty="0"/>
              <a:t>P1,E1</a:t>
            </a:r>
            <a:r>
              <a:rPr lang="zh-CN" altLang="en-US" dirty="0"/>
              <a:t>上</a:t>
            </a:r>
          </a:p>
        </p:txBody>
      </p:sp>
      <p:sp>
        <p:nvSpPr>
          <p:cNvPr id="4" name="灯片编号占位符 3"/>
          <p:cNvSpPr>
            <a:spLocks noGrp="1"/>
          </p:cNvSpPr>
          <p:nvPr>
            <p:ph type="sldNum" sz="quarter" idx="5"/>
          </p:nvPr>
        </p:nvSpPr>
        <p:spPr/>
        <p:txBody>
          <a:bodyPr/>
          <a:lstStyle/>
          <a:p>
            <a:fld id="{2B9944FA-9525-454B-8AFC-56CC0ECCD1F6}" type="slidenum">
              <a:rPr lang="zh-CN" altLang="en-US" smtClean="0"/>
              <a:t>57</a:t>
            </a:fld>
            <a:endParaRPr lang="zh-CN" altLang="en-US"/>
          </a:p>
        </p:txBody>
      </p:sp>
    </p:spTree>
    <p:extLst>
      <p:ext uri="{BB962C8B-B14F-4D97-AF65-F5344CB8AC3E}">
        <p14:creationId xmlns:p14="http://schemas.microsoft.com/office/powerpoint/2010/main" val="14700702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極幾何約束</a:t>
            </a:r>
            <a:endParaRPr lang="en-US" altLang="zh-CN" dirty="0"/>
          </a:p>
          <a:p>
            <a:endParaRPr lang="en-US" altLang="zh-CN" dirty="0"/>
          </a:p>
          <a:p>
            <a:r>
              <a:rPr lang="zh-CN" altLang="en-US" dirty="0"/>
              <a:t>通過級幾何約束，我們可以將對應點的搜索範圍縮小到對應的極線上</a:t>
            </a:r>
            <a:endParaRPr lang="en-US" altLang="zh-CN" dirty="0"/>
          </a:p>
          <a:p>
            <a:endParaRPr lang="zh-CN" altLang="en-US" dirty="0"/>
          </a:p>
        </p:txBody>
      </p:sp>
      <p:sp>
        <p:nvSpPr>
          <p:cNvPr id="4" name="灯片编号占位符 3"/>
          <p:cNvSpPr>
            <a:spLocks noGrp="1"/>
          </p:cNvSpPr>
          <p:nvPr>
            <p:ph type="sldNum" sz="quarter" idx="5"/>
          </p:nvPr>
        </p:nvSpPr>
        <p:spPr/>
        <p:txBody>
          <a:bodyPr/>
          <a:lstStyle/>
          <a:p>
            <a:fld id="{2B9944FA-9525-454B-8AFC-56CC0ECCD1F6}" type="slidenum">
              <a:rPr lang="zh-CN" altLang="en-US" smtClean="0"/>
              <a:t>58</a:t>
            </a:fld>
            <a:endParaRPr lang="zh-CN" altLang="en-US"/>
          </a:p>
        </p:txBody>
      </p:sp>
    </p:spTree>
    <p:extLst>
      <p:ext uri="{BB962C8B-B14F-4D97-AF65-F5344CB8AC3E}">
        <p14:creationId xmlns:p14="http://schemas.microsoft.com/office/powerpoint/2010/main" val="18159187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x1( </a:t>
            </a:r>
            <a:r>
              <a:rPr lang="en-US" altLang="zh-TW" dirty="0" err="1"/>
              <a:t>RXt</a:t>
            </a:r>
            <a:r>
              <a:rPr lang="en-US" altLang="zh-TW" dirty="0"/>
              <a:t> )x0 = x1 E x0</a:t>
            </a:r>
          </a:p>
          <a:p>
            <a:r>
              <a:rPr lang="en-US" altLang="zh-TW" dirty="0"/>
              <a:t>E</a:t>
            </a:r>
            <a:r>
              <a:rPr lang="zh-TW" altLang="en-US" dirty="0"/>
              <a:t> </a:t>
            </a:r>
            <a:r>
              <a:rPr lang="en-US" altLang="zh-TW" dirty="0"/>
              <a:t>=</a:t>
            </a:r>
            <a:r>
              <a:rPr lang="zh-TW" altLang="en-US" dirty="0"/>
              <a:t> 本質矩陣 </a:t>
            </a:r>
            <a:r>
              <a:rPr lang="en-US" altLang="zh-TW" dirty="0"/>
              <a:t>= R XT</a:t>
            </a:r>
          </a:p>
          <a:p>
            <a:r>
              <a:rPr lang="zh-TW" altLang="en-US" dirty="0"/>
              <a:t>規範了兩個點的對應關係</a:t>
            </a:r>
            <a:endParaRPr lang="en-US" altLang="zh-TW" dirty="0"/>
          </a:p>
          <a:p>
            <a:r>
              <a:rPr lang="zh-TW" altLang="en-US" dirty="0"/>
              <a:t>給</a:t>
            </a:r>
            <a:r>
              <a:rPr lang="en-US" altLang="zh-TW" dirty="0"/>
              <a:t>first image</a:t>
            </a:r>
            <a:r>
              <a:rPr lang="zh-TW" altLang="en-US" dirty="0"/>
              <a:t>的其中一點，就可以求另一點</a:t>
            </a:r>
            <a:endParaRPr lang="en-US" altLang="zh-TW" dirty="0"/>
          </a:p>
        </p:txBody>
      </p:sp>
      <p:sp>
        <p:nvSpPr>
          <p:cNvPr id="4" name="投影片編號版面配置區 3"/>
          <p:cNvSpPr>
            <a:spLocks noGrp="1"/>
          </p:cNvSpPr>
          <p:nvPr>
            <p:ph type="sldNum" sz="quarter" idx="5"/>
          </p:nvPr>
        </p:nvSpPr>
        <p:spPr/>
        <p:txBody>
          <a:bodyPr/>
          <a:lstStyle/>
          <a:p>
            <a:fld id="{2B9944FA-9525-454B-8AFC-56CC0ECCD1F6}" type="slidenum">
              <a:rPr lang="zh-CN" altLang="en-US" smtClean="0"/>
              <a:t>59</a:t>
            </a:fld>
            <a:endParaRPr lang="zh-CN" altLang="en-US"/>
          </a:p>
        </p:txBody>
      </p:sp>
    </p:spTree>
    <p:extLst>
      <p:ext uri="{BB962C8B-B14F-4D97-AF65-F5344CB8AC3E}">
        <p14:creationId xmlns:p14="http://schemas.microsoft.com/office/powerpoint/2010/main" val="770087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a:p>
        </p:txBody>
      </p:sp>
      <p:sp>
        <p:nvSpPr>
          <p:cNvPr id="4" name="投影片編號版面配置區 3"/>
          <p:cNvSpPr>
            <a:spLocks noGrp="1"/>
          </p:cNvSpPr>
          <p:nvPr>
            <p:ph type="sldNum" sz="quarter" idx="5"/>
          </p:nvPr>
        </p:nvSpPr>
        <p:spPr/>
        <p:txBody>
          <a:bodyPr/>
          <a:lstStyle/>
          <a:p>
            <a:fld id="{2B9944FA-9525-454B-8AFC-56CC0ECCD1F6}" type="slidenum">
              <a:rPr lang="zh-CN" altLang="en-US" smtClean="0"/>
              <a:t>9</a:t>
            </a:fld>
            <a:endParaRPr lang="zh-CN" altLang="en-US"/>
          </a:p>
        </p:txBody>
      </p:sp>
    </p:spTree>
    <p:extLst>
      <p:ext uri="{BB962C8B-B14F-4D97-AF65-F5344CB8AC3E}">
        <p14:creationId xmlns:p14="http://schemas.microsoft.com/office/powerpoint/2010/main" val="30890001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面部視圖變形。 頂部：在同一個人的兩個視圖之間變形。 </a:t>
            </a:r>
            <a:endParaRPr lang="en-US" altLang="zh-TW" dirty="0"/>
          </a:p>
          <a:p>
            <a:r>
              <a:rPr lang="zh-TW" altLang="en-US" dirty="0"/>
              <a:t>底部：在兩個不同人的視圖之間變形。 在每種情況下，</a:t>
            </a:r>
            <a:endParaRPr lang="en-US" altLang="zh-TW" dirty="0"/>
          </a:p>
          <a:p>
            <a:r>
              <a:rPr lang="zh-TW" altLang="en-US" dirty="0"/>
              <a:t>視圖變形都會捕捉原始圖像 </a:t>
            </a:r>
            <a:r>
              <a:rPr lang="en-US" altLang="zh-TW" dirty="0"/>
              <a:t>I0 </a:t>
            </a:r>
            <a:r>
              <a:rPr lang="zh-TW" altLang="en-US" dirty="0"/>
              <a:t>和 </a:t>
            </a:r>
            <a:r>
              <a:rPr lang="en-US" altLang="zh-TW" dirty="0"/>
              <a:t>I1 </a:t>
            </a:r>
            <a:r>
              <a:rPr lang="zh-TW" altLang="en-US" dirty="0"/>
              <a:t>之間面部姿勢的變化，傳達自然的 </a:t>
            </a:r>
            <a:r>
              <a:rPr lang="en-US" altLang="zh-TW" dirty="0"/>
              <a:t>3D </a:t>
            </a:r>
            <a:r>
              <a:rPr lang="zh-TW" altLang="en-US" dirty="0"/>
              <a:t>旋轉。</a:t>
            </a:r>
          </a:p>
        </p:txBody>
      </p:sp>
      <p:sp>
        <p:nvSpPr>
          <p:cNvPr id="4" name="投影片編號版面配置區 3"/>
          <p:cNvSpPr>
            <a:spLocks noGrp="1"/>
          </p:cNvSpPr>
          <p:nvPr>
            <p:ph type="sldNum" sz="quarter" idx="10"/>
          </p:nvPr>
        </p:nvSpPr>
        <p:spPr/>
        <p:txBody>
          <a:bodyPr/>
          <a:lstStyle/>
          <a:p>
            <a:fld id="{2B9944FA-9525-454B-8AFC-56CC0ECCD1F6}" type="slidenum">
              <a:rPr lang="zh-CN" altLang="en-US" smtClean="0"/>
              <a:t>60</a:t>
            </a:fld>
            <a:endParaRPr lang="zh-CN" altLang="en-US"/>
          </a:p>
        </p:txBody>
      </p:sp>
    </p:spTree>
    <p:extLst>
      <p:ext uri="{BB962C8B-B14F-4D97-AF65-F5344CB8AC3E}">
        <p14:creationId xmlns:p14="http://schemas.microsoft.com/office/powerpoint/2010/main" val="1140877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蒙娜麗莎視圖變形。 變形視圖（中）位於原始圖像（左）和它的反射（右）之間。</a:t>
            </a:r>
          </a:p>
        </p:txBody>
      </p:sp>
      <p:sp>
        <p:nvSpPr>
          <p:cNvPr id="4" name="投影片編號版面配置區 3"/>
          <p:cNvSpPr>
            <a:spLocks noGrp="1"/>
          </p:cNvSpPr>
          <p:nvPr>
            <p:ph type="sldNum" sz="quarter" idx="10"/>
          </p:nvPr>
        </p:nvSpPr>
        <p:spPr/>
        <p:txBody>
          <a:bodyPr/>
          <a:lstStyle/>
          <a:p>
            <a:fld id="{2B9944FA-9525-454B-8AFC-56CC0ECCD1F6}" type="slidenum">
              <a:rPr lang="zh-CN" altLang="en-US" smtClean="0"/>
              <a:t>61</a:t>
            </a:fld>
            <a:endParaRPr lang="zh-CN" altLang="en-US"/>
          </a:p>
        </p:txBody>
      </p:sp>
    </p:spTree>
    <p:extLst>
      <p:ext uri="{BB962C8B-B14F-4D97-AF65-F5344CB8AC3E}">
        <p14:creationId xmlns:p14="http://schemas.microsoft.com/office/powerpoint/2010/main" val="37263966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通過多張三維圖像，恢復出該場景的三維結構和相機參數</a:t>
            </a:r>
          </a:p>
        </p:txBody>
      </p:sp>
      <p:sp>
        <p:nvSpPr>
          <p:cNvPr id="4" name="投影片編號版面配置區 3"/>
          <p:cNvSpPr>
            <a:spLocks noGrp="1"/>
          </p:cNvSpPr>
          <p:nvPr>
            <p:ph type="sldNum" sz="quarter" idx="5"/>
          </p:nvPr>
        </p:nvSpPr>
        <p:spPr/>
        <p:txBody>
          <a:bodyPr/>
          <a:lstStyle/>
          <a:p>
            <a:fld id="{2B9944FA-9525-454B-8AFC-56CC0ECCD1F6}" type="slidenum">
              <a:rPr lang="zh-CN" altLang="en-US" smtClean="0"/>
              <a:t>62</a:t>
            </a:fld>
            <a:endParaRPr lang="zh-CN" altLang="en-US"/>
          </a:p>
        </p:txBody>
      </p:sp>
    </p:spTree>
    <p:extLst>
      <p:ext uri="{BB962C8B-B14F-4D97-AF65-F5344CB8AC3E}">
        <p14:creationId xmlns:p14="http://schemas.microsoft.com/office/powerpoint/2010/main" val="6285311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匹配運動</a:t>
            </a:r>
            <a:endParaRPr lang="en-US" altLang="zh-TW" dirty="0"/>
          </a:p>
          <a:p>
            <a:r>
              <a:rPr lang="zh-TW" altLang="en-US" dirty="0"/>
              <a:t>運動結構最巧妙的應用之一是估計視頻或膠片相機的 </a:t>
            </a:r>
            <a:r>
              <a:rPr lang="en-US" altLang="zh-TW" dirty="0"/>
              <a:t>3D </a:t>
            </a:r>
            <a:r>
              <a:rPr lang="zh-TW" altLang="en-US" dirty="0"/>
              <a:t>運動以及 </a:t>
            </a:r>
            <a:r>
              <a:rPr lang="en-US" altLang="zh-TW" dirty="0"/>
              <a:t>3D </a:t>
            </a:r>
            <a:r>
              <a:rPr lang="zh-TW" altLang="en-US" dirty="0"/>
              <a:t>場景的幾何形狀，</a:t>
            </a:r>
            <a:endParaRPr lang="en-US" altLang="zh-TW" dirty="0"/>
          </a:p>
          <a:p>
            <a:r>
              <a:rPr lang="zh-TW" altLang="en-US" dirty="0"/>
              <a:t>以便在場景上疊加 </a:t>
            </a:r>
            <a:r>
              <a:rPr lang="en-US" altLang="zh-TW" dirty="0"/>
              <a:t>3D </a:t>
            </a:r>
            <a:r>
              <a:rPr lang="zh-TW" altLang="en-US" dirty="0"/>
              <a:t>圖形或計算機生成的圖像 </a:t>
            </a:r>
            <a:r>
              <a:rPr lang="en-US" altLang="zh-TW" dirty="0"/>
              <a:t>(CGI)</a:t>
            </a:r>
            <a:r>
              <a:rPr lang="zh-TW" altLang="en-US" dirty="0"/>
              <a:t>。</a:t>
            </a:r>
            <a:endParaRPr lang="en-US" altLang="zh-TW" dirty="0"/>
          </a:p>
          <a:p>
            <a:endParaRPr lang="en-US" altLang="zh-TW" dirty="0"/>
          </a:p>
          <a:p>
            <a:r>
              <a:rPr lang="zh-TW" altLang="en-US" dirty="0"/>
              <a:t>對於非常小的運動，或涉及純相機旋轉的運動，一兩個跟踪點就足以計算必要的視覺運動。 </a:t>
            </a:r>
            <a:endParaRPr lang="en-US" altLang="zh-TW" dirty="0"/>
          </a:p>
          <a:p>
            <a:r>
              <a:rPr lang="zh-TW" altLang="en-US" dirty="0"/>
              <a:t>對於在 </a:t>
            </a:r>
            <a:r>
              <a:rPr lang="en-US" altLang="zh-TW" dirty="0"/>
              <a:t>3D </a:t>
            </a:r>
            <a:r>
              <a:rPr lang="zh-TW" altLang="en-US" dirty="0"/>
              <a:t>中移動的平面，需要四個點來計算單應性，然後可以使用單應性插入平面覆蓋，</a:t>
            </a:r>
            <a:endParaRPr lang="en-US" altLang="zh-TW" dirty="0"/>
          </a:p>
          <a:p>
            <a:r>
              <a:rPr lang="zh-TW" altLang="en-US" dirty="0"/>
              <a:t>例如，在體育賽事期間替換廣告牌的內容。</a:t>
            </a:r>
          </a:p>
        </p:txBody>
      </p:sp>
      <p:sp>
        <p:nvSpPr>
          <p:cNvPr id="4" name="投影片編號版面配置區 3"/>
          <p:cNvSpPr>
            <a:spLocks noGrp="1"/>
          </p:cNvSpPr>
          <p:nvPr>
            <p:ph type="sldNum" sz="quarter" idx="10"/>
          </p:nvPr>
        </p:nvSpPr>
        <p:spPr/>
        <p:txBody>
          <a:bodyPr/>
          <a:lstStyle/>
          <a:p>
            <a:fld id="{2B9944FA-9525-454B-8AFC-56CC0ECCD1F6}" type="slidenum">
              <a:rPr lang="zh-CN" altLang="en-US" smtClean="0"/>
              <a:t>63</a:t>
            </a:fld>
            <a:endParaRPr lang="zh-CN" altLang="en-US"/>
          </a:p>
        </p:txBody>
      </p:sp>
    </p:spTree>
    <p:extLst>
      <p:ext uri="{BB962C8B-B14F-4D97-AF65-F5344CB8AC3E}">
        <p14:creationId xmlns:p14="http://schemas.microsoft.com/office/powerpoint/2010/main" val="148341657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使用</a:t>
            </a:r>
            <a:r>
              <a:rPr lang="en-US" altLang="zh-TW" dirty="0"/>
              <a:t>2D</a:t>
            </a:r>
            <a:r>
              <a:rPr lang="zh-TW" altLang="en-US" dirty="0"/>
              <a:t>跟踪進行數字化妝。</a:t>
            </a:r>
          </a:p>
        </p:txBody>
      </p:sp>
      <p:sp>
        <p:nvSpPr>
          <p:cNvPr id="4" name="投影片編號版面配置區 3"/>
          <p:cNvSpPr>
            <a:spLocks noGrp="1"/>
          </p:cNvSpPr>
          <p:nvPr>
            <p:ph type="sldNum" sz="quarter" idx="10"/>
          </p:nvPr>
        </p:nvSpPr>
        <p:spPr/>
        <p:txBody>
          <a:bodyPr/>
          <a:lstStyle/>
          <a:p>
            <a:fld id="{2B9944FA-9525-454B-8AFC-56CC0ECCD1F6}" type="slidenum">
              <a:rPr lang="zh-CN" altLang="en-US" smtClean="0"/>
              <a:t>64</a:t>
            </a:fld>
            <a:endParaRPr lang="zh-CN" altLang="en-US"/>
          </a:p>
        </p:txBody>
      </p:sp>
    </p:spTree>
    <p:extLst>
      <p:ext uri="{BB962C8B-B14F-4D97-AF65-F5344CB8AC3E}">
        <p14:creationId xmlns:p14="http://schemas.microsoft.com/office/powerpoint/2010/main" val="212154923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行星漫遊者導航。 </a:t>
            </a:r>
            <a:endParaRPr lang="en-US" altLang="zh-TW" dirty="0"/>
          </a:p>
          <a:p>
            <a:r>
              <a:rPr lang="zh-TW" altLang="en-US" dirty="0"/>
              <a:t>虛擬現實模擬（左）和岩石地形的近距離重建以支持漫遊車操作（右）。</a:t>
            </a:r>
          </a:p>
        </p:txBody>
      </p:sp>
      <p:sp>
        <p:nvSpPr>
          <p:cNvPr id="4" name="投影片編號版面配置區 3"/>
          <p:cNvSpPr>
            <a:spLocks noGrp="1"/>
          </p:cNvSpPr>
          <p:nvPr>
            <p:ph type="sldNum" sz="quarter" idx="10"/>
          </p:nvPr>
        </p:nvSpPr>
        <p:spPr/>
        <p:txBody>
          <a:bodyPr/>
          <a:lstStyle/>
          <a:p>
            <a:fld id="{2B9944FA-9525-454B-8AFC-56CC0ECCD1F6}" type="slidenum">
              <a:rPr lang="zh-CN" altLang="en-US" smtClean="0"/>
              <a:t>65</a:t>
            </a:fld>
            <a:endParaRPr lang="zh-CN" altLang="en-US"/>
          </a:p>
        </p:txBody>
      </p:sp>
    </p:spTree>
    <p:extLst>
      <p:ext uri="{BB962C8B-B14F-4D97-AF65-F5344CB8AC3E}">
        <p14:creationId xmlns:p14="http://schemas.microsoft.com/office/powerpoint/2010/main" val="41279697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該領域的一項令人興奮的創新是將運動和多視圖立體技術的結構應用到從互聯網拍攝的數千張圖像中，</a:t>
            </a:r>
            <a:endParaRPr lang="en-US" altLang="zh-TW" dirty="0"/>
          </a:p>
          <a:p>
            <a:r>
              <a:rPr lang="zh-TW" altLang="en-US" dirty="0"/>
              <a:t>而互聯網上對拍攝照片的相機知之甚少</a:t>
            </a:r>
          </a:p>
        </p:txBody>
      </p:sp>
      <p:sp>
        <p:nvSpPr>
          <p:cNvPr id="4" name="投影片編號版面配置區 3"/>
          <p:cNvSpPr>
            <a:spLocks noGrp="1"/>
          </p:cNvSpPr>
          <p:nvPr>
            <p:ph type="sldNum" sz="quarter" idx="10"/>
          </p:nvPr>
        </p:nvSpPr>
        <p:spPr/>
        <p:txBody>
          <a:bodyPr/>
          <a:lstStyle/>
          <a:p>
            <a:fld id="{2B9944FA-9525-454B-8AFC-56CC0ECCD1F6}" type="slidenum">
              <a:rPr lang="zh-CN" altLang="en-US" smtClean="0"/>
              <a:t>66</a:t>
            </a:fld>
            <a:endParaRPr lang="zh-CN" altLang="en-US"/>
          </a:p>
        </p:txBody>
      </p:sp>
    </p:spTree>
    <p:extLst>
      <p:ext uri="{BB962C8B-B14F-4D97-AF65-F5344CB8AC3E}">
        <p14:creationId xmlns:p14="http://schemas.microsoft.com/office/powerpoint/2010/main" val="108163545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資源管理器界面的屏幕截圖。 左：當用戶訪問照片時，</a:t>
            </a:r>
            <a:endParaRPr lang="en-US" altLang="zh-TW" dirty="0"/>
          </a:p>
          <a:p>
            <a:r>
              <a:rPr lang="zh-TW" altLang="en-US" dirty="0"/>
              <a:t>該照片以全分辨率顯示，有關它的信息顯示在左側的窗格中。</a:t>
            </a:r>
            <a:endParaRPr lang="en-US" altLang="zh-TW" dirty="0"/>
          </a:p>
          <a:p>
            <a:r>
              <a:rPr lang="zh-TW" altLang="en-US" dirty="0"/>
              <a:t> 右圖：俯視布拉格數據集的視圖，以非真實感風格呈現</a:t>
            </a:r>
          </a:p>
        </p:txBody>
      </p:sp>
      <p:sp>
        <p:nvSpPr>
          <p:cNvPr id="4" name="投影片編號版面配置區 3"/>
          <p:cNvSpPr>
            <a:spLocks noGrp="1"/>
          </p:cNvSpPr>
          <p:nvPr>
            <p:ph type="sldNum" sz="quarter" idx="10"/>
          </p:nvPr>
        </p:nvSpPr>
        <p:spPr/>
        <p:txBody>
          <a:bodyPr/>
          <a:lstStyle/>
          <a:p>
            <a:fld id="{2B9944FA-9525-454B-8AFC-56CC0ECCD1F6}" type="slidenum">
              <a:rPr lang="zh-CN" altLang="en-US" smtClean="0"/>
              <a:t>67</a:t>
            </a:fld>
            <a:endParaRPr lang="zh-CN" altLang="en-US"/>
          </a:p>
        </p:txBody>
      </p:sp>
    </p:spTree>
    <p:extLst>
      <p:ext uri="{BB962C8B-B14F-4D97-AF65-F5344CB8AC3E}">
        <p14:creationId xmlns:p14="http://schemas.microsoft.com/office/powerpoint/2010/main" val="22405250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不幸的是，隨著運動算法的增量結構不斷添加更多的攝像機和點，它會變得非常慢。 </a:t>
            </a:r>
            <a:endParaRPr lang="en-US" altLang="zh-TW" dirty="0"/>
          </a:p>
          <a:p>
            <a:r>
              <a:rPr lang="zh-TW" altLang="en-US" dirty="0"/>
              <a:t>用於相機姿態更新的 𝑂</a:t>
            </a:r>
            <a:r>
              <a:rPr lang="en-US" altLang="zh-TW" dirty="0"/>
              <a:t>(</a:t>
            </a:r>
            <a:r>
              <a:rPr lang="zh-TW" altLang="en-US" dirty="0"/>
              <a:t>𝑁</a:t>
            </a:r>
            <a:r>
              <a:rPr lang="en-US" altLang="zh-TW" dirty="0"/>
              <a:t>) </a:t>
            </a:r>
            <a:r>
              <a:rPr lang="zh-TW" altLang="en-US" dirty="0"/>
              <a:t>方程的密集系統的直接求解可能需要 </a:t>
            </a:r>
            <a:r>
              <a:rPr lang="en-US" altLang="zh-TW" dirty="0"/>
              <a:t>〖</a:t>
            </a:r>
            <a:r>
              <a:rPr lang="zh-TW" altLang="en-US" dirty="0"/>
              <a:t>𝑂</a:t>
            </a:r>
            <a:r>
              <a:rPr lang="en-US" altLang="zh-TW" dirty="0"/>
              <a:t>(</a:t>
            </a:r>
            <a:r>
              <a:rPr lang="zh-TW" altLang="en-US" dirty="0"/>
              <a:t>𝑁</a:t>
            </a:r>
            <a:r>
              <a:rPr lang="en-US" altLang="zh-TW" dirty="0"/>
              <a:t>〗^3) </a:t>
            </a:r>
            <a:r>
              <a:rPr lang="zh-TW" altLang="en-US" dirty="0"/>
              <a:t>時間；雖然來自運動問題的結構很少密集，</a:t>
            </a:r>
            <a:endParaRPr lang="en-US" altLang="zh-TW" dirty="0"/>
          </a:p>
        </p:txBody>
      </p:sp>
      <p:sp>
        <p:nvSpPr>
          <p:cNvPr id="4" name="投影片編號版面配置區 3"/>
          <p:cNvSpPr>
            <a:spLocks noGrp="1"/>
          </p:cNvSpPr>
          <p:nvPr>
            <p:ph type="sldNum" sz="quarter" idx="10"/>
          </p:nvPr>
        </p:nvSpPr>
        <p:spPr/>
        <p:txBody>
          <a:bodyPr/>
          <a:lstStyle/>
          <a:p>
            <a:fld id="{2B9944FA-9525-454B-8AFC-56CC0ECCD1F6}" type="slidenum">
              <a:rPr lang="zh-CN" altLang="en-US" smtClean="0"/>
              <a:t>68</a:t>
            </a:fld>
            <a:endParaRPr lang="zh-CN" altLang="en-US"/>
          </a:p>
        </p:txBody>
      </p:sp>
    </p:spTree>
    <p:extLst>
      <p:ext uri="{BB962C8B-B14F-4D97-AF65-F5344CB8AC3E}">
        <p14:creationId xmlns:p14="http://schemas.microsoft.com/office/powerpoint/2010/main" val="84489864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其中，來自運動和多視圖立體聲系統的</a:t>
            </a:r>
            <a:r>
              <a:rPr lang="en-US" altLang="zh-TW" dirty="0"/>
              <a:t>COLMAP</a:t>
            </a:r>
            <a:r>
              <a:rPr lang="zh-TW" altLang="en-US" dirty="0"/>
              <a:t>開源結構是目前使用最廣泛的結構之一，</a:t>
            </a:r>
            <a:endParaRPr lang="en-US" altLang="zh-TW" dirty="0"/>
          </a:p>
          <a:p>
            <a:r>
              <a:rPr lang="zh-TW" altLang="en-US" dirty="0"/>
              <a:t>因為它可以重建非常大的場景，</a:t>
            </a:r>
            <a:endParaRPr lang="en-US" altLang="zh-TW" dirty="0"/>
          </a:p>
          <a:p>
            <a:endParaRPr lang="en-US" altLang="zh-TW" dirty="0"/>
          </a:p>
          <a:p>
            <a:r>
              <a:rPr lang="en-US" altLang="zh-TW" sz="1200" b="0" i="0" kern="1200" dirty="0">
                <a:solidFill>
                  <a:schemeClr val="tx1"/>
                </a:solidFill>
                <a:effectLst/>
                <a:latin typeface="+mn-lt"/>
                <a:ea typeface="+mn-ea"/>
                <a:cs typeface="+mn-cs"/>
              </a:rPr>
              <a:t>COLMAP</a:t>
            </a:r>
            <a:r>
              <a:rPr lang="zh-TW" altLang="en-US" sz="1200" b="0" i="0" kern="1200" dirty="0">
                <a:solidFill>
                  <a:schemeClr val="tx1"/>
                </a:solidFill>
                <a:effectLst/>
                <a:latin typeface="+mn-lt"/>
                <a:ea typeface="+mn-ea"/>
                <a:cs typeface="+mn-cs"/>
              </a:rPr>
              <a:t>是一款结合</a:t>
            </a:r>
            <a:r>
              <a:rPr lang="en-US" altLang="zh-TW" sz="1200" b="0" i="0" kern="1200" dirty="0" err="1">
                <a:solidFill>
                  <a:schemeClr val="tx1"/>
                </a:solidFill>
                <a:effectLst/>
                <a:latin typeface="+mn-lt"/>
                <a:ea typeface="+mn-ea"/>
                <a:cs typeface="+mn-cs"/>
              </a:rPr>
              <a:t>SfM</a:t>
            </a:r>
            <a:r>
              <a:rPr lang="en-US" altLang="zh-TW" sz="1200" b="0" i="0" kern="1200" dirty="0">
                <a:solidFill>
                  <a:schemeClr val="tx1"/>
                </a:solidFill>
                <a:effectLst/>
                <a:latin typeface="+mn-lt"/>
                <a:ea typeface="+mn-ea"/>
                <a:cs typeface="+mn-cs"/>
              </a:rPr>
              <a:t>(Structure-from-Motion)</a:t>
            </a:r>
            <a:r>
              <a:rPr lang="zh-TW" altLang="en-US" sz="1200" b="0" i="0" kern="1200" dirty="0">
                <a:solidFill>
                  <a:schemeClr val="tx1"/>
                </a:solidFill>
                <a:effectLst/>
                <a:latin typeface="+mn-lt"/>
                <a:ea typeface="+mn-ea"/>
                <a:cs typeface="+mn-cs"/>
              </a:rPr>
              <a:t>和</a:t>
            </a:r>
            <a:r>
              <a:rPr lang="en-US" altLang="zh-TW" sz="1200" b="0" i="0" kern="1200" dirty="0">
                <a:solidFill>
                  <a:schemeClr val="tx1"/>
                </a:solidFill>
                <a:effectLst/>
                <a:latin typeface="+mn-lt"/>
                <a:ea typeface="+mn-ea"/>
                <a:cs typeface="+mn-cs"/>
              </a:rPr>
              <a:t>MVS(Multi-View Stereo)</a:t>
            </a:r>
            <a:r>
              <a:rPr lang="zh-TW" altLang="en-US" sz="1200" b="0" i="0" kern="1200" dirty="0">
                <a:solidFill>
                  <a:schemeClr val="tx1"/>
                </a:solidFill>
                <a:effectLst/>
                <a:latin typeface="+mn-lt"/>
                <a:ea typeface="+mn-ea"/>
                <a:cs typeface="+mn-cs"/>
              </a:rPr>
              <a:t>的三维重建</a:t>
            </a:r>
            <a:r>
              <a:rPr lang="en-US" altLang="zh-TW" sz="1200" b="0" i="0" kern="1200" dirty="0">
                <a:solidFill>
                  <a:schemeClr val="tx1"/>
                </a:solidFill>
                <a:effectLst/>
                <a:latin typeface="+mn-lt"/>
                <a:ea typeface="+mn-ea"/>
                <a:cs typeface="+mn-cs"/>
              </a:rPr>
              <a:t>Pipeline</a:t>
            </a:r>
            <a:endParaRPr lang="zh-TW" altLang="en-US" dirty="0"/>
          </a:p>
        </p:txBody>
      </p:sp>
      <p:sp>
        <p:nvSpPr>
          <p:cNvPr id="4" name="投影片編號版面配置區 3"/>
          <p:cNvSpPr>
            <a:spLocks noGrp="1"/>
          </p:cNvSpPr>
          <p:nvPr>
            <p:ph type="sldNum" sz="quarter" idx="10"/>
          </p:nvPr>
        </p:nvSpPr>
        <p:spPr/>
        <p:txBody>
          <a:bodyPr/>
          <a:lstStyle/>
          <a:p>
            <a:fld id="{2B9944FA-9525-454B-8AFC-56CC0ECCD1F6}" type="slidenum">
              <a:rPr lang="zh-CN" altLang="en-US" smtClean="0"/>
              <a:t>69</a:t>
            </a:fld>
            <a:endParaRPr lang="zh-CN" altLang="en-US"/>
          </a:p>
        </p:txBody>
      </p:sp>
    </p:spTree>
    <p:extLst>
      <p:ext uri="{BB962C8B-B14F-4D97-AF65-F5344CB8AC3E}">
        <p14:creationId xmlns:p14="http://schemas.microsoft.com/office/powerpoint/2010/main" val="7108222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CN" altLang="en-US" dirty="0"/>
              <a:t>物体较小，较远时较为准确，常用于图像辨识任务</a:t>
            </a:r>
            <a:endParaRPr lang="en-US" altLang="zh-TW" dirty="0"/>
          </a:p>
        </p:txBody>
      </p:sp>
      <p:sp>
        <p:nvSpPr>
          <p:cNvPr id="4" name="投影片編號版面配置區 3"/>
          <p:cNvSpPr>
            <a:spLocks noGrp="1"/>
          </p:cNvSpPr>
          <p:nvPr>
            <p:ph type="sldNum" sz="quarter" idx="5"/>
          </p:nvPr>
        </p:nvSpPr>
        <p:spPr/>
        <p:txBody>
          <a:bodyPr/>
          <a:lstStyle/>
          <a:p>
            <a:fld id="{2B9944FA-9525-454B-8AFC-56CC0ECCD1F6}" type="slidenum">
              <a:rPr lang="zh-CN" altLang="en-US" smtClean="0"/>
              <a:t>10</a:t>
            </a:fld>
            <a:endParaRPr lang="zh-CN" altLang="en-US"/>
          </a:p>
        </p:txBody>
      </p:sp>
    </p:spTree>
    <p:extLst>
      <p:ext uri="{BB962C8B-B14F-4D97-AF65-F5344CB8AC3E}">
        <p14:creationId xmlns:p14="http://schemas.microsoft.com/office/powerpoint/2010/main" val="297264986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同時地位和建圖</a:t>
            </a:r>
            <a:endParaRPr lang="en-US" altLang="zh-TW" dirty="0"/>
          </a:p>
          <a:p>
            <a:r>
              <a:rPr lang="en-US" altLang="zh-TW" dirty="0" err="1"/>
              <a:t>Localiztion</a:t>
            </a:r>
            <a:r>
              <a:rPr lang="en-US" altLang="zh-TW" dirty="0"/>
              <a:t>:</a:t>
            </a:r>
            <a:r>
              <a:rPr lang="zh-TW" altLang="en-US" dirty="0"/>
              <a:t>傳感器位置位姿</a:t>
            </a:r>
            <a:endParaRPr lang="en-US" altLang="zh-TW" dirty="0"/>
          </a:p>
          <a:p>
            <a:r>
              <a:rPr lang="en-US" altLang="zh-TW" dirty="0"/>
              <a:t>Mapping:</a:t>
            </a:r>
            <a:r>
              <a:rPr lang="zh-TW" altLang="en-US" dirty="0"/>
              <a:t> 地圖構建</a:t>
            </a:r>
            <a:endParaRPr lang="en-US" altLang="zh-TW" dirty="0"/>
          </a:p>
          <a:p>
            <a:r>
              <a:rPr lang="zh-TW" altLang="en-US" dirty="0"/>
              <a:t>掃地機器人，第一次建圖</a:t>
            </a:r>
            <a:endParaRPr lang="en-US" altLang="zh-TW" dirty="0"/>
          </a:p>
          <a:p>
            <a:endParaRPr lang="zh-TW" altLang="en-US" dirty="0"/>
          </a:p>
        </p:txBody>
      </p:sp>
      <p:sp>
        <p:nvSpPr>
          <p:cNvPr id="4" name="投影片編號版面配置區 3"/>
          <p:cNvSpPr>
            <a:spLocks noGrp="1"/>
          </p:cNvSpPr>
          <p:nvPr>
            <p:ph type="sldNum" sz="quarter" idx="5"/>
          </p:nvPr>
        </p:nvSpPr>
        <p:spPr/>
        <p:txBody>
          <a:bodyPr/>
          <a:lstStyle/>
          <a:p>
            <a:fld id="{2B9944FA-9525-454B-8AFC-56CC0ECCD1F6}" type="slidenum">
              <a:rPr lang="zh-CN" altLang="en-US" smtClean="0"/>
              <a:t>70</a:t>
            </a:fld>
            <a:endParaRPr lang="zh-CN" altLang="en-US"/>
          </a:p>
        </p:txBody>
      </p:sp>
    </p:spTree>
    <p:extLst>
      <p:ext uri="{BB962C8B-B14F-4D97-AF65-F5344CB8AC3E}">
        <p14:creationId xmlns:p14="http://schemas.microsoft.com/office/powerpoint/2010/main" val="25362136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CN" altLang="en-US" dirty="0"/>
              <a:t>我們知道一輛汽車在行駛中可能會使用導航或是一些路徑規劃的服務，</a:t>
            </a:r>
            <a:endParaRPr lang="en-US" altLang="zh-CN" dirty="0"/>
          </a:p>
          <a:p>
            <a:r>
              <a:rPr lang="zh-CN" altLang="en-US" dirty="0"/>
              <a:t>因此會基於</a:t>
            </a:r>
            <a:r>
              <a:rPr lang="en-US" altLang="zh-CN" dirty="0"/>
              <a:t>GPS</a:t>
            </a:r>
            <a:r>
              <a:rPr lang="zh-CN" altLang="en-US" dirty="0"/>
              <a:t>，根據地圖信息先標定出自己的位置。</a:t>
            </a:r>
            <a:endParaRPr lang="en-US" altLang="zh-CN" dirty="0"/>
          </a:p>
          <a:p>
            <a:r>
              <a:rPr lang="zh-CN" altLang="en-US" dirty="0"/>
              <a:t>因此地圖信息和確認自己的位置是非常重要的。</a:t>
            </a:r>
            <a:endParaRPr lang="en-US" altLang="zh-CN" dirty="0"/>
          </a:p>
          <a:p>
            <a:endParaRPr lang="en-US" altLang="zh-CN" dirty="0"/>
          </a:p>
          <a:p>
            <a:r>
              <a:rPr lang="zh-CN" altLang="en-US" dirty="0"/>
              <a:t>但是在一些情況，在一些無法使用</a:t>
            </a:r>
            <a:r>
              <a:rPr lang="en-US" altLang="zh-CN" dirty="0"/>
              <a:t>GPS</a:t>
            </a:r>
            <a:r>
              <a:rPr lang="zh-CN" altLang="en-US" dirty="0"/>
              <a:t>的場景裏面，</a:t>
            </a:r>
            <a:endParaRPr lang="en-US" altLang="zh-CN" dirty="0"/>
          </a:p>
          <a:p>
            <a:r>
              <a:rPr lang="zh-CN" altLang="en-US" dirty="0"/>
              <a:t>如一些地底，海底的探測器，一些太空的探測器，就難以實現定位的動作，</a:t>
            </a:r>
            <a:endParaRPr lang="en-US" altLang="zh-CN" dirty="0"/>
          </a:p>
          <a:p>
            <a:r>
              <a:rPr lang="zh-CN" altLang="en-US" dirty="0"/>
              <a:t>此時我們就需要用另一種方法。例如</a:t>
            </a:r>
            <a:r>
              <a:rPr lang="en-US" altLang="zh-CN" dirty="0"/>
              <a:t>SLAM</a:t>
            </a:r>
            <a:endParaRPr lang="zh-CN" altLang="en-US" dirty="0"/>
          </a:p>
        </p:txBody>
      </p:sp>
      <p:sp>
        <p:nvSpPr>
          <p:cNvPr id="4" name="投影片編號版面配置區 3"/>
          <p:cNvSpPr>
            <a:spLocks noGrp="1"/>
          </p:cNvSpPr>
          <p:nvPr>
            <p:ph type="sldNum" sz="quarter" idx="5"/>
          </p:nvPr>
        </p:nvSpPr>
        <p:spPr/>
        <p:txBody>
          <a:bodyPr/>
          <a:lstStyle/>
          <a:p>
            <a:fld id="{3402E45B-6752-483C-9BDB-6A7086AA3859}" type="slidenum">
              <a:rPr lang="zh-CN" altLang="en-US" smtClean="0"/>
              <a:t>71</a:t>
            </a:fld>
            <a:endParaRPr lang="zh-CN" altLang="en-US"/>
          </a:p>
        </p:txBody>
      </p:sp>
    </p:spTree>
    <p:extLst>
      <p:ext uri="{BB962C8B-B14F-4D97-AF65-F5344CB8AC3E}">
        <p14:creationId xmlns:p14="http://schemas.microsoft.com/office/powerpoint/2010/main" val="17296266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SLAM</a:t>
            </a:r>
            <a:r>
              <a:rPr lang="zh-TW" altLang="en-US" dirty="0"/>
              <a:t>表示，當某個移動設備（例如機器人）從未知環境中的未知位置啟動時，</a:t>
            </a:r>
            <a:endParaRPr lang="en-US" altLang="zh-TW" dirty="0"/>
          </a:p>
          <a:p>
            <a:r>
              <a:rPr lang="zh-TW" altLang="en-US" dirty="0"/>
              <a:t>它會使用傳感器觀察並定位其在移動過程中的位置，姿勢和軌跡，</a:t>
            </a:r>
            <a:endParaRPr lang="en-US" altLang="zh-TW" dirty="0"/>
          </a:p>
          <a:p>
            <a:r>
              <a:rPr lang="zh-TW" altLang="en-US" dirty="0"/>
              <a:t>然後根據它自己的位置。 以達到同時定位和地圖構建的目的。</a:t>
            </a:r>
            <a:endParaRPr lang="en-US" altLang="zh-TW" dirty="0"/>
          </a:p>
          <a:p>
            <a:endParaRPr lang="en-US" altLang="zh-CN" dirty="0"/>
          </a:p>
          <a:p>
            <a:r>
              <a:rPr lang="en-US" altLang="zh-CN" dirty="0"/>
              <a:t>SLAM</a:t>
            </a:r>
            <a:r>
              <a:rPr lang="zh-CN" altLang="en-US" dirty="0"/>
              <a:t>做三件事情，第一是定位，</a:t>
            </a:r>
            <a:endParaRPr lang="en-US" altLang="zh-CN" dirty="0"/>
          </a:p>
          <a:p>
            <a:r>
              <a:rPr lang="zh-CN" altLang="en-US" dirty="0"/>
              <a:t>第二是估計自己現在所處的狀態，當然也可以把定位當成是狀態估計的一部分。</a:t>
            </a:r>
            <a:endParaRPr lang="en-US" altLang="zh-CN" dirty="0"/>
          </a:p>
          <a:p>
            <a:r>
              <a:rPr lang="zh-CN" altLang="en-US" dirty="0"/>
              <a:t>第三件事就是對看到的環境做一個地圖建構。</a:t>
            </a:r>
            <a:endParaRPr lang="en-US" altLang="zh-CN" dirty="0"/>
          </a:p>
          <a:p>
            <a:endParaRPr lang="en-US" altLang="zh-CN" dirty="0"/>
          </a:p>
          <a:p>
            <a:r>
              <a:rPr lang="zh-TW" altLang="en-US" sz="1200" b="0" i="0" kern="1200" dirty="0">
                <a:solidFill>
                  <a:schemeClr val="tx1"/>
                </a:solidFill>
                <a:effectLst/>
                <a:latin typeface="+mn-lt"/>
                <a:ea typeface="+mn-ea"/>
                <a:cs typeface="+mn-cs"/>
              </a:rPr>
              <a:t>同時定位與地圖構建是一種概念：希望機器人從未知環境的未知地點出發，在運動過程中通過重複觀測到的地圖特徵定位自身位置和姿態，再根據自身位置增量式的構建地圖，從而達到同時定位和地圖構建的目的。</a:t>
            </a:r>
            <a:endParaRPr lang="zh-CN" altLang="en-US" dirty="0"/>
          </a:p>
        </p:txBody>
      </p:sp>
      <p:sp>
        <p:nvSpPr>
          <p:cNvPr id="4" name="投影片編號版面配置區 3"/>
          <p:cNvSpPr>
            <a:spLocks noGrp="1"/>
          </p:cNvSpPr>
          <p:nvPr>
            <p:ph type="sldNum" sz="quarter" idx="5"/>
          </p:nvPr>
        </p:nvSpPr>
        <p:spPr/>
        <p:txBody>
          <a:bodyPr/>
          <a:lstStyle/>
          <a:p>
            <a:fld id="{3402E45B-6752-483C-9BDB-6A7086AA3859}" type="slidenum">
              <a:rPr lang="zh-CN" altLang="en-US" smtClean="0"/>
              <a:t>72</a:t>
            </a:fld>
            <a:endParaRPr lang="zh-CN" altLang="en-US"/>
          </a:p>
        </p:txBody>
      </p:sp>
    </p:spTree>
    <p:extLst>
      <p:ext uri="{BB962C8B-B14F-4D97-AF65-F5344CB8AC3E}">
        <p14:creationId xmlns:p14="http://schemas.microsoft.com/office/powerpoint/2010/main" val="410468079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CN" dirty="0"/>
              <a:t>SLAM</a:t>
            </a:r>
            <a:r>
              <a:rPr lang="zh-CN" altLang="en-US" dirty="0"/>
              <a:t>技術用在很多地方，像是無人機的路徑規劃，</a:t>
            </a:r>
            <a:endParaRPr lang="en-US" altLang="zh-CN" dirty="0"/>
          </a:p>
          <a:p>
            <a:r>
              <a:rPr lang="zh-CN" altLang="en-US" sz="1200" b="0" i="0" kern="1200" dirty="0">
                <a:solidFill>
                  <a:schemeClr val="tx1"/>
                </a:solidFill>
                <a:effectLst/>
                <a:latin typeface="+mn-lt"/>
                <a:ea typeface="+mn-ea"/>
                <a:cs typeface="+mn-cs"/>
              </a:rPr>
              <a:t>擴增實境，</a:t>
            </a:r>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一些涉及控制領域的問題，如自動駕駛。</a:t>
            </a:r>
            <a:endParaRPr lang="en-US" altLang="zh-CN" dirty="0"/>
          </a:p>
        </p:txBody>
      </p:sp>
      <p:sp>
        <p:nvSpPr>
          <p:cNvPr id="4" name="投影片編號版面配置區 3"/>
          <p:cNvSpPr>
            <a:spLocks noGrp="1"/>
          </p:cNvSpPr>
          <p:nvPr>
            <p:ph type="sldNum" sz="quarter" idx="5"/>
          </p:nvPr>
        </p:nvSpPr>
        <p:spPr/>
        <p:txBody>
          <a:bodyPr/>
          <a:lstStyle/>
          <a:p>
            <a:fld id="{3402E45B-6752-483C-9BDB-6A7086AA3859}" type="slidenum">
              <a:rPr lang="zh-CN" altLang="en-US" smtClean="0"/>
              <a:t>73</a:t>
            </a:fld>
            <a:endParaRPr lang="zh-CN" altLang="en-US"/>
          </a:p>
        </p:txBody>
      </p:sp>
    </p:spTree>
    <p:extLst>
      <p:ext uri="{BB962C8B-B14F-4D97-AF65-F5344CB8AC3E}">
        <p14:creationId xmlns:p14="http://schemas.microsoft.com/office/powerpoint/2010/main" val="370473905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CN" altLang="en-US" dirty="0"/>
              <a:t>用舉一個掃地機器人例子。</a:t>
            </a:r>
            <a:endParaRPr lang="en-US" altLang="zh-CN" dirty="0"/>
          </a:p>
          <a:p>
            <a:r>
              <a:rPr lang="zh-CN" altLang="en-US" dirty="0"/>
              <a:t>一個掃地機器人在室内進行清掃的動作，</a:t>
            </a:r>
            <a:endParaRPr lang="en-US" altLang="zh-CN" dirty="0"/>
          </a:p>
          <a:p>
            <a:r>
              <a:rPr lang="zh-CN" altLang="en-US" dirty="0"/>
              <a:t>他需要對整個室内環境高效率地進行清掃，已經掃過的地方不要重複清掃，</a:t>
            </a:r>
            <a:endParaRPr lang="en-US" altLang="zh-CN" dirty="0"/>
          </a:p>
          <a:p>
            <a:r>
              <a:rPr lang="zh-CN" altLang="en-US" dirty="0"/>
              <a:t>其次要在電量快耗盡的時候要找到充電位置的最佳路徑。</a:t>
            </a:r>
            <a:endParaRPr lang="en-US" altLang="zh-CN" dirty="0"/>
          </a:p>
          <a:p>
            <a:endParaRPr lang="en-US" altLang="zh-CN" dirty="0"/>
          </a:p>
          <a:p>
            <a:r>
              <a:rPr lang="zh-CN" altLang="en-US" dirty="0"/>
              <a:t>很明顯，對於掃地機器人來説需要知道自己在什麽地方，</a:t>
            </a:r>
            <a:endParaRPr lang="en-US" altLang="zh-CN" dirty="0"/>
          </a:p>
          <a:p>
            <a:r>
              <a:rPr lang="zh-CN" altLang="en-US" dirty="0"/>
              <a:t>需要知道自己在飯廳還是在臥室，這是定位。</a:t>
            </a:r>
            <a:endParaRPr lang="en-US" altLang="zh-CN" dirty="0"/>
          </a:p>
          <a:p>
            <a:r>
              <a:rPr lang="zh-CN" altLang="en-US" dirty="0"/>
              <a:t>其次剛才又講到，已經清掃過的地方不要重複進行清掃，</a:t>
            </a:r>
            <a:endParaRPr lang="en-US" altLang="zh-CN" dirty="0"/>
          </a:p>
          <a:p>
            <a:r>
              <a:rPr lang="zh-CN" altLang="en-US" dirty="0"/>
              <a:t>那麽就要對環境有一個認知，去判斷哪些地方是已經走過的。這是</a:t>
            </a:r>
            <a:r>
              <a:rPr lang="en-US" altLang="zh-CN" dirty="0"/>
              <a:t>mapping</a:t>
            </a:r>
            <a:r>
              <a:rPr lang="zh-CN" altLang="en-US" dirty="0"/>
              <a:t>。</a:t>
            </a:r>
            <a:endParaRPr lang="en-US" altLang="zh-CN" dirty="0"/>
          </a:p>
          <a:p>
            <a:endParaRPr lang="en-US" altLang="zh-CN" dirty="0"/>
          </a:p>
          <a:p>
            <a:endParaRPr lang="en-US" altLang="zh-CN" dirty="0"/>
          </a:p>
        </p:txBody>
      </p:sp>
      <p:sp>
        <p:nvSpPr>
          <p:cNvPr id="4" name="投影片編號版面配置區 3"/>
          <p:cNvSpPr>
            <a:spLocks noGrp="1"/>
          </p:cNvSpPr>
          <p:nvPr>
            <p:ph type="sldNum" sz="quarter" idx="5"/>
          </p:nvPr>
        </p:nvSpPr>
        <p:spPr/>
        <p:txBody>
          <a:bodyPr/>
          <a:lstStyle/>
          <a:p>
            <a:fld id="{3402E45B-6752-483C-9BDB-6A7086AA3859}" type="slidenum">
              <a:rPr lang="zh-CN" altLang="en-US" smtClean="0"/>
              <a:t>74</a:t>
            </a:fld>
            <a:endParaRPr lang="zh-CN" altLang="en-US"/>
          </a:p>
        </p:txBody>
      </p:sp>
    </p:spTree>
    <p:extLst>
      <p:ext uri="{BB962C8B-B14F-4D97-AF65-F5344CB8AC3E}">
        <p14:creationId xmlns:p14="http://schemas.microsoft.com/office/powerpoint/2010/main" val="178932302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CN" altLang="en-US" dirty="0"/>
              <a:t>下面來介紹</a:t>
            </a:r>
            <a:r>
              <a:rPr lang="en-US" altLang="zh-CN" dirty="0"/>
              <a:t>SLAM</a:t>
            </a:r>
            <a:r>
              <a:rPr lang="zh-CN" altLang="en-US" dirty="0"/>
              <a:t>的簡單的工作流程。</a:t>
            </a:r>
            <a:endParaRPr lang="en-US" altLang="zh-CN" dirty="0"/>
          </a:p>
          <a:p>
            <a:r>
              <a:rPr lang="zh-TW" altLang="en-US" dirty="0"/>
              <a:t>跟蹤路線</a:t>
            </a:r>
            <a:r>
              <a:rPr lang="en-US" altLang="zh-TW" dirty="0"/>
              <a:t>: </a:t>
            </a:r>
            <a:r>
              <a:rPr lang="zh-TW" altLang="en-US" dirty="0"/>
              <a:t>確定當前位姿</a:t>
            </a:r>
            <a:endParaRPr lang="en-US" altLang="zh-CN" dirty="0"/>
          </a:p>
          <a:p>
            <a:r>
              <a:rPr lang="zh-TW" altLang="en-US" dirty="0"/>
              <a:t>跟蹤路線</a:t>
            </a:r>
            <a:r>
              <a:rPr lang="en-US" altLang="zh-TW" dirty="0"/>
              <a:t>-&gt;</a:t>
            </a:r>
            <a:r>
              <a:rPr lang="zh-TW" altLang="en-US" dirty="0"/>
              <a:t>優化</a:t>
            </a:r>
            <a:r>
              <a:rPr lang="en-US" altLang="zh-TW" dirty="0"/>
              <a:t>-&gt;</a:t>
            </a:r>
            <a:r>
              <a:rPr lang="zh-TW" altLang="en-US" dirty="0"/>
              <a:t>建構地圖</a:t>
            </a:r>
            <a:endParaRPr lang="en-US" altLang="zh-CN" dirty="0"/>
          </a:p>
          <a:p>
            <a:r>
              <a:rPr lang="zh-TW" altLang="en-US" dirty="0"/>
              <a:t>回環修正</a:t>
            </a:r>
            <a:r>
              <a:rPr lang="en-US" altLang="zh-TW" dirty="0"/>
              <a:t>:</a:t>
            </a:r>
            <a:r>
              <a:rPr lang="zh-TW" altLang="en-US" dirty="0"/>
              <a:t> 修正系統飄移</a:t>
            </a:r>
            <a:endParaRPr lang="zh-CN" altLang="en-US" dirty="0"/>
          </a:p>
        </p:txBody>
      </p:sp>
      <p:sp>
        <p:nvSpPr>
          <p:cNvPr id="4" name="投影片編號版面配置區 3"/>
          <p:cNvSpPr>
            <a:spLocks noGrp="1"/>
          </p:cNvSpPr>
          <p:nvPr>
            <p:ph type="sldNum" sz="quarter" idx="5"/>
          </p:nvPr>
        </p:nvSpPr>
        <p:spPr/>
        <p:txBody>
          <a:bodyPr/>
          <a:lstStyle/>
          <a:p>
            <a:fld id="{3402E45B-6752-483C-9BDB-6A7086AA3859}" type="slidenum">
              <a:rPr lang="zh-CN" altLang="en-US" smtClean="0"/>
              <a:t>75</a:t>
            </a:fld>
            <a:endParaRPr lang="zh-CN" altLang="en-US"/>
          </a:p>
        </p:txBody>
      </p:sp>
    </p:spTree>
    <p:extLst>
      <p:ext uri="{BB962C8B-B14F-4D97-AF65-F5344CB8AC3E}">
        <p14:creationId xmlns:p14="http://schemas.microsoft.com/office/powerpoint/2010/main" val="239438905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CN" altLang="en-US" dirty="0"/>
              <a:t>第一步是</a:t>
            </a:r>
            <a:r>
              <a:rPr lang="en-US" altLang="zh-CN" dirty="0"/>
              <a:t>data collection</a:t>
            </a:r>
            <a:r>
              <a:rPr lang="zh-CN" altLang="en-US" dirty="0"/>
              <a:t>，這部分主要是通過</a:t>
            </a:r>
            <a:r>
              <a:rPr lang="en-US" altLang="zh-CN" dirty="0"/>
              <a:t>sensor</a:t>
            </a:r>
            <a:r>
              <a:rPr lang="zh-CN" altLang="en-US" dirty="0"/>
              <a:t>來收集</a:t>
            </a:r>
            <a:r>
              <a:rPr lang="en-US" altLang="zh-CN" dirty="0"/>
              <a:t>image</a:t>
            </a:r>
            <a:r>
              <a:rPr lang="zh-CN" altLang="en-US" dirty="0"/>
              <a:t>的資料，也可以是其他種類的資料。</a:t>
            </a:r>
            <a:endParaRPr lang="en-US" altLang="zh-CN" dirty="0"/>
          </a:p>
          <a:p>
            <a:r>
              <a:rPr lang="zh-CN" altLang="en-US" dirty="0"/>
              <a:t>第二步是視覺里程計，用來估计相邻图像之间相机移动的姿势和方向，或者是走過的軌跡。并构建局部地图。</a:t>
            </a:r>
            <a:endParaRPr lang="en-US" altLang="zh-CN" dirty="0"/>
          </a:p>
          <a:p>
            <a:r>
              <a:rPr lang="zh-CN" altLang="en-US" dirty="0"/>
              <a:t>第三步分是優化，因爲收集到的資料會有噪聲，對自身狀態的估計，甚至是建構地圖會帶來誤差。因此需要通過優化來校正。</a:t>
            </a:r>
            <a:endParaRPr lang="en-US" altLang="zh-CN" dirty="0"/>
          </a:p>
          <a:p>
            <a:r>
              <a:rPr lang="zh-CN" altLang="en-US" dirty="0"/>
              <a:t>第四步分是進一步地建構地圖。</a:t>
            </a:r>
            <a:endParaRPr lang="en-US" altLang="zh-CN" dirty="0"/>
          </a:p>
          <a:p>
            <a:r>
              <a:rPr lang="zh-CN" altLang="en-US" dirty="0"/>
              <a:t>其中下面有一部步叫做回環檢測，用來判斷是否已到达先前位置，然后根据给定数据傳給模型進行优化模的動作。</a:t>
            </a:r>
            <a:endParaRPr lang="en-US" altLang="zh-CN" dirty="0"/>
          </a:p>
        </p:txBody>
      </p:sp>
      <p:sp>
        <p:nvSpPr>
          <p:cNvPr id="4" name="投影片編號版面配置區 3"/>
          <p:cNvSpPr>
            <a:spLocks noGrp="1"/>
          </p:cNvSpPr>
          <p:nvPr>
            <p:ph type="sldNum" sz="quarter" idx="5"/>
          </p:nvPr>
        </p:nvSpPr>
        <p:spPr/>
        <p:txBody>
          <a:bodyPr/>
          <a:lstStyle/>
          <a:p>
            <a:fld id="{3402E45B-6752-483C-9BDB-6A7086AA3859}" type="slidenum">
              <a:rPr lang="zh-CN" altLang="en-US" smtClean="0"/>
              <a:t>76</a:t>
            </a:fld>
            <a:endParaRPr lang="zh-CN" altLang="en-US"/>
          </a:p>
        </p:txBody>
      </p:sp>
    </p:spTree>
    <p:extLst>
      <p:ext uri="{BB962C8B-B14F-4D97-AF65-F5344CB8AC3E}">
        <p14:creationId xmlns:p14="http://schemas.microsoft.com/office/powerpoint/2010/main" val="72575323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CN" dirty="0"/>
              <a:t>Data collection </a:t>
            </a:r>
            <a:r>
              <a:rPr lang="zh-CN" altLang="en-US" dirty="0"/>
              <a:t>非常簡單。</a:t>
            </a:r>
            <a:endParaRPr lang="en-US" altLang="zh-CN" dirty="0"/>
          </a:p>
          <a:p>
            <a:r>
              <a:rPr lang="zh-CN" altLang="en-US" dirty="0"/>
              <a:t>通過從外界獲得的資料才可以對外部環境進行評估。</a:t>
            </a:r>
            <a:endParaRPr lang="en-US" altLang="zh-CN" dirty="0"/>
          </a:p>
          <a:p>
            <a:r>
              <a:rPr lang="zh-CN" altLang="en-US" dirty="0"/>
              <a:t>感測裝置的話可以是</a:t>
            </a:r>
            <a:r>
              <a:rPr lang="en-US" altLang="zh-CN" dirty="0"/>
              <a:t>laser</a:t>
            </a:r>
            <a:r>
              <a:rPr lang="zh-CN" altLang="en-US" dirty="0"/>
              <a:t>，可以是陀螺儀，相機，</a:t>
            </a:r>
            <a:endParaRPr lang="en-US" altLang="zh-CN" dirty="0"/>
          </a:p>
          <a:p>
            <a:r>
              <a:rPr lang="zh-CN" altLang="en-US" dirty="0"/>
              <a:t>基於</a:t>
            </a:r>
            <a:r>
              <a:rPr lang="en-US" altLang="zh-CN" dirty="0"/>
              <a:t>laser</a:t>
            </a:r>
            <a:r>
              <a:rPr lang="zh-CN" altLang="en-US" dirty="0"/>
              <a:t>的</a:t>
            </a:r>
            <a:r>
              <a:rPr lang="en-US" altLang="zh-CN" dirty="0"/>
              <a:t>SLAM</a:t>
            </a:r>
            <a:r>
              <a:rPr lang="zh-CN" altLang="en-US" dirty="0"/>
              <a:t>叫做</a:t>
            </a:r>
            <a:r>
              <a:rPr lang="en-US" altLang="zh-CN" dirty="0"/>
              <a:t>Laser SLAM</a:t>
            </a:r>
            <a:r>
              <a:rPr lang="zh-CN" altLang="en-US" dirty="0"/>
              <a:t>，基於通過相機獲得影像資料的叫做</a:t>
            </a:r>
            <a:r>
              <a:rPr lang="en-US" altLang="zh-CN" dirty="0"/>
              <a:t>Virtual SLAM</a:t>
            </a:r>
            <a:r>
              <a:rPr lang="zh-CN" altLang="en-US" dirty="0"/>
              <a:t>，即視覺</a:t>
            </a:r>
            <a:r>
              <a:rPr lang="en-US" altLang="zh-CN" dirty="0"/>
              <a:t>SLAM</a:t>
            </a:r>
            <a:r>
              <a:rPr lang="zh-CN" altLang="en-US" dirty="0"/>
              <a:t>，</a:t>
            </a:r>
            <a:endParaRPr lang="en-US" altLang="zh-CN" dirty="0"/>
          </a:p>
          <a:p>
            <a:r>
              <a:rPr lang="zh-CN" altLang="en-US" dirty="0"/>
              <a:t>我們主要是討論</a:t>
            </a:r>
            <a:r>
              <a:rPr lang="en-US" altLang="zh-CN" dirty="0"/>
              <a:t>Virtual SLAM</a:t>
            </a:r>
            <a:r>
              <a:rPr lang="zh-CN" altLang="en-US" dirty="0"/>
              <a:t>的部分。</a:t>
            </a:r>
            <a:endParaRPr lang="en-US" altLang="zh-CN" dirty="0"/>
          </a:p>
          <a:p>
            <a:r>
              <a:rPr lang="en-US" altLang="zh-CN" dirty="0"/>
              <a:t>---------------------------------------</a:t>
            </a:r>
          </a:p>
          <a:p>
            <a:r>
              <a:rPr lang="zh-TW" altLang="en-US" dirty="0"/>
              <a:t>在本體上的、在環境裡的</a:t>
            </a:r>
            <a:endParaRPr lang="zh-CN" altLang="en-US" dirty="0"/>
          </a:p>
        </p:txBody>
      </p:sp>
      <p:sp>
        <p:nvSpPr>
          <p:cNvPr id="4" name="投影片編號版面配置區 3"/>
          <p:cNvSpPr>
            <a:spLocks noGrp="1"/>
          </p:cNvSpPr>
          <p:nvPr>
            <p:ph type="sldNum" sz="quarter" idx="5"/>
          </p:nvPr>
        </p:nvSpPr>
        <p:spPr/>
        <p:txBody>
          <a:bodyPr/>
          <a:lstStyle/>
          <a:p>
            <a:fld id="{3402E45B-6752-483C-9BDB-6A7086AA3859}" type="slidenum">
              <a:rPr lang="zh-CN" altLang="en-US" smtClean="0"/>
              <a:t>77</a:t>
            </a:fld>
            <a:endParaRPr lang="zh-CN" altLang="en-US"/>
          </a:p>
        </p:txBody>
      </p:sp>
    </p:spTree>
    <p:extLst>
      <p:ext uri="{BB962C8B-B14F-4D97-AF65-F5344CB8AC3E}">
        <p14:creationId xmlns:p14="http://schemas.microsoft.com/office/powerpoint/2010/main" val="262850444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CN" altLang="en-US" dirty="0"/>
              <a:t>對比</a:t>
            </a:r>
            <a:r>
              <a:rPr lang="en-US" altLang="zh-CN" dirty="0"/>
              <a:t>Laser</a:t>
            </a:r>
            <a:r>
              <a:rPr lang="zh-CN" altLang="en-US" dirty="0"/>
              <a:t>和</a:t>
            </a:r>
            <a:r>
              <a:rPr lang="en-US" altLang="zh-CN" dirty="0"/>
              <a:t>camera</a:t>
            </a:r>
            <a:r>
              <a:rPr lang="zh-CN" altLang="en-US" dirty="0"/>
              <a:t>。</a:t>
            </a:r>
            <a:endParaRPr lang="en-US" altLang="zh-CN" dirty="0"/>
          </a:p>
          <a:p>
            <a:r>
              <a:rPr lang="en-US" altLang="zh-CN" dirty="0"/>
              <a:t>Laser</a:t>
            </a:r>
            <a:r>
              <a:rPr lang="zh-CN" altLang="en-US" dirty="0"/>
              <a:t>會相對精準，資料收集，處理的時延會比較小，</a:t>
            </a:r>
            <a:endParaRPr lang="en-US" altLang="zh-CN" dirty="0"/>
          </a:p>
          <a:p>
            <a:r>
              <a:rPr lang="zh-CN" altLang="en-US" dirty="0"/>
              <a:t>計算複雜度較低，但是功率比較大，裝置的體積也比較大。其次是昂貴。</a:t>
            </a:r>
            <a:endParaRPr lang="en-US" altLang="zh-CN" dirty="0"/>
          </a:p>
          <a:p>
            <a:endParaRPr lang="en-US" altLang="zh-CN" dirty="0"/>
          </a:p>
          <a:p>
            <a:r>
              <a:rPr lang="zh-CN" altLang="en-US" dirty="0"/>
              <a:t>相機的話，計算複雜度會比較高，解析度低和解析度高的影像計算複雜度會不一樣。</a:t>
            </a:r>
            <a:endParaRPr lang="en-US" altLang="zh-CN" dirty="0"/>
          </a:p>
          <a:p>
            <a:r>
              <a:rPr lang="zh-CN" altLang="en-US" dirty="0"/>
              <a:t>受環境影響會比較大，相同的環境，白天看和在晚上，活得的影像資料完全不同。</a:t>
            </a:r>
            <a:endParaRPr lang="en-US" altLang="zh-CN" dirty="0"/>
          </a:p>
          <a:p>
            <a:r>
              <a:rPr lang="zh-CN" altLang="en-US" dirty="0"/>
              <a:t>影像資料對噪聲會比較敏感。</a:t>
            </a:r>
            <a:endParaRPr lang="en-US" altLang="zh-CN" dirty="0"/>
          </a:p>
          <a:p>
            <a:r>
              <a:rPr lang="zh-CN" altLang="en-US" dirty="0"/>
              <a:t>但是相機的優點是便宜，輕便。</a:t>
            </a:r>
            <a:endParaRPr lang="en-US" altLang="zh-CN" dirty="0"/>
          </a:p>
        </p:txBody>
      </p:sp>
      <p:sp>
        <p:nvSpPr>
          <p:cNvPr id="4" name="投影片編號版面配置區 3"/>
          <p:cNvSpPr>
            <a:spLocks noGrp="1"/>
          </p:cNvSpPr>
          <p:nvPr>
            <p:ph type="sldNum" sz="quarter" idx="5"/>
          </p:nvPr>
        </p:nvSpPr>
        <p:spPr/>
        <p:txBody>
          <a:bodyPr/>
          <a:lstStyle/>
          <a:p>
            <a:fld id="{3402E45B-6752-483C-9BDB-6A7086AA3859}" type="slidenum">
              <a:rPr lang="zh-CN" altLang="en-US" smtClean="0"/>
              <a:t>78</a:t>
            </a:fld>
            <a:endParaRPr lang="zh-CN" altLang="en-US"/>
          </a:p>
        </p:txBody>
      </p:sp>
    </p:spTree>
    <p:extLst>
      <p:ext uri="{BB962C8B-B14F-4D97-AF65-F5344CB8AC3E}">
        <p14:creationId xmlns:p14="http://schemas.microsoft.com/office/powerpoint/2010/main" val="112323726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傳感器種類</a:t>
            </a:r>
            <a:endParaRPr lang="en-US" altLang="zh-TW" dirty="0"/>
          </a:p>
          <a:p>
            <a:r>
              <a:rPr lang="zh-TW" altLang="en-US" dirty="0"/>
              <a:t>單目</a:t>
            </a:r>
            <a:endParaRPr lang="en-US" altLang="zh-TW" dirty="0"/>
          </a:p>
          <a:p>
            <a:r>
              <a:rPr lang="zh-TW" altLang="en-US" dirty="0"/>
              <a:t>雙目</a:t>
            </a:r>
            <a:endParaRPr lang="en-US" altLang="zh-TW" dirty="0"/>
          </a:p>
          <a:p>
            <a:r>
              <a:rPr lang="en-US" altLang="zh-TW" dirty="0"/>
              <a:t>RGBD(</a:t>
            </a:r>
            <a:r>
              <a:rPr lang="zh-TW" altLang="en-US" dirty="0"/>
              <a:t>紅外光，</a:t>
            </a:r>
            <a:r>
              <a:rPr lang="en-US" altLang="zh-TW" sz="1200" b="0" i="0" kern="1200" dirty="0">
                <a:solidFill>
                  <a:schemeClr val="tx1"/>
                </a:solidFill>
                <a:effectLst/>
                <a:latin typeface="+mn-lt"/>
                <a:ea typeface="+mn-ea"/>
                <a:cs typeface="+mn-cs"/>
              </a:rPr>
              <a:t>Time of Flight)</a:t>
            </a:r>
            <a:endParaRPr lang="en-US" altLang="zh-TW" dirty="0"/>
          </a:p>
          <a:p>
            <a:r>
              <a:rPr lang="en-US" altLang="zh-CN" dirty="0"/>
              <a:t>https://www.google.com/search?q=%E5%96%AE%E7%9B%AE+%E9%9B%99%E7%9B%AE&amp;tbm=isch&amp;ved=2ahUKEwjWisOq2c33AhVTR_UHHYqcDccQ2-cCegQIABAA&amp;oq=%E5%96%AE%E7%9B%AE+%E9%9B%99%E7%9B%AE&amp;gs_lcp=CgNpbWcQAzoFCAAQgAQ6BAgAEBhQvAlYoB1g-h9oBHAAeACAATKIAd0DkgECMTCYAQCgAQGqAQtnd3Mtd2l6LWltZ8ABAQ&amp;sclient=img&amp;ei=YY92YpbWG9OO1e8Pirm2uAw&amp;bih=605&amp;biw=1396&amp;rlz=1C1ONGR_zh-TWTW946TW946#imgrc=A5-hHVAEBXb28M</a:t>
            </a:r>
            <a:endParaRPr lang="zh-CN" altLang="en-US" dirty="0"/>
          </a:p>
        </p:txBody>
      </p:sp>
      <p:sp>
        <p:nvSpPr>
          <p:cNvPr id="4" name="投影片編號版面配置區 3"/>
          <p:cNvSpPr>
            <a:spLocks noGrp="1"/>
          </p:cNvSpPr>
          <p:nvPr>
            <p:ph type="sldNum" sz="quarter" idx="5"/>
          </p:nvPr>
        </p:nvSpPr>
        <p:spPr/>
        <p:txBody>
          <a:bodyPr/>
          <a:lstStyle/>
          <a:p>
            <a:fld id="{3402E45B-6752-483C-9BDB-6A7086AA3859}" type="slidenum">
              <a:rPr lang="zh-CN" altLang="en-US" smtClean="0"/>
              <a:t>79</a:t>
            </a:fld>
            <a:endParaRPr lang="zh-CN" altLang="en-US"/>
          </a:p>
        </p:txBody>
      </p:sp>
    </p:spTree>
    <p:extLst>
      <p:ext uri="{BB962C8B-B14F-4D97-AF65-F5344CB8AC3E}">
        <p14:creationId xmlns:p14="http://schemas.microsoft.com/office/powerpoint/2010/main" val="23659528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CN" altLang="en-US" dirty="0"/>
              <a:t>多应用在建筑设计（</a:t>
            </a:r>
            <a:r>
              <a:rPr lang="en-US" altLang="zh-CN" dirty="0"/>
              <a:t>AUTOCAD</a:t>
            </a:r>
            <a:r>
              <a:rPr lang="zh-CN" altLang="en-US" dirty="0"/>
              <a:t>）或者工业设计领域</a:t>
            </a:r>
            <a:endParaRPr lang="en-US" altLang="zh-TW" dirty="0"/>
          </a:p>
        </p:txBody>
      </p:sp>
      <p:sp>
        <p:nvSpPr>
          <p:cNvPr id="4" name="投影片編號版面配置區 3"/>
          <p:cNvSpPr>
            <a:spLocks noGrp="1"/>
          </p:cNvSpPr>
          <p:nvPr>
            <p:ph type="sldNum" sz="quarter" idx="5"/>
          </p:nvPr>
        </p:nvSpPr>
        <p:spPr/>
        <p:txBody>
          <a:bodyPr/>
          <a:lstStyle/>
          <a:p>
            <a:fld id="{2B9944FA-9525-454B-8AFC-56CC0ECCD1F6}" type="slidenum">
              <a:rPr lang="zh-CN" altLang="en-US" smtClean="0"/>
              <a:t>11</a:t>
            </a:fld>
            <a:endParaRPr lang="zh-CN" altLang="en-US"/>
          </a:p>
        </p:txBody>
      </p:sp>
    </p:spTree>
    <p:extLst>
      <p:ext uri="{BB962C8B-B14F-4D97-AF65-F5344CB8AC3E}">
        <p14:creationId xmlns:p14="http://schemas.microsoft.com/office/powerpoint/2010/main" val="335151334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CN" altLang="en-US" dirty="0"/>
              <a:t>這個視覺里程計是基於剛體運動，</a:t>
            </a:r>
            <a:endParaRPr lang="en-US" altLang="zh-CN" dirty="0"/>
          </a:p>
          <a:p>
            <a:r>
              <a:rPr lang="zh-CN" altLang="en-US" dirty="0"/>
              <a:t>坐標系進行平移和旋轉</a:t>
            </a:r>
            <a:endParaRPr lang="en-US" altLang="zh-CN" dirty="0"/>
          </a:p>
          <a:p>
            <a:r>
              <a:rPr lang="zh-CN" altLang="en-US" dirty="0"/>
              <a:t>三維世界坐標會轉換爲相機的坐標，</a:t>
            </a:r>
            <a:endParaRPr lang="en-US" altLang="zh-CN" dirty="0"/>
          </a:p>
          <a:p>
            <a:r>
              <a:rPr lang="zh-CN" altLang="en-US" dirty="0"/>
              <a:t>通過影像之間的差異來計算相機運動的軌跡。</a:t>
            </a:r>
            <a:endParaRPr lang="en-US" altLang="zh-CN" dirty="0"/>
          </a:p>
          <a:p>
            <a:r>
              <a:rPr lang="en-US" altLang="zh-CN" dirty="0"/>
              <a:t>-----------------------</a:t>
            </a:r>
          </a:p>
          <a:p>
            <a:r>
              <a:rPr lang="zh-TW" altLang="en-US" dirty="0"/>
              <a:t>根據上一偵的的向量</a:t>
            </a:r>
            <a:endParaRPr lang="en-US" altLang="zh-TW" dirty="0"/>
          </a:p>
          <a:p>
            <a:r>
              <a:rPr lang="zh-TW" altLang="en-US" dirty="0"/>
              <a:t>如果跟丟，從數據庫從重新定位</a:t>
            </a:r>
            <a:endParaRPr lang="zh-CN" altLang="en-US" dirty="0"/>
          </a:p>
        </p:txBody>
      </p:sp>
      <p:sp>
        <p:nvSpPr>
          <p:cNvPr id="4" name="投影片編號版面配置區 3"/>
          <p:cNvSpPr>
            <a:spLocks noGrp="1"/>
          </p:cNvSpPr>
          <p:nvPr>
            <p:ph type="sldNum" sz="quarter" idx="5"/>
          </p:nvPr>
        </p:nvSpPr>
        <p:spPr/>
        <p:txBody>
          <a:bodyPr/>
          <a:lstStyle/>
          <a:p>
            <a:fld id="{3402E45B-6752-483C-9BDB-6A7086AA3859}" type="slidenum">
              <a:rPr lang="zh-CN" altLang="en-US" smtClean="0"/>
              <a:t>80</a:t>
            </a:fld>
            <a:endParaRPr lang="zh-CN" altLang="en-US"/>
          </a:p>
        </p:txBody>
      </p:sp>
    </p:spTree>
    <p:extLst>
      <p:ext uri="{BB962C8B-B14F-4D97-AF65-F5344CB8AC3E}">
        <p14:creationId xmlns:p14="http://schemas.microsoft.com/office/powerpoint/2010/main" val="297561171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indent="0">
              <a:buNone/>
            </a:pPr>
            <a:r>
              <a:rPr lang="en-US" altLang="zh-TW" dirty="0"/>
              <a:t>1.</a:t>
            </a:r>
            <a:r>
              <a:rPr lang="zh-TW" altLang="en-US" dirty="0"/>
              <a:t> 特徵提取</a:t>
            </a:r>
            <a:r>
              <a:rPr lang="en-US" altLang="zh-TW" dirty="0"/>
              <a:t>SIFT</a:t>
            </a:r>
          </a:p>
          <a:p>
            <a:pPr marL="0" indent="0">
              <a:buNone/>
            </a:pPr>
            <a:r>
              <a:rPr lang="en-US" altLang="zh-TW" dirty="0"/>
              <a:t>2.</a:t>
            </a:r>
            <a:r>
              <a:rPr lang="zh-TW" altLang="en-US" dirty="0"/>
              <a:t>對應點的計算</a:t>
            </a:r>
            <a:endParaRPr lang="en-US" altLang="zh-TW" dirty="0"/>
          </a:p>
          <a:p>
            <a:pPr marL="0" indent="0">
              <a:buNone/>
            </a:pPr>
            <a:r>
              <a:rPr lang="en-US" altLang="zh-CN" dirty="0"/>
              <a:t>d1/d2 &lt; threshold, </a:t>
            </a:r>
            <a:r>
              <a:rPr lang="zh-TW" altLang="en-US" dirty="0"/>
              <a:t>而不是找最近的點</a:t>
            </a:r>
            <a:endParaRPr lang="en-US" altLang="zh-TW" dirty="0"/>
          </a:p>
          <a:p>
            <a:pPr marL="0" indent="0">
              <a:buNone/>
            </a:pPr>
            <a:r>
              <a:rPr lang="en-US" altLang="zh-TW" dirty="0"/>
              <a:t>3.</a:t>
            </a:r>
            <a:r>
              <a:rPr lang="zh-TW" altLang="en-US" dirty="0"/>
              <a:t> 軌跡 </a:t>
            </a:r>
            <a:r>
              <a:rPr lang="en-US" altLang="zh-TW" dirty="0"/>
              <a:t>track</a:t>
            </a:r>
          </a:p>
          <a:p>
            <a:pPr marL="0" indent="0">
              <a:buNone/>
            </a:pPr>
            <a:r>
              <a:rPr lang="zh-TW" altLang="en-US" dirty="0"/>
              <a:t>實際上，詞袋</a:t>
            </a:r>
            <a:endParaRPr lang="zh-CN" altLang="en-US" dirty="0"/>
          </a:p>
        </p:txBody>
      </p:sp>
      <p:sp>
        <p:nvSpPr>
          <p:cNvPr id="4" name="投影片編號版面配置區 3"/>
          <p:cNvSpPr>
            <a:spLocks noGrp="1"/>
          </p:cNvSpPr>
          <p:nvPr>
            <p:ph type="sldNum" sz="quarter" idx="5"/>
          </p:nvPr>
        </p:nvSpPr>
        <p:spPr/>
        <p:txBody>
          <a:bodyPr/>
          <a:lstStyle/>
          <a:p>
            <a:fld id="{3402E45B-6752-483C-9BDB-6A7086AA3859}" type="slidenum">
              <a:rPr lang="zh-CN" altLang="en-US" smtClean="0"/>
              <a:t>81</a:t>
            </a:fld>
            <a:endParaRPr lang="zh-CN" altLang="en-US"/>
          </a:p>
        </p:txBody>
      </p:sp>
    </p:spTree>
    <p:extLst>
      <p:ext uri="{BB962C8B-B14F-4D97-AF65-F5344CB8AC3E}">
        <p14:creationId xmlns:p14="http://schemas.microsoft.com/office/powerpoint/2010/main" val="89759614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機器人由三角形表示。 星星代表地標。 機器人最初使用其傳感器測量地標的位置（傳感器測量以照明顯示）</a:t>
            </a:r>
          </a:p>
        </p:txBody>
      </p:sp>
      <p:sp>
        <p:nvSpPr>
          <p:cNvPr id="4" name="投影片編號版面配置區 3"/>
          <p:cNvSpPr>
            <a:spLocks noGrp="1"/>
          </p:cNvSpPr>
          <p:nvPr>
            <p:ph type="sldNum" sz="quarter" idx="10"/>
          </p:nvPr>
        </p:nvSpPr>
        <p:spPr/>
        <p:txBody>
          <a:bodyPr/>
          <a:lstStyle/>
          <a:p>
            <a:fld id="{3402E45B-6752-483C-9BDB-6A7086AA3859}" type="slidenum">
              <a:rPr lang="zh-CN" altLang="en-US" smtClean="0"/>
              <a:t>82</a:t>
            </a:fld>
            <a:endParaRPr lang="zh-CN" altLang="en-US"/>
          </a:p>
        </p:txBody>
      </p:sp>
    </p:spTree>
    <p:extLst>
      <p:ext uri="{BB962C8B-B14F-4D97-AF65-F5344CB8AC3E}">
        <p14:creationId xmlns:p14="http://schemas.microsoft.com/office/powerpoint/2010/main" val="130360185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機器人移動，</a:t>
            </a:r>
            <a:endParaRPr lang="en-US" altLang="zh-TW" dirty="0"/>
          </a:p>
          <a:p>
            <a:r>
              <a:rPr lang="zh-TW" altLang="en-US" dirty="0"/>
              <a:t>因此現在認為它就在這裡。 </a:t>
            </a:r>
            <a:endParaRPr lang="en-US" altLang="zh-TW" dirty="0"/>
          </a:p>
          <a:p>
            <a:r>
              <a:rPr lang="zh-TW" altLang="en-US" dirty="0"/>
              <a:t>移動的距離由機器人的測距法（根據</a:t>
            </a:r>
            <a:r>
              <a:rPr lang="en-US" altLang="zh-TW" dirty="0"/>
              <a:t>motion model</a:t>
            </a:r>
            <a:r>
              <a:rPr lang="zh-TW" altLang="en-US" dirty="0"/>
              <a:t>運動模型）給出。</a:t>
            </a:r>
          </a:p>
        </p:txBody>
      </p:sp>
      <p:sp>
        <p:nvSpPr>
          <p:cNvPr id="4" name="投影片編號版面配置區 3"/>
          <p:cNvSpPr>
            <a:spLocks noGrp="1"/>
          </p:cNvSpPr>
          <p:nvPr>
            <p:ph type="sldNum" sz="quarter" idx="10"/>
          </p:nvPr>
        </p:nvSpPr>
        <p:spPr/>
        <p:txBody>
          <a:bodyPr/>
          <a:lstStyle/>
          <a:p>
            <a:fld id="{3402E45B-6752-483C-9BDB-6A7086AA3859}" type="slidenum">
              <a:rPr lang="zh-CN" altLang="en-US" smtClean="0"/>
              <a:t>83</a:t>
            </a:fld>
            <a:endParaRPr lang="zh-CN" altLang="en-US"/>
          </a:p>
        </p:txBody>
      </p:sp>
    </p:spTree>
    <p:extLst>
      <p:ext uri="{BB962C8B-B14F-4D97-AF65-F5344CB8AC3E}">
        <p14:creationId xmlns:p14="http://schemas.microsoft.com/office/powerpoint/2010/main" val="353628356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機器人再次使用其傳感器測量地標的位置，</a:t>
            </a:r>
            <a:endParaRPr lang="en-US" altLang="zh-TW" dirty="0"/>
          </a:p>
          <a:p>
            <a:r>
              <a:rPr lang="zh-TW" altLang="en-US" dirty="0"/>
              <a:t>但發現它們與機器人認為的位置不符（根據機器人的位置）。 </a:t>
            </a:r>
            <a:endParaRPr lang="en-US" altLang="zh-TW" dirty="0"/>
          </a:p>
          <a:p>
            <a:r>
              <a:rPr lang="zh-TW" altLang="en-US" dirty="0"/>
              <a:t>因此，機器人不在它認為的位置。</a:t>
            </a:r>
          </a:p>
        </p:txBody>
      </p:sp>
      <p:sp>
        <p:nvSpPr>
          <p:cNvPr id="4" name="投影片編號版面配置區 3"/>
          <p:cNvSpPr>
            <a:spLocks noGrp="1"/>
          </p:cNvSpPr>
          <p:nvPr>
            <p:ph type="sldNum" sz="quarter" idx="10"/>
          </p:nvPr>
        </p:nvSpPr>
        <p:spPr/>
        <p:txBody>
          <a:bodyPr/>
          <a:lstStyle/>
          <a:p>
            <a:fld id="{3402E45B-6752-483C-9BDB-6A7086AA3859}" type="slidenum">
              <a:rPr lang="zh-CN" altLang="en-US" smtClean="0"/>
              <a:t>84</a:t>
            </a:fld>
            <a:endParaRPr lang="zh-CN" altLang="en-US"/>
          </a:p>
        </p:txBody>
      </p:sp>
    </p:spTree>
    <p:extLst>
      <p:ext uri="{BB962C8B-B14F-4D97-AF65-F5344CB8AC3E}">
        <p14:creationId xmlns:p14="http://schemas.microsoft.com/office/powerpoint/2010/main" val="390719106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由於機器人比里程表相信更多的傳感器，</a:t>
            </a:r>
            <a:endParaRPr lang="en-US" altLang="zh-TW" dirty="0"/>
          </a:p>
          <a:p>
            <a:r>
              <a:rPr lang="zh-TW" altLang="en-US" dirty="0"/>
              <a:t>因此它現在使用獲得的有關地標實際位置的信息來確定其位置</a:t>
            </a:r>
            <a:endParaRPr lang="en-US" altLang="zh-TW" dirty="0"/>
          </a:p>
          <a:p>
            <a:r>
              <a:rPr lang="zh-TW" altLang="en-US" dirty="0"/>
              <a:t>（虛線框表示了機器人最初認為的位置）。</a:t>
            </a:r>
          </a:p>
        </p:txBody>
      </p:sp>
      <p:sp>
        <p:nvSpPr>
          <p:cNvPr id="4" name="投影片編號版面配置區 3"/>
          <p:cNvSpPr>
            <a:spLocks noGrp="1"/>
          </p:cNvSpPr>
          <p:nvPr>
            <p:ph type="sldNum" sz="quarter" idx="10"/>
          </p:nvPr>
        </p:nvSpPr>
        <p:spPr/>
        <p:txBody>
          <a:bodyPr/>
          <a:lstStyle/>
          <a:p>
            <a:fld id="{3402E45B-6752-483C-9BDB-6A7086AA3859}" type="slidenum">
              <a:rPr lang="zh-CN" altLang="en-US" smtClean="0"/>
              <a:t>85</a:t>
            </a:fld>
            <a:endParaRPr lang="zh-CN" altLang="en-US"/>
          </a:p>
        </p:txBody>
      </p:sp>
    </p:spTree>
    <p:extLst>
      <p:ext uri="{BB962C8B-B14F-4D97-AF65-F5344CB8AC3E}">
        <p14:creationId xmlns:p14="http://schemas.microsoft.com/office/powerpoint/2010/main" val="208991683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CN" altLang="en-US" dirty="0"/>
              <a:t>針對這個場景</a:t>
            </a:r>
            <a:endParaRPr lang="en-US" altLang="zh-CN" dirty="0"/>
          </a:p>
          <a:p>
            <a:r>
              <a:rPr lang="en-US" altLang="zh-CN" dirty="0"/>
              <a:t>Observation model </a:t>
            </a:r>
            <a:r>
              <a:rPr lang="zh-CN" altLang="en-US" dirty="0"/>
              <a:t>就會做一些調整。</a:t>
            </a:r>
            <a:endParaRPr lang="en-US" altLang="zh-CN" dirty="0"/>
          </a:p>
          <a:p>
            <a:r>
              <a:rPr lang="zh-CN" altLang="en-US" dirty="0"/>
              <a:t>一開始</a:t>
            </a:r>
            <a:r>
              <a:rPr lang="en-US" altLang="zh-CN" dirty="0"/>
              <a:t>motion model</a:t>
            </a:r>
            <a:r>
              <a:rPr lang="zh-CN" altLang="en-US" dirty="0"/>
              <a:t>會給出路徑規劃 </a:t>
            </a:r>
            <a:r>
              <a:rPr lang="en-US" altLang="zh-CN" dirty="0"/>
              <a:t>x</a:t>
            </a:r>
            <a:r>
              <a:rPr lang="zh-CN" altLang="en-US" dirty="0"/>
              <a:t>，</a:t>
            </a:r>
            <a:endParaRPr lang="en-US" altLang="zh-CN" dirty="0"/>
          </a:p>
          <a:p>
            <a:r>
              <a:rPr lang="zh-CN" altLang="en-US" dirty="0"/>
              <a:t>同時</a:t>
            </a:r>
            <a:r>
              <a:rPr lang="en-US" altLang="zh-CN" dirty="0"/>
              <a:t>observation model </a:t>
            </a:r>
            <a:r>
              <a:rPr lang="zh-CN" altLang="en-US" dirty="0"/>
              <a:t>也會估計一個路徑規劃 </a:t>
            </a:r>
            <a:r>
              <a:rPr lang="en-US" altLang="zh-CN" dirty="0"/>
              <a:t>z’</a:t>
            </a:r>
          </a:p>
          <a:p>
            <a:endParaRPr lang="en-US" altLang="zh-TW" dirty="0"/>
          </a:p>
          <a:p>
            <a:r>
              <a:rPr lang="zh-CN" altLang="en-US" dirty="0"/>
              <a:t>當機器人根據</a:t>
            </a:r>
            <a:r>
              <a:rPr lang="en-US" altLang="zh-CN" dirty="0"/>
              <a:t>x</a:t>
            </a:r>
            <a:r>
              <a:rPr lang="zh-CN" altLang="en-US" dirty="0"/>
              <a:t>移動到下一個位置時候，用</a:t>
            </a:r>
            <a:r>
              <a:rPr lang="en-US" altLang="zh-CN" dirty="0"/>
              <a:t>observation model </a:t>
            </a:r>
            <a:r>
              <a:rPr lang="zh-CN" altLang="en-US" dirty="0"/>
              <a:t>再測量一次，得到</a:t>
            </a:r>
            <a:r>
              <a:rPr lang="en-US" altLang="zh-CN" dirty="0"/>
              <a:t>z’</a:t>
            </a:r>
          </a:p>
          <a:p>
            <a:r>
              <a:rPr lang="zh-CN" altLang="en-US" dirty="0"/>
              <a:t>對比一下 </a:t>
            </a:r>
            <a:r>
              <a:rPr lang="en-US" altLang="zh-CN" dirty="0"/>
              <a:t>z </a:t>
            </a:r>
            <a:r>
              <a:rPr lang="zh-CN" altLang="en-US" dirty="0"/>
              <a:t>和 </a:t>
            </a:r>
            <a:r>
              <a:rPr lang="en-US" altLang="zh-CN" dirty="0"/>
              <a:t>z’ </a:t>
            </a:r>
            <a:r>
              <a:rPr lang="zh-CN" altLang="en-US" dirty="0"/>
              <a:t>會不會一樣，如果差很多就要調整一下。</a:t>
            </a:r>
            <a:endParaRPr lang="en-US" altLang="zh-CN" dirty="0"/>
          </a:p>
          <a:p>
            <a:r>
              <a:rPr lang="en-US" altLang="zh-TW" dirty="0"/>
              <a:t>--------------------------</a:t>
            </a:r>
          </a:p>
          <a:p>
            <a:r>
              <a:rPr lang="en-US" altLang="zh-TW" dirty="0"/>
              <a:t>Motion model: </a:t>
            </a:r>
            <a:r>
              <a:rPr lang="zh-TW" altLang="en-US" dirty="0"/>
              <a:t>通過之前的位姿估計現在的位姿</a:t>
            </a:r>
          </a:p>
        </p:txBody>
      </p:sp>
      <p:sp>
        <p:nvSpPr>
          <p:cNvPr id="4" name="投影片編號版面配置區 3"/>
          <p:cNvSpPr>
            <a:spLocks noGrp="1"/>
          </p:cNvSpPr>
          <p:nvPr>
            <p:ph type="sldNum" sz="quarter" idx="10"/>
          </p:nvPr>
        </p:nvSpPr>
        <p:spPr/>
        <p:txBody>
          <a:bodyPr/>
          <a:lstStyle/>
          <a:p>
            <a:fld id="{3402E45B-6752-483C-9BDB-6A7086AA3859}" type="slidenum">
              <a:rPr lang="zh-CN" altLang="en-US" smtClean="0"/>
              <a:t>86</a:t>
            </a:fld>
            <a:endParaRPr lang="zh-CN" altLang="en-US"/>
          </a:p>
        </p:txBody>
      </p:sp>
    </p:spTree>
    <p:extLst>
      <p:ext uri="{BB962C8B-B14F-4D97-AF65-F5344CB8AC3E}">
        <p14:creationId xmlns:p14="http://schemas.microsoft.com/office/powerpoint/2010/main" val="397496602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CN" sz="1200" b="0" i="0" kern="1200" dirty="0">
              <a:solidFill>
                <a:schemeClr val="tx1"/>
              </a:solidFill>
              <a:effectLst/>
              <a:latin typeface="+mn-lt"/>
              <a:ea typeface="+mn-ea"/>
              <a:cs typeface="+mn-cs"/>
            </a:endParaRPr>
          </a:p>
          <a:p>
            <a:endParaRPr lang="zh-CN" altLang="en-US" dirty="0"/>
          </a:p>
        </p:txBody>
      </p:sp>
      <p:sp>
        <p:nvSpPr>
          <p:cNvPr id="4" name="投影片編號版面配置區 3"/>
          <p:cNvSpPr>
            <a:spLocks noGrp="1"/>
          </p:cNvSpPr>
          <p:nvPr>
            <p:ph type="sldNum" sz="quarter" idx="5"/>
          </p:nvPr>
        </p:nvSpPr>
        <p:spPr/>
        <p:txBody>
          <a:bodyPr/>
          <a:lstStyle/>
          <a:p>
            <a:fld id="{3402E45B-6752-483C-9BDB-6A7086AA3859}" type="slidenum">
              <a:rPr lang="zh-CN" altLang="en-US" smtClean="0"/>
              <a:t>87</a:t>
            </a:fld>
            <a:endParaRPr lang="zh-CN" altLang="en-US"/>
          </a:p>
        </p:txBody>
      </p:sp>
    </p:spTree>
    <p:extLst>
      <p:ext uri="{BB962C8B-B14F-4D97-AF65-F5344CB8AC3E}">
        <p14:creationId xmlns:p14="http://schemas.microsoft.com/office/powerpoint/2010/main" val="49668970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投影片編號版面配置區 3"/>
          <p:cNvSpPr>
            <a:spLocks noGrp="1"/>
          </p:cNvSpPr>
          <p:nvPr>
            <p:ph type="sldNum" sz="quarter" idx="5"/>
          </p:nvPr>
        </p:nvSpPr>
        <p:spPr/>
        <p:txBody>
          <a:bodyPr/>
          <a:lstStyle/>
          <a:p>
            <a:fld id="{3402E45B-6752-483C-9BDB-6A7086AA3859}" type="slidenum">
              <a:rPr lang="zh-CN" altLang="en-US" smtClean="0"/>
              <a:t>88</a:t>
            </a:fld>
            <a:endParaRPr lang="zh-CN" altLang="en-US"/>
          </a:p>
        </p:txBody>
      </p:sp>
    </p:spTree>
    <p:extLst>
      <p:ext uri="{BB962C8B-B14F-4D97-AF65-F5344CB8AC3E}">
        <p14:creationId xmlns:p14="http://schemas.microsoft.com/office/powerpoint/2010/main" val="387759380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跟歷史紀錄匹配看看</a:t>
            </a:r>
            <a:endParaRPr lang="zh-CN" altLang="en-US" dirty="0"/>
          </a:p>
        </p:txBody>
      </p:sp>
      <p:sp>
        <p:nvSpPr>
          <p:cNvPr id="4" name="投影片編號版面配置區 3"/>
          <p:cNvSpPr>
            <a:spLocks noGrp="1"/>
          </p:cNvSpPr>
          <p:nvPr>
            <p:ph type="sldNum" sz="quarter" idx="5"/>
          </p:nvPr>
        </p:nvSpPr>
        <p:spPr/>
        <p:txBody>
          <a:bodyPr/>
          <a:lstStyle/>
          <a:p>
            <a:fld id="{3402E45B-6752-483C-9BDB-6A7086AA3859}" type="slidenum">
              <a:rPr lang="zh-CN" altLang="en-US" smtClean="0"/>
              <a:t>89</a:t>
            </a:fld>
            <a:endParaRPr lang="zh-CN" altLang="en-US"/>
          </a:p>
        </p:txBody>
      </p:sp>
    </p:spTree>
    <p:extLst>
      <p:ext uri="{BB962C8B-B14F-4D97-AF65-F5344CB8AC3E}">
        <p14:creationId xmlns:p14="http://schemas.microsoft.com/office/powerpoint/2010/main" val="5453580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CN" altLang="en-US" dirty="0"/>
              <a:t>投影变换的性质：</a:t>
            </a:r>
          </a:p>
          <a:p>
            <a:r>
              <a:rPr lang="en-US" altLang="zh-CN" dirty="0"/>
              <a:t>1.</a:t>
            </a:r>
            <a:r>
              <a:rPr lang="zh-CN" altLang="en-US" dirty="0"/>
              <a:t>点投影为点</a:t>
            </a:r>
          </a:p>
          <a:p>
            <a:r>
              <a:rPr lang="en-US" altLang="zh-CN" dirty="0"/>
              <a:t>2.</a:t>
            </a:r>
            <a:r>
              <a:rPr lang="zh-CN" altLang="en-US" dirty="0"/>
              <a:t>线投影为线</a:t>
            </a:r>
          </a:p>
          <a:p>
            <a:r>
              <a:rPr lang="en-US" altLang="zh-CN" dirty="0"/>
              <a:t>3.</a:t>
            </a:r>
            <a:r>
              <a:rPr lang="zh-CN" altLang="en-US" dirty="0"/>
              <a:t>近处的物体大、远处的物体小</a:t>
            </a:r>
          </a:p>
          <a:p>
            <a:r>
              <a:rPr lang="en-US" altLang="zh-CN" dirty="0"/>
              <a:t>4.</a:t>
            </a:r>
            <a:r>
              <a:rPr lang="zh-CN" altLang="en-US" dirty="0"/>
              <a:t>角度不再保持</a:t>
            </a:r>
          </a:p>
          <a:p>
            <a:r>
              <a:rPr lang="en-US" altLang="zh-CN" dirty="0"/>
              <a:t>5.</a:t>
            </a:r>
            <a:r>
              <a:rPr lang="zh-CN" altLang="en-US" dirty="0"/>
              <a:t>平行线相交</a:t>
            </a:r>
            <a:endParaRPr lang="en-US" altLang="zh-TW" dirty="0"/>
          </a:p>
        </p:txBody>
      </p:sp>
      <p:sp>
        <p:nvSpPr>
          <p:cNvPr id="4" name="投影片編號版面配置區 3"/>
          <p:cNvSpPr>
            <a:spLocks noGrp="1"/>
          </p:cNvSpPr>
          <p:nvPr>
            <p:ph type="sldNum" sz="quarter" idx="5"/>
          </p:nvPr>
        </p:nvSpPr>
        <p:spPr/>
        <p:txBody>
          <a:bodyPr/>
          <a:lstStyle/>
          <a:p>
            <a:fld id="{2B9944FA-9525-454B-8AFC-56CC0ECCD1F6}" type="slidenum">
              <a:rPr lang="zh-CN" altLang="en-US" smtClean="0"/>
              <a:t>12</a:t>
            </a:fld>
            <a:endParaRPr lang="zh-CN" altLang="en-US"/>
          </a:p>
        </p:txBody>
      </p:sp>
    </p:spTree>
    <p:extLst>
      <p:ext uri="{BB962C8B-B14F-4D97-AF65-F5344CB8AC3E}">
        <p14:creationId xmlns:p14="http://schemas.microsoft.com/office/powerpoint/2010/main" val="428462307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詞頻因子</a:t>
            </a:r>
            <a:endParaRPr lang="en-US" altLang="zh-TW" dirty="0"/>
          </a:p>
          <a:p>
            <a:r>
              <a:rPr lang="zh-TW" altLang="en-US" sz="1200" b="0" i="0" kern="1200" dirty="0">
                <a:solidFill>
                  <a:schemeClr val="tx1"/>
                </a:solidFill>
                <a:effectLst/>
                <a:latin typeface="+mn-lt"/>
                <a:ea typeface="+mn-ea"/>
                <a:cs typeface="+mn-cs"/>
              </a:rPr>
              <a:t>資訊檢索與文字探勘的常用加權技術</a:t>
            </a:r>
            <a:endParaRPr lang="en-US" altLang="zh-TW" dirty="0"/>
          </a:p>
          <a:p>
            <a:r>
              <a:rPr lang="zh-TW" altLang="en-US" dirty="0"/>
              <a:t>在當前的圖片某</a:t>
            </a:r>
            <a:r>
              <a:rPr lang="en-US" altLang="zh-TW" dirty="0"/>
              <a:t>word</a:t>
            </a:r>
            <a:r>
              <a:rPr lang="zh-TW" altLang="en-US" dirty="0"/>
              <a:t>出現的頻率</a:t>
            </a:r>
            <a:endParaRPr lang="en-US" altLang="zh-TW" dirty="0"/>
          </a:p>
          <a:p>
            <a:r>
              <a:rPr lang="zh-TW" altLang="en-US" dirty="0"/>
              <a:t>包含的文檔越多，</a:t>
            </a:r>
            <a:r>
              <a:rPr lang="en-US" altLang="zh-TW" dirty="0"/>
              <a:t>word</a:t>
            </a:r>
            <a:r>
              <a:rPr lang="zh-TW" altLang="en-US" dirty="0"/>
              <a:t>越不重要</a:t>
            </a:r>
            <a:endParaRPr lang="en-US" altLang="zh-TW" dirty="0"/>
          </a:p>
          <a:p>
            <a:endParaRPr lang="en-US" altLang="zh-CN" dirty="0"/>
          </a:p>
        </p:txBody>
      </p:sp>
      <p:sp>
        <p:nvSpPr>
          <p:cNvPr id="4" name="投影片編號版面配置區 3"/>
          <p:cNvSpPr>
            <a:spLocks noGrp="1"/>
          </p:cNvSpPr>
          <p:nvPr>
            <p:ph type="sldNum" sz="quarter" idx="5"/>
          </p:nvPr>
        </p:nvSpPr>
        <p:spPr/>
        <p:txBody>
          <a:bodyPr/>
          <a:lstStyle/>
          <a:p>
            <a:fld id="{3402E45B-6752-483C-9BDB-6A7086AA3859}" type="slidenum">
              <a:rPr lang="zh-CN" altLang="en-US" smtClean="0"/>
              <a:t>91</a:t>
            </a:fld>
            <a:endParaRPr lang="zh-CN" altLang="en-US"/>
          </a:p>
        </p:txBody>
      </p:sp>
    </p:spTree>
    <p:extLst>
      <p:ext uri="{BB962C8B-B14F-4D97-AF65-F5344CB8AC3E}">
        <p14:creationId xmlns:p14="http://schemas.microsoft.com/office/powerpoint/2010/main" val="96031884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詞頻因子</a:t>
            </a:r>
            <a:r>
              <a:rPr lang="en-US" altLang="zh-TW" dirty="0"/>
              <a:t>TF:</a:t>
            </a:r>
            <a:r>
              <a:rPr lang="zh-TW" altLang="en-US" dirty="0"/>
              <a:t>在當前的圖片某</a:t>
            </a:r>
            <a:r>
              <a:rPr lang="en-US" altLang="zh-TW" dirty="0"/>
              <a:t>word</a:t>
            </a:r>
            <a:r>
              <a:rPr lang="zh-TW" altLang="en-US" dirty="0"/>
              <a:t>出現的頻率</a:t>
            </a:r>
            <a:endParaRPr lang="en-US" altLang="zh-TW" dirty="0"/>
          </a:p>
          <a:p>
            <a:endParaRPr lang="en-US" altLang="zh-CN" dirty="0"/>
          </a:p>
        </p:txBody>
      </p:sp>
      <p:sp>
        <p:nvSpPr>
          <p:cNvPr id="4" name="投影片編號版面配置區 3"/>
          <p:cNvSpPr>
            <a:spLocks noGrp="1"/>
          </p:cNvSpPr>
          <p:nvPr>
            <p:ph type="sldNum" sz="quarter" idx="5"/>
          </p:nvPr>
        </p:nvSpPr>
        <p:spPr/>
        <p:txBody>
          <a:bodyPr/>
          <a:lstStyle/>
          <a:p>
            <a:fld id="{3402E45B-6752-483C-9BDB-6A7086AA3859}" type="slidenum">
              <a:rPr lang="zh-CN" altLang="en-US" smtClean="0"/>
              <a:t>93</a:t>
            </a:fld>
            <a:endParaRPr lang="zh-CN" altLang="en-US"/>
          </a:p>
        </p:txBody>
      </p:sp>
    </p:spTree>
    <p:extLst>
      <p:ext uri="{BB962C8B-B14F-4D97-AF65-F5344CB8AC3E}">
        <p14:creationId xmlns:p14="http://schemas.microsoft.com/office/powerpoint/2010/main" val="413646587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逆文檔因子</a:t>
            </a:r>
            <a:r>
              <a:rPr lang="en-US" altLang="zh-CN" dirty="0" err="1"/>
              <a:t>Idf</a:t>
            </a:r>
            <a:r>
              <a:rPr lang="en-US" altLang="zh-CN" dirty="0"/>
              <a:t> =</a:t>
            </a:r>
            <a:r>
              <a:rPr lang="zh-TW" altLang="en-US" dirty="0"/>
              <a:t>包含的文檔越多，</a:t>
            </a:r>
            <a:r>
              <a:rPr lang="en-US" altLang="zh-TW" dirty="0"/>
              <a:t>word</a:t>
            </a:r>
            <a:r>
              <a:rPr lang="zh-TW" altLang="en-US" dirty="0"/>
              <a:t>越不重要</a:t>
            </a:r>
            <a:endParaRPr lang="en-US" altLang="zh-TW" dirty="0"/>
          </a:p>
          <a:p>
            <a:endParaRPr lang="en-US" altLang="zh-CN" dirty="0"/>
          </a:p>
        </p:txBody>
      </p:sp>
      <p:sp>
        <p:nvSpPr>
          <p:cNvPr id="4" name="投影片編號版面配置區 3"/>
          <p:cNvSpPr>
            <a:spLocks noGrp="1"/>
          </p:cNvSpPr>
          <p:nvPr>
            <p:ph type="sldNum" sz="quarter" idx="5"/>
          </p:nvPr>
        </p:nvSpPr>
        <p:spPr/>
        <p:txBody>
          <a:bodyPr/>
          <a:lstStyle/>
          <a:p>
            <a:fld id="{3402E45B-6752-483C-9BDB-6A7086AA3859}" type="slidenum">
              <a:rPr lang="zh-CN" altLang="en-US" smtClean="0"/>
              <a:t>94</a:t>
            </a:fld>
            <a:endParaRPr lang="zh-CN" altLang="en-US"/>
          </a:p>
        </p:txBody>
      </p:sp>
    </p:spTree>
    <p:extLst>
      <p:ext uri="{BB962C8B-B14F-4D97-AF65-F5344CB8AC3E}">
        <p14:creationId xmlns:p14="http://schemas.microsoft.com/office/powerpoint/2010/main" val="383055753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CN" dirty="0"/>
          </a:p>
        </p:txBody>
      </p:sp>
      <p:sp>
        <p:nvSpPr>
          <p:cNvPr id="4" name="投影片編號版面配置區 3"/>
          <p:cNvSpPr>
            <a:spLocks noGrp="1"/>
          </p:cNvSpPr>
          <p:nvPr>
            <p:ph type="sldNum" sz="quarter" idx="5"/>
          </p:nvPr>
        </p:nvSpPr>
        <p:spPr/>
        <p:txBody>
          <a:bodyPr/>
          <a:lstStyle/>
          <a:p>
            <a:fld id="{3402E45B-6752-483C-9BDB-6A7086AA3859}" type="slidenum">
              <a:rPr lang="zh-CN" altLang="en-US" smtClean="0"/>
              <a:t>95</a:t>
            </a:fld>
            <a:endParaRPr lang="zh-CN" altLang="en-US"/>
          </a:p>
        </p:txBody>
      </p:sp>
    </p:spTree>
    <p:extLst>
      <p:ext uri="{BB962C8B-B14F-4D97-AF65-F5344CB8AC3E}">
        <p14:creationId xmlns:p14="http://schemas.microsoft.com/office/powerpoint/2010/main" val="95076536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402E45B-6752-483C-9BDB-6A7086AA3859}" type="slidenum">
              <a:rPr lang="zh-CN" altLang="en-US" smtClean="0"/>
              <a:t>96</a:t>
            </a:fld>
            <a:endParaRPr lang="zh-CN" altLang="en-US"/>
          </a:p>
        </p:txBody>
      </p:sp>
    </p:spTree>
    <p:extLst>
      <p:ext uri="{BB962C8B-B14F-4D97-AF65-F5344CB8AC3E}">
        <p14:creationId xmlns:p14="http://schemas.microsoft.com/office/powerpoint/2010/main" val="217553985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CN" altLang="en-US" dirty="0"/>
          </a:p>
        </p:txBody>
      </p:sp>
      <p:sp>
        <p:nvSpPr>
          <p:cNvPr id="4" name="投影片編號版面配置區 3"/>
          <p:cNvSpPr>
            <a:spLocks noGrp="1"/>
          </p:cNvSpPr>
          <p:nvPr>
            <p:ph type="sldNum" sz="quarter" idx="5"/>
          </p:nvPr>
        </p:nvSpPr>
        <p:spPr/>
        <p:txBody>
          <a:bodyPr/>
          <a:lstStyle/>
          <a:p>
            <a:fld id="{3402E45B-6752-483C-9BDB-6A7086AA3859}" type="slidenum">
              <a:rPr lang="zh-CN" altLang="en-US" smtClean="0"/>
              <a:t>97</a:t>
            </a:fld>
            <a:endParaRPr lang="zh-CN" altLang="en-US"/>
          </a:p>
        </p:txBody>
      </p:sp>
    </p:spTree>
    <p:extLst>
      <p:ext uri="{BB962C8B-B14F-4D97-AF65-F5344CB8AC3E}">
        <p14:creationId xmlns:p14="http://schemas.microsoft.com/office/powerpoint/2010/main" val="299101673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CN" dirty="0"/>
          </a:p>
        </p:txBody>
      </p:sp>
      <p:sp>
        <p:nvSpPr>
          <p:cNvPr id="4" name="投影片編號版面配置區 3"/>
          <p:cNvSpPr>
            <a:spLocks noGrp="1"/>
          </p:cNvSpPr>
          <p:nvPr>
            <p:ph type="sldNum" sz="quarter" idx="5"/>
          </p:nvPr>
        </p:nvSpPr>
        <p:spPr/>
        <p:txBody>
          <a:bodyPr/>
          <a:lstStyle/>
          <a:p>
            <a:fld id="{3402E45B-6752-483C-9BDB-6A7086AA3859}" type="slidenum">
              <a:rPr lang="zh-CN" altLang="en-US" smtClean="0"/>
              <a:t>98</a:t>
            </a:fld>
            <a:endParaRPr lang="zh-CN" altLang="en-US"/>
          </a:p>
        </p:txBody>
      </p:sp>
    </p:spTree>
    <p:extLst>
      <p:ext uri="{BB962C8B-B14F-4D97-AF65-F5344CB8AC3E}">
        <p14:creationId xmlns:p14="http://schemas.microsoft.com/office/powerpoint/2010/main" val="424892115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CN" altLang="en-US" dirty="0"/>
          </a:p>
        </p:txBody>
      </p:sp>
      <p:sp>
        <p:nvSpPr>
          <p:cNvPr id="4" name="投影片編號版面配置區 3"/>
          <p:cNvSpPr>
            <a:spLocks noGrp="1"/>
          </p:cNvSpPr>
          <p:nvPr>
            <p:ph type="sldNum" sz="quarter" idx="5"/>
          </p:nvPr>
        </p:nvSpPr>
        <p:spPr/>
        <p:txBody>
          <a:bodyPr/>
          <a:lstStyle/>
          <a:p>
            <a:fld id="{3402E45B-6752-483C-9BDB-6A7086AA3859}" type="slidenum">
              <a:rPr lang="zh-CN" altLang="en-US" smtClean="0"/>
              <a:t>99</a:t>
            </a:fld>
            <a:endParaRPr lang="zh-CN" altLang="en-US"/>
          </a:p>
        </p:txBody>
      </p:sp>
    </p:spTree>
    <p:extLst>
      <p:ext uri="{BB962C8B-B14F-4D97-AF65-F5344CB8AC3E}">
        <p14:creationId xmlns:p14="http://schemas.microsoft.com/office/powerpoint/2010/main" val="386078794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l"/>
            <a:r>
              <a:rPr lang="en-US" altLang="zh-CN" b="0" i="0" dirty="0">
                <a:solidFill>
                  <a:srgbClr val="000000"/>
                </a:solidFill>
                <a:effectLst/>
                <a:latin typeface="PingFang SC"/>
              </a:rPr>
              <a:t>NavLab-1</a:t>
            </a:r>
            <a:r>
              <a:rPr lang="zh-CN" altLang="en-US" b="0" i="0" dirty="0">
                <a:solidFill>
                  <a:srgbClr val="000000"/>
                </a:solidFill>
                <a:effectLst/>
                <a:latin typeface="PingFang SC"/>
              </a:rPr>
              <a:t>与</a:t>
            </a:r>
            <a:r>
              <a:rPr lang="en-US" altLang="zh-CN" b="0" i="0" dirty="0">
                <a:solidFill>
                  <a:srgbClr val="000000"/>
                </a:solidFill>
                <a:effectLst/>
                <a:latin typeface="PingFang SC"/>
              </a:rPr>
              <a:t>1986</a:t>
            </a:r>
            <a:r>
              <a:rPr lang="zh-CN" altLang="en-US" b="0" i="0" dirty="0">
                <a:solidFill>
                  <a:srgbClr val="000000"/>
                </a:solidFill>
                <a:effectLst/>
                <a:latin typeface="PingFang SC"/>
              </a:rPr>
              <a:t>年建成，该车基于一辆雪佛兰厢式货车改装而成，由三台计算机通过以太网集成在一起，主要用于图像处理、图像理解、传感器信息融合、路径规划和车体控制；采用的传感器主要包括</a:t>
            </a:r>
            <a:r>
              <a:rPr lang="en-US" altLang="zh-CN" b="0" i="0" dirty="0">
                <a:solidFill>
                  <a:srgbClr val="000000"/>
                </a:solidFill>
                <a:effectLst/>
                <a:latin typeface="PingFang SC"/>
              </a:rPr>
              <a:t>JVC BY110U</a:t>
            </a:r>
            <a:r>
              <a:rPr lang="zh-CN" altLang="en-US" b="0" i="0" dirty="0">
                <a:solidFill>
                  <a:srgbClr val="000000"/>
                </a:solidFill>
                <a:effectLst/>
                <a:latin typeface="PingFang SC"/>
              </a:rPr>
              <a:t>云台彩色摄像机、陀螺、</a:t>
            </a:r>
            <a:r>
              <a:rPr lang="en-US" altLang="zh-CN" b="0" i="0" dirty="0">
                <a:solidFill>
                  <a:srgbClr val="000000"/>
                </a:solidFill>
                <a:effectLst/>
                <a:latin typeface="PingFang SC"/>
              </a:rPr>
              <a:t>ERIM</a:t>
            </a:r>
            <a:r>
              <a:rPr lang="zh-CN" altLang="en-US" b="0" i="0" dirty="0">
                <a:solidFill>
                  <a:srgbClr val="000000"/>
                </a:solidFill>
                <a:effectLst/>
                <a:latin typeface="PingFang SC"/>
              </a:rPr>
              <a:t>激光雷达测距仪、超声传感器、光电编码器和</a:t>
            </a:r>
            <a:r>
              <a:rPr lang="en-US" altLang="zh-CN" b="0" i="0" dirty="0">
                <a:solidFill>
                  <a:srgbClr val="000000"/>
                </a:solidFill>
                <a:effectLst/>
                <a:latin typeface="PingFang SC"/>
              </a:rPr>
              <a:t>GPS</a:t>
            </a:r>
            <a:r>
              <a:rPr lang="zh-CN" altLang="en-US" b="0" i="0" dirty="0">
                <a:solidFill>
                  <a:srgbClr val="000000"/>
                </a:solidFill>
                <a:effectLst/>
                <a:latin typeface="PingFang SC"/>
              </a:rPr>
              <a:t>等，</a:t>
            </a:r>
            <a:r>
              <a:rPr lang="en-US" altLang="zh-CN" b="0" i="0" dirty="0">
                <a:solidFill>
                  <a:srgbClr val="000000"/>
                </a:solidFill>
                <a:effectLst/>
                <a:latin typeface="PingFang SC"/>
              </a:rPr>
              <a:t>NavLab-1</a:t>
            </a:r>
            <a:r>
              <a:rPr lang="zh-CN" altLang="en-US" b="0" i="0" dirty="0">
                <a:solidFill>
                  <a:srgbClr val="000000"/>
                </a:solidFill>
                <a:effectLst/>
                <a:latin typeface="PingFang SC"/>
              </a:rPr>
              <a:t>系统在</a:t>
            </a:r>
            <a:r>
              <a:rPr lang="en-US" altLang="zh-CN" b="0" i="0" dirty="0">
                <a:solidFill>
                  <a:srgbClr val="000000"/>
                </a:solidFill>
                <a:effectLst/>
                <a:latin typeface="PingFang SC"/>
              </a:rPr>
              <a:t>CMU</a:t>
            </a:r>
            <a:r>
              <a:rPr lang="zh-CN" altLang="en-US" b="0" i="0" dirty="0">
                <a:solidFill>
                  <a:srgbClr val="000000"/>
                </a:solidFill>
                <a:effectLst/>
                <a:latin typeface="PingFang SC"/>
              </a:rPr>
              <a:t>校园非结构化道路行驶速度为</a:t>
            </a:r>
            <a:r>
              <a:rPr lang="en-US" altLang="zh-CN" b="0" i="0" dirty="0">
                <a:solidFill>
                  <a:srgbClr val="000000"/>
                </a:solidFill>
                <a:effectLst/>
                <a:latin typeface="PingFang SC"/>
              </a:rPr>
              <a:t>12km/h</a:t>
            </a:r>
            <a:r>
              <a:rPr lang="zh-CN" altLang="en-US" b="0" i="0" dirty="0">
                <a:solidFill>
                  <a:srgbClr val="000000"/>
                </a:solidFill>
                <a:effectLst/>
                <a:latin typeface="PingFang SC"/>
              </a:rPr>
              <a:t>，在典型结构化道路情况下运行速度为</a:t>
            </a:r>
            <a:r>
              <a:rPr lang="en-US" altLang="zh-CN" b="0" i="0" dirty="0">
                <a:solidFill>
                  <a:srgbClr val="000000"/>
                </a:solidFill>
                <a:effectLst/>
                <a:latin typeface="PingFang SC"/>
              </a:rPr>
              <a:t>28km/h</a:t>
            </a:r>
            <a:r>
              <a:rPr lang="zh-CN" altLang="en-US" b="0" i="0" dirty="0">
                <a:solidFill>
                  <a:srgbClr val="000000"/>
                </a:solidFill>
                <a:effectLst/>
                <a:latin typeface="PingFang SC"/>
              </a:rPr>
              <a:t>。</a:t>
            </a:r>
          </a:p>
          <a:p>
            <a:pPr algn="l"/>
            <a:r>
              <a:rPr lang="zh-CN" altLang="en-US" b="0" i="0" dirty="0">
                <a:solidFill>
                  <a:srgbClr val="000000"/>
                </a:solidFill>
                <a:effectLst/>
                <a:latin typeface="PingFang SC"/>
              </a:rPr>
              <a:t> 　　</a:t>
            </a:r>
            <a:r>
              <a:rPr lang="en-US" altLang="zh-CN" b="0" i="0" dirty="0">
                <a:solidFill>
                  <a:srgbClr val="000000"/>
                </a:solidFill>
                <a:effectLst/>
                <a:latin typeface="PingFang SC"/>
              </a:rPr>
              <a:t>1989</a:t>
            </a:r>
            <a:r>
              <a:rPr lang="zh-CN" altLang="en-US" b="0" i="0" dirty="0">
                <a:solidFill>
                  <a:srgbClr val="000000"/>
                </a:solidFill>
                <a:effectLst/>
                <a:latin typeface="PingFang SC"/>
              </a:rPr>
              <a:t>年，卡内基</a:t>
            </a:r>
            <a:r>
              <a:rPr lang="en-US" altLang="zh-CN" b="0" i="0" dirty="0">
                <a:solidFill>
                  <a:srgbClr val="000000"/>
                </a:solidFill>
                <a:effectLst/>
                <a:latin typeface="PingFang SC"/>
              </a:rPr>
              <a:t>·</a:t>
            </a:r>
            <a:r>
              <a:rPr lang="zh-CN" altLang="en-US" b="0" i="0" dirty="0">
                <a:solidFill>
                  <a:srgbClr val="000000"/>
                </a:solidFill>
                <a:effectLst/>
                <a:latin typeface="PingFang SC"/>
              </a:rPr>
              <a:t>梅隆大学的</a:t>
            </a:r>
            <a:r>
              <a:rPr lang="en-US" altLang="zh-CN" b="0" i="0" dirty="0">
                <a:solidFill>
                  <a:srgbClr val="000000"/>
                </a:solidFill>
                <a:effectLst/>
                <a:latin typeface="PingFang SC"/>
              </a:rPr>
              <a:t>Dean Pomerleau</a:t>
            </a:r>
            <a:r>
              <a:rPr lang="zh-CN" altLang="en-US" b="0" i="0" dirty="0">
                <a:solidFill>
                  <a:srgbClr val="000000"/>
                </a:solidFill>
                <a:effectLst/>
                <a:latin typeface="PingFang SC"/>
              </a:rPr>
              <a:t>用神经网络构建了一辆可以上路的自动驾驶汽车</a:t>
            </a:r>
            <a:r>
              <a:rPr lang="en-US" altLang="zh-CN" b="0" i="0" dirty="0">
                <a:solidFill>
                  <a:srgbClr val="000000"/>
                </a:solidFill>
                <a:effectLst/>
                <a:latin typeface="PingFang SC"/>
              </a:rPr>
              <a:t>——ALVINN</a:t>
            </a:r>
            <a:r>
              <a:rPr lang="zh-CN" altLang="en-US" b="0" i="0" dirty="0">
                <a:solidFill>
                  <a:srgbClr val="000000"/>
                </a:solidFill>
                <a:effectLst/>
                <a:latin typeface="PingFang SC"/>
              </a:rPr>
              <a:t>（</a:t>
            </a:r>
            <a:r>
              <a:rPr lang="en-US" altLang="zh-CN" b="0" i="0" dirty="0">
                <a:solidFill>
                  <a:srgbClr val="000000"/>
                </a:solidFill>
                <a:effectLst/>
                <a:latin typeface="PingFang SC"/>
              </a:rPr>
              <a:t>Autonomous Land Vehicle In A Neural Network</a:t>
            </a:r>
            <a:r>
              <a:rPr lang="zh-CN" altLang="en-US" b="0" i="0" dirty="0">
                <a:solidFill>
                  <a:srgbClr val="000000"/>
                </a:solidFill>
                <a:effectLst/>
                <a:latin typeface="PingFang SC"/>
              </a:rPr>
              <a:t>），</a:t>
            </a:r>
            <a:r>
              <a:rPr lang="en-US" altLang="zh-CN" b="0" i="0" dirty="0">
                <a:solidFill>
                  <a:srgbClr val="000000"/>
                </a:solidFill>
                <a:effectLst/>
                <a:latin typeface="PingFang SC"/>
              </a:rPr>
              <a:t>ALVINN</a:t>
            </a:r>
            <a:r>
              <a:rPr lang="zh-CN" altLang="en-US" b="0" i="0" dirty="0">
                <a:solidFill>
                  <a:srgbClr val="000000"/>
                </a:solidFill>
                <a:effectLst/>
                <a:latin typeface="PingFang SC"/>
              </a:rPr>
              <a:t>在卡耐基</a:t>
            </a:r>
            <a:r>
              <a:rPr lang="en-US" altLang="zh-CN" b="0" i="0" dirty="0">
                <a:solidFill>
                  <a:srgbClr val="000000"/>
                </a:solidFill>
                <a:effectLst/>
                <a:latin typeface="PingFang SC"/>
              </a:rPr>
              <a:t>·</a:t>
            </a:r>
            <a:r>
              <a:rPr lang="zh-CN" altLang="en-US" b="0" i="0" dirty="0">
                <a:solidFill>
                  <a:srgbClr val="000000"/>
                </a:solidFill>
                <a:effectLst/>
                <a:latin typeface="PingFang SC"/>
              </a:rPr>
              <a:t>梅陇大学校园实现了在没有任何人工干预的情况下自主行驶</a:t>
            </a:r>
            <a:r>
              <a:rPr lang="en-US" altLang="zh-CN" b="0" i="0" dirty="0">
                <a:solidFill>
                  <a:srgbClr val="000000"/>
                </a:solidFill>
                <a:effectLst/>
                <a:latin typeface="PingFang SC"/>
              </a:rPr>
              <a:t>,</a:t>
            </a:r>
            <a:r>
              <a:rPr lang="zh-CN" altLang="en-US" b="0" i="0" dirty="0">
                <a:solidFill>
                  <a:srgbClr val="000000"/>
                </a:solidFill>
                <a:effectLst/>
                <a:latin typeface="PingFang SC"/>
              </a:rPr>
              <a:t>如下图。</a:t>
            </a:r>
            <a:endParaRPr lang="en-US" altLang="zh-CN" b="0" i="0" dirty="0">
              <a:solidFill>
                <a:srgbClr val="000000"/>
              </a:solidFill>
              <a:effectLst/>
              <a:latin typeface="PingFang SC"/>
            </a:endParaRPr>
          </a:p>
          <a:p>
            <a:pPr algn="l"/>
            <a:endParaRPr lang="en-US" altLang="zh-CN" b="0" i="0" dirty="0">
              <a:solidFill>
                <a:srgbClr val="000000"/>
              </a:solidFill>
              <a:effectLst/>
              <a:latin typeface="PingFang SC"/>
            </a:endParaRPr>
          </a:p>
          <a:p>
            <a:pPr algn="l"/>
            <a:r>
              <a:rPr lang="en-US" altLang="zh-CN" b="0" i="0" dirty="0">
                <a:solidFill>
                  <a:srgbClr val="000000"/>
                </a:solidFill>
                <a:effectLst/>
                <a:latin typeface="PingFang SC"/>
              </a:rPr>
              <a:t>ALVINN </a:t>
            </a:r>
            <a:r>
              <a:rPr lang="zh-CN" altLang="en-US" b="0" i="0" dirty="0">
                <a:solidFill>
                  <a:srgbClr val="000000"/>
                </a:solidFill>
                <a:effectLst/>
                <a:latin typeface="PingFang SC"/>
              </a:rPr>
              <a:t>基于一套深度学习算法，通过观察人如何驾驶并“学习”人的驾驶技能。它通过车前的摄像头和激光测距仪输入数据，并根据相应的道路类型选择最为可靠的神经网络</a:t>
            </a:r>
            <a:r>
              <a:rPr lang="en-US" altLang="zh-CN" b="0" i="0" dirty="0">
                <a:solidFill>
                  <a:srgbClr val="000000"/>
                </a:solidFill>
                <a:effectLst/>
                <a:latin typeface="PingFang SC"/>
              </a:rPr>
              <a:t>(</a:t>
            </a:r>
            <a:r>
              <a:rPr lang="zh-CN" altLang="en-US" b="0" i="0" dirty="0">
                <a:solidFill>
                  <a:srgbClr val="000000"/>
                </a:solidFill>
                <a:effectLst/>
                <a:latin typeface="PingFang SC"/>
              </a:rPr>
              <a:t>如下图），运算出结果并从而控制车辆。那 </a:t>
            </a:r>
            <a:r>
              <a:rPr lang="en-US" altLang="zh-CN" b="0" i="0" dirty="0">
                <a:solidFill>
                  <a:srgbClr val="000000"/>
                </a:solidFill>
                <a:effectLst/>
                <a:latin typeface="PingFang SC"/>
              </a:rPr>
              <a:t>ALVINN </a:t>
            </a:r>
            <a:r>
              <a:rPr lang="zh-CN" altLang="en-US" b="0" i="0" dirty="0">
                <a:solidFill>
                  <a:srgbClr val="000000"/>
                </a:solidFill>
                <a:effectLst/>
                <a:latin typeface="PingFang SC"/>
              </a:rPr>
              <a:t>是怎么学习的呢？他们向它展示人驾驶时摄像头的图像（输入数据），以及当时司机的反应（结果），从而它就会根据输入数据，调整神经网络中连接的强度，从而得出给予的结果。</a:t>
            </a:r>
          </a:p>
          <a:p>
            <a:endParaRPr lang="en-US" altLang="zh-TW" dirty="0"/>
          </a:p>
          <a:p>
            <a:endParaRPr lang="zh-TW" altLang="en-US" dirty="0"/>
          </a:p>
        </p:txBody>
      </p:sp>
      <p:sp>
        <p:nvSpPr>
          <p:cNvPr id="4" name="投影片編號版面配置區 3"/>
          <p:cNvSpPr>
            <a:spLocks noGrp="1"/>
          </p:cNvSpPr>
          <p:nvPr>
            <p:ph type="sldNum" sz="quarter" idx="10"/>
          </p:nvPr>
        </p:nvSpPr>
        <p:spPr/>
        <p:txBody>
          <a:bodyPr/>
          <a:lstStyle/>
          <a:p>
            <a:fld id="{3402E45B-6752-483C-9BDB-6A7086AA3859}" type="slidenum">
              <a:rPr lang="zh-CN" altLang="en-US" smtClean="0"/>
              <a:t>100</a:t>
            </a:fld>
            <a:endParaRPr lang="zh-CN" altLang="en-US"/>
          </a:p>
        </p:txBody>
      </p:sp>
    </p:spTree>
    <p:extLst>
      <p:ext uri="{BB962C8B-B14F-4D97-AF65-F5344CB8AC3E}">
        <p14:creationId xmlns:p14="http://schemas.microsoft.com/office/powerpoint/2010/main" val="257067117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402E45B-6752-483C-9BDB-6A7086AA3859}" type="slidenum">
              <a:rPr lang="zh-CN" altLang="en-US" smtClean="0"/>
              <a:t>101</a:t>
            </a:fld>
            <a:endParaRPr lang="zh-CN" altLang="en-US"/>
          </a:p>
        </p:txBody>
      </p:sp>
    </p:spTree>
    <p:extLst>
      <p:ext uri="{BB962C8B-B14F-4D97-AF65-F5344CB8AC3E}">
        <p14:creationId xmlns:p14="http://schemas.microsoft.com/office/powerpoint/2010/main" val="2889294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又称灭点，在两个平行的线条中，两个线条会消失在远方的一点。同一方向上的所有直线</a:t>
            </a:r>
            <a:r>
              <a:rPr lang="en-US" altLang="zh-CN" dirty="0"/>
              <a:t>share the same vanishing point</a:t>
            </a:r>
            <a:endParaRPr lang="zh-CN" altLang="en-US" dirty="0"/>
          </a:p>
        </p:txBody>
      </p:sp>
      <p:sp>
        <p:nvSpPr>
          <p:cNvPr id="4" name="灯片编号占位符 3"/>
          <p:cNvSpPr>
            <a:spLocks noGrp="1"/>
          </p:cNvSpPr>
          <p:nvPr>
            <p:ph type="sldNum" sz="quarter" idx="5"/>
          </p:nvPr>
        </p:nvSpPr>
        <p:spPr/>
        <p:txBody>
          <a:bodyPr/>
          <a:lstStyle/>
          <a:p>
            <a:fld id="{2B9944FA-9525-454B-8AFC-56CC0ECCD1F6}" type="slidenum">
              <a:rPr lang="zh-CN" altLang="en-US" smtClean="0"/>
              <a:t>13</a:t>
            </a:fld>
            <a:endParaRPr lang="zh-CN" altLang="en-US"/>
          </a:p>
        </p:txBody>
      </p:sp>
    </p:spTree>
    <p:extLst>
      <p:ext uri="{BB962C8B-B14F-4D97-AF65-F5344CB8AC3E}">
        <p14:creationId xmlns:p14="http://schemas.microsoft.com/office/powerpoint/2010/main" val="365620711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dirty="0">
              <a:latin typeface="Times New Roman" panose="02020603050405020304" pitchFamily="18" charset="0"/>
              <a:cs typeface="Times New Roman" panose="02020603050405020304" pitchFamily="18" charset="0"/>
            </a:endParaRPr>
          </a:p>
          <a:p>
            <a:r>
              <a:rPr lang="en-US" altLang="zh-TW" dirty="0"/>
              <a:t> </a:t>
            </a:r>
            <a:endParaRPr lang="zh-TW" altLang="en-US" dirty="0"/>
          </a:p>
        </p:txBody>
      </p:sp>
      <p:sp>
        <p:nvSpPr>
          <p:cNvPr id="4" name="投影片編號版面配置區 3"/>
          <p:cNvSpPr>
            <a:spLocks noGrp="1"/>
          </p:cNvSpPr>
          <p:nvPr>
            <p:ph type="sldNum" sz="quarter" idx="10"/>
          </p:nvPr>
        </p:nvSpPr>
        <p:spPr/>
        <p:txBody>
          <a:bodyPr/>
          <a:lstStyle/>
          <a:p>
            <a:fld id="{3402E45B-6752-483C-9BDB-6A7086AA3859}" type="slidenum">
              <a:rPr lang="zh-CN" altLang="en-US" smtClean="0"/>
              <a:t>102</a:t>
            </a:fld>
            <a:endParaRPr lang="zh-CN" altLang="en-US"/>
          </a:p>
        </p:txBody>
      </p:sp>
    </p:spTree>
    <p:extLst>
      <p:ext uri="{BB962C8B-B14F-4D97-AF65-F5344CB8AC3E}">
        <p14:creationId xmlns:p14="http://schemas.microsoft.com/office/powerpoint/2010/main" val="30236726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402E45B-6752-483C-9BDB-6A7086AA3859}" type="slidenum">
              <a:rPr lang="zh-CN" altLang="en-US" smtClean="0"/>
              <a:t>103</a:t>
            </a:fld>
            <a:endParaRPr lang="zh-CN" altLang="en-US"/>
          </a:p>
        </p:txBody>
      </p:sp>
    </p:spTree>
    <p:extLst>
      <p:ext uri="{BB962C8B-B14F-4D97-AF65-F5344CB8AC3E}">
        <p14:creationId xmlns:p14="http://schemas.microsoft.com/office/powerpoint/2010/main" val="360183095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402E45B-6752-483C-9BDB-6A7086AA3859}" type="slidenum">
              <a:rPr lang="zh-CN" altLang="en-US" smtClean="0"/>
              <a:t>104</a:t>
            </a:fld>
            <a:endParaRPr lang="zh-CN" altLang="en-US"/>
          </a:p>
        </p:txBody>
      </p:sp>
    </p:spTree>
    <p:extLst>
      <p:ext uri="{BB962C8B-B14F-4D97-AF65-F5344CB8AC3E}">
        <p14:creationId xmlns:p14="http://schemas.microsoft.com/office/powerpoint/2010/main" val="66461567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CN" altLang="en-US" dirty="0"/>
          </a:p>
        </p:txBody>
      </p:sp>
      <p:sp>
        <p:nvSpPr>
          <p:cNvPr id="4" name="投影片編號版面配置區 3"/>
          <p:cNvSpPr>
            <a:spLocks noGrp="1"/>
          </p:cNvSpPr>
          <p:nvPr>
            <p:ph type="sldNum" sz="quarter" idx="5"/>
          </p:nvPr>
        </p:nvSpPr>
        <p:spPr/>
        <p:txBody>
          <a:bodyPr/>
          <a:lstStyle/>
          <a:p>
            <a:fld id="{3402E45B-6752-483C-9BDB-6A7086AA3859}" type="slidenum">
              <a:rPr lang="zh-CN" altLang="en-US" smtClean="0"/>
              <a:t>105</a:t>
            </a:fld>
            <a:endParaRPr lang="zh-CN" altLang="en-US"/>
          </a:p>
        </p:txBody>
      </p:sp>
    </p:spTree>
    <p:extLst>
      <p:ext uri="{BB962C8B-B14F-4D97-AF65-F5344CB8AC3E}">
        <p14:creationId xmlns:p14="http://schemas.microsoft.com/office/powerpoint/2010/main" val="13979121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778B3A2F-D5CA-4622-9222-A46EBB2ED7A0}" type="datetimeFigureOut">
              <a:rPr lang="zh-TW" altLang="en-US" smtClean="0"/>
              <a:t>2023/5/16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24B53BC0-C97D-490B-9D11-BFCE0E22F164}" type="slidenum">
              <a:rPr lang="zh-TW" altLang="en-US" smtClean="0"/>
              <a:t>‹#›</a:t>
            </a:fld>
            <a:endParaRPr lang="zh-TW" altLang="en-US"/>
          </a:p>
        </p:txBody>
      </p:sp>
    </p:spTree>
    <p:extLst>
      <p:ext uri="{BB962C8B-B14F-4D97-AF65-F5344CB8AC3E}">
        <p14:creationId xmlns:p14="http://schemas.microsoft.com/office/powerpoint/2010/main" val="42739446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778B3A2F-D5CA-4622-9222-A46EBB2ED7A0}" type="datetimeFigureOut">
              <a:rPr lang="zh-TW" altLang="en-US" smtClean="0"/>
              <a:t>2023/5/16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24B53BC0-C97D-490B-9D11-BFCE0E22F164}" type="slidenum">
              <a:rPr lang="zh-TW" altLang="en-US" smtClean="0"/>
              <a:t>‹#›</a:t>
            </a:fld>
            <a:endParaRPr lang="zh-TW" altLang="en-US"/>
          </a:p>
        </p:txBody>
      </p:sp>
    </p:spTree>
    <p:extLst>
      <p:ext uri="{BB962C8B-B14F-4D97-AF65-F5344CB8AC3E}">
        <p14:creationId xmlns:p14="http://schemas.microsoft.com/office/powerpoint/2010/main" val="1014490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838200" y="365125"/>
            <a:ext cx="7734300"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778B3A2F-D5CA-4622-9222-A46EBB2ED7A0}" type="datetimeFigureOut">
              <a:rPr lang="zh-TW" altLang="en-US" smtClean="0"/>
              <a:t>2023/5/16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24B53BC0-C97D-490B-9D11-BFCE0E22F164}" type="slidenum">
              <a:rPr lang="zh-TW" altLang="en-US" smtClean="0"/>
              <a:t>‹#›</a:t>
            </a:fld>
            <a:endParaRPr lang="zh-TW" altLang="en-US"/>
          </a:p>
        </p:txBody>
      </p:sp>
    </p:spTree>
    <p:extLst>
      <p:ext uri="{BB962C8B-B14F-4D97-AF65-F5344CB8AC3E}">
        <p14:creationId xmlns:p14="http://schemas.microsoft.com/office/powerpoint/2010/main" val="3474765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778B3A2F-D5CA-4622-9222-A46EBB2ED7A0}" type="datetimeFigureOut">
              <a:rPr lang="zh-TW" altLang="en-US" smtClean="0"/>
              <a:t>2023/5/16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24B53BC0-C97D-490B-9D11-BFCE0E22F164}" type="slidenum">
              <a:rPr lang="zh-TW" altLang="en-US" smtClean="0"/>
              <a:t>‹#›</a:t>
            </a:fld>
            <a:endParaRPr lang="zh-TW" altLang="en-US"/>
          </a:p>
        </p:txBody>
      </p:sp>
    </p:spTree>
    <p:extLst>
      <p:ext uri="{BB962C8B-B14F-4D97-AF65-F5344CB8AC3E}">
        <p14:creationId xmlns:p14="http://schemas.microsoft.com/office/powerpoint/2010/main" val="3959437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日期版面配置區 3"/>
          <p:cNvSpPr>
            <a:spLocks noGrp="1"/>
          </p:cNvSpPr>
          <p:nvPr>
            <p:ph type="dt" sz="half" idx="10"/>
          </p:nvPr>
        </p:nvSpPr>
        <p:spPr/>
        <p:txBody>
          <a:bodyPr/>
          <a:lstStyle/>
          <a:p>
            <a:fld id="{778B3A2F-D5CA-4622-9222-A46EBB2ED7A0}" type="datetimeFigureOut">
              <a:rPr lang="zh-TW" altLang="en-US" smtClean="0"/>
              <a:t>2023/5/16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24B53BC0-C97D-490B-9D11-BFCE0E22F164}" type="slidenum">
              <a:rPr lang="zh-TW" altLang="en-US" smtClean="0"/>
              <a:t>‹#›</a:t>
            </a:fld>
            <a:endParaRPr lang="zh-TW" altLang="en-US"/>
          </a:p>
        </p:txBody>
      </p:sp>
    </p:spTree>
    <p:extLst>
      <p:ext uri="{BB962C8B-B14F-4D97-AF65-F5344CB8AC3E}">
        <p14:creationId xmlns:p14="http://schemas.microsoft.com/office/powerpoint/2010/main" val="4104886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838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72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778B3A2F-D5CA-4622-9222-A46EBB2ED7A0}" type="datetimeFigureOut">
              <a:rPr lang="zh-TW" altLang="en-US" smtClean="0"/>
              <a:t>2023/5/16</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24B53BC0-C97D-490B-9D11-BFCE0E22F164}" type="slidenum">
              <a:rPr lang="zh-TW" altLang="en-US" smtClean="0"/>
              <a:t>‹#›</a:t>
            </a:fld>
            <a:endParaRPr lang="zh-TW" altLang="en-US"/>
          </a:p>
        </p:txBody>
      </p:sp>
    </p:spTree>
    <p:extLst>
      <p:ext uri="{BB962C8B-B14F-4D97-AF65-F5344CB8AC3E}">
        <p14:creationId xmlns:p14="http://schemas.microsoft.com/office/powerpoint/2010/main" val="1098010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p:cNvSpPr>
            <a:spLocks noGrp="1"/>
          </p:cNvSpPr>
          <p:nvPr>
            <p:ph sz="half" idx="2"/>
          </p:nvPr>
        </p:nvSpPr>
        <p:spPr>
          <a:xfrm>
            <a:off x="839788" y="2505075"/>
            <a:ext cx="515778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p:cNvSpPr>
            <a:spLocks noGrp="1"/>
          </p:cNvSpPr>
          <p:nvPr>
            <p:ph sz="quarter" idx="4"/>
          </p:nvPr>
        </p:nvSpPr>
        <p:spPr>
          <a:xfrm>
            <a:off x="6172200" y="2505075"/>
            <a:ext cx="51831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778B3A2F-D5CA-4622-9222-A46EBB2ED7A0}" type="datetimeFigureOut">
              <a:rPr lang="zh-TW" altLang="en-US" smtClean="0"/>
              <a:t>2023/5/16</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24B53BC0-C97D-490B-9D11-BFCE0E22F164}" type="slidenum">
              <a:rPr lang="zh-TW" altLang="en-US" smtClean="0"/>
              <a:t>‹#›</a:t>
            </a:fld>
            <a:endParaRPr lang="zh-TW" altLang="en-US"/>
          </a:p>
        </p:txBody>
      </p:sp>
    </p:spTree>
    <p:extLst>
      <p:ext uri="{BB962C8B-B14F-4D97-AF65-F5344CB8AC3E}">
        <p14:creationId xmlns:p14="http://schemas.microsoft.com/office/powerpoint/2010/main" val="982704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778B3A2F-D5CA-4622-9222-A46EBB2ED7A0}" type="datetimeFigureOut">
              <a:rPr lang="zh-TW" altLang="en-US" smtClean="0"/>
              <a:t>2023/5/16</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24B53BC0-C97D-490B-9D11-BFCE0E22F164}" type="slidenum">
              <a:rPr lang="zh-TW" altLang="en-US" smtClean="0"/>
              <a:t>‹#›</a:t>
            </a:fld>
            <a:endParaRPr lang="zh-TW" altLang="en-US"/>
          </a:p>
        </p:txBody>
      </p:sp>
    </p:spTree>
    <p:extLst>
      <p:ext uri="{BB962C8B-B14F-4D97-AF65-F5344CB8AC3E}">
        <p14:creationId xmlns:p14="http://schemas.microsoft.com/office/powerpoint/2010/main" val="5713459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778B3A2F-D5CA-4622-9222-A46EBB2ED7A0}" type="datetimeFigureOut">
              <a:rPr lang="zh-TW" altLang="en-US" smtClean="0"/>
              <a:t>2023/5/16</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24B53BC0-C97D-490B-9D11-BFCE0E22F164}" type="slidenum">
              <a:rPr lang="zh-TW" altLang="en-US" smtClean="0"/>
              <a:t>‹#›</a:t>
            </a:fld>
            <a:endParaRPr lang="zh-TW" altLang="en-US"/>
          </a:p>
        </p:txBody>
      </p:sp>
    </p:spTree>
    <p:extLst>
      <p:ext uri="{BB962C8B-B14F-4D97-AF65-F5344CB8AC3E}">
        <p14:creationId xmlns:p14="http://schemas.microsoft.com/office/powerpoint/2010/main" val="11395156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fld id="{778B3A2F-D5CA-4622-9222-A46EBB2ED7A0}" type="datetimeFigureOut">
              <a:rPr lang="zh-TW" altLang="en-US" smtClean="0"/>
              <a:t>2023/5/16</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24B53BC0-C97D-490B-9D11-BFCE0E22F164}" type="slidenum">
              <a:rPr lang="zh-TW" altLang="en-US" smtClean="0"/>
              <a:t>‹#›</a:t>
            </a:fld>
            <a:endParaRPr lang="zh-TW" altLang="en-US"/>
          </a:p>
        </p:txBody>
      </p:sp>
    </p:spTree>
    <p:extLst>
      <p:ext uri="{BB962C8B-B14F-4D97-AF65-F5344CB8AC3E}">
        <p14:creationId xmlns:p14="http://schemas.microsoft.com/office/powerpoint/2010/main" val="4176841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fld id="{778B3A2F-D5CA-4622-9222-A46EBB2ED7A0}" type="datetimeFigureOut">
              <a:rPr lang="zh-TW" altLang="en-US" smtClean="0"/>
              <a:t>2023/5/16</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24B53BC0-C97D-490B-9D11-BFCE0E22F164}" type="slidenum">
              <a:rPr lang="zh-TW" altLang="en-US" smtClean="0"/>
              <a:t>‹#›</a:t>
            </a:fld>
            <a:endParaRPr lang="zh-TW" altLang="en-US"/>
          </a:p>
        </p:txBody>
      </p:sp>
    </p:spTree>
    <p:extLst>
      <p:ext uri="{BB962C8B-B14F-4D97-AF65-F5344CB8AC3E}">
        <p14:creationId xmlns:p14="http://schemas.microsoft.com/office/powerpoint/2010/main" val="3524450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8B3A2F-D5CA-4622-9222-A46EBB2ED7A0}" type="datetimeFigureOut">
              <a:rPr lang="zh-TW" altLang="en-US" smtClean="0"/>
              <a:t>2023/5/16</a:t>
            </a:fld>
            <a:endParaRPr lang="zh-TW" altLang="en-US"/>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B53BC0-C97D-490B-9D11-BFCE0E22F164}" type="slidenum">
              <a:rPr lang="zh-TW" altLang="en-US" smtClean="0"/>
              <a:t>‹#›</a:t>
            </a:fld>
            <a:endParaRPr lang="zh-TW" altLang="en-US"/>
          </a:p>
        </p:txBody>
      </p:sp>
    </p:spTree>
    <p:extLst>
      <p:ext uri="{BB962C8B-B14F-4D97-AF65-F5344CB8AC3E}">
        <p14:creationId xmlns:p14="http://schemas.microsoft.com/office/powerpoint/2010/main" val="36253838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8.xml"/><Relationship Id="rId1" Type="http://schemas.openxmlformats.org/officeDocument/2006/relationships/slideLayout" Target="../slideLayouts/slideLayout2.xml"/><Relationship Id="rId6" Type="http://schemas.openxmlformats.org/officeDocument/2006/relationships/image" Target="../media/image97.jpg"/><Relationship Id="rId5" Type="http://schemas.openxmlformats.org/officeDocument/2006/relationships/hyperlink" Target="https://www.youtube.com/watch?v=ntIczNQKfjQ&amp;ab_channel=CMURoboticsInstitute" TargetMode="External"/><Relationship Id="rId4" Type="http://schemas.openxmlformats.org/officeDocument/2006/relationships/image" Target="../media/image96.png"/></Relationships>
</file>

<file path=ppt/slides/_rels/slide10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10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70.png"/><Relationship Id="rId5" Type="http://schemas.openxmlformats.org/officeDocument/2006/relationships/image" Target="../media/image160.png"/><Relationship Id="rId4" Type="http://schemas.openxmlformats.org/officeDocument/2006/relationships/image" Target="../media/image15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60.png"/></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f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10.PNG"/></Relationships>
</file>

<file path=ppt/slides/_rels/slide33.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30.PNG"/><Relationship Id="rId4" Type="http://schemas.openxmlformats.org/officeDocument/2006/relationships/image" Target="../media/image221.PNG"/></Relationships>
</file>

<file path=ppt/slides/_rels/slide34.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50.PNG"/></Relationships>
</file>

<file path=ppt/slides/_rels/slide35.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s://cgcooke.github.io/Blog/computer%20vision/linear%20algebra/2020/03/13/RQ-Decomposition-In-Practice.html"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image" Target="../media/image35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3.xml.rels><?xml version="1.0" encoding="UTF-8" standalone="yes"?>
<Relationships xmlns="http://schemas.openxmlformats.org/package/2006/relationships"><Relationship Id="rId3" Type="http://schemas.openxmlformats.org/officeDocument/2006/relationships/hyperlink" Target="https://www.youtube.com/watch?v=x67wyE8EYwY" TargetMode="External"/><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www.youtube.com/watch?v=kfrGL6gNVEQ" TargetMode="External"/><Relationship Id="rId2" Type="http://schemas.openxmlformats.org/officeDocument/2006/relationships/hyperlink" Target="https://sparkar.facebook.com/ar-studio/"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www.visuallocalization.net/"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5.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hyperlink" Target="https://www.youtube.com/watch?v=b8A65Mp8fjk&amp;list=PLFI1Cd4723_SNT5r-9fHsuEsKaxeDNyQ5&amp;index=10"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00.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53.jpg"/><Relationship Id="rId4" Type="http://schemas.openxmlformats.org/officeDocument/2006/relationships/image" Target="../media/image52.png"/></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10.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s://www.youtube.com/watch?v=IMSozUpFFkU&amp;t=2s"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69.jpg"/><Relationship Id="rId4" Type="http://schemas.openxmlformats.org/officeDocument/2006/relationships/image" Target="../media/image68.jpe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8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8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8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83.png"/></Relationships>
</file>

<file path=ppt/slides/_rels/slide8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90.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fi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1.xml"/><Relationship Id="rId1" Type="http://schemas.openxmlformats.org/officeDocument/2006/relationships/slideLayout" Target="../slideLayouts/slideLayout2.xml"/><Relationship Id="rId5" Type="http://schemas.openxmlformats.org/officeDocument/2006/relationships/image" Target="../media/image88.jfif"/><Relationship Id="rId4" Type="http://schemas.openxmlformats.org/officeDocument/2006/relationships/image" Target="../media/image85.png"/></Relationships>
</file>

<file path=ppt/slides/_rels/slide9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2.xml"/><Relationship Id="rId1" Type="http://schemas.openxmlformats.org/officeDocument/2006/relationships/slideLayout" Target="../slideLayouts/slideLayout2.xml"/><Relationship Id="rId5" Type="http://schemas.openxmlformats.org/officeDocument/2006/relationships/image" Target="../media/image350.png"/><Relationship Id="rId4" Type="http://schemas.openxmlformats.org/officeDocument/2006/relationships/image" Target="../media/image340.PNG"/></Relationships>
</file>

<file path=ppt/slides/_rels/slide95.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notesSlide" Target="../notesSlides/notesSlide83.xml"/><Relationship Id="rId1" Type="http://schemas.openxmlformats.org/officeDocument/2006/relationships/slideLayout" Target="../slideLayouts/slideLayout2.xml"/><Relationship Id="rId5" Type="http://schemas.openxmlformats.org/officeDocument/2006/relationships/image" Target="../media/image89.jpeg"/><Relationship Id="rId4" Type="http://schemas.openxmlformats.org/officeDocument/2006/relationships/image" Target="../media/image370.pn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91.gif"/><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hyperlink" Target="https://www.youtube.com/watch?v=H7wRrUhzyYM" TargetMode="External"/></Relationships>
</file>

<file path=ppt/slides/_rels/slide9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46CA9D8-D13F-4E76-B436-580E07941D80}"/>
              </a:ext>
            </a:extLst>
          </p:cNvPr>
          <p:cNvSpPr>
            <a:spLocks noGrp="1"/>
          </p:cNvSpPr>
          <p:nvPr>
            <p:ph type="ctrTitle"/>
          </p:nvPr>
        </p:nvSpPr>
        <p:spPr>
          <a:xfrm>
            <a:off x="390900" y="1064580"/>
            <a:ext cx="11410199" cy="1470025"/>
          </a:xfrm>
        </p:spPr>
        <p:txBody>
          <a:bodyPr>
            <a:normAutofit/>
          </a:bodyPr>
          <a:lstStyle/>
          <a:p>
            <a:r>
              <a:rPr lang="en-US" altLang="zh-TW" sz="3600" b="1" dirty="0">
                <a:latin typeface="Times New Roman" panose="02020603050405020304" pitchFamily="18" charset="0"/>
                <a:cs typeface="Times New Roman" panose="02020603050405020304" pitchFamily="18" charset="0"/>
              </a:rPr>
              <a:t>Chapter 11: Structure from Motion and SLAM</a:t>
            </a:r>
          </a:p>
        </p:txBody>
      </p:sp>
      <p:sp>
        <p:nvSpPr>
          <p:cNvPr id="5" name="Subtitle 2">
            <a:extLst>
              <a:ext uri="{FF2B5EF4-FFF2-40B4-BE49-F238E27FC236}">
                <a16:creationId xmlns:a16="http://schemas.microsoft.com/office/drawing/2014/main" id="{25E25C9E-870D-4144-8624-C0AC50C2B86C}"/>
              </a:ext>
            </a:extLst>
          </p:cNvPr>
          <p:cNvSpPr>
            <a:spLocks noGrp="1"/>
          </p:cNvSpPr>
          <p:nvPr>
            <p:ph type="subTitle" idx="1"/>
          </p:nvPr>
        </p:nvSpPr>
        <p:spPr>
          <a:xfrm>
            <a:off x="2099555" y="3205244"/>
            <a:ext cx="7992888" cy="2236304"/>
          </a:xfrm>
        </p:spPr>
        <p:txBody>
          <a:bodyPr>
            <a:noAutofit/>
          </a:bodyPr>
          <a:lstStyle/>
          <a:p>
            <a:r>
              <a:rPr lang="en-US" altLang="zh-TW" sz="2000" dirty="0">
                <a:latin typeface="Times New Roman" panose="02020603050405020304" pitchFamily="18" charset="0"/>
                <a:cs typeface="Times New Roman" panose="02020603050405020304" pitchFamily="18" charset="0"/>
              </a:rPr>
              <a:t>Speaker: Tai Peng</a:t>
            </a:r>
          </a:p>
          <a:p>
            <a:r>
              <a:rPr lang="en-US" altLang="zh-TW" sz="2000" dirty="0">
                <a:latin typeface="Times New Roman" panose="02020603050405020304" pitchFamily="18" charset="0"/>
                <a:cs typeface="Times New Roman" panose="02020603050405020304" pitchFamily="18" charset="0"/>
              </a:rPr>
              <a:t>E-mail: d11944016@ntu.edu.tw</a:t>
            </a:r>
          </a:p>
          <a:p>
            <a:r>
              <a:rPr lang="en-US" altLang="zh-TW" sz="2000" dirty="0">
                <a:latin typeface="Times New Roman" panose="02020603050405020304" pitchFamily="18" charset="0"/>
                <a:cs typeface="Times New Roman" panose="02020603050405020304" pitchFamily="18" charset="0"/>
              </a:rPr>
              <a:t>Phone: 0981875118</a:t>
            </a:r>
          </a:p>
          <a:p>
            <a:r>
              <a:rPr lang="en-US" altLang="zh-TW" sz="2000" dirty="0">
                <a:latin typeface="Times New Roman" panose="02020603050405020304" pitchFamily="18" charset="0"/>
                <a:cs typeface="Times New Roman" panose="02020603050405020304" pitchFamily="18" charset="0"/>
              </a:rPr>
              <a:t>Advisor: Prof. </a:t>
            </a:r>
            <a:r>
              <a:rPr lang="en-US" altLang="zh-TW" sz="2000" dirty="0" err="1">
                <a:latin typeface="Times New Roman" panose="02020603050405020304" pitchFamily="18" charset="0"/>
                <a:cs typeface="Times New Roman" panose="02020603050405020304" pitchFamily="18" charset="0"/>
              </a:rPr>
              <a:t>Chiou</a:t>
            </a:r>
            <a:r>
              <a:rPr lang="en-US" altLang="zh-TW" sz="2000" dirty="0">
                <a:latin typeface="Times New Roman" panose="02020603050405020304" pitchFamily="18" charset="0"/>
                <a:cs typeface="Times New Roman" panose="02020603050405020304" pitchFamily="18" charset="0"/>
              </a:rPr>
              <a:t>-Shann </a:t>
            </a:r>
            <a:r>
              <a:rPr lang="en-US" altLang="zh-TW" sz="2000" dirty="0" err="1">
                <a:latin typeface="Times New Roman" panose="02020603050405020304" pitchFamily="18" charset="0"/>
                <a:cs typeface="Times New Roman" panose="02020603050405020304" pitchFamily="18" charset="0"/>
              </a:rPr>
              <a:t>Fuh</a:t>
            </a:r>
            <a:endParaRPr lang="en-US" altLang="zh-TW" sz="2000" dirty="0">
              <a:latin typeface="Times New Roman" panose="02020603050405020304" pitchFamily="18" charset="0"/>
              <a:cs typeface="Times New Roman" panose="02020603050405020304" pitchFamily="18" charset="0"/>
            </a:endParaRPr>
          </a:p>
          <a:p>
            <a:r>
              <a:rPr lang="en-US" altLang="zh-TW" sz="2000" i="1" dirty="0">
                <a:latin typeface="Times New Roman" panose="02020603050405020304" pitchFamily="18" charset="0"/>
                <a:cs typeface="Times New Roman" panose="02020603050405020304" pitchFamily="18" charset="0"/>
              </a:rPr>
              <a:t>Graduate Institute of Networking and Multimedia</a:t>
            </a:r>
          </a:p>
          <a:p>
            <a:r>
              <a:rPr lang="en-US" altLang="zh-TW" sz="2000" i="1" dirty="0">
                <a:latin typeface="Times New Roman" panose="02020603050405020304" pitchFamily="18" charset="0"/>
                <a:cs typeface="Times New Roman" panose="02020603050405020304" pitchFamily="18" charset="0"/>
              </a:rPr>
              <a:t>College of Electrical Engineering and Computer Science </a:t>
            </a:r>
          </a:p>
          <a:p>
            <a:pPr>
              <a:spcAft>
                <a:spcPts val="600"/>
              </a:spcAft>
            </a:pPr>
            <a:r>
              <a:rPr lang="en-US" altLang="zh-CN" sz="2000" i="1" dirty="0">
                <a:latin typeface="Times New Roman" panose="02020603050405020304" pitchFamily="18" charset="0"/>
                <a:ea typeface="Times New Roman" charset="0"/>
                <a:cs typeface="Times New Roman" panose="02020603050405020304" pitchFamily="18" charset="0"/>
              </a:rPr>
              <a:t>National Taiwan University</a:t>
            </a:r>
            <a:endParaRPr lang="en-US" altLang="zh-TW" sz="2000" dirty="0">
              <a:latin typeface="Times New Roman" panose="02020603050405020304" pitchFamily="18" charset="0"/>
              <a:cs typeface="Times New Roman" panose="02020603050405020304" pitchFamily="18" charset="0"/>
            </a:endParaRPr>
          </a:p>
        </p:txBody>
      </p:sp>
      <p:sp>
        <p:nvSpPr>
          <p:cNvPr id="2" name="文字方塊 1">
            <a:extLst>
              <a:ext uri="{FF2B5EF4-FFF2-40B4-BE49-F238E27FC236}">
                <a16:creationId xmlns:a16="http://schemas.microsoft.com/office/drawing/2014/main" id="{23401533-7DF7-497F-A7B2-4552439D0C80}"/>
              </a:ext>
            </a:extLst>
          </p:cNvPr>
          <p:cNvSpPr txBox="1"/>
          <p:nvPr/>
        </p:nvSpPr>
        <p:spPr>
          <a:xfrm>
            <a:off x="7595616" y="134112"/>
            <a:ext cx="5242560" cy="369332"/>
          </a:xfrm>
          <a:prstGeom prst="rect">
            <a:avLst/>
          </a:prstGeom>
          <a:noFill/>
        </p:spPr>
        <p:txBody>
          <a:bodyPr wrap="square" rtlCol="0">
            <a:spAutoFit/>
          </a:bodyPr>
          <a:lstStyle/>
          <a:p>
            <a:r>
              <a:rPr lang="en-US" altLang="zh-TW" dirty="0"/>
              <a:t>SLAM:</a:t>
            </a:r>
            <a:r>
              <a:rPr lang="zh-TW" altLang="en-US" dirty="0"/>
              <a:t> </a:t>
            </a:r>
            <a:r>
              <a:rPr lang="en-US" altLang="zh-TW" dirty="0"/>
              <a:t>Simultaneous Localization and Mapping</a:t>
            </a:r>
            <a:endParaRPr lang="zh-TW" altLang="en-US" dirty="0"/>
          </a:p>
        </p:txBody>
      </p:sp>
    </p:spTree>
    <p:extLst>
      <p:ext uri="{BB962C8B-B14F-4D97-AF65-F5344CB8AC3E}">
        <p14:creationId xmlns:p14="http://schemas.microsoft.com/office/powerpoint/2010/main" val="18376865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00BE1A6F-D082-48B6-885A-E01AD1764F58}"/>
              </a:ext>
            </a:extLst>
          </p:cNvPr>
          <p:cNvSpPr/>
          <p:nvPr/>
        </p:nvSpPr>
        <p:spPr>
          <a:xfrm>
            <a:off x="450573" y="312519"/>
            <a:ext cx="9705798" cy="630942"/>
          </a:xfrm>
          <a:prstGeom prst="rect">
            <a:avLst/>
          </a:prstGeom>
        </p:spPr>
        <p:txBody>
          <a:bodyPr wrap="square">
            <a:spAutoFit/>
          </a:bodyPr>
          <a:lstStyle/>
          <a:p>
            <a:pPr lvl="0">
              <a:lnSpc>
                <a:spcPts val="4200"/>
              </a:lnSpc>
            </a:pPr>
            <a:r>
              <a:rPr lang="en-US" altLang="zh-CN" sz="4000" b="1" dirty="0">
                <a:solidFill>
                  <a:prstClr val="black"/>
                </a:solidFill>
                <a:latin typeface="Times New Roman" panose="02020603050405020304" pitchFamily="18" charset="0"/>
                <a:cs typeface="Times New Roman" panose="02020603050405020304" pitchFamily="18" charset="0"/>
              </a:rPr>
              <a:t>11.1 Geometric intrinsic calibration(4/6)</a:t>
            </a:r>
          </a:p>
        </p:txBody>
      </p:sp>
      <p:grpSp>
        <p:nvGrpSpPr>
          <p:cNvPr id="14" name="组合 13">
            <a:extLst>
              <a:ext uri="{FF2B5EF4-FFF2-40B4-BE49-F238E27FC236}">
                <a16:creationId xmlns:a16="http://schemas.microsoft.com/office/drawing/2014/main" id="{49BE3E92-1720-69D9-2913-068EE5E038BE}"/>
              </a:ext>
            </a:extLst>
          </p:cNvPr>
          <p:cNvGrpSpPr/>
          <p:nvPr/>
        </p:nvGrpSpPr>
        <p:grpSpPr>
          <a:xfrm>
            <a:off x="3480271" y="893638"/>
            <a:ext cx="8434225" cy="5964362"/>
            <a:chOff x="1869835" y="762290"/>
            <a:chExt cx="8434225" cy="5964362"/>
          </a:xfrm>
        </p:grpSpPr>
        <p:pic>
          <p:nvPicPr>
            <p:cNvPr id="4" name="图片 3">
              <a:extLst>
                <a:ext uri="{FF2B5EF4-FFF2-40B4-BE49-F238E27FC236}">
                  <a16:creationId xmlns:a16="http://schemas.microsoft.com/office/drawing/2014/main" id="{065A5584-7666-33F2-9F26-70A5725C97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9835" y="762290"/>
              <a:ext cx="8434225" cy="5886263"/>
            </a:xfrm>
            <a:prstGeom prst="rect">
              <a:avLst/>
            </a:prstGeom>
          </p:spPr>
        </p:pic>
        <p:sp>
          <p:nvSpPr>
            <p:cNvPr id="6" name="矩形 5">
              <a:extLst>
                <a:ext uri="{FF2B5EF4-FFF2-40B4-BE49-F238E27FC236}">
                  <a16:creationId xmlns:a16="http://schemas.microsoft.com/office/drawing/2014/main" id="{199CC8BD-662B-779D-E6F1-F82F4E6D8666}"/>
                </a:ext>
              </a:extLst>
            </p:cNvPr>
            <p:cNvSpPr/>
            <p:nvPr/>
          </p:nvSpPr>
          <p:spPr>
            <a:xfrm>
              <a:off x="8557146" y="2849594"/>
              <a:ext cx="1310185" cy="630942"/>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dirty="0">
                  <a:solidFill>
                    <a:schemeClr val="tx1"/>
                  </a:solidFill>
                  <a:latin typeface="Times New Roman" panose="02020603050405020304" pitchFamily="18" charset="0"/>
                  <a:cs typeface="Times New Roman" panose="02020603050405020304" pitchFamily="18" charset="0"/>
                </a:rPr>
                <a:t>Perspective</a:t>
              </a:r>
              <a:endParaRPr lang="zh-CN" altLang="en-US" dirty="0">
                <a:solidFill>
                  <a:schemeClr val="tx1"/>
                </a:solidFill>
              </a:endParaRPr>
            </a:p>
          </p:txBody>
        </p:sp>
        <p:sp>
          <p:nvSpPr>
            <p:cNvPr id="12" name="矩形 11">
              <a:extLst>
                <a:ext uri="{FF2B5EF4-FFF2-40B4-BE49-F238E27FC236}">
                  <a16:creationId xmlns:a16="http://schemas.microsoft.com/office/drawing/2014/main" id="{66178872-D34B-782C-C1CE-23AAE5F0E6CE}"/>
                </a:ext>
              </a:extLst>
            </p:cNvPr>
            <p:cNvSpPr/>
            <p:nvPr/>
          </p:nvSpPr>
          <p:spPr>
            <a:xfrm>
              <a:off x="8422943" y="6095710"/>
              <a:ext cx="1310185" cy="630942"/>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dirty="0">
                  <a:solidFill>
                    <a:schemeClr val="tx1"/>
                  </a:solidFill>
                  <a:latin typeface="Times New Roman" panose="02020603050405020304" pitchFamily="18" charset="0"/>
                  <a:cs typeface="Times New Roman" panose="02020603050405020304" pitchFamily="18" charset="0"/>
                </a:rPr>
                <a:t>Weak Perspective</a:t>
              </a:r>
              <a:endParaRPr lang="zh-CN" altLang="en-US" dirty="0">
                <a:solidFill>
                  <a:schemeClr val="tx1"/>
                </a:solidFill>
              </a:endParaRPr>
            </a:p>
          </p:txBody>
        </p:sp>
        <p:sp>
          <p:nvSpPr>
            <p:cNvPr id="13" name="矩形 12">
              <a:extLst>
                <a:ext uri="{FF2B5EF4-FFF2-40B4-BE49-F238E27FC236}">
                  <a16:creationId xmlns:a16="http://schemas.microsoft.com/office/drawing/2014/main" id="{989D17EC-49AB-9158-7AF9-8F237538C172}"/>
                </a:ext>
              </a:extLst>
            </p:cNvPr>
            <p:cNvSpPr/>
            <p:nvPr/>
          </p:nvSpPr>
          <p:spPr>
            <a:xfrm>
              <a:off x="3278919" y="6017611"/>
              <a:ext cx="1867470" cy="630942"/>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Times New Roman" panose="02020603050405020304" pitchFamily="18" charset="0"/>
                  <a:cs typeface="Times New Roman" panose="02020603050405020304" pitchFamily="18" charset="0"/>
                </a:rPr>
                <a:t>M</a:t>
              </a:r>
              <a:r>
                <a:rPr lang="en-US" altLang="zh-CN" sz="1800" dirty="0">
                  <a:solidFill>
                    <a:schemeClr val="tx1"/>
                  </a:solidFill>
                  <a:latin typeface="Times New Roman" panose="02020603050405020304" pitchFamily="18" charset="0"/>
                  <a:cs typeface="Times New Roman" panose="02020603050405020304" pitchFamily="18" charset="0"/>
                </a:rPr>
                <a:t>agnification</a:t>
              </a:r>
              <a:endParaRPr lang="zh-CN" altLang="en-US" dirty="0">
                <a:solidFill>
                  <a:schemeClr val="tx1"/>
                </a:solidFill>
              </a:endParaRPr>
            </a:p>
          </p:txBody>
        </p:sp>
      </p:grpSp>
      <p:sp>
        <p:nvSpPr>
          <p:cNvPr id="16" name="文本框 15">
            <a:extLst>
              <a:ext uri="{FF2B5EF4-FFF2-40B4-BE49-F238E27FC236}">
                <a16:creationId xmlns:a16="http://schemas.microsoft.com/office/drawing/2014/main" id="{CF37031B-AFC6-5D22-6878-88E2C8390847}"/>
              </a:ext>
            </a:extLst>
          </p:cNvPr>
          <p:cNvSpPr txBox="1"/>
          <p:nvPr/>
        </p:nvSpPr>
        <p:spPr>
          <a:xfrm>
            <a:off x="450573" y="2334611"/>
            <a:ext cx="2145670" cy="1754326"/>
          </a:xfrm>
          <a:prstGeom prst="rect">
            <a:avLst/>
          </a:prstGeom>
          <a:noFill/>
        </p:spPr>
        <p:txBody>
          <a:bodyPr wrap="square">
            <a:spAutoFit/>
          </a:bodyPr>
          <a:lstStyle/>
          <a:p>
            <a:r>
              <a:rPr lang="en-US" altLang="zh-CN" dirty="0"/>
              <a:t>Objects are smaller and more accurate when they are far away, often used in image recognition tasks.</a:t>
            </a:r>
            <a:endParaRPr lang="zh-CN" altLang="en-US" dirty="0"/>
          </a:p>
        </p:txBody>
      </p:sp>
    </p:spTree>
    <p:extLst>
      <p:ext uri="{BB962C8B-B14F-4D97-AF65-F5344CB8AC3E}">
        <p14:creationId xmlns:p14="http://schemas.microsoft.com/office/powerpoint/2010/main" val="88113602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0729D4E2-BD39-4D92-8EEA-7275D47CBBEF}"/>
              </a:ext>
            </a:extLst>
          </p:cNvPr>
          <p:cNvSpPr/>
          <p:nvPr/>
        </p:nvSpPr>
        <p:spPr>
          <a:xfrm>
            <a:off x="490584" y="1666454"/>
            <a:ext cx="2101857" cy="400110"/>
          </a:xfrm>
          <a:prstGeom prst="rect">
            <a:avLst/>
          </a:prstGeom>
        </p:spPr>
        <p:txBody>
          <a:bodyPr wrap="none">
            <a:spAutoFit/>
          </a:bodyPr>
          <a:lstStyle/>
          <a:p>
            <a:r>
              <a:rPr lang="en-US" altLang="zh-CN" sz="2000" b="1" dirty="0">
                <a:latin typeface="Times New Roman" panose="02020603050405020304" pitchFamily="18" charset="0"/>
                <a:cs typeface="Times New Roman" panose="02020603050405020304" pitchFamily="18" charset="0"/>
              </a:rPr>
              <a:t>The </a:t>
            </a:r>
            <a:r>
              <a:rPr lang="en-US" altLang="zh-CN" sz="2000" b="1" dirty="0" err="1">
                <a:latin typeface="Times New Roman" panose="02020603050405020304" pitchFamily="18" charset="0"/>
                <a:cs typeface="Times New Roman" panose="02020603050405020304" pitchFamily="18" charset="0"/>
              </a:rPr>
              <a:t>Navlab</a:t>
            </a:r>
            <a:r>
              <a:rPr lang="en-US" altLang="zh-CN" sz="2000" b="1" dirty="0">
                <a:latin typeface="Times New Roman" panose="02020603050405020304" pitchFamily="18" charset="0"/>
                <a:cs typeface="Times New Roman" panose="02020603050405020304" pitchFamily="18" charset="0"/>
              </a:rPr>
              <a:t>, 1989</a:t>
            </a:r>
            <a:endParaRPr lang="zh-CN" altLang="en-US" sz="2000" b="1" dirty="0">
              <a:latin typeface="Times New Roman" panose="02020603050405020304" pitchFamily="18" charset="0"/>
              <a:cs typeface="Times New Roman" panose="02020603050405020304" pitchFamily="18" charset="0"/>
            </a:endParaRPr>
          </a:p>
        </p:txBody>
      </p:sp>
      <p:pic>
        <p:nvPicPr>
          <p:cNvPr id="8" name="圖片 7">
            <a:extLst>
              <a:ext uri="{FF2B5EF4-FFF2-40B4-BE49-F238E27FC236}">
                <a16:creationId xmlns:a16="http://schemas.microsoft.com/office/drawing/2014/main" id="{71E9986D-D98E-4334-804E-0C904522A2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4549" y="3390419"/>
            <a:ext cx="4249338" cy="3045275"/>
          </a:xfrm>
          <a:prstGeom prst="rect">
            <a:avLst/>
          </a:prstGeom>
        </p:spPr>
      </p:pic>
      <p:sp>
        <p:nvSpPr>
          <p:cNvPr id="9" name="矩形 8">
            <a:extLst>
              <a:ext uri="{FF2B5EF4-FFF2-40B4-BE49-F238E27FC236}">
                <a16:creationId xmlns:a16="http://schemas.microsoft.com/office/drawing/2014/main" id="{88CC77B8-318A-43EC-9D2C-609823CF40D2}"/>
              </a:ext>
            </a:extLst>
          </p:cNvPr>
          <p:cNvSpPr/>
          <p:nvPr/>
        </p:nvSpPr>
        <p:spPr>
          <a:xfrm>
            <a:off x="698000" y="2230394"/>
            <a:ext cx="4323620" cy="400110"/>
          </a:xfrm>
          <a:prstGeom prst="rect">
            <a:avLst/>
          </a:prstGeom>
        </p:spPr>
        <p:txBody>
          <a:bodyPr wrap="none">
            <a:spAutoFit/>
          </a:bodyPr>
          <a:lstStyle/>
          <a:p>
            <a:pPr marL="285750" indent="-285750">
              <a:buFont typeface="Arial" panose="020B0604020202020204" pitchFamily="34" charset="0"/>
              <a:buChar char="•"/>
            </a:pPr>
            <a:r>
              <a:rPr lang="en-US" altLang="zh-CN" sz="2000" dirty="0">
                <a:latin typeface="Times New Roman" panose="02020603050405020304" pitchFamily="18" charset="0"/>
                <a:cs typeface="Times New Roman" panose="02020603050405020304" pitchFamily="18" charset="0"/>
              </a:rPr>
              <a:t>Could only advance 4m every 10 sec.</a:t>
            </a:r>
            <a:endParaRPr lang="zh-CN" altLang="en-US" sz="2000" dirty="0">
              <a:latin typeface="Times New Roman" panose="02020603050405020304" pitchFamily="18" charset="0"/>
              <a:cs typeface="Times New Roman" panose="02020603050405020304" pitchFamily="18" charset="0"/>
            </a:endParaRPr>
          </a:p>
        </p:txBody>
      </p:sp>
      <p:pic>
        <p:nvPicPr>
          <p:cNvPr id="11" name="圖片 10">
            <a:extLst>
              <a:ext uri="{FF2B5EF4-FFF2-40B4-BE49-F238E27FC236}">
                <a16:creationId xmlns:a16="http://schemas.microsoft.com/office/drawing/2014/main" id="{833B1BBF-01F4-4FE6-9F44-EE2DD40204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86732" y="3641659"/>
            <a:ext cx="4821045" cy="2749421"/>
          </a:xfrm>
          <a:prstGeom prst="rect">
            <a:avLst/>
          </a:prstGeom>
        </p:spPr>
      </p:pic>
      <p:sp>
        <p:nvSpPr>
          <p:cNvPr id="12" name="矩形 11">
            <a:extLst>
              <a:ext uri="{FF2B5EF4-FFF2-40B4-BE49-F238E27FC236}">
                <a16:creationId xmlns:a16="http://schemas.microsoft.com/office/drawing/2014/main" id="{CD610731-C68D-43E0-B7F1-FE5BA6033A57}"/>
              </a:ext>
            </a:extLst>
          </p:cNvPr>
          <p:cNvSpPr/>
          <p:nvPr/>
        </p:nvSpPr>
        <p:spPr>
          <a:xfrm>
            <a:off x="93784" y="6452963"/>
            <a:ext cx="10620206" cy="276999"/>
          </a:xfrm>
          <a:prstGeom prst="rect">
            <a:avLst/>
          </a:prstGeom>
        </p:spPr>
        <p:txBody>
          <a:bodyPr wrap="square">
            <a:spAutoFit/>
          </a:bodyPr>
          <a:lstStyle/>
          <a:p>
            <a:r>
              <a:rPr lang="en-US" altLang="zh-CN" sz="1200" dirty="0">
                <a:latin typeface="Times New Roman" panose="02020603050405020304" pitchFamily="18" charset="0"/>
                <a:cs typeface="Times New Roman" panose="02020603050405020304" pitchFamily="18" charset="0"/>
              </a:rPr>
              <a:t>Pomerleau, D. A. (1989). ALVINN: An autonomous land vehicle in a neural network. In Advances in Neural Information Processing Systems (</a:t>
            </a:r>
            <a:r>
              <a:rPr lang="en-US" altLang="zh-CN" sz="1200" dirty="0" err="1">
                <a:latin typeface="Times New Roman" panose="02020603050405020304" pitchFamily="18" charset="0"/>
                <a:cs typeface="Times New Roman" panose="02020603050405020304" pitchFamily="18" charset="0"/>
              </a:rPr>
              <a:t>NeurIPS</a:t>
            </a:r>
            <a:r>
              <a:rPr lang="en-US" altLang="zh-CN" sz="1200" dirty="0">
                <a:latin typeface="Times New Roman" panose="02020603050405020304" pitchFamily="18" charset="0"/>
                <a:cs typeface="Times New Roman" panose="02020603050405020304" pitchFamily="18" charset="0"/>
              </a:rPr>
              <a:t>), pp. 305–313.</a:t>
            </a:r>
            <a:r>
              <a:rPr lang="en-US" altLang="zh-CN" sz="1200" dirty="0">
                <a:solidFill>
                  <a:srgbClr val="252525"/>
                </a:solidFill>
                <a:latin typeface="Times New Roman" panose="02020603050405020304" pitchFamily="18" charset="0"/>
                <a:cs typeface="Times New Roman" panose="02020603050405020304" pitchFamily="18" charset="0"/>
              </a:rPr>
              <a:t> </a:t>
            </a:r>
            <a:endParaRPr lang="zh-CN" altLang="en-US" sz="1200" dirty="0">
              <a:latin typeface="Times New Roman" panose="02020603050405020304" pitchFamily="18" charset="0"/>
              <a:cs typeface="Times New Roman" panose="02020603050405020304" pitchFamily="18" charset="0"/>
            </a:endParaRPr>
          </a:p>
        </p:txBody>
      </p:sp>
      <p:sp>
        <p:nvSpPr>
          <p:cNvPr id="13" name="矩形 12">
            <a:extLst>
              <a:ext uri="{FF2B5EF4-FFF2-40B4-BE49-F238E27FC236}">
                <a16:creationId xmlns:a16="http://schemas.microsoft.com/office/drawing/2014/main" id="{257F82C9-260B-4931-A21C-D43B07AA9C0D}"/>
              </a:ext>
            </a:extLst>
          </p:cNvPr>
          <p:cNvSpPr/>
          <p:nvPr/>
        </p:nvSpPr>
        <p:spPr>
          <a:xfrm>
            <a:off x="698000" y="2740470"/>
            <a:ext cx="5868914" cy="400110"/>
          </a:xfrm>
          <a:prstGeom prst="rect">
            <a:avLst/>
          </a:prstGeom>
        </p:spPr>
        <p:txBody>
          <a:bodyPr wrap="none">
            <a:spAutoFit/>
          </a:bodyPr>
          <a:lstStyle/>
          <a:p>
            <a:pPr marL="285750" indent="-285750">
              <a:buFont typeface="Arial" panose="020B0604020202020204" pitchFamily="34" charset="0"/>
              <a:buChar char="•"/>
            </a:pPr>
            <a:r>
              <a:rPr lang="en-US" altLang="zh-CN" sz="2000" dirty="0">
                <a:latin typeface="Times New Roman" panose="02020603050405020304" pitchFamily="18" charset="0"/>
                <a:cs typeface="Times New Roman" panose="02020603050405020304" pitchFamily="18" charset="0"/>
              </a:rPr>
              <a:t>The first system to use a neural network for driving. </a:t>
            </a:r>
            <a:endParaRPr lang="zh-CN" altLang="en-US" sz="2000" dirty="0">
              <a:latin typeface="Times New Roman" panose="02020603050405020304" pitchFamily="18" charset="0"/>
              <a:cs typeface="Times New Roman" panose="02020603050405020304" pitchFamily="18" charset="0"/>
            </a:endParaRPr>
          </a:p>
        </p:txBody>
      </p:sp>
      <p:sp>
        <p:nvSpPr>
          <p:cNvPr id="10" name="矩形 9">
            <a:extLst>
              <a:ext uri="{FF2B5EF4-FFF2-40B4-BE49-F238E27FC236}">
                <a16:creationId xmlns:a16="http://schemas.microsoft.com/office/drawing/2014/main" id="{99474D40-3053-4666-8BEF-4E854B1BF79C}"/>
              </a:ext>
            </a:extLst>
          </p:cNvPr>
          <p:cNvSpPr/>
          <p:nvPr/>
        </p:nvSpPr>
        <p:spPr>
          <a:xfrm>
            <a:off x="-182625" y="586976"/>
            <a:ext cx="9825867" cy="646331"/>
          </a:xfrm>
          <a:prstGeom prst="rect">
            <a:avLst/>
          </a:prstGeom>
        </p:spPr>
        <p:txBody>
          <a:bodyPr wrap="square">
            <a:spAutoFit/>
          </a:bodyPr>
          <a:lstStyle/>
          <a:p>
            <a:pPr lvl="1"/>
            <a:r>
              <a:rPr lang="en-US" altLang="zh-CN" sz="3600" b="1" dirty="0">
                <a:latin typeface="Times New Roman" panose="02020603050405020304" pitchFamily="18" charset="0"/>
                <a:cs typeface="Times New Roman" panose="02020603050405020304" pitchFamily="18" charset="0"/>
              </a:rPr>
              <a:t>11.5.3 Applications: Autonomous Navigation </a:t>
            </a:r>
          </a:p>
        </p:txBody>
      </p:sp>
      <p:sp>
        <p:nvSpPr>
          <p:cNvPr id="2" name="动作按钮: 前进或下一项 1">
            <a:hlinkClick r:id="rId5" highlightClick="1"/>
            <a:extLst>
              <a:ext uri="{FF2B5EF4-FFF2-40B4-BE49-F238E27FC236}">
                <a16:creationId xmlns:a16="http://schemas.microsoft.com/office/drawing/2014/main" id="{1F1E2127-BA35-28A1-20EB-A95CB4C1E6CD}"/>
              </a:ext>
            </a:extLst>
          </p:cNvPr>
          <p:cNvSpPr/>
          <p:nvPr/>
        </p:nvSpPr>
        <p:spPr>
          <a:xfrm>
            <a:off x="10417824" y="404815"/>
            <a:ext cx="1239253" cy="505326"/>
          </a:xfrm>
          <a:prstGeom prst="actionButtonForwardNex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49036B33-7E70-4057-CC04-F5925D7B01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97255" y="1268804"/>
            <a:ext cx="2896745" cy="2372855"/>
          </a:xfrm>
          <a:prstGeom prst="rect">
            <a:avLst/>
          </a:prstGeom>
        </p:spPr>
      </p:pic>
    </p:spTree>
    <p:extLst>
      <p:ext uri="{BB962C8B-B14F-4D97-AF65-F5344CB8AC3E}">
        <p14:creationId xmlns:p14="http://schemas.microsoft.com/office/powerpoint/2010/main" val="292786151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34E226F3-E086-4CED-AAEA-0517560D61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0069" y="2252640"/>
            <a:ext cx="6963507" cy="3582264"/>
          </a:xfrm>
          <a:prstGeom prst="rect">
            <a:avLst/>
          </a:prstGeom>
        </p:spPr>
      </p:pic>
      <p:sp>
        <p:nvSpPr>
          <p:cNvPr id="7" name="矩形 6">
            <a:extLst>
              <a:ext uri="{FF2B5EF4-FFF2-40B4-BE49-F238E27FC236}">
                <a16:creationId xmlns:a16="http://schemas.microsoft.com/office/drawing/2014/main" id="{94B69878-1E7D-45AE-A3DA-957BEB0EA073}"/>
              </a:ext>
            </a:extLst>
          </p:cNvPr>
          <p:cNvSpPr/>
          <p:nvPr/>
        </p:nvSpPr>
        <p:spPr>
          <a:xfrm>
            <a:off x="72141" y="6312013"/>
            <a:ext cx="10749160" cy="461665"/>
          </a:xfrm>
          <a:prstGeom prst="rect">
            <a:avLst/>
          </a:prstGeom>
        </p:spPr>
        <p:txBody>
          <a:bodyPr wrap="square">
            <a:spAutoFit/>
          </a:bodyPr>
          <a:lstStyle/>
          <a:p>
            <a:r>
              <a:rPr lang="en-US" altLang="zh-CN" sz="1200" dirty="0" err="1">
                <a:latin typeface="Times New Roman" panose="02020603050405020304" pitchFamily="18" charset="0"/>
                <a:cs typeface="Times New Roman" panose="02020603050405020304" pitchFamily="18" charset="0"/>
              </a:rPr>
              <a:t>Janai</a:t>
            </a:r>
            <a:r>
              <a:rPr lang="en-US" altLang="zh-CN" sz="1200" dirty="0">
                <a:latin typeface="Times New Roman" panose="02020603050405020304" pitchFamily="18" charset="0"/>
                <a:cs typeface="Times New Roman" panose="02020603050405020304" pitchFamily="18" charset="0"/>
              </a:rPr>
              <a:t>, J., </a:t>
            </a:r>
            <a:r>
              <a:rPr lang="en-US" altLang="zh-CN" sz="1200" dirty="0" err="1">
                <a:latin typeface="Times New Roman" panose="02020603050405020304" pitchFamily="18" charset="0"/>
                <a:cs typeface="Times New Roman" panose="02020603050405020304" pitchFamily="18" charset="0"/>
              </a:rPr>
              <a:t>Gune</a:t>
            </a:r>
            <a:r>
              <a:rPr lang="en-US" altLang="zh-CN" sz="1200" dirty="0">
                <a:latin typeface="Times New Roman" panose="02020603050405020304" pitchFamily="18" charset="0"/>
                <a:cs typeface="Times New Roman" panose="02020603050405020304" pitchFamily="18" charset="0"/>
              </a:rPr>
              <a:t> ¨ y, F., </a:t>
            </a:r>
            <a:r>
              <a:rPr lang="en-US" altLang="zh-CN" sz="1200" dirty="0" err="1">
                <a:latin typeface="Times New Roman" panose="02020603050405020304" pitchFamily="18" charset="0"/>
                <a:cs typeface="Times New Roman" panose="02020603050405020304" pitchFamily="18" charset="0"/>
              </a:rPr>
              <a:t>Behl</a:t>
            </a:r>
            <a:r>
              <a:rPr lang="en-US" altLang="zh-CN" sz="1200" dirty="0">
                <a:latin typeface="Times New Roman" panose="02020603050405020304" pitchFamily="18" charset="0"/>
                <a:cs typeface="Times New Roman" panose="02020603050405020304" pitchFamily="18" charset="0"/>
              </a:rPr>
              <a:t>, A., and Geiger, A. (2020). Computer vision for autonomous vehicles: Problems, datasets and state of the art. Foundations and Trends® in Computer Graphics and Vision, 12(1–3):1–308.</a:t>
            </a:r>
            <a:endParaRPr lang="zh-CN" altLang="en-US" sz="1200" dirty="0">
              <a:latin typeface="Times New Roman" panose="02020603050405020304" pitchFamily="18" charset="0"/>
              <a:cs typeface="Times New Roman" panose="02020603050405020304" pitchFamily="18" charset="0"/>
            </a:endParaRPr>
          </a:p>
        </p:txBody>
      </p:sp>
      <p:sp>
        <p:nvSpPr>
          <p:cNvPr id="8" name="矩形 7">
            <a:extLst>
              <a:ext uri="{FF2B5EF4-FFF2-40B4-BE49-F238E27FC236}">
                <a16:creationId xmlns:a16="http://schemas.microsoft.com/office/drawing/2014/main" id="{09852A1C-AD56-4391-B198-C613340CEDA0}"/>
              </a:ext>
            </a:extLst>
          </p:cNvPr>
          <p:cNvSpPr/>
          <p:nvPr/>
        </p:nvSpPr>
        <p:spPr>
          <a:xfrm>
            <a:off x="893428" y="2292710"/>
            <a:ext cx="3916641" cy="1691297"/>
          </a:xfrm>
          <a:prstGeom prst="rect">
            <a:avLst/>
          </a:prstGeom>
        </p:spPr>
        <p:txBody>
          <a:bodyPr wrap="square">
            <a:spAutoFit/>
          </a:bodyPr>
          <a:lstStyle/>
          <a:p>
            <a:pPr marL="285750" indent="-285750" algn="just">
              <a:lnSpc>
                <a:spcPts val="3200"/>
              </a:lnSpc>
              <a:buFont typeface="Arial" panose="020B0604020202020204" pitchFamily="34" charset="0"/>
              <a:buChar char="•"/>
            </a:pPr>
            <a:r>
              <a:rPr lang="en-US" altLang="zh-CN" sz="2000" dirty="0">
                <a:latin typeface="Times New Roman" panose="02020603050405020304" pitchFamily="18" charset="0"/>
                <a:cs typeface="Times New Roman" panose="02020603050405020304" pitchFamily="18" charset="0"/>
              </a:rPr>
              <a:t>High data throughput.</a:t>
            </a:r>
          </a:p>
          <a:p>
            <a:pPr marL="285750" indent="-285750" algn="just">
              <a:lnSpc>
                <a:spcPts val="3200"/>
              </a:lnSpc>
              <a:buFont typeface="Arial" panose="020B0604020202020204" pitchFamily="34" charset="0"/>
              <a:buChar char="•"/>
            </a:pPr>
            <a:r>
              <a:rPr lang="en-US" altLang="zh-CN" sz="2000" dirty="0">
                <a:latin typeface="Times New Roman" panose="02020603050405020304" pitchFamily="18" charset="0"/>
                <a:cs typeface="Times New Roman" panose="02020603050405020304" pitchFamily="18" charset="0"/>
              </a:rPr>
              <a:t>High computational complexity.</a:t>
            </a:r>
          </a:p>
          <a:p>
            <a:pPr marL="285750" indent="-285750" algn="just">
              <a:lnSpc>
                <a:spcPts val="3200"/>
              </a:lnSpc>
              <a:buFont typeface="Arial" panose="020B0604020202020204" pitchFamily="34" charset="0"/>
              <a:buChar char="•"/>
            </a:pPr>
            <a:r>
              <a:rPr lang="en-US" altLang="zh-CN" sz="2000" dirty="0">
                <a:latin typeface="Times New Roman" panose="02020603050405020304" pitchFamily="18" charset="0"/>
                <a:cs typeface="Times New Roman" panose="02020603050405020304" pitchFamily="18" charset="0"/>
              </a:rPr>
              <a:t>Low latency</a:t>
            </a:r>
          </a:p>
          <a:p>
            <a:pPr marL="285750" indent="-285750" algn="just">
              <a:lnSpc>
                <a:spcPts val="3200"/>
              </a:lnSpc>
              <a:buFont typeface="Arial" panose="020B0604020202020204" pitchFamily="34" charset="0"/>
              <a:buChar char="•"/>
            </a:pPr>
            <a:r>
              <a:rPr lang="en-US" altLang="zh-CN" sz="2000" dirty="0">
                <a:latin typeface="Times New Roman" panose="02020603050405020304" pitchFamily="18" charset="0"/>
                <a:cs typeface="Times New Roman" panose="02020603050405020304" pitchFamily="18" charset="0"/>
              </a:rPr>
              <a:t>Security</a:t>
            </a:r>
          </a:p>
        </p:txBody>
      </p:sp>
      <p:sp>
        <p:nvSpPr>
          <p:cNvPr id="9" name="矩形 8">
            <a:extLst>
              <a:ext uri="{FF2B5EF4-FFF2-40B4-BE49-F238E27FC236}">
                <a16:creationId xmlns:a16="http://schemas.microsoft.com/office/drawing/2014/main" id="{99474D40-3053-4666-8BEF-4E854B1BF79C}"/>
              </a:ext>
            </a:extLst>
          </p:cNvPr>
          <p:cNvSpPr/>
          <p:nvPr/>
        </p:nvSpPr>
        <p:spPr>
          <a:xfrm>
            <a:off x="-182625" y="586976"/>
            <a:ext cx="9825867" cy="646331"/>
          </a:xfrm>
          <a:prstGeom prst="rect">
            <a:avLst/>
          </a:prstGeom>
        </p:spPr>
        <p:txBody>
          <a:bodyPr wrap="square">
            <a:spAutoFit/>
          </a:bodyPr>
          <a:lstStyle/>
          <a:p>
            <a:pPr lvl="1"/>
            <a:r>
              <a:rPr lang="en-US" altLang="zh-CN" sz="3600" b="1" dirty="0">
                <a:latin typeface="Times New Roman" panose="02020603050405020304" pitchFamily="18" charset="0"/>
                <a:cs typeface="Times New Roman" panose="02020603050405020304" pitchFamily="18" charset="0"/>
              </a:rPr>
              <a:t>11.5.3 Applications: Autonomous Navigation </a:t>
            </a:r>
          </a:p>
        </p:txBody>
      </p:sp>
    </p:spTree>
    <p:extLst>
      <p:ext uri="{BB962C8B-B14F-4D97-AF65-F5344CB8AC3E}">
        <p14:creationId xmlns:p14="http://schemas.microsoft.com/office/powerpoint/2010/main" val="239640388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39061B05-6AC9-4ED0-BE80-1DF4C8E32B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79573" y="1780103"/>
            <a:ext cx="5424005" cy="4742436"/>
          </a:xfrm>
          <a:prstGeom prst="rect">
            <a:avLst/>
          </a:prstGeom>
        </p:spPr>
      </p:pic>
      <p:sp>
        <p:nvSpPr>
          <p:cNvPr id="8" name="矩形 7">
            <a:extLst>
              <a:ext uri="{FF2B5EF4-FFF2-40B4-BE49-F238E27FC236}">
                <a16:creationId xmlns:a16="http://schemas.microsoft.com/office/drawing/2014/main" id="{8F7BFB0B-E115-4B3F-81F2-38945BA99D44}"/>
              </a:ext>
            </a:extLst>
          </p:cNvPr>
          <p:cNvSpPr/>
          <p:nvPr/>
        </p:nvSpPr>
        <p:spPr>
          <a:xfrm>
            <a:off x="747745" y="1780103"/>
            <a:ext cx="4684627" cy="990015"/>
          </a:xfrm>
          <a:prstGeom prst="rect">
            <a:avLst/>
          </a:prstGeom>
        </p:spPr>
        <p:txBody>
          <a:bodyPr wrap="square">
            <a:spAutoFit/>
          </a:bodyPr>
          <a:lstStyle/>
          <a:p>
            <a:pPr marL="285750" indent="-285750" algn="just">
              <a:lnSpc>
                <a:spcPts val="3200"/>
              </a:lnSpc>
              <a:spcAft>
                <a:spcPts val="600"/>
              </a:spcAft>
              <a:buFont typeface="Arial" panose="020B0604020202020204" pitchFamily="34" charset="0"/>
              <a:buChar char="•"/>
            </a:pPr>
            <a:r>
              <a:rPr lang="en-US" altLang="zh-CN" sz="2400" dirty="0">
                <a:latin typeface="Times New Roman" panose="02020603050405020304" pitchFamily="18" charset="0"/>
                <a:cs typeface="Times New Roman" panose="02020603050405020304" pitchFamily="18" charset="0"/>
              </a:rPr>
              <a:t>Low latency of data transmission</a:t>
            </a:r>
          </a:p>
          <a:p>
            <a:pPr marL="285750" indent="-285750" algn="just">
              <a:lnSpc>
                <a:spcPts val="3200"/>
              </a:lnSpc>
              <a:spcAft>
                <a:spcPts val="600"/>
              </a:spcAft>
              <a:buFont typeface="Arial" panose="020B0604020202020204" pitchFamily="34" charset="0"/>
              <a:buChar char="•"/>
            </a:pPr>
            <a:r>
              <a:rPr lang="en-US" altLang="zh-CN" sz="2400" dirty="0">
                <a:latin typeface="Times New Roman" panose="02020603050405020304" pitchFamily="18" charset="0"/>
                <a:cs typeface="Times New Roman" panose="02020603050405020304" pitchFamily="18" charset="0"/>
              </a:rPr>
              <a:t>Cyber security</a:t>
            </a:r>
          </a:p>
        </p:txBody>
      </p:sp>
      <p:sp>
        <p:nvSpPr>
          <p:cNvPr id="2" name="文字方塊 1">
            <a:extLst>
              <a:ext uri="{FF2B5EF4-FFF2-40B4-BE49-F238E27FC236}">
                <a16:creationId xmlns:a16="http://schemas.microsoft.com/office/drawing/2014/main" id="{73B025FA-1B4F-4D1E-80AE-2D4A1B7964EA}"/>
              </a:ext>
            </a:extLst>
          </p:cNvPr>
          <p:cNvSpPr txBox="1"/>
          <p:nvPr/>
        </p:nvSpPr>
        <p:spPr>
          <a:xfrm>
            <a:off x="6663423" y="109694"/>
            <a:ext cx="5466561" cy="307777"/>
          </a:xfrm>
          <a:prstGeom prst="rect">
            <a:avLst/>
          </a:prstGeom>
          <a:noFill/>
        </p:spPr>
        <p:txBody>
          <a:bodyPr wrap="none" rtlCol="0">
            <a:spAutoFit/>
          </a:bodyPr>
          <a:lstStyle/>
          <a:p>
            <a:r>
              <a:rPr lang="en-US" altLang="zh-TW" sz="1400" dirty="0"/>
              <a:t>CVPR: IEEE Conference on Computer Vision and Pattern Recognition</a:t>
            </a:r>
            <a:endParaRPr lang="zh-TW" altLang="en-US" sz="1400" dirty="0"/>
          </a:p>
        </p:txBody>
      </p:sp>
      <p:sp>
        <p:nvSpPr>
          <p:cNvPr id="6" name="矩形 5">
            <a:extLst>
              <a:ext uri="{FF2B5EF4-FFF2-40B4-BE49-F238E27FC236}">
                <a16:creationId xmlns:a16="http://schemas.microsoft.com/office/drawing/2014/main" id="{99474D40-3053-4666-8BEF-4E854B1BF79C}"/>
              </a:ext>
            </a:extLst>
          </p:cNvPr>
          <p:cNvSpPr/>
          <p:nvPr/>
        </p:nvSpPr>
        <p:spPr>
          <a:xfrm>
            <a:off x="-182625" y="586976"/>
            <a:ext cx="9825867" cy="646331"/>
          </a:xfrm>
          <a:prstGeom prst="rect">
            <a:avLst/>
          </a:prstGeom>
        </p:spPr>
        <p:txBody>
          <a:bodyPr wrap="square">
            <a:spAutoFit/>
          </a:bodyPr>
          <a:lstStyle/>
          <a:p>
            <a:pPr lvl="1"/>
            <a:r>
              <a:rPr lang="en-US" altLang="zh-CN" sz="3600" b="1" dirty="0">
                <a:latin typeface="Times New Roman" panose="02020603050405020304" pitchFamily="18" charset="0"/>
                <a:cs typeface="Times New Roman" panose="02020603050405020304" pitchFamily="18" charset="0"/>
              </a:rPr>
              <a:t>11.5.3 Applications: Autonomous Navigation </a:t>
            </a:r>
          </a:p>
        </p:txBody>
      </p:sp>
    </p:spTree>
    <p:extLst>
      <p:ext uri="{BB962C8B-B14F-4D97-AF65-F5344CB8AC3E}">
        <p14:creationId xmlns:p14="http://schemas.microsoft.com/office/powerpoint/2010/main" val="258192517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792" y="1714042"/>
            <a:ext cx="4970346" cy="4607626"/>
          </a:xfrm>
          <a:prstGeom prst="rect">
            <a:avLst/>
          </a:prstGeom>
        </p:spPr>
      </p:pic>
      <p:pic>
        <p:nvPicPr>
          <p:cNvPr id="6" name="圖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5303" y="1751611"/>
            <a:ext cx="5105766" cy="4532488"/>
          </a:xfrm>
          <a:prstGeom prst="rect">
            <a:avLst/>
          </a:prstGeom>
        </p:spPr>
      </p:pic>
      <p:sp>
        <p:nvSpPr>
          <p:cNvPr id="7" name="矩形 6"/>
          <p:cNvSpPr/>
          <p:nvPr/>
        </p:nvSpPr>
        <p:spPr>
          <a:xfrm>
            <a:off x="0" y="6493711"/>
            <a:ext cx="10472025" cy="276999"/>
          </a:xfrm>
          <a:prstGeom prst="rect">
            <a:avLst/>
          </a:prstGeom>
        </p:spPr>
        <p:txBody>
          <a:bodyPr wrap="square">
            <a:spAutoFit/>
          </a:bodyPr>
          <a:lstStyle/>
          <a:p>
            <a:r>
              <a:rPr lang="zh-TW" altLang="en-US" sz="1200" dirty="0">
                <a:latin typeface="Times New Roman" panose="02020603050405020304" pitchFamily="18" charset="0"/>
                <a:cs typeface="Times New Roman" panose="02020603050405020304" pitchFamily="18" charset="0"/>
              </a:rPr>
              <a:t>https://www.nytimes.com/2016/07/01/business/self-driving-tesla-fatal-crash-investigation.html</a:t>
            </a:r>
          </a:p>
        </p:txBody>
      </p:sp>
      <p:sp>
        <p:nvSpPr>
          <p:cNvPr id="8" name="矩形 7"/>
          <p:cNvSpPr/>
          <p:nvPr/>
        </p:nvSpPr>
        <p:spPr>
          <a:xfrm>
            <a:off x="6395023" y="4808483"/>
            <a:ext cx="4966326" cy="1397876"/>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a:extLst>
              <a:ext uri="{FF2B5EF4-FFF2-40B4-BE49-F238E27FC236}">
                <a16:creationId xmlns:a16="http://schemas.microsoft.com/office/drawing/2014/main" id="{99474D40-3053-4666-8BEF-4E854B1BF79C}"/>
              </a:ext>
            </a:extLst>
          </p:cNvPr>
          <p:cNvSpPr/>
          <p:nvPr/>
        </p:nvSpPr>
        <p:spPr>
          <a:xfrm>
            <a:off x="-182625" y="586976"/>
            <a:ext cx="9825867" cy="646331"/>
          </a:xfrm>
          <a:prstGeom prst="rect">
            <a:avLst/>
          </a:prstGeom>
        </p:spPr>
        <p:txBody>
          <a:bodyPr wrap="square">
            <a:spAutoFit/>
          </a:bodyPr>
          <a:lstStyle/>
          <a:p>
            <a:pPr lvl="1"/>
            <a:r>
              <a:rPr lang="en-US" altLang="zh-CN" sz="3600" b="1" dirty="0">
                <a:latin typeface="Times New Roman" panose="02020603050405020304" pitchFamily="18" charset="0"/>
                <a:cs typeface="Times New Roman" panose="02020603050405020304" pitchFamily="18" charset="0"/>
              </a:rPr>
              <a:t>11.5.3 Applications: Autonomous Navigation </a:t>
            </a:r>
          </a:p>
        </p:txBody>
      </p:sp>
    </p:spTree>
    <p:extLst>
      <p:ext uri="{BB962C8B-B14F-4D97-AF65-F5344CB8AC3E}">
        <p14:creationId xmlns:p14="http://schemas.microsoft.com/office/powerpoint/2010/main" val="180677281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9829" y="1700392"/>
            <a:ext cx="5726779" cy="4679198"/>
          </a:xfrm>
          <a:prstGeom prst="rect">
            <a:avLst/>
          </a:prstGeom>
        </p:spPr>
      </p:pic>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903" y="2154165"/>
            <a:ext cx="5941410" cy="3652897"/>
          </a:xfrm>
          <a:prstGeom prst="rect">
            <a:avLst/>
          </a:prstGeom>
        </p:spPr>
      </p:pic>
      <p:sp>
        <p:nvSpPr>
          <p:cNvPr id="9" name="矩形 8"/>
          <p:cNvSpPr/>
          <p:nvPr/>
        </p:nvSpPr>
        <p:spPr>
          <a:xfrm>
            <a:off x="0" y="6520158"/>
            <a:ext cx="3092129" cy="276999"/>
          </a:xfrm>
          <a:prstGeom prst="rect">
            <a:avLst/>
          </a:prstGeom>
        </p:spPr>
        <p:txBody>
          <a:bodyPr wrap="none">
            <a:spAutoFit/>
          </a:bodyPr>
          <a:lstStyle/>
          <a:p>
            <a:r>
              <a:rPr lang="zh-TW" altLang="en-US" sz="1200" dirty="0">
                <a:latin typeface="Times New Roman" panose="02020603050405020304" pitchFamily="18" charset="0"/>
                <a:cs typeface="Times New Roman" panose="02020603050405020304" pitchFamily="18" charset="0"/>
              </a:rPr>
              <a:t>https://www.bbc.com/news/business-50312340</a:t>
            </a:r>
          </a:p>
        </p:txBody>
      </p:sp>
      <p:sp>
        <p:nvSpPr>
          <p:cNvPr id="10" name="矩形 9"/>
          <p:cNvSpPr/>
          <p:nvPr/>
        </p:nvSpPr>
        <p:spPr>
          <a:xfrm>
            <a:off x="6395023" y="5130139"/>
            <a:ext cx="5296234" cy="1249451"/>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a:extLst>
              <a:ext uri="{FF2B5EF4-FFF2-40B4-BE49-F238E27FC236}">
                <a16:creationId xmlns:a16="http://schemas.microsoft.com/office/drawing/2014/main" id="{99474D40-3053-4666-8BEF-4E854B1BF79C}"/>
              </a:ext>
            </a:extLst>
          </p:cNvPr>
          <p:cNvSpPr/>
          <p:nvPr/>
        </p:nvSpPr>
        <p:spPr>
          <a:xfrm>
            <a:off x="-182625" y="586976"/>
            <a:ext cx="9825867" cy="646331"/>
          </a:xfrm>
          <a:prstGeom prst="rect">
            <a:avLst/>
          </a:prstGeom>
        </p:spPr>
        <p:txBody>
          <a:bodyPr wrap="square">
            <a:spAutoFit/>
          </a:bodyPr>
          <a:lstStyle/>
          <a:p>
            <a:pPr lvl="1"/>
            <a:r>
              <a:rPr lang="en-US" altLang="zh-CN" sz="3600" b="1" dirty="0">
                <a:latin typeface="Times New Roman" panose="02020603050405020304" pitchFamily="18" charset="0"/>
                <a:cs typeface="Times New Roman" panose="02020603050405020304" pitchFamily="18" charset="0"/>
              </a:rPr>
              <a:t>11.5.3 Applications: Autonomous Navigation </a:t>
            </a:r>
          </a:p>
        </p:txBody>
      </p:sp>
    </p:spTree>
    <p:extLst>
      <p:ext uri="{BB962C8B-B14F-4D97-AF65-F5344CB8AC3E}">
        <p14:creationId xmlns:p14="http://schemas.microsoft.com/office/powerpoint/2010/main" val="109649458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4DEBB851-3EF7-4040-96AB-520E915EDACB}"/>
              </a:ext>
            </a:extLst>
          </p:cNvPr>
          <p:cNvSpPr/>
          <p:nvPr/>
        </p:nvSpPr>
        <p:spPr>
          <a:xfrm>
            <a:off x="1478009" y="2782669"/>
            <a:ext cx="9235981" cy="646331"/>
          </a:xfrm>
          <a:prstGeom prst="rect">
            <a:avLst/>
          </a:prstGeom>
        </p:spPr>
        <p:txBody>
          <a:bodyPr wrap="square">
            <a:spAutoFit/>
          </a:bodyPr>
          <a:lstStyle/>
          <a:p>
            <a:pPr lvl="1" algn="ctr"/>
            <a:r>
              <a:rPr lang="en-US" altLang="zh-CN" sz="3600" b="1" dirty="0">
                <a:latin typeface="Times New Roman" panose="02020603050405020304" pitchFamily="18" charset="0"/>
                <a:cs typeface="Times New Roman" panose="02020603050405020304" pitchFamily="18" charset="0"/>
              </a:rPr>
              <a:t>Thanks for Listening</a:t>
            </a:r>
          </a:p>
        </p:txBody>
      </p:sp>
    </p:spTree>
    <p:extLst>
      <p:ext uri="{BB962C8B-B14F-4D97-AF65-F5344CB8AC3E}">
        <p14:creationId xmlns:p14="http://schemas.microsoft.com/office/powerpoint/2010/main" val="32662084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00BE1A6F-D082-48B6-885A-E01AD1764F58}"/>
              </a:ext>
            </a:extLst>
          </p:cNvPr>
          <p:cNvSpPr/>
          <p:nvPr/>
        </p:nvSpPr>
        <p:spPr>
          <a:xfrm>
            <a:off x="450573" y="312519"/>
            <a:ext cx="9705798" cy="630942"/>
          </a:xfrm>
          <a:prstGeom prst="rect">
            <a:avLst/>
          </a:prstGeom>
        </p:spPr>
        <p:txBody>
          <a:bodyPr wrap="square">
            <a:spAutoFit/>
          </a:bodyPr>
          <a:lstStyle/>
          <a:p>
            <a:pPr lvl="0">
              <a:lnSpc>
                <a:spcPts val="4200"/>
              </a:lnSpc>
            </a:pPr>
            <a:r>
              <a:rPr lang="en-US" altLang="zh-CN" sz="4000" b="1" dirty="0">
                <a:solidFill>
                  <a:prstClr val="black"/>
                </a:solidFill>
                <a:latin typeface="Times New Roman" panose="02020603050405020304" pitchFamily="18" charset="0"/>
                <a:cs typeface="Times New Roman" panose="02020603050405020304" pitchFamily="18" charset="0"/>
              </a:rPr>
              <a:t>11.1 Geometric intrinsic calibration(5/6)</a:t>
            </a:r>
          </a:p>
        </p:txBody>
      </p:sp>
      <p:pic>
        <p:nvPicPr>
          <p:cNvPr id="4" name="图片 3">
            <a:extLst>
              <a:ext uri="{FF2B5EF4-FFF2-40B4-BE49-F238E27FC236}">
                <a16:creationId xmlns:a16="http://schemas.microsoft.com/office/drawing/2014/main" id="{BC7E8C43-F57F-558C-7B3E-4C0D7F891D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1086" y="2435490"/>
            <a:ext cx="6671583" cy="4301133"/>
          </a:xfrm>
          <a:prstGeom prst="rect">
            <a:avLst/>
          </a:prstGeom>
        </p:spPr>
      </p:pic>
      <p:sp>
        <p:nvSpPr>
          <p:cNvPr id="7" name="文本框 6">
            <a:extLst>
              <a:ext uri="{FF2B5EF4-FFF2-40B4-BE49-F238E27FC236}">
                <a16:creationId xmlns:a16="http://schemas.microsoft.com/office/drawing/2014/main" id="{E685F0DC-3684-C749-FE71-A8F46672B8BE}"/>
              </a:ext>
            </a:extLst>
          </p:cNvPr>
          <p:cNvSpPr txBox="1"/>
          <p:nvPr/>
        </p:nvSpPr>
        <p:spPr>
          <a:xfrm>
            <a:off x="450573" y="1080381"/>
            <a:ext cx="6093724" cy="461665"/>
          </a:xfrm>
          <a:prstGeom prst="rect">
            <a:avLst/>
          </a:prstGeom>
          <a:noFill/>
        </p:spPr>
        <p:txBody>
          <a:bodyPr wrap="square">
            <a:spAutoFit/>
          </a:bodyPr>
          <a:lstStyle/>
          <a:p>
            <a:r>
              <a:rPr lang="en-US" altLang="zh-CN" sz="2400" dirty="0">
                <a:latin typeface="Times New Roman" panose="02020603050405020304" pitchFamily="18" charset="0"/>
                <a:cs typeface="Times New Roman" panose="02020603050405020304" pitchFamily="18" charset="0"/>
              </a:rPr>
              <a:t>O</a:t>
            </a:r>
            <a:r>
              <a:rPr lang="zh-CN" altLang="en-US" sz="2400" dirty="0">
                <a:latin typeface="Times New Roman" panose="02020603050405020304" pitchFamily="18" charset="0"/>
                <a:cs typeface="Times New Roman" panose="02020603050405020304" pitchFamily="18" charset="0"/>
              </a:rPr>
              <a:t>rthographic </a:t>
            </a:r>
            <a:r>
              <a:rPr lang="en-US" altLang="zh-CN" sz="2400" dirty="0">
                <a:latin typeface="Times New Roman" panose="02020603050405020304" pitchFamily="18" charset="0"/>
                <a:cs typeface="Times New Roman" panose="02020603050405020304" pitchFamily="18" charset="0"/>
              </a:rPr>
              <a:t>P</a:t>
            </a:r>
            <a:r>
              <a:rPr lang="zh-CN" altLang="en-US" sz="2400" dirty="0">
                <a:latin typeface="Times New Roman" panose="02020603050405020304" pitchFamily="18" charset="0"/>
                <a:cs typeface="Times New Roman" panose="02020603050405020304" pitchFamily="18" charset="0"/>
              </a:rPr>
              <a:t>rojection </a:t>
            </a:r>
            <a:r>
              <a:rPr lang="en-US" altLang="zh-CN" sz="2400" dirty="0">
                <a:latin typeface="Times New Roman" panose="02020603050405020304" pitchFamily="18" charset="0"/>
                <a:cs typeface="Times New Roman" panose="02020603050405020304" pitchFamily="18" charset="0"/>
              </a:rPr>
              <a:t>C</a:t>
            </a:r>
            <a:r>
              <a:rPr lang="zh-CN" altLang="en-US" sz="2400" dirty="0">
                <a:latin typeface="Times New Roman" panose="02020603050405020304" pitchFamily="18" charset="0"/>
                <a:cs typeface="Times New Roman" panose="02020603050405020304" pitchFamily="18" charset="0"/>
              </a:rPr>
              <a:t>amera</a:t>
            </a:r>
          </a:p>
        </p:txBody>
      </p:sp>
      <p:sp>
        <p:nvSpPr>
          <p:cNvPr id="12" name="文本框 11">
            <a:extLst>
              <a:ext uri="{FF2B5EF4-FFF2-40B4-BE49-F238E27FC236}">
                <a16:creationId xmlns:a16="http://schemas.microsoft.com/office/drawing/2014/main" id="{02DAEDBF-2463-02D3-A6C3-E4F2B04E21C2}"/>
              </a:ext>
            </a:extLst>
          </p:cNvPr>
          <p:cNvSpPr txBox="1"/>
          <p:nvPr/>
        </p:nvSpPr>
        <p:spPr>
          <a:xfrm>
            <a:off x="450573" y="1766623"/>
            <a:ext cx="9590571" cy="400110"/>
          </a:xfrm>
          <a:prstGeom prst="rect">
            <a:avLst/>
          </a:prstGeom>
          <a:noFill/>
        </p:spPr>
        <p:txBody>
          <a:bodyPr wrap="square">
            <a:spAutoFit/>
          </a:bodyPr>
          <a:lstStyle/>
          <a:p>
            <a:pPr marL="342900" indent="-342900">
              <a:buFont typeface="Arial" panose="020B0604020202020204" pitchFamily="34" charset="0"/>
              <a:buChar char="•"/>
            </a:pPr>
            <a:r>
              <a:rPr lang="zh-CN" altLang="en-US" sz="2000" dirty="0">
                <a:latin typeface="Times New Roman" panose="02020603050405020304" pitchFamily="18" charset="0"/>
                <a:cs typeface="Times New Roman" panose="02020603050405020304" pitchFamily="18" charset="0"/>
              </a:rPr>
              <a:t>When the distance from the camera center to the image plane is infinite</a:t>
            </a:r>
            <a:r>
              <a:rPr lang="en-US" altLang="zh-CN" sz="2000" dirty="0">
                <a:latin typeface="Times New Roman" panose="02020603050405020304" pitchFamily="18" charset="0"/>
                <a:cs typeface="Times New Roman" panose="02020603050405020304" pitchFamily="18" charset="0"/>
              </a:rPr>
              <a:t>.</a:t>
            </a:r>
            <a:endParaRPr lang="zh-CN" altLang="en-US" sz="2000" dirty="0">
              <a:latin typeface="Times New Roman" panose="02020603050405020304" pitchFamily="18" charset="0"/>
              <a:cs typeface="Times New Roman" panose="02020603050405020304" pitchFamily="18" charset="0"/>
            </a:endParaRPr>
          </a:p>
        </p:txBody>
      </p:sp>
      <p:sp>
        <p:nvSpPr>
          <p:cNvPr id="14" name="文本框 13">
            <a:extLst>
              <a:ext uri="{FF2B5EF4-FFF2-40B4-BE49-F238E27FC236}">
                <a16:creationId xmlns:a16="http://schemas.microsoft.com/office/drawing/2014/main" id="{ABEB832D-D099-BB88-9CC4-75769A263711}"/>
              </a:ext>
            </a:extLst>
          </p:cNvPr>
          <p:cNvSpPr txBox="1"/>
          <p:nvPr/>
        </p:nvSpPr>
        <p:spPr>
          <a:xfrm>
            <a:off x="588132" y="3429000"/>
            <a:ext cx="4657726" cy="646331"/>
          </a:xfrm>
          <a:prstGeom prst="rect">
            <a:avLst/>
          </a:prstGeom>
          <a:noFill/>
        </p:spPr>
        <p:txBody>
          <a:bodyPr wrap="square">
            <a:spAutoFit/>
          </a:bodyPr>
          <a:lstStyle/>
          <a:p>
            <a:r>
              <a:rPr lang="en-US" altLang="zh-CN" dirty="0">
                <a:latin typeface="Times New Roman" panose="02020603050405020304" pitchFamily="18" charset="0"/>
                <a:cs typeface="Times New Roman" panose="02020603050405020304" pitchFamily="18" charset="0"/>
              </a:rPr>
              <a:t>Multiple applications in architectural design (AUTOCAD) or industrial design</a:t>
            </a:r>
            <a:endParaRPr lang="zh-CN"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62840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00BE1A6F-D082-48B6-885A-E01AD1764F58}"/>
              </a:ext>
            </a:extLst>
          </p:cNvPr>
          <p:cNvSpPr/>
          <p:nvPr/>
        </p:nvSpPr>
        <p:spPr>
          <a:xfrm>
            <a:off x="450572" y="312519"/>
            <a:ext cx="9656813" cy="630942"/>
          </a:xfrm>
          <a:prstGeom prst="rect">
            <a:avLst/>
          </a:prstGeom>
        </p:spPr>
        <p:txBody>
          <a:bodyPr wrap="square">
            <a:spAutoFit/>
          </a:bodyPr>
          <a:lstStyle/>
          <a:p>
            <a:pPr lvl="0">
              <a:lnSpc>
                <a:spcPts val="4200"/>
              </a:lnSpc>
            </a:pPr>
            <a:r>
              <a:rPr lang="en-US" altLang="zh-CN" sz="4000" b="1" dirty="0">
                <a:solidFill>
                  <a:prstClr val="black"/>
                </a:solidFill>
                <a:latin typeface="Times New Roman" panose="02020603050405020304" pitchFamily="18" charset="0"/>
                <a:cs typeface="Times New Roman" panose="02020603050405020304" pitchFamily="18" charset="0"/>
              </a:rPr>
              <a:t>11.1 Geometric intrinsic calibration(6/6)</a:t>
            </a:r>
          </a:p>
        </p:txBody>
      </p:sp>
      <p:sp>
        <p:nvSpPr>
          <p:cNvPr id="2" name="文本框 1">
            <a:extLst>
              <a:ext uri="{FF2B5EF4-FFF2-40B4-BE49-F238E27FC236}">
                <a16:creationId xmlns:a16="http://schemas.microsoft.com/office/drawing/2014/main" id="{D893D424-7BA8-1ECD-5848-E87C2C7465AF}"/>
              </a:ext>
            </a:extLst>
          </p:cNvPr>
          <p:cNvSpPr txBox="1"/>
          <p:nvPr/>
        </p:nvSpPr>
        <p:spPr>
          <a:xfrm>
            <a:off x="1110343" y="1187049"/>
            <a:ext cx="10189028" cy="5509200"/>
          </a:xfrm>
          <a:prstGeom prst="rect">
            <a:avLst/>
          </a:prstGeom>
          <a:noFill/>
        </p:spPr>
        <p:txBody>
          <a:bodyPr wrap="square" rtlCol="0">
            <a:spAutoFit/>
          </a:bodyPr>
          <a:lstStyle/>
          <a:p>
            <a:r>
              <a:rPr lang="en-US" altLang="zh-CN" sz="3200" dirty="0">
                <a:latin typeface="Times New Roman" panose="02020603050405020304" pitchFamily="18" charset="0"/>
                <a:cs typeface="Times New Roman" panose="02020603050405020304" pitchFamily="18" charset="0"/>
              </a:rPr>
              <a:t>Properties of projective transformations:</a:t>
            </a:r>
          </a:p>
          <a:p>
            <a:endParaRPr lang="en-US" altLang="zh-CN" sz="3200" dirty="0">
              <a:latin typeface="Times New Roman" panose="02020603050405020304" pitchFamily="18" charset="0"/>
              <a:cs typeface="Times New Roman" panose="02020603050405020304" pitchFamily="18" charset="0"/>
            </a:endParaRPr>
          </a:p>
          <a:p>
            <a:pPr marL="514350" indent="-514350">
              <a:buAutoNum type="arabicPeriod"/>
            </a:pPr>
            <a:r>
              <a:rPr lang="en-US" altLang="zh-CN" sz="3200" dirty="0">
                <a:latin typeface="Times New Roman" panose="02020603050405020304" pitchFamily="18" charset="0"/>
                <a:cs typeface="Times New Roman" panose="02020603050405020304" pitchFamily="18" charset="0"/>
              </a:rPr>
              <a:t>Point projection as point</a:t>
            </a:r>
          </a:p>
          <a:p>
            <a:pPr marL="514350" indent="-514350">
              <a:buAutoNum type="arabicPeriod"/>
            </a:pPr>
            <a:endParaRPr lang="en-US" altLang="zh-CN" sz="3200" dirty="0">
              <a:latin typeface="Times New Roman" panose="02020603050405020304" pitchFamily="18" charset="0"/>
              <a:cs typeface="Times New Roman" panose="02020603050405020304" pitchFamily="18" charset="0"/>
            </a:endParaRPr>
          </a:p>
          <a:p>
            <a:r>
              <a:rPr lang="en-US" altLang="zh-CN" sz="3200" dirty="0">
                <a:latin typeface="Times New Roman" panose="02020603050405020304" pitchFamily="18" charset="0"/>
                <a:cs typeface="Times New Roman" panose="02020603050405020304" pitchFamily="18" charset="0"/>
              </a:rPr>
              <a:t>2. Line projection as line</a:t>
            </a:r>
          </a:p>
          <a:p>
            <a:endParaRPr lang="en-US" altLang="zh-CN" sz="3200" dirty="0">
              <a:latin typeface="Times New Roman" panose="02020603050405020304" pitchFamily="18" charset="0"/>
              <a:cs typeface="Times New Roman" panose="02020603050405020304" pitchFamily="18" charset="0"/>
            </a:endParaRPr>
          </a:p>
          <a:p>
            <a:r>
              <a:rPr lang="en-US" altLang="zh-CN" sz="3200" dirty="0">
                <a:latin typeface="Times New Roman" panose="02020603050405020304" pitchFamily="18" charset="0"/>
                <a:cs typeface="Times New Roman" panose="02020603050405020304" pitchFamily="18" charset="0"/>
              </a:rPr>
              <a:t>3. Near objects are large and distant objects are small</a:t>
            </a:r>
          </a:p>
          <a:p>
            <a:endParaRPr lang="en-US" altLang="zh-CN" sz="3200" dirty="0">
              <a:latin typeface="Times New Roman" panose="02020603050405020304" pitchFamily="18" charset="0"/>
              <a:cs typeface="Times New Roman" panose="02020603050405020304" pitchFamily="18" charset="0"/>
            </a:endParaRPr>
          </a:p>
          <a:p>
            <a:r>
              <a:rPr lang="en-US" altLang="zh-CN" sz="3200" dirty="0">
                <a:latin typeface="Times New Roman" panose="02020603050405020304" pitchFamily="18" charset="0"/>
                <a:cs typeface="Times New Roman" panose="02020603050405020304" pitchFamily="18" charset="0"/>
              </a:rPr>
              <a:t>4. The angle is no longer maintained</a:t>
            </a:r>
          </a:p>
          <a:p>
            <a:endParaRPr lang="en-US" altLang="zh-CN" sz="3200" dirty="0">
              <a:latin typeface="Times New Roman" panose="02020603050405020304" pitchFamily="18" charset="0"/>
              <a:cs typeface="Times New Roman" panose="02020603050405020304" pitchFamily="18" charset="0"/>
            </a:endParaRPr>
          </a:p>
          <a:p>
            <a:r>
              <a:rPr lang="en-US" altLang="zh-CN" sz="3200" dirty="0">
                <a:latin typeface="Times New Roman" panose="02020603050405020304" pitchFamily="18" charset="0"/>
                <a:cs typeface="Times New Roman" panose="02020603050405020304" pitchFamily="18" charset="0"/>
              </a:rPr>
              <a:t>5. Parallel lines intersect</a:t>
            </a:r>
            <a:endParaRPr lang="zh-CN" alt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79361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66355" y="923063"/>
            <a:ext cx="6460743" cy="630942"/>
          </a:xfrm>
          <a:prstGeom prst="rect">
            <a:avLst/>
          </a:prstGeom>
        </p:spPr>
        <p:txBody>
          <a:bodyPr wrap="none">
            <a:spAutoFit/>
          </a:bodyPr>
          <a:lstStyle/>
          <a:p>
            <a:pPr>
              <a:lnSpc>
                <a:spcPts val="4200"/>
              </a:lnSpc>
            </a:pPr>
            <a:r>
              <a:rPr lang="en-US" altLang="zh-CN" sz="4000" b="1" dirty="0">
                <a:latin typeface="Times New Roman" panose="02020603050405020304" pitchFamily="18" charset="0"/>
                <a:cs typeface="Times New Roman" panose="02020603050405020304" pitchFamily="18" charset="0"/>
              </a:rPr>
              <a:t>11.1.1 Vanishing points (1/6) </a:t>
            </a:r>
          </a:p>
        </p:txBody>
      </p:sp>
      <p:sp>
        <p:nvSpPr>
          <p:cNvPr id="5" name="矩形 4"/>
          <p:cNvSpPr/>
          <p:nvPr/>
        </p:nvSpPr>
        <p:spPr>
          <a:xfrm>
            <a:off x="641444" y="1859340"/>
            <a:ext cx="10720317" cy="2144177"/>
          </a:xfrm>
          <a:prstGeom prst="rect">
            <a:avLst/>
          </a:prstGeom>
        </p:spPr>
        <p:txBody>
          <a:bodyPr wrap="square">
            <a:spAutoFit/>
          </a:bodyPr>
          <a:lstStyle/>
          <a:p>
            <a:pPr marL="285750" indent="-285750" algn="just">
              <a:lnSpc>
                <a:spcPts val="3200"/>
              </a:lnSpc>
              <a:buFont typeface="Arial" panose="020B0604020202020204" pitchFamily="34" charset="0"/>
              <a:buChar char="•"/>
            </a:pPr>
            <a:r>
              <a:rPr lang="en-US" altLang="zh-CN" sz="2400" dirty="0">
                <a:latin typeface="Times New Roman" panose="02020603050405020304" pitchFamily="18" charset="0"/>
                <a:cs typeface="Times New Roman" panose="02020603050405020304" pitchFamily="18" charset="0"/>
              </a:rPr>
              <a:t>A common case for calibration that occurs often in practice is when the camera is looking at a man-made scene with long extended rectangular patterns such as boxes or building walls. In this case, we can intersect the 2D lines corresponding to 3D parallel lines to compute their vanishing points, as described in Section 7.4.3, and use these to determine the intrinsic and extrinsic calibration parameters.</a:t>
            </a:r>
            <a:endParaRPr lang="zh-CN" altLang="en-US" sz="2400" dirty="0">
              <a:latin typeface="Times New Roman" panose="02020603050405020304" pitchFamily="18" charset="0"/>
              <a:cs typeface="Times New Roman" panose="02020603050405020304" pitchFamily="18" charset="0"/>
            </a:endParaRPr>
          </a:p>
        </p:txBody>
      </p:sp>
      <p:pic>
        <p:nvPicPr>
          <p:cNvPr id="3" name="圖片 2">
            <a:extLst>
              <a:ext uri="{FF2B5EF4-FFF2-40B4-BE49-F238E27FC236}">
                <a16:creationId xmlns:a16="http://schemas.microsoft.com/office/drawing/2014/main" id="{6860D7AE-6E7E-4527-9996-CCE6AA737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1614" y="3911255"/>
            <a:ext cx="4074686" cy="2946745"/>
          </a:xfrm>
          <a:prstGeom prst="rect">
            <a:avLst/>
          </a:prstGeom>
        </p:spPr>
      </p:pic>
      <p:sp>
        <p:nvSpPr>
          <p:cNvPr id="2" name="文本框 1">
            <a:extLst>
              <a:ext uri="{FF2B5EF4-FFF2-40B4-BE49-F238E27FC236}">
                <a16:creationId xmlns:a16="http://schemas.microsoft.com/office/drawing/2014/main" id="{DD1B6782-B42D-D8A1-D911-4B12EE05BCD8}"/>
              </a:ext>
            </a:extLst>
          </p:cNvPr>
          <p:cNvSpPr txBox="1"/>
          <p:nvPr/>
        </p:nvSpPr>
        <p:spPr>
          <a:xfrm>
            <a:off x="6927098" y="6211669"/>
            <a:ext cx="3774985" cy="646331"/>
          </a:xfrm>
          <a:prstGeom prst="rect">
            <a:avLst/>
          </a:prstGeom>
          <a:noFill/>
        </p:spPr>
        <p:txBody>
          <a:bodyPr wrap="square" rtlCol="0">
            <a:spAutoFit/>
          </a:bodyPr>
          <a:lstStyle/>
          <a:p>
            <a:r>
              <a:rPr lang="en-US" altLang="zh-CN" dirty="0"/>
              <a:t>Wikipedia:</a:t>
            </a:r>
            <a:r>
              <a:rPr lang="zh-CN" altLang="en-US" dirty="0"/>
              <a:t> </a:t>
            </a:r>
            <a:r>
              <a:rPr lang="en-US" altLang="zh-CN" dirty="0"/>
              <a:t>Vanishing</a:t>
            </a:r>
            <a:r>
              <a:rPr lang="zh-CN" altLang="en-US" dirty="0"/>
              <a:t> </a:t>
            </a:r>
            <a:r>
              <a:rPr lang="en-US" altLang="zh-CN" dirty="0"/>
              <a:t>points</a:t>
            </a:r>
          </a:p>
          <a:p>
            <a:endParaRPr lang="zh-CN" altLang="en-US" dirty="0"/>
          </a:p>
        </p:txBody>
      </p:sp>
    </p:spTree>
    <p:extLst>
      <p:ext uri="{BB962C8B-B14F-4D97-AF65-F5344CB8AC3E}">
        <p14:creationId xmlns:p14="http://schemas.microsoft.com/office/powerpoint/2010/main" val="14234198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descr="一張含有 跑道, 室外, 旅行, 火車 的圖片&#10;&#10;自動產生的描述">
            <a:extLst>
              <a:ext uri="{FF2B5EF4-FFF2-40B4-BE49-F238E27FC236}">
                <a16:creationId xmlns:a16="http://schemas.microsoft.com/office/drawing/2014/main" id="{B5FF6636-163C-497A-9958-32EF9141245D}"/>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085162" y="1553402"/>
            <a:ext cx="5001595" cy="3751196"/>
          </a:xfrm>
        </p:spPr>
      </p:pic>
      <p:sp>
        <p:nvSpPr>
          <p:cNvPr id="8" name="矩形 7">
            <a:extLst>
              <a:ext uri="{FF2B5EF4-FFF2-40B4-BE49-F238E27FC236}">
                <a16:creationId xmlns:a16="http://schemas.microsoft.com/office/drawing/2014/main" id="{8784CCFD-C070-4A42-A4D3-BF27B1804EAD}"/>
              </a:ext>
            </a:extLst>
          </p:cNvPr>
          <p:cNvSpPr/>
          <p:nvPr/>
        </p:nvSpPr>
        <p:spPr>
          <a:xfrm>
            <a:off x="416454" y="573653"/>
            <a:ext cx="6332503" cy="630942"/>
          </a:xfrm>
          <a:prstGeom prst="rect">
            <a:avLst/>
          </a:prstGeom>
        </p:spPr>
        <p:txBody>
          <a:bodyPr wrap="none">
            <a:spAutoFit/>
          </a:bodyPr>
          <a:lstStyle/>
          <a:p>
            <a:pPr>
              <a:lnSpc>
                <a:spcPts val="4200"/>
              </a:lnSpc>
            </a:pPr>
            <a:r>
              <a:rPr lang="en-US" altLang="zh-CN" sz="4000" b="1" dirty="0">
                <a:latin typeface="Times New Roman" panose="02020603050405020304" pitchFamily="18" charset="0"/>
                <a:cs typeface="Times New Roman" panose="02020603050405020304" pitchFamily="18" charset="0"/>
              </a:rPr>
              <a:t>11.1.1 Vanishing points (2/6)</a:t>
            </a:r>
          </a:p>
        </p:txBody>
      </p:sp>
      <p:pic>
        <p:nvPicPr>
          <p:cNvPr id="25" name="图片 24">
            <a:extLst>
              <a:ext uri="{FF2B5EF4-FFF2-40B4-BE49-F238E27FC236}">
                <a16:creationId xmlns:a16="http://schemas.microsoft.com/office/drawing/2014/main" id="{7811C0E2-F02E-287F-E49E-74CD74E2301D}"/>
              </a:ext>
            </a:extLst>
          </p:cNvPr>
          <p:cNvPicPr>
            <a:picLocks noChangeAspect="1"/>
          </p:cNvPicPr>
          <p:nvPr/>
        </p:nvPicPr>
        <p:blipFill>
          <a:blip r:embed="rId4"/>
          <a:stretch>
            <a:fillRect/>
          </a:stretch>
        </p:blipFill>
        <p:spPr>
          <a:xfrm>
            <a:off x="105243" y="2270283"/>
            <a:ext cx="6512279" cy="2637473"/>
          </a:xfrm>
          <a:prstGeom prst="rect">
            <a:avLst/>
          </a:prstGeom>
        </p:spPr>
      </p:pic>
      <p:sp>
        <p:nvSpPr>
          <p:cNvPr id="26" name="文本框 25">
            <a:extLst>
              <a:ext uri="{FF2B5EF4-FFF2-40B4-BE49-F238E27FC236}">
                <a16:creationId xmlns:a16="http://schemas.microsoft.com/office/drawing/2014/main" id="{9E59D6A5-A646-3E2C-EAF4-A95B3C1E9AC5}"/>
              </a:ext>
            </a:extLst>
          </p:cNvPr>
          <p:cNvSpPr txBox="1"/>
          <p:nvPr/>
        </p:nvSpPr>
        <p:spPr>
          <a:xfrm>
            <a:off x="2607002" y="5224588"/>
            <a:ext cx="1508760" cy="369332"/>
          </a:xfrm>
          <a:prstGeom prst="rect">
            <a:avLst/>
          </a:prstGeom>
          <a:noFill/>
        </p:spPr>
        <p:txBody>
          <a:bodyPr wrap="square" rtlCol="0">
            <a:spAutoFit/>
          </a:bodyPr>
          <a:lstStyle/>
          <a:p>
            <a:r>
              <a:rPr lang="en-US" altLang="zh-CN" dirty="0" err="1">
                <a:latin typeface="Times New Roman" panose="02020603050405020304" pitchFamily="18" charset="0"/>
                <a:cs typeface="Times New Roman" panose="02020603050405020304" pitchFamily="18" charset="0"/>
              </a:rPr>
              <a:t>Adob</a:t>
            </a:r>
            <a:r>
              <a:rPr lang="en-US" altLang="zh-CN" dirty="0">
                <a:latin typeface="Times New Roman" panose="02020603050405020304" pitchFamily="18" charset="0"/>
                <a:cs typeface="Times New Roman" panose="02020603050405020304" pitchFamily="18" charset="0"/>
              </a:rPr>
              <a:t>​​e Stock </a:t>
            </a:r>
            <a:endParaRPr lang="zh-CN" altLang="en-US" dirty="0">
              <a:latin typeface="Times New Roman" panose="02020603050405020304" pitchFamily="18" charset="0"/>
              <a:cs typeface="Times New Roman" panose="02020603050405020304" pitchFamily="18" charset="0"/>
            </a:endParaRPr>
          </a:p>
        </p:txBody>
      </p:sp>
      <p:cxnSp>
        <p:nvCxnSpPr>
          <p:cNvPr id="3" name="直接连接符 2">
            <a:extLst>
              <a:ext uri="{FF2B5EF4-FFF2-40B4-BE49-F238E27FC236}">
                <a16:creationId xmlns:a16="http://schemas.microsoft.com/office/drawing/2014/main" id="{6900FFC1-DE0D-7983-D989-B1813B167B0B}"/>
              </a:ext>
            </a:extLst>
          </p:cNvPr>
          <p:cNvCxnSpPr>
            <a:cxnSpLocks/>
          </p:cNvCxnSpPr>
          <p:nvPr/>
        </p:nvCxnSpPr>
        <p:spPr>
          <a:xfrm flipV="1">
            <a:off x="8425543" y="2937807"/>
            <a:ext cx="1159455" cy="2656113"/>
          </a:xfrm>
          <a:prstGeom prst="line">
            <a:avLst/>
          </a:prstGeom>
          <a:ln w="762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B5A2656C-EA0B-22E8-9FAC-B959EE3FBC7F}"/>
              </a:ext>
            </a:extLst>
          </p:cNvPr>
          <p:cNvCxnSpPr>
            <a:cxnSpLocks/>
          </p:cNvCxnSpPr>
          <p:nvPr/>
        </p:nvCxnSpPr>
        <p:spPr>
          <a:xfrm flipH="1" flipV="1">
            <a:off x="9584998" y="2937806"/>
            <a:ext cx="1380888" cy="2567255"/>
          </a:xfrm>
          <a:prstGeom prst="line">
            <a:avLst/>
          </a:prstGeom>
          <a:ln w="762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1" name="文本框 10">
            <a:extLst>
              <a:ext uri="{FF2B5EF4-FFF2-40B4-BE49-F238E27FC236}">
                <a16:creationId xmlns:a16="http://schemas.microsoft.com/office/drawing/2014/main" id="{2092DE1F-927C-642D-6998-C789F88BEAB6}"/>
              </a:ext>
            </a:extLst>
          </p:cNvPr>
          <p:cNvSpPr txBox="1"/>
          <p:nvPr/>
        </p:nvSpPr>
        <p:spPr>
          <a:xfrm>
            <a:off x="8425543" y="1860475"/>
            <a:ext cx="2490044" cy="369332"/>
          </a:xfrm>
          <a:prstGeom prst="rect">
            <a:avLst/>
          </a:prstGeom>
          <a:noFill/>
        </p:spPr>
        <p:txBody>
          <a:bodyPr wrap="square" rtlCol="0">
            <a:spAutoFit/>
          </a:bodyPr>
          <a:lstStyle/>
          <a:p>
            <a:r>
              <a:rPr lang="en-US" altLang="zh-CN" dirty="0"/>
              <a:t>Vanishing point is here!</a:t>
            </a:r>
            <a:endParaRPr lang="zh-CN" altLang="en-US" dirty="0"/>
          </a:p>
        </p:txBody>
      </p:sp>
      <p:cxnSp>
        <p:nvCxnSpPr>
          <p:cNvPr id="13" name="直接箭头连接符 12">
            <a:extLst>
              <a:ext uri="{FF2B5EF4-FFF2-40B4-BE49-F238E27FC236}">
                <a16:creationId xmlns:a16="http://schemas.microsoft.com/office/drawing/2014/main" id="{8891BFD7-1788-A2CE-16A2-4F8B3E07F3F0}"/>
              </a:ext>
            </a:extLst>
          </p:cNvPr>
          <p:cNvCxnSpPr>
            <a:cxnSpLocks/>
          </p:cNvCxnSpPr>
          <p:nvPr/>
        </p:nvCxnSpPr>
        <p:spPr>
          <a:xfrm flipH="1">
            <a:off x="9584998" y="2148024"/>
            <a:ext cx="165492" cy="64627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6" name="椭圆 15">
            <a:extLst>
              <a:ext uri="{FF2B5EF4-FFF2-40B4-BE49-F238E27FC236}">
                <a16:creationId xmlns:a16="http://schemas.microsoft.com/office/drawing/2014/main" id="{55B25848-73AE-C865-1298-22BAB473608F}"/>
              </a:ext>
            </a:extLst>
          </p:cNvPr>
          <p:cNvSpPr/>
          <p:nvPr/>
        </p:nvSpPr>
        <p:spPr>
          <a:xfrm>
            <a:off x="9538344" y="2826820"/>
            <a:ext cx="102637" cy="929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 name="直接连接符 3">
            <a:extLst>
              <a:ext uri="{FF2B5EF4-FFF2-40B4-BE49-F238E27FC236}">
                <a16:creationId xmlns:a16="http://schemas.microsoft.com/office/drawing/2014/main" id="{915B8C35-0FA6-3DDB-8B1C-7A2A38DFA142}"/>
              </a:ext>
            </a:extLst>
          </p:cNvPr>
          <p:cNvCxnSpPr/>
          <p:nvPr/>
        </p:nvCxnSpPr>
        <p:spPr>
          <a:xfrm>
            <a:off x="6965529" y="2888574"/>
            <a:ext cx="5145630" cy="0"/>
          </a:xfrm>
          <a:prstGeom prst="line">
            <a:avLst/>
          </a:prstGeom>
          <a:ln w="762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文本框 5">
            <a:extLst>
              <a:ext uri="{FF2B5EF4-FFF2-40B4-BE49-F238E27FC236}">
                <a16:creationId xmlns:a16="http://schemas.microsoft.com/office/drawing/2014/main" id="{34F46A09-1B7E-07D8-D394-E96D4EA274D6}"/>
              </a:ext>
            </a:extLst>
          </p:cNvPr>
          <p:cNvSpPr txBox="1"/>
          <p:nvPr/>
        </p:nvSpPr>
        <p:spPr>
          <a:xfrm>
            <a:off x="5348876" y="2229920"/>
            <a:ext cx="1858690" cy="369332"/>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Horizon  Line</a:t>
            </a:r>
            <a:endParaRPr lang="zh-CN" altLang="en-US" dirty="0">
              <a:latin typeface="Times New Roman" panose="02020603050405020304" pitchFamily="18" charset="0"/>
              <a:cs typeface="Times New Roman" panose="02020603050405020304" pitchFamily="18" charset="0"/>
            </a:endParaRPr>
          </a:p>
        </p:txBody>
      </p:sp>
      <p:pic>
        <p:nvPicPr>
          <p:cNvPr id="10" name="图片 9">
            <a:extLst>
              <a:ext uri="{FF2B5EF4-FFF2-40B4-BE49-F238E27FC236}">
                <a16:creationId xmlns:a16="http://schemas.microsoft.com/office/drawing/2014/main" id="{75CBB1C6-10C8-5154-9E67-DD7B6EF7580B}"/>
              </a:ext>
            </a:extLst>
          </p:cNvPr>
          <p:cNvPicPr>
            <a:picLocks noChangeAspect="1"/>
          </p:cNvPicPr>
          <p:nvPr/>
        </p:nvPicPr>
        <p:blipFill>
          <a:blip r:embed="rId5"/>
          <a:stretch>
            <a:fillRect/>
          </a:stretch>
        </p:blipFill>
        <p:spPr>
          <a:xfrm>
            <a:off x="5688177" y="5963365"/>
            <a:ext cx="1858690" cy="456860"/>
          </a:xfrm>
          <a:prstGeom prst="rect">
            <a:avLst/>
          </a:prstGeom>
        </p:spPr>
      </p:pic>
    </p:spTree>
    <p:extLst>
      <p:ext uri="{BB962C8B-B14F-4D97-AF65-F5344CB8AC3E}">
        <p14:creationId xmlns:p14="http://schemas.microsoft.com/office/powerpoint/2010/main" val="1432868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r>
              <a:rPr lang="en-US" altLang="zh-TW" dirty="0">
                <a:latin typeface="Times New Roman" panose="02020603050405020304" pitchFamily="18" charset="0"/>
                <a:cs typeface="Times New Roman" panose="02020603050405020304" pitchFamily="18" charset="0"/>
              </a:rPr>
              <a:t>An alternative to the 2D polar (</a:t>
            </a:r>
            <a:r>
              <a:rPr lang="el-GR" altLang="zh-TW" i="1" dirty="0">
                <a:latin typeface="Times New Roman" panose="02020603050405020304" pitchFamily="18" charset="0"/>
                <a:cs typeface="Times New Roman" panose="02020603050405020304" pitchFamily="18" charset="0"/>
              </a:rPr>
              <a:t>θ</a:t>
            </a:r>
            <a:r>
              <a:rPr lang="en-US" altLang="zh-TW" dirty="0">
                <a:latin typeface="Times New Roman" panose="02020603050405020304" pitchFamily="18" charset="0"/>
                <a:cs typeface="Times New Roman" panose="02020603050405020304" pitchFamily="18" charset="0"/>
              </a:rPr>
              <a:t>, </a:t>
            </a:r>
            <a:r>
              <a:rPr lang="en-US" altLang="zh-TW" i="1" dirty="0">
                <a:latin typeface="Times New Roman" panose="02020603050405020304" pitchFamily="18" charset="0"/>
                <a:cs typeface="Times New Roman" panose="02020603050405020304" pitchFamily="18" charset="0"/>
              </a:rPr>
              <a:t>d</a:t>
            </a:r>
            <a:r>
              <a:rPr lang="en-US" altLang="zh-TW" dirty="0">
                <a:latin typeface="Times New Roman" panose="02020603050405020304" pitchFamily="18" charset="0"/>
                <a:cs typeface="Times New Roman" panose="02020603050405020304" pitchFamily="18" charset="0"/>
              </a:rPr>
              <a:t>) representation for lines is to use the full 3D </a:t>
            </a:r>
            <a:r>
              <a:rPr lang="en-US" altLang="zh-TW" i="1" dirty="0">
                <a:latin typeface="Times New Roman" panose="02020603050405020304" pitchFamily="18" charset="0"/>
                <a:cs typeface="Times New Roman" panose="02020603050405020304" pitchFamily="18" charset="0"/>
              </a:rPr>
              <a:t>m</a:t>
            </a:r>
            <a:r>
              <a:rPr lang="en-US" altLang="zh-TW" dirty="0">
                <a:latin typeface="Times New Roman" panose="02020603050405020304" pitchFamily="18" charset="0"/>
                <a:cs typeface="Times New Roman" panose="02020603050405020304" pitchFamily="18" charset="0"/>
              </a:rPr>
              <a:t> =            line equation, projected onto the unit sphere.</a:t>
            </a:r>
          </a:p>
          <a:p>
            <a:r>
              <a:rPr lang="en-US" altLang="zh-TW" dirty="0">
                <a:latin typeface="Times New Roman" panose="02020603050405020304" pitchFamily="18" charset="0"/>
                <a:cs typeface="Times New Roman" panose="02020603050405020304" pitchFamily="18" charset="0"/>
              </a:rPr>
              <a:t>The location of vanishing point hypothesis:</a:t>
            </a:r>
          </a:p>
          <a:p>
            <a:endParaRPr lang="en-US" altLang="zh-TW" dirty="0">
              <a:latin typeface="Times New Roman" panose="02020603050405020304" pitchFamily="18" charset="0"/>
              <a:cs typeface="Times New Roman" panose="02020603050405020304" pitchFamily="18" charset="0"/>
            </a:endParaRPr>
          </a:p>
          <a:p>
            <a:endParaRPr lang="en-US" altLang="zh-TW" dirty="0">
              <a:latin typeface="Times New Roman" panose="02020603050405020304" pitchFamily="18" charset="0"/>
              <a:cs typeface="Times New Roman" panose="02020603050405020304" pitchFamily="18" charset="0"/>
            </a:endParaRPr>
          </a:p>
          <a:p>
            <a:pPr lvl="1"/>
            <a:r>
              <a:rPr lang="en-US" altLang="zh-TW" i="1" dirty="0">
                <a:latin typeface="Times New Roman" panose="02020603050405020304" pitchFamily="18" charset="0"/>
                <a:cs typeface="Times New Roman" panose="02020603050405020304" pitchFamily="18" charset="0"/>
              </a:rPr>
              <a:t>m</a:t>
            </a:r>
            <a:r>
              <a:rPr lang="en-US" altLang="zh-TW" dirty="0">
                <a:latin typeface="Times New Roman" panose="02020603050405020304" pitchFamily="18" charset="0"/>
                <a:cs typeface="Times New Roman" panose="02020603050405020304" pitchFamily="18" charset="0"/>
              </a:rPr>
              <a:t>: line equations in 3D representation</a:t>
            </a:r>
            <a:endParaRPr lang="zh-TW" altLang="en-US" dirty="0">
              <a:latin typeface="Times New Roman" panose="02020603050405020304" pitchFamily="18" charset="0"/>
              <a:cs typeface="Times New Roman" panose="02020603050405020304" pitchFamily="18" charset="0"/>
            </a:endParaRPr>
          </a:p>
        </p:txBody>
      </p:sp>
      <p:pic>
        <p:nvPicPr>
          <p:cNvPr id="1030" name="Picture 6"/>
          <p:cNvPicPr>
            <a:picLocks noChangeAspect="1" noChangeArrowheads="1"/>
          </p:cNvPicPr>
          <p:nvPr/>
        </p:nvPicPr>
        <p:blipFill>
          <a:blip r:embed="rId3" cstate="print"/>
          <a:srcRect/>
          <a:stretch>
            <a:fillRect/>
          </a:stretch>
        </p:blipFill>
        <p:spPr bwMode="auto">
          <a:xfrm>
            <a:off x="3349406" y="2237375"/>
            <a:ext cx="959060" cy="458058"/>
          </a:xfrm>
          <a:prstGeom prst="rect">
            <a:avLst/>
          </a:prstGeom>
          <a:noFill/>
          <a:ln w="9525">
            <a:noFill/>
            <a:miter lim="800000"/>
            <a:headEnd/>
            <a:tailEnd/>
          </a:ln>
          <a:effectLst/>
        </p:spPr>
      </p:pic>
      <p:pic>
        <p:nvPicPr>
          <p:cNvPr id="4" name="圖片 3">
            <a:extLst>
              <a:ext uri="{FF2B5EF4-FFF2-40B4-BE49-F238E27FC236}">
                <a16:creationId xmlns:a16="http://schemas.microsoft.com/office/drawing/2014/main" id="{5BAD75F3-4FC6-4D8E-B38C-5440929A93D1}"/>
              </a:ext>
            </a:extLst>
          </p:cNvPr>
          <p:cNvPicPr>
            <a:picLocks noChangeAspect="1"/>
          </p:cNvPicPr>
          <p:nvPr/>
        </p:nvPicPr>
        <p:blipFill>
          <a:blip r:embed="rId4"/>
          <a:stretch>
            <a:fillRect/>
          </a:stretch>
        </p:blipFill>
        <p:spPr>
          <a:xfrm>
            <a:off x="4756769" y="3401020"/>
            <a:ext cx="3274939" cy="656883"/>
          </a:xfrm>
          <a:prstGeom prst="rect">
            <a:avLst/>
          </a:prstGeom>
        </p:spPr>
      </p:pic>
      <p:sp>
        <p:nvSpPr>
          <p:cNvPr id="7" name="矩形 6"/>
          <p:cNvSpPr/>
          <p:nvPr/>
        </p:nvSpPr>
        <p:spPr>
          <a:xfrm>
            <a:off x="466355" y="923063"/>
            <a:ext cx="6332503" cy="630942"/>
          </a:xfrm>
          <a:prstGeom prst="rect">
            <a:avLst/>
          </a:prstGeom>
        </p:spPr>
        <p:txBody>
          <a:bodyPr wrap="none">
            <a:spAutoFit/>
          </a:bodyPr>
          <a:lstStyle/>
          <a:p>
            <a:pPr>
              <a:lnSpc>
                <a:spcPts val="4200"/>
              </a:lnSpc>
            </a:pPr>
            <a:r>
              <a:rPr lang="en-US" altLang="zh-CN" sz="4000" b="1" dirty="0">
                <a:latin typeface="Times New Roman" panose="02020603050405020304" pitchFamily="18" charset="0"/>
                <a:cs typeface="Times New Roman" panose="02020603050405020304" pitchFamily="18" charset="0"/>
              </a:rPr>
              <a:t>11.1.1 Vanishing points (3/6)</a:t>
            </a:r>
          </a:p>
        </p:txBody>
      </p:sp>
    </p:spTree>
    <p:extLst>
      <p:ext uri="{BB962C8B-B14F-4D97-AF65-F5344CB8AC3E}">
        <p14:creationId xmlns:p14="http://schemas.microsoft.com/office/powerpoint/2010/main" val="38569054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838200" y="1825625"/>
            <a:ext cx="10515600" cy="3148984"/>
          </a:xfrm>
        </p:spPr>
        <p:txBody>
          <a:bodyPr/>
          <a:lstStyle/>
          <a:p>
            <a:r>
              <a:rPr lang="en-US" altLang="zh-TW" dirty="0">
                <a:latin typeface="Times New Roman" panose="02020603050405020304" pitchFamily="18" charset="0"/>
                <a:cs typeface="Times New Roman" panose="02020603050405020304" pitchFamily="18" charset="0"/>
              </a:rPr>
              <a:t>Corresponding weight:</a:t>
            </a:r>
          </a:p>
          <a:p>
            <a:endParaRPr lang="en-US" altLang="zh-TW" dirty="0">
              <a:latin typeface="Times New Roman" panose="02020603050405020304" pitchFamily="18" charset="0"/>
              <a:cs typeface="Times New Roman" panose="02020603050405020304" pitchFamily="18" charset="0"/>
            </a:endParaRPr>
          </a:p>
          <a:p>
            <a:endParaRPr lang="en-US" altLang="zh-TW" dirty="0">
              <a:latin typeface="Times New Roman" panose="02020603050405020304" pitchFamily="18" charset="0"/>
              <a:cs typeface="Times New Roman" panose="02020603050405020304" pitchFamily="18" charset="0"/>
            </a:endParaRPr>
          </a:p>
          <a:p>
            <a:pPr lvl="1">
              <a:spcAft>
                <a:spcPts val="1200"/>
              </a:spcAft>
            </a:pPr>
            <a:r>
              <a:rPr lang="en-US" altLang="zh-TW" i="1" dirty="0" err="1">
                <a:latin typeface="Times New Roman" panose="02020603050405020304" pitchFamily="18" charset="0"/>
                <a:cs typeface="Times New Roman" panose="02020603050405020304" pitchFamily="18" charset="0"/>
              </a:rPr>
              <a:t>l</a:t>
            </a:r>
            <a:r>
              <a:rPr lang="en-US" altLang="zh-TW" i="1" baseline="-25000" dirty="0" err="1">
                <a:latin typeface="Times New Roman" panose="02020603050405020304" pitchFamily="18" charset="0"/>
                <a:cs typeface="Times New Roman" panose="02020603050405020304" pitchFamily="18" charset="0"/>
              </a:rPr>
              <a:t>i</a:t>
            </a:r>
            <a:r>
              <a:rPr lang="en-US" altLang="zh-TW" dirty="0">
                <a:latin typeface="Times New Roman" panose="02020603050405020304" pitchFamily="18" charset="0"/>
                <a:cs typeface="Times New Roman" panose="02020603050405020304" pitchFamily="18" charset="0"/>
              </a:rPr>
              <a:t>, </a:t>
            </a:r>
            <a:r>
              <a:rPr lang="en-US" altLang="zh-TW" i="1" dirty="0" err="1">
                <a:latin typeface="Times New Roman" panose="02020603050405020304" pitchFamily="18" charset="0"/>
                <a:cs typeface="Times New Roman" panose="02020603050405020304" pitchFamily="18" charset="0"/>
              </a:rPr>
              <a:t>l</a:t>
            </a:r>
            <a:r>
              <a:rPr lang="en-US" altLang="zh-TW" i="1" baseline="-25000" dirty="0" err="1">
                <a:latin typeface="Times New Roman" panose="02020603050405020304" pitchFamily="18" charset="0"/>
                <a:cs typeface="Times New Roman" panose="02020603050405020304" pitchFamily="18" charset="0"/>
              </a:rPr>
              <a:t>j</a:t>
            </a:r>
            <a:r>
              <a:rPr lang="en-US" altLang="zh-TW" dirty="0">
                <a:latin typeface="Times New Roman" panose="02020603050405020304" pitchFamily="18" charset="0"/>
                <a:cs typeface="Times New Roman" panose="02020603050405020304" pitchFamily="18" charset="0"/>
              </a:rPr>
              <a:t>: corresponding line segment lengths</a:t>
            </a:r>
          </a:p>
          <a:p>
            <a:r>
              <a:rPr lang="en-US" altLang="zh-TW" dirty="0">
                <a:latin typeface="Times New Roman" panose="02020603050405020304" pitchFamily="18" charset="0"/>
                <a:cs typeface="Times New Roman" panose="02020603050405020304" pitchFamily="18" charset="0"/>
              </a:rPr>
              <a:t>This has the desirable effect of down weighting (near-)collinear line segments and short line segments.</a:t>
            </a:r>
            <a:endParaRPr lang="zh-TW" altLang="en-US" dirty="0">
              <a:latin typeface="Times New Roman" panose="02020603050405020304" pitchFamily="18" charset="0"/>
              <a:cs typeface="Times New Roman" panose="02020603050405020304" pitchFamily="18" charset="0"/>
            </a:endParaRPr>
          </a:p>
        </p:txBody>
      </p:sp>
      <p:pic>
        <p:nvPicPr>
          <p:cNvPr id="5" name="圖片 4">
            <a:extLst>
              <a:ext uri="{FF2B5EF4-FFF2-40B4-BE49-F238E27FC236}">
                <a16:creationId xmlns:a16="http://schemas.microsoft.com/office/drawing/2014/main" id="{9FBEFA3F-8379-4DCE-ADF3-87C213F5F60B}"/>
              </a:ext>
            </a:extLst>
          </p:cNvPr>
          <p:cNvPicPr>
            <a:picLocks noChangeAspect="1"/>
          </p:cNvPicPr>
          <p:nvPr/>
        </p:nvPicPr>
        <p:blipFill>
          <a:blip r:embed="rId3"/>
          <a:stretch>
            <a:fillRect/>
          </a:stretch>
        </p:blipFill>
        <p:spPr>
          <a:xfrm>
            <a:off x="3294190" y="2583212"/>
            <a:ext cx="2801810" cy="632948"/>
          </a:xfrm>
          <a:prstGeom prst="rect">
            <a:avLst/>
          </a:prstGeom>
        </p:spPr>
      </p:pic>
      <p:sp>
        <p:nvSpPr>
          <p:cNvPr id="6" name="矩形 5"/>
          <p:cNvSpPr/>
          <p:nvPr/>
        </p:nvSpPr>
        <p:spPr>
          <a:xfrm>
            <a:off x="466355" y="923063"/>
            <a:ext cx="6332503" cy="630942"/>
          </a:xfrm>
          <a:prstGeom prst="rect">
            <a:avLst/>
          </a:prstGeom>
        </p:spPr>
        <p:txBody>
          <a:bodyPr wrap="none">
            <a:spAutoFit/>
          </a:bodyPr>
          <a:lstStyle/>
          <a:p>
            <a:pPr>
              <a:lnSpc>
                <a:spcPts val="4200"/>
              </a:lnSpc>
            </a:pPr>
            <a:r>
              <a:rPr lang="en-US" altLang="zh-CN" sz="4000" b="1" dirty="0">
                <a:latin typeface="Times New Roman" panose="02020603050405020304" pitchFamily="18" charset="0"/>
                <a:cs typeface="Times New Roman" panose="02020603050405020304" pitchFamily="18" charset="0"/>
              </a:rPr>
              <a:t>11.1.1 Vanishing points (4/6)</a:t>
            </a:r>
          </a:p>
        </p:txBody>
      </p:sp>
      <p:pic>
        <p:nvPicPr>
          <p:cNvPr id="2" name="圖片 1">
            <a:extLst>
              <a:ext uri="{FF2B5EF4-FFF2-40B4-BE49-F238E27FC236}">
                <a16:creationId xmlns:a16="http://schemas.microsoft.com/office/drawing/2014/main" id="{27BD49CC-AE94-4A1F-96AD-86193F069DB3}"/>
              </a:ext>
            </a:extLst>
          </p:cNvPr>
          <p:cNvPicPr>
            <a:picLocks noChangeAspect="1"/>
          </p:cNvPicPr>
          <p:nvPr/>
        </p:nvPicPr>
        <p:blipFill rotWithShape="1">
          <a:blip r:embed="rId4"/>
          <a:srcRect r="819" b="9804"/>
          <a:stretch/>
        </p:blipFill>
        <p:spPr>
          <a:xfrm>
            <a:off x="7947783" y="0"/>
            <a:ext cx="4244217" cy="3419176"/>
          </a:xfrm>
          <a:prstGeom prst="rect">
            <a:avLst/>
          </a:prstGeom>
        </p:spPr>
      </p:pic>
    </p:spTree>
    <p:extLst>
      <p:ext uri="{BB962C8B-B14F-4D97-AF65-F5344CB8AC3E}">
        <p14:creationId xmlns:p14="http://schemas.microsoft.com/office/powerpoint/2010/main" val="3708452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1489881" y="1919205"/>
            <a:ext cx="9144000" cy="3160369"/>
          </a:xfrm>
          <a:prstGeom prst="rect">
            <a:avLst/>
          </a:prstGeom>
          <a:noFill/>
          <a:ln w="9525">
            <a:noFill/>
            <a:miter lim="800000"/>
            <a:headEnd/>
            <a:tailEnd/>
          </a:ln>
          <a:effectLst/>
        </p:spPr>
      </p:pic>
      <p:pic>
        <p:nvPicPr>
          <p:cNvPr id="4" name="圖片 3">
            <a:extLst>
              <a:ext uri="{FF2B5EF4-FFF2-40B4-BE49-F238E27FC236}">
                <a16:creationId xmlns:a16="http://schemas.microsoft.com/office/drawing/2014/main" id="{5A76675D-9C51-4F89-8FBB-3B8A9C026D02}"/>
              </a:ext>
            </a:extLst>
          </p:cNvPr>
          <p:cNvPicPr>
            <a:picLocks noChangeAspect="1"/>
          </p:cNvPicPr>
          <p:nvPr/>
        </p:nvPicPr>
        <p:blipFill>
          <a:blip r:embed="rId4"/>
          <a:stretch>
            <a:fillRect/>
          </a:stretch>
        </p:blipFill>
        <p:spPr>
          <a:xfrm>
            <a:off x="3758133" y="5505924"/>
            <a:ext cx="4607496" cy="856670"/>
          </a:xfrm>
          <a:prstGeom prst="rect">
            <a:avLst/>
          </a:prstGeom>
        </p:spPr>
      </p:pic>
      <p:sp>
        <p:nvSpPr>
          <p:cNvPr id="6" name="矩形 5"/>
          <p:cNvSpPr/>
          <p:nvPr/>
        </p:nvSpPr>
        <p:spPr>
          <a:xfrm>
            <a:off x="466355" y="923063"/>
            <a:ext cx="6332503" cy="630942"/>
          </a:xfrm>
          <a:prstGeom prst="rect">
            <a:avLst/>
          </a:prstGeom>
        </p:spPr>
        <p:txBody>
          <a:bodyPr wrap="none">
            <a:spAutoFit/>
          </a:bodyPr>
          <a:lstStyle/>
          <a:p>
            <a:pPr>
              <a:lnSpc>
                <a:spcPts val="4200"/>
              </a:lnSpc>
            </a:pPr>
            <a:r>
              <a:rPr lang="en-US" altLang="zh-CN" sz="4000" b="1" dirty="0">
                <a:latin typeface="Times New Roman" panose="02020603050405020304" pitchFamily="18" charset="0"/>
                <a:cs typeface="Times New Roman" panose="02020603050405020304" pitchFamily="18" charset="0"/>
              </a:rPr>
              <a:t>11.1.1 Vanishing points (5/6)</a:t>
            </a:r>
          </a:p>
        </p:txBody>
      </p:sp>
    </p:spTree>
    <p:extLst>
      <p:ext uri="{BB962C8B-B14F-4D97-AF65-F5344CB8AC3E}">
        <p14:creationId xmlns:p14="http://schemas.microsoft.com/office/powerpoint/2010/main" val="8709656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r>
              <a:rPr lang="en-US" altLang="zh-TW" dirty="0">
                <a:latin typeface="Times New Roman" panose="02020603050405020304" pitchFamily="18" charset="0"/>
                <a:cs typeface="Times New Roman" panose="02020603050405020304" pitchFamily="18" charset="0"/>
              </a:rPr>
              <a:t>A </a:t>
            </a:r>
            <a:r>
              <a:rPr lang="en-US" altLang="zh-TW" dirty="0" err="1">
                <a:latin typeface="Times New Roman" panose="02020603050405020304" pitchFamily="18" charset="0"/>
                <a:cs typeface="Times New Roman" panose="02020603050405020304" pitchFamily="18" charset="0"/>
              </a:rPr>
              <a:t>robustified</a:t>
            </a:r>
            <a:r>
              <a:rPr lang="en-US" altLang="zh-TW" dirty="0">
                <a:latin typeface="Times New Roman" panose="02020603050405020304" pitchFamily="18" charset="0"/>
                <a:cs typeface="Times New Roman" panose="02020603050405020304" pitchFamily="18" charset="0"/>
              </a:rPr>
              <a:t> least squares estimate for the vanishing point:</a:t>
            </a:r>
          </a:p>
          <a:p>
            <a:pPr marL="0" indent="0">
              <a:buNone/>
            </a:pPr>
            <a:endParaRPr lang="en-US" altLang="zh-TW" dirty="0">
              <a:latin typeface="Times New Roman" panose="02020603050405020304" pitchFamily="18" charset="0"/>
              <a:cs typeface="Times New Roman" panose="02020603050405020304" pitchFamily="18" charset="0"/>
            </a:endParaRPr>
          </a:p>
          <a:p>
            <a:endParaRPr lang="en-US" altLang="zh-TW" dirty="0">
              <a:latin typeface="Times New Roman" panose="02020603050405020304" pitchFamily="18" charset="0"/>
              <a:cs typeface="Times New Roman" panose="02020603050405020304" pitchFamily="18" charset="0"/>
            </a:endParaRPr>
          </a:p>
        </p:txBody>
      </p:sp>
      <p:pic>
        <p:nvPicPr>
          <p:cNvPr id="4" name="圖片 3">
            <a:extLst>
              <a:ext uri="{FF2B5EF4-FFF2-40B4-BE49-F238E27FC236}">
                <a16:creationId xmlns:a16="http://schemas.microsoft.com/office/drawing/2014/main" id="{16379479-0BC4-4A92-9A5D-FB1B4C405861}"/>
              </a:ext>
            </a:extLst>
          </p:cNvPr>
          <p:cNvPicPr>
            <a:picLocks noChangeAspect="1"/>
          </p:cNvPicPr>
          <p:nvPr/>
        </p:nvPicPr>
        <p:blipFill>
          <a:blip r:embed="rId3"/>
          <a:stretch>
            <a:fillRect/>
          </a:stretch>
        </p:blipFill>
        <p:spPr>
          <a:xfrm>
            <a:off x="2255854" y="2667066"/>
            <a:ext cx="7680291" cy="1224136"/>
          </a:xfrm>
          <a:prstGeom prst="rect">
            <a:avLst/>
          </a:prstGeom>
        </p:spPr>
      </p:pic>
      <p:sp>
        <p:nvSpPr>
          <p:cNvPr id="6" name="矩形 5"/>
          <p:cNvSpPr/>
          <p:nvPr/>
        </p:nvSpPr>
        <p:spPr>
          <a:xfrm>
            <a:off x="466355" y="923063"/>
            <a:ext cx="6332503" cy="630942"/>
          </a:xfrm>
          <a:prstGeom prst="rect">
            <a:avLst/>
          </a:prstGeom>
        </p:spPr>
        <p:txBody>
          <a:bodyPr wrap="none">
            <a:spAutoFit/>
          </a:bodyPr>
          <a:lstStyle/>
          <a:p>
            <a:pPr>
              <a:lnSpc>
                <a:spcPts val="4200"/>
              </a:lnSpc>
            </a:pPr>
            <a:r>
              <a:rPr lang="en-US" altLang="zh-CN" sz="4000" b="1" dirty="0">
                <a:latin typeface="Times New Roman" panose="02020603050405020304" pitchFamily="18" charset="0"/>
                <a:cs typeface="Times New Roman" panose="02020603050405020304" pitchFamily="18" charset="0"/>
              </a:rPr>
              <a:t>11.1.1 Vanishing points (6/6)</a:t>
            </a:r>
          </a:p>
        </p:txBody>
      </p:sp>
    </p:spTree>
    <p:extLst>
      <p:ext uri="{BB962C8B-B14F-4D97-AF65-F5344CB8AC3E}">
        <p14:creationId xmlns:p14="http://schemas.microsoft.com/office/powerpoint/2010/main" val="32963588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a:extLst>
              <a:ext uri="{FF2B5EF4-FFF2-40B4-BE49-F238E27FC236}">
                <a16:creationId xmlns:a16="http://schemas.microsoft.com/office/drawing/2014/main" id="{BAE8D2DA-69B7-4724-A03C-AADAEE42C3D3}"/>
              </a:ext>
            </a:extLst>
          </p:cNvPr>
          <p:cNvSpPr>
            <a:spLocks noGrp="1"/>
          </p:cNvSpPr>
          <p:nvPr>
            <p:ph idx="1"/>
          </p:nvPr>
        </p:nvSpPr>
        <p:spPr>
          <a:xfrm>
            <a:off x="861390" y="1391477"/>
            <a:ext cx="10230679" cy="981997"/>
          </a:xfrm>
        </p:spPr>
        <p:txBody>
          <a:bodyPr/>
          <a:lstStyle/>
          <a:p>
            <a:r>
              <a:rPr lang="en-US" altLang="zh-TW" dirty="0">
                <a:latin typeface="Times New Roman" panose="02020603050405020304" pitchFamily="18" charset="0"/>
                <a:cs typeface="Times New Roman" panose="02020603050405020304" pitchFamily="18" charset="0"/>
              </a:rPr>
              <a:t>Equation of vanishing points and </a:t>
            </a:r>
            <a:r>
              <a:rPr lang="en-US" altLang="zh-CN" dirty="0">
                <a:solidFill>
                  <a:prstClr val="black"/>
                </a:solidFill>
                <a:latin typeface="Times New Roman" panose="02020603050405020304" pitchFamily="18" charset="0"/>
                <a:cs typeface="Times New Roman" panose="02020603050405020304" pitchFamily="18" charset="0"/>
              </a:rPr>
              <a:t>intrinsic matrix</a:t>
            </a:r>
            <a:endParaRPr lang="en-US" altLang="zh-TW" dirty="0">
              <a:latin typeface="Times New Roman" panose="02020603050405020304" pitchFamily="18" charset="0"/>
              <a:cs typeface="Times New Roman" panose="02020603050405020304" pitchFamily="18" charset="0"/>
            </a:endParaRPr>
          </a:p>
        </p:txBody>
      </p:sp>
      <p:sp>
        <p:nvSpPr>
          <p:cNvPr id="4" name="矩形 3">
            <a:extLst>
              <a:ext uri="{FF2B5EF4-FFF2-40B4-BE49-F238E27FC236}">
                <a16:creationId xmlns:a16="http://schemas.microsoft.com/office/drawing/2014/main" id="{6D1D69CA-EC38-4DE4-881F-7A3CC36889BB}"/>
              </a:ext>
            </a:extLst>
          </p:cNvPr>
          <p:cNvSpPr/>
          <p:nvPr/>
        </p:nvSpPr>
        <p:spPr>
          <a:xfrm>
            <a:off x="675859" y="326312"/>
            <a:ext cx="11410124" cy="630942"/>
          </a:xfrm>
          <a:prstGeom prst="rect">
            <a:avLst/>
          </a:prstGeom>
        </p:spPr>
        <p:txBody>
          <a:bodyPr wrap="square">
            <a:spAutoFit/>
          </a:bodyPr>
          <a:lstStyle/>
          <a:p>
            <a:pPr>
              <a:lnSpc>
                <a:spcPts val="4200"/>
              </a:lnSpc>
            </a:pPr>
            <a:r>
              <a:rPr lang="en-US" altLang="zh-CN" sz="4000" b="1" dirty="0">
                <a:solidFill>
                  <a:prstClr val="black"/>
                </a:solidFill>
                <a:latin typeface="Times New Roman" panose="02020603050405020304" pitchFamily="18" charset="0"/>
                <a:cs typeface="Times New Roman" panose="02020603050405020304" pitchFamily="18" charset="0"/>
              </a:rPr>
              <a:t>11.1.1 A</a:t>
            </a:r>
            <a:r>
              <a:rPr lang="en-US" altLang="zh-TW" sz="4000" b="1" dirty="0">
                <a:latin typeface="Times New Roman" panose="02020603050405020304" pitchFamily="18" charset="0"/>
                <a:cs typeface="Times New Roman" panose="02020603050405020304" pitchFamily="18" charset="0"/>
              </a:rPr>
              <a:t>pplication: camera calibration </a:t>
            </a:r>
            <a:r>
              <a:rPr lang="en-US" altLang="zh-CN" sz="4000" b="1" dirty="0">
                <a:solidFill>
                  <a:prstClr val="black"/>
                </a:solidFill>
                <a:latin typeface="Times New Roman" panose="02020603050405020304" pitchFamily="18" charset="0"/>
                <a:cs typeface="Times New Roman" panose="02020603050405020304" pitchFamily="18" charset="0"/>
              </a:rPr>
              <a:t>(</a:t>
            </a:r>
            <a:r>
              <a:rPr lang="en-US" altLang="zh-TW" sz="4000" b="1" dirty="0">
                <a:solidFill>
                  <a:srgbClr val="212529"/>
                </a:solidFill>
                <a:latin typeface="Times New Roman" panose="02020603050405020304" pitchFamily="18" charset="0"/>
                <a:cs typeface="Times New Roman" panose="02020603050405020304" pitchFamily="18" charset="0"/>
              </a:rPr>
              <a:t>Extra)</a:t>
            </a:r>
            <a:endParaRPr lang="en-US" altLang="zh-CN" sz="4000" b="1" dirty="0">
              <a:solidFill>
                <a:prstClr val="black"/>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矩形 4">
                <a:extLst>
                  <a:ext uri="{FF2B5EF4-FFF2-40B4-BE49-F238E27FC236}">
                    <a16:creationId xmlns:a16="http://schemas.microsoft.com/office/drawing/2014/main" id="{7A5F4C46-0DC2-47CD-9854-6F38C014715B}"/>
                  </a:ext>
                </a:extLst>
              </p:cNvPr>
              <p:cNvSpPr/>
              <p:nvPr/>
            </p:nvSpPr>
            <p:spPr>
              <a:xfrm>
                <a:off x="1355035" y="2201284"/>
                <a:ext cx="1589602" cy="646331"/>
              </a:xfrm>
              <a:prstGeom prst="rect">
                <a:avLst/>
              </a:prstGeom>
            </p:spPr>
            <p:txBody>
              <a:bodyPr wrap="none">
                <a:spAutoFit/>
              </a:bodyPr>
              <a:lstStyle/>
              <a:p>
                <a14:m>
                  <m:oMath xmlns:m="http://schemas.openxmlformats.org/officeDocument/2006/math">
                    <m:r>
                      <a:rPr lang="en-US" altLang="zh-TW" sz="3600" b="0" i="1" smtClean="0">
                        <a:latin typeface="Cambria Math" panose="02040503050406030204" pitchFamily="18" charset="0"/>
                      </a:rPr>
                      <m:t>𝑣</m:t>
                    </m:r>
                  </m:oMath>
                </a14:m>
                <a:r>
                  <a:rPr lang="en-US" altLang="zh-TW" sz="3600" dirty="0"/>
                  <a:t> </a:t>
                </a:r>
                <a14:m>
                  <m:oMath xmlns:m="http://schemas.openxmlformats.org/officeDocument/2006/math">
                    <m:r>
                      <a:rPr lang="en-US" altLang="zh-TW" sz="3600" b="0" i="1" dirty="0" smtClean="0">
                        <a:latin typeface="Cambria Math" panose="02040503050406030204" pitchFamily="18" charset="0"/>
                      </a:rPr>
                      <m:t>= </m:t>
                    </m:r>
                  </m:oMath>
                </a14:m>
                <a:r>
                  <a:rPr lang="zh-TW" altLang="en-US" sz="3600" dirty="0"/>
                  <a:t>𝐾𝑑</a:t>
                </a:r>
              </a:p>
            </p:txBody>
          </p:sp>
        </mc:Choice>
        <mc:Fallback xmlns="">
          <p:sp>
            <p:nvSpPr>
              <p:cNvPr id="5" name="矩形 4">
                <a:extLst>
                  <a:ext uri="{FF2B5EF4-FFF2-40B4-BE49-F238E27FC236}">
                    <a16:creationId xmlns:a16="http://schemas.microsoft.com/office/drawing/2014/main" id="{7A5F4C46-0DC2-47CD-9854-6F38C014715B}"/>
                  </a:ext>
                </a:extLst>
              </p:cNvPr>
              <p:cNvSpPr>
                <a:spLocks noRot="1" noChangeAspect="1" noMove="1" noResize="1" noEditPoints="1" noAdjustHandles="1" noChangeArrowheads="1" noChangeShapeType="1" noTextEdit="1"/>
              </p:cNvSpPr>
              <p:nvPr/>
            </p:nvSpPr>
            <p:spPr>
              <a:xfrm>
                <a:off x="1355035" y="2201284"/>
                <a:ext cx="1589602" cy="646331"/>
              </a:xfrm>
              <a:prstGeom prst="rect">
                <a:avLst/>
              </a:prstGeom>
              <a:blipFill>
                <a:blip r:embed="rId3"/>
                <a:stretch>
                  <a:fillRect t="-16038" r="-10345" b="-33019"/>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1" name="文字方塊 10">
                <a:extLst>
                  <a:ext uri="{FF2B5EF4-FFF2-40B4-BE49-F238E27FC236}">
                    <a16:creationId xmlns:a16="http://schemas.microsoft.com/office/drawing/2014/main" id="{199A5F76-0716-426E-8153-4868EB476C9E}"/>
                  </a:ext>
                </a:extLst>
              </p:cNvPr>
              <p:cNvSpPr txBox="1"/>
              <p:nvPr/>
            </p:nvSpPr>
            <p:spPr>
              <a:xfrm>
                <a:off x="1394792" y="4158038"/>
                <a:ext cx="9591260" cy="1165512"/>
              </a:xfrm>
              <a:prstGeom prst="rect">
                <a:avLst/>
              </a:prstGeom>
              <a:noFill/>
            </p:spPr>
            <p:txBody>
              <a:bodyPr wrap="square" lIns="0" tIns="0" rIns="0" bIns="0" rtlCol="0">
                <a:spAutoFit/>
              </a:bodyPr>
              <a:lstStyle/>
              <a:p>
                <a14:m>
                  <m:oMath xmlns:m="http://schemas.openxmlformats.org/officeDocument/2006/math">
                    <m:func>
                      <m:funcPr>
                        <m:ctrlPr>
                          <a:rPr lang="en-US" altLang="zh-TW" sz="3200" i="1" smtClean="0">
                            <a:latin typeface="Cambria Math" panose="02040503050406030204" pitchFamily="18" charset="0"/>
                          </a:rPr>
                        </m:ctrlPr>
                      </m:funcPr>
                      <m:fName>
                        <m:r>
                          <m:rPr>
                            <m:sty m:val="p"/>
                          </m:rPr>
                          <a:rPr lang="en-US" altLang="zh-TW" sz="3200" i="0" smtClean="0">
                            <a:latin typeface="Cambria Math" panose="02040503050406030204" pitchFamily="18" charset="0"/>
                          </a:rPr>
                          <m:t>cos</m:t>
                        </m:r>
                      </m:fName>
                      <m:e>
                        <m:r>
                          <a:rPr lang="zh-TW" altLang="en-US" sz="3200" i="1" smtClean="0">
                            <a:latin typeface="Cambria Math" panose="02040503050406030204" pitchFamily="18" charset="0"/>
                          </a:rPr>
                          <m:t>𝜃</m:t>
                        </m:r>
                      </m:e>
                    </m:func>
                    <m:r>
                      <a:rPr lang="en-US" altLang="zh-TW" sz="3200" b="0" i="1" smtClean="0">
                        <a:latin typeface="Cambria Math" panose="02040503050406030204" pitchFamily="18" charset="0"/>
                      </a:rPr>
                      <m:t>=</m:t>
                    </m:r>
                    <m:f>
                      <m:fPr>
                        <m:ctrlPr>
                          <a:rPr lang="en-US" altLang="zh-TW" sz="3200" b="0" i="1" smtClean="0">
                            <a:latin typeface="Cambria Math" panose="02040503050406030204" pitchFamily="18" charset="0"/>
                          </a:rPr>
                        </m:ctrlPr>
                      </m:fPr>
                      <m:num>
                        <m:r>
                          <a:rPr lang="en-US" altLang="zh-TW" sz="3200" b="0" i="1" smtClean="0">
                            <a:latin typeface="Cambria Math" panose="02040503050406030204" pitchFamily="18" charset="0"/>
                          </a:rPr>
                          <m:t>𝑑</m:t>
                        </m:r>
                        <m:r>
                          <a:rPr lang="en-US" altLang="zh-TW" sz="3200" b="0" i="1" baseline="-25000" smtClean="0">
                            <a:latin typeface="Cambria Math" panose="02040503050406030204" pitchFamily="18" charset="0"/>
                          </a:rPr>
                          <m:t>1</m:t>
                        </m:r>
                        <m:r>
                          <a:rPr lang="en-US" altLang="zh-TW" sz="3200" b="0" i="1" smtClean="0">
                            <a:latin typeface="Cambria Math" panose="02040503050406030204" pitchFamily="18" charset="0"/>
                          </a:rPr>
                          <m:t>∙</m:t>
                        </m:r>
                        <m:r>
                          <a:rPr lang="en-US" altLang="zh-TW" sz="3200" b="0" i="1" smtClean="0">
                            <a:latin typeface="Cambria Math" panose="02040503050406030204" pitchFamily="18" charset="0"/>
                            <a:ea typeface="Cambria Math" panose="02040503050406030204" pitchFamily="18" charset="0"/>
                          </a:rPr>
                          <m:t>𝑑</m:t>
                        </m:r>
                        <m:r>
                          <a:rPr lang="en-US" altLang="zh-TW" sz="3200" b="0" i="1" baseline="-25000" smtClean="0">
                            <a:latin typeface="Cambria Math" panose="02040503050406030204" pitchFamily="18" charset="0"/>
                            <a:ea typeface="Cambria Math" panose="02040503050406030204" pitchFamily="18" charset="0"/>
                          </a:rPr>
                          <m:t>2</m:t>
                        </m:r>
                      </m:num>
                      <m:den>
                        <m:d>
                          <m:dPr>
                            <m:begChr m:val="|"/>
                            <m:endChr m:val="|"/>
                            <m:ctrlPr>
                              <a:rPr lang="en-US" altLang="zh-TW" sz="3200" b="0" i="1" smtClean="0">
                                <a:latin typeface="Cambria Math" panose="02040503050406030204" pitchFamily="18" charset="0"/>
                              </a:rPr>
                            </m:ctrlPr>
                          </m:dPr>
                          <m:e>
                            <m:r>
                              <a:rPr lang="en-US" altLang="zh-TW" sz="3200" b="0" i="1" smtClean="0">
                                <a:latin typeface="Cambria Math" panose="02040503050406030204" pitchFamily="18" charset="0"/>
                              </a:rPr>
                              <m:t>𝑑</m:t>
                            </m:r>
                            <m:r>
                              <a:rPr lang="en-US" altLang="zh-TW" sz="3200" b="0" i="1" baseline="-25000" smtClean="0">
                                <a:latin typeface="Cambria Math" panose="02040503050406030204" pitchFamily="18" charset="0"/>
                              </a:rPr>
                              <m:t>1</m:t>
                            </m:r>
                          </m:e>
                        </m:d>
                        <m:r>
                          <a:rPr lang="en-US" altLang="zh-TW" sz="3200" b="0" i="1" smtClean="0">
                            <a:latin typeface="Cambria Math" panose="02040503050406030204" pitchFamily="18" charset="0"/>
                          </a:rPr>
                          <m:t>|</m:t>
                        </m:r>
                        <m:r>
                          <a:rPr lang="en-US" altLang="zh-TW" sz="3200" b="0" i="1" smtClean="0">
                            <a:latin typeface="Cambria Math" panose="02040503050406030204" pitchFamily="18" charset="0"/>
                          </a:rPr>
                          <m:t>𝑑</m:t>
                        </m:r>
                        <m:r>
                          <a:rPr lang="en-US" altLang="zh-TW" sz="3200" b="0" i="1" baseline="-25000" smtClean="0">
                            <a:latin typeface="Cambria Math" panose="02040503050406030204" pitchFamily="18" charset="0"/>
                          </a:rPr>
                          <m:t>2</m:t>
                        </m:r>
                        <m:r>
                          <a:rPr lang="en-US" altLang="zh-TW" sz="3200" b="0" i="1" smtClean="0">
                            <a:latin typeface="Cambria Math" panose="02040503050406030204" pitchFamily="18" charset="0"/>
                          </a:rPr>
                          <m:t>|</m:t>
                        </m:r>
                      </m:den>
                    </m:f>
                  </m:oMath>
                </a14:m>
                <a:r>
                  <a:rPr lang="en-US" altLang="zh-TW" sz="3200" dirty="0"/>
                  <a:t> </a:t>
                </a:r>
                <a14:m>
                  <m:oMath xmlns:m="http://schemas.openxmlformats.org/officeDocument/2006/math">
                    <m:r>
                      <a:rPr lang="en-US" altLang="zh-TW" sz="3200" i="1" dirty="0" smtClean="0">
                        <a:latin typeface="Cambria Math" panose="02040503050406030204" pitchFamily="18" charset="0"/>
                        <a:ea typeface="Cambria Math" panose="02040503050406030204" pitchFamily="18" charset="0"/>
                      </a:rPr>
                      <m:t>=</m:t>
                    </m:r>
                    <m:f>
                      <m:fPr>
                        <m:ctrlPr>
                          <a:rPr lang="en-US" altLang="zh-TW" sz="3200" i="1" dirty="0" smtClean="0">
                            <a:latin typeface="Cambria Math" panose="02040503050406030204" pitchFamily="18" charset="0"/>
                            <a:ea typeface="Cambria Math" panose="02040503050406030204" pitchFamily="18" charset="0"/>
                          </a:rPr>
                        </m:ctrlPr>
                      </m:fPr>
                      <m:num>
                        <m:sSup>
                          <m:sSupPr>
                            <m:ctrlPr>
                              <a:rPr lang="en-US" altLang="zh-TW" sz="3200" i="1" dirty="0" smtClean="0">
                                <a:latin typeface="Cambria Math" panose="02040503050406030204" pitchFamily="18" charset="0"/>
                                <a:ea typeface="Cambria Math" panose="02040503050406030204" pitchFamily="18" charset="0"/>
                              </a:rPr>
                            </m:ctrlPr>
                          </m:sSupPr>
                          <m:e>
                            <m:r>
                              <a:rPr lang="en-US" altLang="zh-TW" sz="3200" b="0" i="1" dirty="0" smtClean="0">
                                <a:latin typeface="Cambria Math" panose="02040503050406030204" pitchFamily="18" charset="0"/>
                                <a:ea typeface="Cambria Math" panose="02040503050406030204" pitchFamily="18" charset="0"/>
                              </a:rPr>
                              <m:t>𝑣</m:t>
                            </m:r>
                            <m:r>
                              <a:rPr lang="en-US" altLang="zh-TW" sz="3200" i="1" baseline="-25000" dirty="0">
                                <a:latin typeface="Cambria Math" panose="02040503050406030204" pitchFamily="18" charset="0"/>
                                <a:ea typeface="Cambria Math" panose="02040503050406030204" pitchFamily="18" charset="0"/>
                              </a:rPr>
                              <m:t>1</m:t>
                            </m:r>
                          </m:e>
                          <m:sup>
                            <m:r>
                              <m:rPr>
                                <m:sty m:val="p"/>
                              </m:rPr>
                              <a:rPr lang="en-US" altLang="zh-TW" sz="3200" i="1" dirty="0">
                                <a:latin typeface="Cambria Math" panose="02040503050406030204" pitchFamily="18" charset="0"/>
                                <a:ea typeface="Cambria Math" panose="02040503050406030204" pitchFamily="18" charset="0"/>
                              </a:rPr>
                              <m:t>T</m:t>
                            </m:r>
                          </m:sup>
                        </m:sSup>
                        <m:r>
                          <a:rPr lang="zh-TW" altLang="en-US" sz="3200" i="1" dirty="0" smtClean="0">
                            <a:latin typeface="Cambria Math" panose="02040503050406030204" pitchFamily="18" charset="0"/>
                            <a:ea typeface="Cambria Math" panose="02040503050406030204" pitchFamily="18" charset="0"/>
                          </a:rPr>
                          <m:t>𝜔</m:t>
                        </m:r>
                        <m:r>
                          <a:rPr lang="en-US" altLang="zh-TW" sz="3200" b="0" i="1" dirty="0" smtClean="0">
                            <a:latin typeface="Cambria Math" panose="02040503050406030204" pitchFamily="18" charset="0"/>
                            <a:ea typeface="Cambria Math" panose="02040503050406030204" pitchFamily="18" charset="0"/>
                          </a:rPr>
                          <m:t>𝑣</m:t>
                        </m:r>
                        <m:r>
                          <a:rPr lang="en-US" altLang="zh-TW" sz="3200" b="0" i="1" baseline="-25000" dirty="0" smtClean="0">
                            <a:latin typeface="Cambria Math" panose="02040503050406030204" pitchFamily="18" charset="0"/>
                            <a:ea typeface="Cambria Math" panose="02040503050406030204" pitchFamily="18" charset="0"/>
                          </a:rPr>
                          <m:t>2</m:t>
                        </m:r>
                      </m:num>
                      <m:den>
                        <m:rad>
                          <m:radPr>
                            <m:degHide m:val="on"/>
                            <m:ctrlPr>
                              <a:rPr lang="en-US" altLang="zh-TW" sz="3200" i="1" dirty="0" smtClean="0">
                                <a:latin typeface="Cambria Math" panose="02040503050406030204" pitchFamily="18" charset="0"/>
                                <a:ea typeface="Cambria Math" panose="02040503050406030204" pitchFamily="18" charset="0"/>
                              </a:rPr>
                            </m:ctrlPr>
                          </m:radPr>
                          <m:deg/>
                          <m:e>
                            <m:sSup>
                              <m:sSupPr>
                                <m:ctrlPr>
                                  <a:rPr lang="en-US" altLang="zh-TW" sz="3200" i="1" dirty="0">
                                    <a:latin typeface="Cambria Math" panose="02040503050406030204" pitchFamily="18" charset="0"/>
                                    <a:ea typeface="Cambria Math" panose="02040503050406030204" pitchFamily="18" charset="0"/>
                                  </a:rPr>
                                </m:ctrlPr>
                              </m:sSupPr>
                              <m:e>
                                <m:r>
                                  <a:rPr lang="en-US" altLang="zh-TW" sz="3200" b="0" i="1" dirty="0" smtClean="0">
                                    <a:latin typeface="Cambria Math" panose="02040503050406030204" pitchFamily="18" charset="0"/>
                                    <a:ea typeface="Cambria Math" panose="02040503050406030204" pitchFamily="18" charset="0"/>
                                  </a:rPr>
                                  <m:t>𝑣</m:t>
                                </m:r>
                                <m:r>
                                  <a:rPr lang="en-US" altLang="zh-TW" sz="3200" i="1" baseline="-25000" dirty="0">
                                    <a:latin typeface="Cambria Math" panose="02040503050406030204" pitchFamily="18" charset="0"/>
                                    <a:ea typeface="Cambria Math" panose="02040503050406030204" pitchFamily="18" charset="0"/>
                                  </a:rPr>
                                  <m:t>1</m:t>
                                </m:r>
                              </m:e>
                              <m:sup>
                                <m:r>
                                  <m:rPr>
                                    <m:sty m:val="p"/>
                                  </m:rPr>
                                  <a:rPr lang="en-US" altLang="zh-TW" sz="3200" i="1" dirty="0">
                                    <a:latin typeface="Cambria Math" panose="02040503050406030204" pitchFamily="18" charset="0"/>
                                    <a:ea typeface="Cambria Math" panose="02040503050406030204" pitchFamily="18" charset="0"/>
                                  </a:rPr>
                                  <m:t>T</m:t>
                                </m:r>
                              </m:sup>
                            </m:sSup>
                            <m:r>
                              <a:rPr lang="zh-TW" altLang="en-US" sz="3200" i="1" dirty="0">
                                <a:latin typeface="Cambria Math" panose="02040503050406030204" pitchFamily="18" charset="0"/>
                                <a:ea typeface="Cambria Math" panose="02040503050406030204" pitchFamily="18" charset="0"/>
                              </a:rPr>
                              <m:t>𝜔</m:t>
                            </m:r>
                            <m:r>
                              <a:rPr lang="en-US" altLang="zh-TW" sz="3200" b="0" i="1" dirty="0" smtClean="0">
                                <a:latin typeface="Cambria Math" panose="02040503050406030204" pitchFamily="18" charset="0"/>
                                <a:ea typeface="Cambria Math" panose="02040503050406030204" pitchFamily="18" charset="0"/>
                              </a:rPr>
                              <m:t>𝑣</m:t>
                            </m:r>
                            <m:r>
                              <a:rPr lang="en-US" altLang="zh-TW" sz="3200" b="0" i="1" baseline="-25000" dirty="0" smtClean="0">
                                <a:latin typeface="Cambria Math" panose="02040503050406030204" pitchFamily="18" charset="0"/>
                                <a:ea typeface="Cambria Math" panose="02040503050406030204" pitchFamily="18" charset="0"/>
                              </a:rPr>
                              <m:t>1</m:t>
                            </m:r>
                          </m:e>
                        </m:rad>
                        <m:rad>
                          <m:radPr>
                            <m:degHide m:val="on"/>
                            <m:ctrlPr>
                              <a:rPr lang="en-US" altLang="zh-TW" sz="3200" i="1" dirty="0">
                                <a:latin typeface="Cambria Math" panose="02040503050406030204" pitchFamily="18" charset="0"/>
                                <a:ea typeface="Cambria Math" panose="02040503050406030204" pitchFamily="18" charset="0"/>
                              </a:rPr>
                            </m:ctrlPr>
                          </m:radPr>
                          <m:deg/>
                          <m:e>
                            <m:sSup>
                              <m:sSupPr>
                                <m:ctrlPr>
                                  <a:rPr lang="en-US" altLang="zh-TW" sz="3200" i="1" dirty="0">
                                    <a:latin typeface="Cambria Math" panose="02040503050406030204" pitchFamily="18" charset="0"/>
                                    <a:ea typeface="Cambria Math" panose="02040503050406030204" pitchFamily="18" charset="0"/>
                                  </a:rPr>
                                </m:ctrlPr>
                              </m:sSupPr>
                              <m:e>
                                <m:r>
                                  <a:rPr lang="en-US" altLang="zh-TW" sz="3200" b="0" i="1" dirty="0" smtClean="0">
                                    <a:latin typeface="Cambria Math" panose="02040503050406030204" pitchFamily="18" charset="0"/>
                                    <a:ea typeface="Cambria Math" panose="02040503050406030204" pitchFamily="18" charset="0"/>
                                  </a:rPr>
                                  <m:t>𝑣</m:t>
                                </m:r>
                                <m:r>
                                  <a:rPr lang="en-US" altLang="zh-TW" sz="3200" b="0" i="1" baseline="-25000" dirty="0" smtClean="0">
                                    <a:latin typeface="Cambria Math" panose="02040503050406030204" pitchFamily="18" charset="0"/>
                                    <a:ea typeface="Cambria Math" panose="02040503050406030204" pitchFamily="18" charset="0"/>
                                  </a:rPr>
                                  <m:t>2</m:t>
                                </m:r>
                              </m:e>
                              <m:sup>
                                <m:r>
                                  <m:rPr>
                                    <m:sty m:val="p"/>
                                  </m:rPr>
                                  <a:rPr lang="en-US" altLang="zh-TW" sz="3200" i="1" dirty="0">
                                    <a:latin typeface="Cambria Math" panose="02040503050406030204" pitchFamily="18" charset="0"/>
                                    <a:ea typeface="Cambria Math" panose="02040503050406030204" pitchFamily="18" charset="0"/>
                                  </a:rPr>
                                  <m:t>T</m:t>
                                </m:r>
                              </m:sup>
                            </m:sSup>
                            <m:r>
                              <a:rPr lang="zh-TW" altLang="en-US" sz="3200" i="1" dirty="0">
                                <a:latin typeface="Cambria Math" panose="02040503050406030204" pitchFamily="18" charset="0"/>
                                <a:ea typeface="Cambria Math" panose="02040503050406030204" pitchFamily="18" charset="0"/>
                              </a:rPr>
                              <m:t>𝜔</m:t>
                            </m:r>
                            <m:r>
                              <a:rPr lang="en-US" altLang="zh-TW" sz="3200" b="0" i="1" dirty="0" smtClean="0">
                                <a:latin typeface="Cambria Math" panose="02040503050406030204" pitchFamily="18" charset="0"/>
                                <a:ea typeface="Cambria Math" panose="02040503050406030204" pitchFamily="18" charset="0"/>
                              </a:rPr>
                              <m:t>𝑣</m:t>
                            </m:r>
                            <m:r>
                              <a:rPr lang="en-US" altLang="zh-TW" sz="3200" i="1" baseline="-25000" dirty="0">
                                <a:latin typeface="Cambria Math" panose="02040503050406030204" pitchFamily="18" charset="0"/>
                                <a:ea typeface="Cambria Math" panose="02040503050406030204" pitchFamily="18" charset="0"/>
                              </a:rPr>
                              <m:t>2</m:t>
                            </m:r>
                          </m:e>
                        </m:rad>
                      </m:den>
                    </m:f>
                    <m:r>
                      <a:rPr lang="en-US" altLang="zh-TW" sz="3200" b="0" i="1" dirty="0" smtClean="0">
                        <a:latin typeface="Cambria Math" panose="02040503050406030204" pitchFamily="18" charset="0"/>
                        <a:ea typeface="Cambria Math" panose="02040503050406030204" pitchFamily="18" charset="0"/>
                      </a:rPr>
                      <m:t>        </m:t>
                    </m:r>
                    <m:r>
                      <a:rPr lang="zh-TW" altLang="en-US" sz="3200" i="1">
                        <a:latin typeface="Cambria Math" panose="02040503050406030204" pitchFamily="18" charset="0"/>
                      </a:rPr>
                      <m:t>𝜔</m:t>
                    </m:r>
                    <m:r>
                      <a:rPr lang="en-US" altLang="zh-TW" sz="3200" i="1">
                        <a:latin typeface="Cambria Math" panose="02040503050406030204" pitchFamily="18" charset="0"/>
                      </a:rPr>
                      <m:t>=</m:t>
                    </m:r>
                    <m:sSup>
                      <m:sSupPr>
                        <m:ctrlPr>
                          <a:rPr lang="en-US" altLang="zh-TW" sz="3200" i="1">
                            <a:latin typeface="Cambria Math" panose="02040503050406030204" pitchFamily="18" charset="0"/>
                          </a:rPr>
                        </m:ctrlPr>
                      </m:sSupPr>
                      <m:e>
                        <m:sSup>
                          <m:sSupPr>
                            <m:ctrlPr>
                              <a:rPr lang="en-US" altLang="zh-TW" sz="3200" i="1">
                                <a:latin typeface="Cambria Math" panose="02040503050406030204" pitchFamily="18" charset="0"/>
                              </a:rPr>
                            </m:ctrlPr>
                          </m:sSupPr>
                          <m:e>
                            <m:r>
                              <a:rPr lang="en-US" altLang="zh-TW" sz="3200" i="1">
                                <a:latin typeface="Cambria Math" panose="02040503050406030204" pitchFamily="18" charset="0"/>
                              </a:rPr>
                              <m:t>(</m:t>
                            </m:r>
                            <m:r>
                              <a:rPr lang="en-US" altLang="zh-TW" sz="3200" i="1">
                                <a:latin typeface="Cambria Math" panose="02040503050406030204" pitchFamily="18" charset="0"/>
                              </a:rPr>
                              <m:t>𝐾𝐾</m:t>
                            </m:r>
                          </m:e>
                          <m:sup>
                            <m:r>
                              <a:rPr lang="en-US" altLang="zh-TW" sz="3200" i="1">
                                <a:latin typeface="Cambria Math" panose="02040503050406030204" pitchFamily="18" charset="0"/>
                              </a:rPr>
                              <m:t>𝑇</m:t>
                            </m:r>
                          </m:sup>
                        </m:sSup>
                        <m:r>
                          <a:rPr lang="en-US" altLang="zh-TW" sz="3200" i="1">
                            <a:latin typeface="Cambria Math" panose="02040503050406030204" pitchFamily="18" charset="0"/>
                          </a:rPr>
                          <m:t>)</m:t>
                        </m:r>
                      </m:e>
                      <m:sup>
                        <m:r>
                          <a:rPr lang="en-US" altLang="zh-TW" sz="3200" i="1">
                            <a:latin typeface="Cambria Math" panose="02040503050406030204" pitchFamily="18" charset="0"/>
                          </a:rPr>
                          <m:t>−1</m:t>
                        </m:r>
                      </m:sup>
                    </m:sSup>
                  </m:oMath>
                </a14:m>
                <a:endParaRPr lang="zh-TW" altLang="en-US" sz="3200" dirty="0"/>
              </a:p>
              <a:p>
                <a:endParaRPr lang="zh-TW" altLang="en-US" dirty="0"/>
              </a:p>
            </p:txBody>
          </p:sp>
        </mc:Choice>
        <mc:Fallback xmlns="">
          <p:sp>
            <p:nvSpPr>
              <p:cNvPr id="11" name="文字方塊 10">
                <a:extLst>
                  <a:ext uri="{FF2B5EF4-FFF2-40B4-BE49-F238E27FC236}">
                    <a16:creationId xmlns:a16="http://schemas.microsoft.com/office/drawing/2014/main" id="{199A5F76-0716-426E-8153-4868EB476C9E}"/>
                  </a:ext>
                </a:extLst>
              </p:cNvPr>
              <p:cNvSpPr txBox="1">
                <a:spLocks noRot="1" noChangeAspect="1" noMove="1" noResize="1" noEditPoints="1" noAdjustHandles="1" noChangeArrowheads="1" noChangeShapeType="1" noTextEdit="1"/>
              </p:cNvSpPr>
              <p:nvPr/>
            </p:nvSpPr>
            <p:spPr>
              <a:xfrm>
                <a:off x="1394792" y="4158038"/>
                <a:ext cx="9591260" cy="1165512"/>
              </a:xfrm>
              <a:prstGeom prst="rect">
                <a:avLst/>
              </a:prstGeom>
              <a:blipFill>
                <a:blip r:embed="rId4"/>
                <a:stretch>
                  <a:fillRect/>
                </a:stretch>
              </a:blipFill>
            </p:spPr>
            <p:txBody>
              <a:bodyPr/>
              <a:lstStyle/>
              <a:p>
                <a:r>
                  <a:rPr lang="zh-CN" altLang="en-US">
                    <a:noFill/>
                  </a:rPr>
                  <a:t> </a:t>
                </a:r>
              </a:p>
            </p:txBody>
          </p:sp>
        </mc:Fallback>
      </mc:AlternateContent>
      <p:sp>
        <p:nvSpPr>
          <p:cNvPr id="12" name="箭號: 向右 11">
            <a:extLst>
              <a:ext uri="{FF2B5EF4-FFF2-40B4-BE49-F238E27FC236}">
                <a16:creationId xmlns:a16="http://schemas.microsoft.com/office/drawing/2014/main" id="{1CCB9E17-3DA7-4996-9058-BA1FB78D4866}"/>
              </a:ext>
            </a:extLst>
          </p:cNvPr>
          <p:cNvSpPr/>
          <p:nvPr/>
        </p:nvSpPr>
        <p:spPr>
          <a:xfrm>
            <a:off x="3315697" y="2373475"/>
            <a:ext cx="848139"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13" name="文字方塊 12">
                <a:extLst>
                  <a:ext uri="{FF2B5EF4-FFF2-40B4-BE49-F238E27FC236}">
                    <a16:creationId xmlns:a16="http://schemas.microsoft.com/office/drawing/2014/main" id="{D5FB88C7-6D7E-43A0-B8D7-234FBAFAB5FA}"/>
                  </a:ext>
                </a:extLst>
              </p:cNvPr>
              <p:cNvSpPr txBox="1"/>
              <p:nvPr/>
            </p:nvSpPr>
            <p:spPr>
              <a:xfrm>
                <a:off x="3988904" y="1989400"/>
                <a:ext cx="3252849" cy="107010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3200" b="0" i="1" smtClean="0">
                          <a:latin typeface="Cambria Math" panose="02040503050406030204" pitchFamily="18" charset="0"/>
                        </a:rPr>
                        <m:t>𝑑</m:t>
                      </m:r>
                      <m:r>
                        <a:rPr lang="en-US" altLang="zh-TW" sz="3200" b="0" i="1" smtClean="0">
                          <a:latin typeface="Cambria Math" panose="02040503050406030204" pitchFamily="18" charset="0"/>
                        </a:rPr>
                        <m:t>= </m:t>
                      </m:r>
                      <m:f>
                        <m:fPr>
                          <m:ctrlPr>
                            <a:rPr lang="en-US" altLang="zh-TW" sz="3200" b="0" i="1" smtClean="0">
                              <a:latin typeface="Cambria Math" panose="02040503050406030204" pitchFamily="18" charset="0"/>
                            </a:rPr>
                          </m:ctrlPr>
                        </m:fPr>
                        <m:num>
                          <m:sSup>
                            <m:sSupPr>
                              <m:ctrlPr>
                                <a:rPr lang="en-US" altLang="zh-TW" sz="3200" b="0" i="1" smtClean="0">
                                  <a:latin typeface="Cambria Math" panose="02040503050406030204" pitchFamily="18" charset="0"/>
                                </a:rPr>
                              </m:ctrlPr>
                            </m:sSupPr>
                            <m:e>
                              <m:r>
                                <a:rPr lang="en-US" altLang="zh-TW" sz="3200" b="0" i="1" smtClean="0">
                                  <a:latin typeface="Cambria Math" panose="02040503050406030204" pitchFamily="18" charset="0"/>
                                </a:rPr>
                                <m:t>𝐾</m:t>
                              </m:r>
                            </m:e>
                            <m:sup>
                              <m:r>
                                <a:rPr lang="en-US" altLang="zh-TW" sz="3200" b="0" i="1" smtClean="0">
                                  <a:latin typeface="Cambria Math" panose="02040503050406030204" pitchFamily="18" charset="0"/>
                                </a:rPr>
                                <m:t>−1</m:t>
                              </m:r>
                            </m:sup>
                          </m:sSup>
                          <m:r>
                            <a:rPr lang="en-US" altLang="zh-TW" sz="3200" b="0" i="1" smtClean="0">
                              <a:latin typeface="Cambria Math" panose="02040503050406030204" pitchFamily="18" charset="0"/>
                            </a:rPr>
                            <m:t>𝑣</m:t>
                          </m:r>
                        </m:num>
                        <m:den>
                          <m:r>
                            <a:rPr lang="en-US" altLang="zh-TW" sz="3200" b="0" i="1" smtClean="0">
                              <a:latin typeface="Cambria Math" panose="02040503050406030204" pitchFamily="18" charset="0"/>
                            </a:rPr>
                            <m:t>|</m:t>
                          </m:r>
                          <m:d>
                            <m:dPr>
                              <m:begChr m:val="|"/>
                              <m:endChr m:val="|"/>
                              <m:ctrlPr>
                                <a:rPr lang="en-US" altLang="zh-TW" sz="3200" b="0" i="1" smtClean="0">
                                  <a:latin typeface="Cambria Math" panose="02040503050406030204" pitchFamily="18" charset="0"/>
                                </a:rPr>
                              </m:ctrlPr>
                            </m:dPr>
                            <m:e>
                              <m:sSup>
                                <m:sSupPr>
                                  <m:ctrlPr>
                                    <a:rPr lang="en-US" altLang="zh-TW" sz="3200" i="1">
                                      <a:latin typeface="Cambria Math" panose="02040503050406030204" pitchFamily="18" charset="0"/>
                                    </a:rPr>
                                  </m:ctrlPr>
                                </m:sSupPr>
                                <m:e>
                                  <m:r>
                                    <a:rPr lang="en-US" altLang="zh-TW" sz="3200" i="1">
                                      <a:latin typeface="Cambria Math" panose="02040503050406030204" pitchFamily="18" charset="0"/>
                                    </a:rPr>
                                    <m:t>𝐾</m:t>
                                  </m:r>
                                </m:e>
                                <m:sup>
                                  <m:r>
                                    <a:rPr lang="en-US" altLang="zh-TW" sz="3200" i="1">
                                      <a:latin typeface="Cambria Math" panose="02040503050406030204" pitchFamily="18" charset="0"/>
                                    </a:rPr>
                                    <m:t>−1</m:t>
                                  </m:r>
                                </m:sup>
                              </m:sSup>
                              <m:r>
                                <a:rPr lang="en-US" altLang="zh-TW" sz="3200" i="1">
                                  <a:latin typeface="Cambria Math" panose="02040503050406030204" pitchFamily="18" charset="0"/>
                                </a:rPr>
                                <m:t>𝑣</m:t>
                              </m:r>
                            </m:e>
                          </m:d>
                          <m:r>
                            <a:rPr lang="en-US" altLang="zh-TW" sz="3200" b="0" i="1" smtClean="0">
                              <a:latin typeface="Cambria Math" panose="02040503050406030204" pitchFamily="18" charset="0"/>
                            </a:rPr>
                            <m:t>|</m:t>
                          </m:r>
                        </m:den>
                      </m:f>
                    </m:oMath>
                  </m:oMathPara>
                </a14:m>
                <a:endParaRPr lang="zh-TW" altLang="en-US" sz="3200" dirty="0"/>
              </a:p>
            </p:txBody>
          </p:sp>
        </mc:Choice>
        <mc:Fallback xmlns="">
          <p:sp>
            <p:nvSpPr>
              <p:cNvPr id="13" name="文字方塊 12">
                <a:extLst>
                  <a:ext uri="{FF2B5EF4-FFF2-40B4-BE49-F238E27FC236}">
                    <a16:creationId xmlns:a16="http://schemas.microsoft.com/office/drawing/2014/main" id="{D5FB88C7-6D7E-43A0-B8D7-234FBAFAB5FA}"/>
                  </a:ext>
                </a:extLst>
              </p:cNvPr>
              <p:cNvSpPr txBox="1">
                <a:spLocks noRot="1" noChangeAspect="1" noMove="1" noResize="1" noEditPoints="1" noAdjustHandles="1" noChangeArrowheads="1" noChangeShapeType="1" noTextEdit="1"/>
              </p:cNvSpPr>
              <p:nvPr/>
            </p:nvSpPr>
            <p:spPr>
              <a:xfrm>
                <a:off x="3988904" y="1989400"/>
                <a:ext cx="3252849" cy="1070101"/>
              </a:xfrm>
              <a:prstGeom prst="rect">
                <a:avLst/>
              </a:prstGeom>
              <a:blipFill>
                <a:blip r:embed="rId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6" name="文字方塊 15">
                <a:extLst>
                  <a:ext uri="{FF2B5EF4-FFF2-40B4-BE49-F238E27FC236}">
                    <a16:creationId xmlns:a16="http://schemas.microsoft.com/office/drawing/2014/main" id="{254653F8-0FFF-40CA-9A7B-6932A2C1DEAE}"/>
                  </a:ext>
                </a:extLst>
              </p:cNvPr>
              <p:cNvSpPr txBox="1"/>
              <p:nvPr/>
            </p:nvSpPr>
            <p:spPr>
              <a:xfrm>
                <a:off x="1355035" y="5805690"/>
                <a:ext cx="6251713" cy="5035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altLang="zh-TW" sz="3200" b="0" i="0" smtClean="0">
                          <a:latin typeface="Cambria Math" panose="02040503050406030204" pitchFamily="18" charset="0"/>
                        </a:rPr>
                        <m:t>when</m:t>
                      </m:r>
                      <m:r>
                        <a:rPr lang="en-US" altLang="zh-TW" sz="3200" b="0" i="0" smtClean="0">
                          <a:latin typeface="Cambria Math" panose="02040503050406030204" pitchFamily="18" charset="0"/>
                        </a:rPr>
                        <m:t> </m:t>
                      </m:r>
                      <m:r>
                        <a:rPr lang="zh-TW" altLang="en-US" sz="3200" b="0" i="1" smtClean="0">
                          <a:latin typeface="Cambria Math" panose="02040503050406030204" pitchFamily="18" charset="0"/>
                        </a:rPr>
                        <m:t>𝜃</m:t>
                      </m:r>
                      <m:r>
                        <a:rPr lang="en-US" altLang="zh-TW" sz="3200" b="0" i="1" smtClean="0">
                          <a:latin typeface="Cambria Math" panose="02040503050406030204" pitchFamily="18" charset="0"/>
                        </a:rPr>
                        <m:t>= </m:t>
                      </m:r>
                      <m:sSup>
                        <m:sSupPr>
                          <m:ctrlPr>
                            <a:rPr lang="en-US" altLang="zh-TW" sz="3200" b="0" i="1" smtClean="0">
                              <a:latin typeface="Cambria Math" panose="02040503050406030204" pitchFamily="18" charset="0"/>
                            </a:rPr>
                          </m:ctrlPr>
                        </m:sSupPr>
                        <m:e>
                          <m:r>
                            <a:rPr lang="en-US" altLang="zh-TW" sz="3200" b="0" i="1" smtClean="0">
                              <a:latin typeface="Cambria Math" panose="02040503050406030204" pitchFamily="18" charset="0"/>
                            </a:rPr>
                            <m:t>90</m:t>
                          </m:r>
                        </m:e>
                        <m:sup>
                          <m:r>
                            <a:rPr lang="en-US" altLang="zh-TW" sz="3200" b="0" i="1" smtClean="0">
                              <a:latin typeface="Cambria Math" panose="02040503050406030204" pitchFamily="18" charset="0"/>
                              <a:ea typeface="Cambria Math" panose="02040503050406030204" pitchFamily="18" charset="0"/>
                            </a:rPr>
                            <m:t>°</m:t>
                          </m:r>
                        </m:sup>
                      </m:sSup>
                      <m:sSup>
                        <m:sSupPr>
                          <m:ctrlPr>
                            <a:rPr lang="en-US" altLang="zh-TW" sz="3200" i="1" dirty="0" smtClean="0">
                              <a:latin typeface="Cambria Math" panose="02040503050406030204" pitchFamily="18" charset="0"/>
                              <a:ea typeface="Cambria Math" panose="02040503050406030204" pitchFamily="18" charset="0"/>
                            </a:rPr>
                          </m:ctrlPr>
                        </m:sSupPr>
                        <m:e>
                          <m:r>
                            <a:rPr lang="en-US" altLang="zh-TW" sz="3200" b="0" i="1" dirty="0" smtClean="0">
                              <a:latin typeface="Cambria Math" panose="02040503050406030204" pitchFamily="18" charset="0"/>
                              <a:ea typeface="Cambria Math" panose="02040503050406030204" pitchFamily="18" charset="0"/>
                            </a:rPr>
                            <m:t>                </m:t>
                          </m:r>
                          <m:r>
                            <a:rPr lang="en-US" altLang="zh-TW" sz="3200" i="1" dirty="0" smtClean="0">
                              <a:latin typeface="Cambria Math" panose="02040503050406030204" pitchFamily="18" charset="0"/>
                              <a:ea typeface="Cambria Math" panose="02040503050406030204" pitchFamily="18" charset="0"/>
                            </a:rPr>
                            <m:t>𝑣</m:t>
                          </m:r>
                          <m:r>
                            <a:rPr lang="en-US" altLang="zh-TW" sz="3200" i="1" baseline="-25000" dirty="0">
                              <a:latin typeface="Cambria Math" panose="02040503050406030204" pitchFamily="18" charset="0"/>
                              <a:ea typeface="Cambria Math" panose="02040503050406030204" pitchFamily="18" charset="0"/>
                            </a:rPr>
                            <m:t>1</m:t>
                          </m:r>
                        </m:e>
                        <m:sup>
                          <m:r>
                            <m:rPr>
                              <m:sty m:val="p"/>
                            </m:rPr>
                            <a:rPr lang="en-US" altLang="zh-TW" sz="3200" i="1" dirty="0">
                              <a:latin typeface="Cambria Math" panose="02040503050406030204" pitchFamily="18" charset="0"/>
                              <a:ea typeface="Cambria Math" panose="02040503050406030204" pitchFamily="18" charset="0"/>
                            </a:rPr>
                            <m:t>T</m:t>
                          </m:r>
                        </m:sup>
                      </m:sSup>
                      <m:r>
                        <a:rPr lang="zh-TW" altLang="en-US" sz="3200" i="1" dirty="0">
                          <a:latin typeface="Cambria Math" panose="02040503050406030204" pitchFamily="18" charset="0"/>
                          <a:ea typeface="Cambria Math" panose="02040503050406030204" pitchFamily="18" charset="0"/>
                        </a:rPr>
                        <m:t>𝜔</m:t>
                      </m:r>
                      <m:r>
                        <a:rPr lang="en-US" altLang="zh-TW" sz="3200" i="1" dirty="0">
                          <a:latin typeface="Cambria Math" panose="02040503050406030204" pitchFamily="18" charset="0"/>
                          <a:ea typeface="Cambria Math" panose="02040503050406030204" pitchFamily="18" charset="0"/>
                        </a:rPr>
                        <m:t>𝑣</m:t>
                      </m:r>
                      <m:r>
                        <a:rPr lang="en-US" altLang="zh-TW" sz="3200" i="1" baseline="-25000" dirty="0">
                          <a:latin typeface="Cambria Math" panose="02040503050406030204" pitchFamily="18" charset="0"/>
                          <a:ea typeface="Cambria Math" panose="02040503050406030204" pitchFamily="18" charset="0"/>
                        </a:rPr>
                        <m:t>2</m:t>
                      </m:r>
                      <m:r>
                        <a:rPr lang="en-US" altLang="zh-TW" sz="3200" b="0" i="0" dirty="0" smtClean="0">
                          <a:latin typeface="Cambria Math" panose="02040503050406030204" pitchFamily="18" charset="0"/>
                          <a:ea typeface="Cambria Math" panose="02040503050406030204" pitchFamily="18" charset="0"/>
                        </a:rPr>
                        <m:t>=0</m:t>
                      </m:r>
                    </m:oMath>
                  </m:oMathPara>
                </a14:m>
                <a:endParaRPr lang="zh-TW" altLang="en-US" sz="3200" dirty="0"/>
              </a:p>
            </p:txBody>
          </p:sp>
        </mc:Choice>
        <mc:Fallback xmlns="">
          <p:sp>
            <p:nvSpPr>
              <p:cNvPr id="16" name="文字方塊 15">
                <a:extLst>
                  <a:ext uri="{FF2B5EF4-FFF2-40B4-BE49-F238E27FC236}">
                    <a16:creationId xmlns:a16="http://schemas.microsoft.com/office/drawing/2014/main" id="{254653F8-0FFF-40CA-9A7B-6932A2C1DEAE}"/>
                  </a:ext>
                </a:extLst>
              </p:cNvPr>
              <p:cNvSpPr txBox="1">
                <a:spLocks noRot="1" noChangeAspect="1" noMove="1" noResize="1" noEditPoints="1" noAdjustHandles="1" noChangeArrowheads="1" noChangeShapeType="1" noTextEdit="1"/>
              </p:cNvSpPr>
              <p:nvPr/>
            </p:nvSpPr>
            <p:spPr>
              <a:xfrm>
                <a:off x="1355035" y="5805690"/>
                <a:ext cx="6251713" cy="503599"/>
              </a:xfrm>
              <a:prstGeom prst="rect">
                <a:avLst/>
              </a:prstGeom>
              <a:blipFill>
                <a:blip r:embed="rId6"/>
                <a:stretch>
                  <a:fillRect/>
                </a:stretch>
              </a:blipFill>
            </p:spPr>
            <p:txBody>
              <a:bodyPr/>
              <a:lstStyle/>
              <a:p>
                <a:r>
                  <a:rPr lang="zh-CN" altLang="en-US">
                    <a:noFill/>
                  </a:rPr>
                  <a:t> </a:t>
                </a:r>
              </a:p>
            </p:txBody>
          </p:sp>
        </mc:Fallback>
      </mc:AlternateContent>
      <p:sp>
        <p:nvSpPr>
          <p:cNvPr id="17" name="箭號: 向右 16">
            <a:extLst>
              <a:ext uri="{FF2B5EF4-FFF2-40B4-BE49-F238E27FC236}">
                <a16:creationId xmlns:a16="http://schemas.microsoft.com/office/drawing/2014/main" id="{74D74B4F-9965-480D-9D90-5FAB9B8198D9}"/>
              </a:ext>
            </a:extLst>
          </p:cNvPr>
          <p:cNvSpPr/>
          <p:nvPr/>
        </p:nvSpPr>
        <p:spPr>
          <a:xfrm>
            <a:off x="4200938" y="5869475"/>
            <a:ext cx="848139"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內容版面配置區 1">
            <a:extLst>
              <a:ext uri="{FF2B5EF4-FFF2-40B4-BE49-F238E27FC236}">
                <a16:creationId xmlns:a16="http://schemas.microsoft.com/office/drawing/2014/main" id="{33FB869A-8F4B-4BD2-99B1-E1F54AB1F250}"/>
              </a:ext>
            </a:extLst>
          </p:cNvPr>
          <p:cNvSpPr txBox="1">
            <a:spLocks/>
          </p:cNvSpPr>
          <p:nvPr/>
        </p:nvSpPr>
        <p:spPr>
          <a:xfrm>
            <a:off x="861389" y="3373042"/>
            <a:ext cx="10230679" cy="9819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zh-TW" dirty="0">
              <a:latin typeface="Times New Roman" panose="02020603050405020304" pitchFamily="18" charset="0"/>
              <a:cs typeface="Times New Roman" panose="02020603050405020304" pitchFamily="18" charset="0"/>
            </a:endParaRPr>
          </a:p>
        </p:txBody>
      </p:sp>
      <p:sp>
        <p:nvSpPr>
          <p:cNvPr id="19" name="內容版面配置區 1">
            <a:extLst>
              <a:ext uri="{FF2B5EF4-FFF2-40B4-BE49-F238E27FC236}">
                <a16:creationId xmlns:a16="http://schemas.microsoft.com/office/drawing/2014/main" id="{D20FA53A-A47B-4DD2-80D3-73E6FDD654C3}"/>
              </a:ext>
            </a:extLst>
          </p:cNvPr>
          <p:cNvSpPr txBox="1">
            <a:spLocks/>
          </p:cNvSpPr>
          <p:nvPr/>
        </p:nvSpPr>
        <p:spPr>
          <a:xfrm>
            <a:off x="980660" y="3472342"/>
            <a:ext cx="10230679" cy="9819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TW" dirty="0">
                <a:latin typeface="Times New Roman" panose="02020603050405020304" pitchFamily="18" charset="0"/>
                <a:cs typeface="Times New Roman" panose="02020603050405020304" pitchFamily="18" charset="0"/>
              </a:rPr>
              <a:t>The angle between two groups of parallel lines</a:t>
            </a:r>
          </a:p>
        </p:txBody>
      </p:sp>
    </p:spTree>
    <p:extLst>
      <p:ext uri="{BB962C8B-B14F-4D97-AF65-F5344CB8AC3E}">
        <p14:creationId xmlns:p14="http://schemas.microsoft.com/office/powerpoint/2010/main" val="31168859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46CA9D8-D13F-4E76-B436-580E07941D80}"/>
              </a:ext>
            </a:extLst>
          </p:cNvPr>
          <p:cNvSpPr txBox="1">
            <a:spLocks/>
          </p:cNvSpPr>
          <p:nvPr/>
        </p:nvSpPr>
        <p:spPr>
          <a:xfrm>
            <a:off x="684327" y="914857"/>
            <a:ext cx="2891387" cy="9510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b="1" dirty="0">
                <a:latin typeface="Times New Roman" panose="02020603050405020304" pitchFamily="18" charset="0"/>
                <a:cs typeface="Times New Roman" panose="02020603050405020304" pitchFamily="18" charset="0"/>
              </a:rPr>
              <a:t>Outline</a:t>
            </a:r>
          </a:p>
        </p:txBody>
      </p:sp>
      <p:sp>
        <p:nvSpPr>
          <p:cNvPr id="7" name="矩形 6"/>
          <p:cNvSpPr/>
          <p:nvPr/>
        </p:nvSpPr>
        <p:spPr>
          <a:xfrm>
            <a:off x="684327" y="2022859"/>
            <a:ext cx="11021350" cy="3298339"/>
          </a:xfrm>
          <a:prstGeom prst="rect">
            <a:avLst/>
          </a:prstGeom>
        </p:spPr>
        <p:txBody>
          <a:bodyPr wrap="none">
            <a:spAutoFit/>
          </a:bodyPr>
          <a:lstStyle/>
          <a:p>
            <a:pPr>
              <a:lnSpc>
                <a:spcPts val="5000"/>
              </a:lnSpc>
            </a:pPr>
            <a:r>
              <a:rPr lang="en-US" altLang="zh-CN" sz="3600" b="1" dirty="0">
                <a:latin typeface="Times New Roman" panose="02020603050405020304" pitchFamily="18" charset="0"/>
                <a:cs typeface="Times New Roman" panose="02020603050405020304" pitchFamily="18" charset="0"/>
              </a:rPr>
              <a:t>11.1 Geometric intrinsic calibration</a:t>
            </a:r>
          </a:p>
          <a:p>
            <a:pPr>
              <a:lnSpc>
                <a:spcPts val="5000"/>
              </a:lnSpc>
            </a:pPr>
            <a:r>
              <a:rPr lang="en-US" altLang="zh-CN" sz="3600" b="1" dirty="0">
                <a:latin typeface="Times New Roman" panose="02020603050405020304" pitchFamily="18" charset="0"/>
                <a:cs typeface="Times New Roman" panose="02020603050405020304" pitchFamily="18" charset="0"/>
              </a:rPr>
              <a:t>11.2 Pose estimation</a:t>
            </a:r>
          </a:p>
          <a:p>
            <a:pPr>
              <a:lnSpc>
                <a:spcPts val="5000"/>
              </a:lnSpc>
            </a:pPr>
            <a:r>
              <a:rPr lang="en-US" altLang="zh-CN" sz="3600" b="1" dirty="0">
                <a:latin typeface="Times New Roman" panose="02020603050405020304" pitchFamily="18" charset="0"/>
                <a:cs typeface="Times New Roman" panose="02020603050405020304" pitchFamily="18" charset="0"/>
              </a:rPr>
              <a:t>11.3 Two-frame structure from motion</a:t>
            </a:r>
          </a:p>
          <a:p>
            <a:pPr>
              <a:lnSpc>
                <a:spcPts val="5000"/>
              </a:lnSpc>
            </a:pPr>
            <a:r>
              <a:rPr lang="en-US" altLang="zh-CN" sz="3600" b="1" dirty="0">
                <a:latin typeface="Times New Roman" panose="02020603050405020304" pitchFamily="18" charset="0"/>
                <a:cs typeface="Times New Roman" panose="02020603050405020304" pitchFamily="18" charset="0"/>
              </a:rPr>
              <a:t>11.4 Multi-frame structure from motion </a:t>
            </a:r>
          </a:p>
          <a:p>
            <a:pPr>
              <a:lnSpc>
                <a:spcPts val="5000"/>
              </a:lnSpc>
            </a:pPr>
            <a:r>
              <a:rPr lang="en-US" altLang="zh-CN" sz="3600" b="1" dirty="0">
                <a:latin typeface="Times New Roman" panose="02020603050405020304" pitchFamily="18" charset="0"/>
                <a:cs typeface="Times New Roman" panose="02020603050405020304" pitchFamily="18" charset="0"/>
              </a:rPr>
              <a:t>11.5 Simultaneous Localization And Mapping (SLAM) </a:t>
            </a:r>
          </a:p>
        </p:txBody>
      </p:sp>
    </p:spTree>
    <p:extLst>
      <p:ext uri="{BB962C8B-B14F-4D97-AF65-F5344CB8AC3E}">
        <p14:creationId xmlns:p14="http://schemas.microsoft.com/office/powerpoint/2010/main" val="4792026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66355" y="923063"/>
            <a:ext cx="9212650" cy="630942"/>
          </a:xfrm>
          <a:prstGeom prst="rect">
            <a:avLst/>
          </a:prstGeom>
        </p:spPr>
        <p:txBody>
          <a:bodyPr wrap="none">
            <a:spAutoFit/>
          </a:bodyPr>
          <a:lstStyle/>
          <a:p>
            <a:pPr>
              <a:lnSpc>
                <a:spcPts val="4200"/>
              </a:lnSpc>
            </a:pPr>
            <a:r>
              <a:rPr lang="en-US" altLang="zh-CN" sz="4000" b="1" dirty="0">
                <a:latin typeface="Times New Roman" panose="02020603050405020304" pitchFamily="18" charset="0"/>
                <a:cs typeface="Times New Roman" panose="02020603050405020304" pitchFamily="18" charset="0"/>
              </a:rPr>
              <a:t>11.1.2 Application: Single view metrology</a:t>
            </a:r>
          </a:p>
        </p:txBody>
      </p:sp>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8182" y="3061763"/>
            <a:ext cx="7057055" cy="3705180"/>
          </a:xfrm>
          <a:prstGeom prst="rect">
            <a:avLst/>
          </a:prstGeom>
        </p:spPr>
      </p:pic>
      <p:sp>
        <p:nvSpPr>
          <p:cNvPr id="6" name="矩形 5"/>
          <p:cNvSpPr/>
          <p:nvPr/>
        </p:nvSpPr>
        <p:spPr>
          <a:xfrm>
            <a:off x="789708" y="1736743"/>
            <a:ext cx="10654145" cy="1200329"/>
          </a:xfrm>
          <a:prstGeom prst="rect">
            <a:avLst/>
          </a:prstGeom>
        </p:spPr>
        <p:txBody>
          <a:bodyPr wrap="square">
            <a:spAutoFit/>
          </a:bodyPr>
          <a:lstStyle/>
          <a:p>
            <a:pPr marL="285750" indent="-285750" algn="just">
              <a:buFont typeface="Arial" panose="020B0604020202020204" pitchFamily="34" charset="0"/>
              <a:buChar char="•"/>
            </a:pPr>
            <a:r>
              <a:rPr lang="en-US" altLang="zh-CN" sz="2400" dirty="0">
                <a:latin typeface="Times New Roman" panose="02020603050405020304" pitchFamily="18" charset="0"/>
                <a:cs typeface="Times New Roman" panose="02020603050405020304" pitchFamily="18" charset="0"/>
              </a:rPr>
              <a:t>An application of vanishing point estimation and camera calibration is the single view metrology system.</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It </a:t>
            </a:r>
            <a:r>
              <a:rPr lang="zh-CN" altLang="en-US" sz="2400" dirty="0">
                <a:latin typeface="Times New Roman" panose="02020603050405020304" pitchFamily="18" charset="0"/>
                <a:cs typeface="Times New Roman" panose="02020603050405020304" pitchFamily="18" charset="0"/>
              </a:rPr>
              <a:t>allows people to interactively measure heights and other dimensions as well as to build piecewise planar 3D models</a:t>
            </a:r>
            <a:r>
              <a:rPr lang="en-US" altLang="zh-CN" sz="2400" dirty="0">
                <a:latin typeface="Times New Roman" panose="02020603050405020304" pitchFamily="18" charset="0"/>
                <a:cs typeface="Times New Roman" panose="02020603050405020304" pitchFamily="18" charset="0"/>
              </a:rPr>
              <a:t>.</a:t>
            </a:r>
            <a:endParaRPr lang="zh-CN" alt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56415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a:extLst>
              <a:ext uri="{FF2B5EF4-FFF2-40B4-BE49-F238E27FC236}">
                <a16:creationId xmlns:a16="http://schemas.microsoft.com/office/drawing/2014/main" id="{86669F04-9BDA-4541-BDAF-F34FC0C526F2}"/>
              </a:ext>
            </a:extLst>
          </p:cNvPr>
          <p:cNvSpPr>
            <a:spLocks noGrp="1"/>
          </p:cNvSpPr>
          <p:nvPr>
            <p:ph idx="1"/>
          </p:nvPr>
        </p:nvSpPr>
        <p:spPr>
          <a:xfrm>
            <a:off x="928253" y="1784879"/>
            <a:ext cx="10058400" cy="1531188"/>
          </a:xfrm>
        </p:spPr>
        <p:txBody>
          <a:bodyPr wrap="square">
            <a:spAutoFit/>
          </a:bodyPr>
          <a:lstStyle/>
          <a:p>
            <a:pPr marL="285750" indent="-285750" algn="just"/>
            <a:r>
              <a:rPr lang="en-US" altLang="zh-TW" sz="2400" dirty="0">
                <a:latin typeface="Times New Roman" panose="02020603050405020304" pitchFamily="18" charset="0"/>
                <a:cs typeface="Times New Roman" panose="02020603050405020304" pitchFamily="18" charset="0"/>
              </a:rPr>
              <a:t>Imaging models all assume that cameras obey a linear projection model where straight lines in the world result in straight lines in the image.</a:t>
            </a:r>
          </a:p>
          <a:p>
            <a:pPr marL="285750" indent="-285750" algn="just"/>
            <a:r>
              <a:rPr lang="en-US" altLang="zh-TW" sz="2400" dirty="0">
                <a:latin typeface="Times New Roman" panose="02020603050405020304" pitchFamily="18" charset="0"/>
                <a:cs typeface="Times New Roman" panose="02020603050405020304" pitchFamily="18" charset="0"/>
              </a:rPr>
              <a:t>Many wide-angles lenses have noticeable radial distortion.</a:t>
            </a:r>
            <a:endParaRPr lang="en" altLang="zh-TW" sz="2400" dirty="0">
              <a:latin typeface="Times New Roman" panose="02020603050405020304" pitchFamily="18" charset="0"/>
              <a:cs typeface="Times New Roman" panose="02020603050405020304" pitchFamily="18" charset="0"/>
            </a:endParaRPr>
          </a:p>
          <a:p>
            <a:pPr marL="457200" lvl="1"/>
            <a:endParaRPr lang="en-US" altLang="zh-TW" sz="1800" dirty="0"/>
          </a:p>
        </p:txBody>
      </p:sp>
      <p:sp>
        <p:nvSpPr>
          <p:cNvPr id="3" name="投影片編號版面配置區 2">
            <a:extLst>
              <a:ext uri="{FF2B5EF4-FFF2-40B4-BE49-F238E27FC236}">
                <a16:creationId xmlns:a16="http://schemas.microsoft.com/office/drawing/2014/main" id="{744AF648-5252-48A5-9196-210641C25F7D}"/>
              </a:ext>
            </a:extLst>
          </p:cNvPr>
          <p:cNvSpPr>
            <a:spLocks noGrp="1"/>
          </p:cNvSpPr>
          <p:nvPr>
            <p:ph type="sldNum" sz="quarter" idx="12"/>
          </p:nvPr>
        </p:nvSpPr>
        <p:spPr/>
        <p:txBody>
          <a:bodyPr/>
          <a:lstStyle/>
          <a:p>
            <a:fld id="{4FAB73BC-B049-4115-A692-8D63A059BFB8}" type="slidenum">
              <a:rPr lang="en-US" smtClean="0"/>
              <a:t>21</a:t>
            </a:fld>
            <a:endParaRPr lang="en-US" dirty="0"/>
          </a:p>
        </p:txBody>
      </p:sp>
      <p:pic>
        <p:nvPicPr>
          <p:cNvPr id="4" name="螢幕快照 2018-03-05 上午3.18.32.png" descr="螢幕快照 2018-03-05 上午3.18.32.png">
            <a:extLst>
              <a:ext uri="{FF2B5EF4-FFF2-40B4-BE49-F238E27FC236}">
                <a16:creationId xmlns:a16="http://schemas.microsoft.com/office/drawing/2014/main" id="{3A54F135-A958-4ECD-BB45-0E2157B5E0D8}"/>
              </a:ext>
            </a:extLst>
          </p:cNvPr>
          <p:cNvPicPr>
            <a:picLocks noChangeAspect="1"/>
          </p:cNvPicPr>
          <p:nvPr/>
        </p:nvPicPr>
        <p:blipFill>
          <a:blip r:embed="rId3"/>
          <a:stretch>
            <a:fillRect/>
          </a:stretch>
        </p:blipFill>
        <p:spPr>
          <a:xfrm>
            <a:off x="2786224" y="3316067"/>
            <a:ext cx="6995085" cy="3180907"/>
          </a:xfrm>
          <a:prstGeom prst="rect">
            <a:avLst/>
          </a:prstGeom>
          <a:ln w="12700">
            <a:miter lim="400000"/>
          </a:ln>
        </p:spPr>
      </p:pic>
      <p:pic>
        <p:nvPicPr>
          <p:cNvPr id="5" name="Picture 2" descr="https://vignette.wikia.nocookie.net/mariokart/images/a/af/Barrel_%282%29.png/revision/latest?cb=20171025214906">
            <a:extLst>
              <a:ext uri="{FF2B5EF4-FFF2-40B4-BE49-F238E27FC236}">
                <a16:creationId xmlns:a16="http://schemas.microsoft.com/office/drawing/2014/main" id="{E130B125-08A5-4766-877A-26397A39C04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0050" y="4792175"/>
            <a:ext cx="860882" cy="10225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pincushion png」的圖片搜尋結果">
            <a:extLst>
              <a:ext uri="{FF2B5EF4-FFF2-40B4-BE49-F238E27FC236}">
                <a16:creationId xmlns:a16="http://schemas.microsoft.com/office/drawing/2014/main" id="{3A65AD6C-8795-4F06-BBD8-DDDA592264A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08797" y="4792175"/>
            <a:ext cx="974130" cy="1022550"/>
          </a:xfrm>
          <a:prstGeom prst="rect">
            <a:avLst/>
          </a:prstGeom>
          <a:noFill/>
          <a:extLst>
            <a:ext uri="{909E8E84-426E-40DD-AFC4-6F175D3DCCD1}">
              <a14:hiddenFill xmlns:a14="http://schemas.microsoft.com/office/drawing/2010/main">
                <a:solidFill>
                  <a:srgbClr val="FFFFFF"/>
                </a:solidFill>
              </a14:hiddenFill>
            </a:ext>
          </a:extLst>
        </p:spPr>
      </p:pic>
      <p:pic>
        <p:nvPicPr>
          <p:cNvPr id="8" name="圖片 7">
            <a:extLst>
              <a:ext uri="{FF2B5EF4-FFF2-40B4-BE49-F238E27FC236}">
                <a16:creationId xmlns:a16="http://schemas.microsoft.com/office/drawing/2014/main" id="{B32AD950-5A7B-43CC-B6D3-CCF41B436DD3}"/>
              </a:ext>
            </a:extLst>
          </p:cNvPr>
          <p:cNvPicPr>
            <a:picLocks noChangeAspect="1"/>
          </p:cNvPicPr>
          <p:nvPr/>
        </p:nvPicPr>
        <p:blipFill>
          <a:blip r:embed="rId6"/>
          <a:stretch>
            <a:fillRect/>
          </a:stretch>
        </p:blipFill>
        <p:spPr>
          <a:xfrm>
            <a:off x="6885637" y="1"/>
            <a:ext cx="5236255" cy="1862440"/>
          </a:xfrm>
          <a:prstGeom prst="rect">
            <a:avLst/>
          </a:prstGeom>
        </p:spPr>
      </p:pic>
      <p:sp>
        <p:nvSpPr>
          <p:cNvPr id="10" name="矩形 9"/>
          <p:cNvSpPr/>
          <p:nvPr/>
        </p:nvSpPr>
        <p:spPr>
          <a:xfrm>
            <a:off x="466355" y="923063"/>
            <a:ext cx="6544356" cy="630942"/>
          </a:xfrm>
          <a:prstGeom prst="rect">
            <a:avLst/>
          </a:prstGeom>
        </p:spPr>
        <p:txBody>
          <a:bodyPr wrap="none">
            <a:spAutoFit/>
          </a:bodyPr>
          <a:lstStyle/>
          <a:p>
            <a:pPr>
              <a:lnSpc>
                <a:spcPts val="4200"/>
              </a:lnSpc>
            </a:pPr>
            <a:r>
              <a:rPr lang="en-US" altLang="zh-CN" sz="4000" b="1" dirty="0">
                <a:latin typeface="Times New Roman" panose="02020603050405020304" pitchFamily="18" charset="0"/>
                <a:cs typeface="Times New Roman" panose="02020603050405020304" pitchFamily="18" charset="0"/>
              </a:rPr>
              <a:t>11.1.3 Radial distortion (1/5) </a:t>
            </a:r>
          </a:p>
        </p:txBody>
      </p:sp>
    </p:spTree>
    <p:extLst>
      <p:ext uri="{BB962C8B-B14F-4D97-AF65-F5344CB8AC3E}">
        <p14:creationId xmlns:p14="http://schemas.microsoft.com/office/powerpoint/2010/main" val="7084655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a:extLst>
              <a:ext uri="{FF2B5EF4-FFF2-40B4-BE49-F238E27FC236}">
                <a16:creationId xmlns:a16="http://schemas.microsoft.com/office/drawing/2014/main" id="{8664167A-DBD2-4AE8-9517-09F33E5FEE3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7753" r="19953" b="59849"/>
          <a:stretch/>
        </p:blipFill>
        <p:spPr>
          <a:xfrm>
            <a:off x="951572" y="862740"/>
            <a:ext cx="9443788" cy="5607445"/>
          </a:xfrm>
        </p:spPr>
      </p:pic>
      <p:sp>
        <p:nvSpPr>
          <p:cNvPr id="4" name="矩形 3">
            <a:extLst>
              <a:ext uri="{FF2B5EF4-FFF2-40B4-BE49-F238E27FC236}">
                <a16:creationId xmlns:a16="http://schemas.microsoft.com/office/drawing/2014/main" id="{52E4D5A6-0677-48C8-B1A3-C922796C7EA2}"/>
              </a:ext>
            </a:extLst>
          </p:cNvPr>
          <p:cNvSpPr/>
          <p:nvPr/>
        </p:nvSpPr>
        <p:spPr>
          <a:xfrm>
            <a:off x="318053" y="231798"/>
            <a:ext cx="7566990" cy="630942"/>
          </a:xfrm>
          <a:prstGeom prst="rect">
            <a:avLst/>
          </a:prstGeom>
        </p:spPr>
        <p:txBody>
          <a:bodyPr wrap="square">
            <a:spAutoFit/>
          </a:bodyPr>
          <a:lstStyle/>
          <a:p>
            <a:pPr lvl="0">
              <a:lnSpc>
                <a:spcPts val="4200"/>
              </a:lnSpc>
            </a:pPr>
            <a:r>
              <a:rPr lang="en-US" altLang="zh-CN" sz="4000" b="1" dirty="0">
                <a:solidFill>
                  <a:prstClr val="black"/>
                </a:solidFill>
                <a:latin typeface="Times New Roman" panose="02020603050405020304" pitchFamily="18" charset="0"/>
                <a:cs typeface="Times New Roman" panose="02020603050405020304" pitchFamily="18" charset="0"/>
              </a:rPr>
              <a:t>11.1.3 Radial distortion (2/5) </a:t>
            </a:r>
          </a:p>
        </p:txBody>
      </p:sp>
      <p:sp>
        <p:nvSpPr>
          <p:cNvPr id="3" name="文本框 2">
            <a:extLst>
              <a:ext uri="{FF2B5EF4-FFF2-40B4-BE49-F238E27FC236}">
                <a16:creationId xmlns:a16="http://schemas.microsoft.com/office/drawing/2014/main" id="{83C91127-3FCC-FDC6-557C-DD3F3AC717A3}"/>
              </a:ext>
            </a:extLst>
          </p:cNvPr>
          <p:cNvSpPr txBox="1"/>
          <p:nvPr/>
        </p:nvSpPr>
        <p:spPr>
          <a:xfrm>
            <a:off x="9668106" y="1650381"/>
            <a:ext cx="1572322" cy="369332"/>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Normal</a:t>
            </a:r>
            <a:endParaRPr lang="zh-CN" altLang="en-US" dirty="0">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F60A93FD-182B-C7D6-AEE4-AB5B4D454C48}"/>
              </a:ext>
            </a:extLst>
          </p:cNvPr>
          <p:cNvSpPr txBox="1"/>
          <p:nvPr/>
        </p:nvSpPr>
        <p:spPr>
          <a:xfrm>
            <a:off x="9668107" y="3152001"/>
            <a:ext cx="1918010" cy="369332"/>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Barrel distortion</a:t>
            </a:r>
            <a:endParaRPr lang="zh-CN" altLang="en-US" dirty="0">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D053749E-A941-826A-0215-796CCD2E48DB}"/>
              </a:ext>
            </a:extLst>
          </p:cNvPr>
          <p:cNvSpPr txBox="1"/>
          <p:nvPr/>
        </p:nvSpPr>
        <p:spPr>
          <a:xfrm>
            <a:off x="9668106" y="5067558"/>
            <a:ext cx="2263699" cy="369332"/>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Pincushion distortion</a:t>
            </a:r>
            <a:endParaRPr lang="zh-CN"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697472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04B5B1D4-968F-45A1-B5EA-6D2259186E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07792" y="1503949"/>
            <a:ext cx="6544355" cy="4852344"/>
          </a:xfrm>
          <a:prstGeom prst="rect">
            <a:avLst/>
          </a:prstGeom>
        </p:spPr>
      </p:pic>
      <p:sp>
        <p:nvSpPr>
          <p:cNvPr id="6" name="矩形 5">
            <a:extLst>
              <a:ext uri="{FF2B5EF4-FFF2-40B4-BE49-F238E27FC236}">
                <a16:creationId xmlns:a16="http://schemas.microsoft.com/office/drawing/2014/main" id="{21C70411-E5E8-4387-BAEA-B418DD81CA21}"/>
              </a:ext>
            </a:extLst>
          </p:cNvPr>
          <p:cNvSpPr/>
          <p:nvPr/>
        </p:nvSpPr>
        <p:spPr>
          <a:xfrm>
            <a:off x="7433966" y="6519446"/>
            <a:ext cx="4758034" cy="338554"/>
          </a:xfrm>
          <a:prstGeom prst="rect">
            <a:avLst/>
          </a:prstGeom>
        </p:spPr>
        <p:txBody>
          <a:bodyPr wrap="none">
            <a:spAutoFit/>
          </a:bodyPr>
          <a:lstStyle/>
          <a:p>
            <a:r>
              <a:rPr lang="zh-CN" altLang="en-US" sz="1600" dirty="0"/>
              <a:t>https://research.mapillary.com/publication/cvpr19d/</a:t>
            </a:r>
          </a:p>
        </p:txBody>
      </p:sp>
      <p:sp>
        <p:nvSpPr>
          <p:cNvPr id="8" name="矩形 7"/>
          <p:cNvSpPr/>
          <p:nvPr/>
        </p:nvSpPr>
        <p:spPr>
          <a:xfrm>
            <a:off x="532616" y="501707"/>
            <a:ext cx="6544356" cy="630942"/>
          </a:xfrm>
          <a:prstGeom prst="rect">
            <a:avLst/>
          </a:prstGeom>
        </p:spPr>
        <p:txBody>
          <a:bodyPr wrap="none">
            <a:spAutoFit/>
          </a:bodyPr>
          <a:lstStyle/>
          <a:p>
            <a:pPr>
              <a:lnSpc>
                <a:spcPts val="4200"/>
              </a:lnSpc>
            </a:pPr>
            <a:r>
              <a:rPr lang="en-US" altLang="zh-CN" sz="4000" b="1" dirty="0">
                <a:latin typeface="Times New Roman" panose="02020603050405020304" pitchFamily="18" charset="0"/>
                <a:cs typeface="Times New Roman" panose="02020603050405020304" pitchFamily="18" charset="0"/>
              </a:rPr>
              <a:t>11.1.3 Radial distortion (3/5) </a:t>
            </a:r>
          </a:p>
        </p:txBody>
      </p:sp>
    </p:spTree>
    <p:extLst>
      <p:ext uri="{BB962C8B-B14F-4D97-AF65-F5344CB8AC3E}">
        <p14:creationId xmlns:p14="http://schemas.microsoft.com/office/powerpoint/2010/main" val="15515663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699653" y="1734235"/>
            <a:ext cx="10203873" cy="461665"/>
          </a:xfrm>
          <a:prstGeom prst="rect">
            <a:avLst/>
          </a:prstGeom>
        </p:spPr>
        <p:txBody>
          <a:bodyPr wrap="square">
            <a:spAutoFit/>
          </a:bodyPr>
          <a:lstStyle/>
          <a:p>
            <a:pPr marL="285750" indent="-285750" algn="just">
              <a:buFont typeface="Arial" panose="020B0604020202020204" pitchFamily="34" charset="0"/>
              <a:buChar char="•"/>
            </a:pPr>
            <a:r>
              <a:rPr lang="en-US" altLang="zh-CN" sz="2400" dirty="0">
                <a:latin typeface="Times New Roman" panose="02020603050405020304" pitchFamily="18" charset="0"/>
                <a:cs typeface="Times New Roman" panose="02020603050405020304" pitchFamily="18" charset="0"/>
              </a:rPr>
              <a:t>The simplest radial distortion models use low-order polynomials,</a:t>
            </a:r>
            <a:endParaRPr lang="zh-CN" altLang="en-US" sz="2400" dirty="0">
              <a:latin typeface="Times New Roman" panose="02020603050405020304" pitchFamily="18" charset="0"/>
              <a:cs typeface="Times New Roman" panose="02020603050405020304" pitchFamily="18" charset="0"/>
            </a:endParaRPr>
          </a:p>
        </p:txBody>
      </p:sp>
      <p:sp>
        <p:nvSpPr>
          <p:cNvPr id="6" name="矩形 5"/>
          <p:cNvSpPr/>
          <p:nvPr/>
        </p:nvSpPr>
        <p:spPr>
          <a:xfrm>
            <a:off x="453103" y="551647"/>
            <a:ext cx="6544356" cy="630942"/>
          </a:xfrm>
          <a:prstGeom prst="rect">
            <a:avLst/>
          </a:prstGeom>
        </p:spPr>
        <p:txBody>
          <a:bodyPr wrap="none">
            <a:spAutoFit/>
          </a:bodyPr>
          <a:lstStyle/>
          <a:p>
            <a:pPr>
              <a:lnSpc>
                <a:spcPts val="4200"/>
              </a:lnSpc>
            </a:pPr>
            <a:r>
              <a:rPr lang="en-US" altLang="zh-CN" sz="4000" b="1" dirty="0">
                <a:latin typeface="Times New Roman" panose="02020603050405020304" pitchFamily="18" charset="0"/>
                <a:cs typeface="Times New Roman" panose="02020603050405020304" pitchFamily="18" charset="0"/>
              </a:rPr>
              <a:t>11.1.3 Radial distortion (4/5) </a:t>
            </a:r>
          </a:p>
        </p:txBody>
      </p:sp>
      <p:pic>
        <p:nvPicPr>
          <p:cNvPr id="7" name="圖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9860" y="2365858"/>
            <a:ext cx="7468721" cy="1343027"/>
          </a:xfrm>
          <a:prstGeom prst="rect">
            <a:avLst/>
          </a:prstGeom>
        </p:spPr>
      </p:pic>
      <mc:AlternateContent xmlns:mc="http://schemas.openxmlformats.org/markup-compatibility/2006" xmlns:a14="http://schemas.microsoft.com/office/drawing/2010/main">
        <mc:Choice Requires="a14">
          <p:sp>
            <p:nvSpPr>
              <p:cNvPr id="8" name="矩形 7"/>
              <p:cNvSpPr/>
              <p:nvPr/>
            </p:nvSpPr>
            <p:spPr>
              <a:xfrm>
                <a:off x="772389" y="3788549"/>
                <a:ext cx="10058400" cy="461665"/>
              </a:xfrm>
              <a:prstGeom prst="rect">
                <a:avLst/>
              </a:prstGeom>
            </p:spPr>
            <p:txBody>
              <a:bodyPr wrap="square">
                <a:spAutoFit/>
              </a:bodyPr>
              <a:lstStyle/>
              <a:p>
                <a:pPr algn="just"/>
                <a:r>
                  <a:rPr lang="en-US" altLang="zh-CN" sz="2400" dirty="0">
                    <a:latin typeface="Times New Roman" panose="02020603050405020304" pitchFamily="18" charset="0"/>
                    <a:cs typeface="Times New Roman" panose="02020603050405020304" pitchFamily="18" charset="0"/>
                  </a:rPr>
                  <a:t>where </a:t>
                </a:r>
                <a14:m>
                  <m:oMath xmlns:m="http://schemas.openxmlformats.org/officeDocument/2006/math">
                    <m:sSup>
                      <m:sSupPr>
                        <m:ctrlPr>
                          <a:rPr lang="en-US" altLang="zh-CN" sz="2400" i="1" smtClean="0">
                            <a:latin typeface="Cambria Math" panose="02040503050406030204" pitchFamily="18" charset="0"/>
                            <a:cs typeface="Times New Roman" panose="02020603050405020304" pitchFamily="18" charset="0"/>
                          </a:rPr>
                        </m:ctrlPr>
                      </m:sSupPr>
                      <m:e>
                        <m:r>
                          <a:rPr lang="en-US" altLang="zh-CN" sz="2400" b="0" i="1" smtClean="0">
                            <a:latin typeface="Cambria Math" panose="02040503050406030204" pitchFamily="18" charset="0"/>
                            <a:cs typeface="Times New Roman" panose="02020603050405020304" pitchFamily="18" charset="0"/>
                          </a:rPr>
                          <m:t>𝑟</m:t>
                        </m:r>
                      </m:e>
                      <m:sup>
                        <m:r>
                          <a:rPr lang="en-US" altLang="zh-CN" sz="2400" b="0" i="1" smtClean="0">
                            <a:latin typeface="Cambria Math" panose="02040503050406030204" pitchFamily="18" charset="0"/>
                            <a:cs typeface="Times New Roman" panose="02020603050405020304" pitchFamily="18" charset="0"/>
                          </a:rPr>
                          <m:t>2</m:t>
                        </m:r>
                      </m:sup>
                    </m:sSup>
                    <m:r>
                      <a:rPr lang="en-US" altLang="zh-CN" sz="2400" b="0" i="1" smtClean="0">
                        <a:latin typeface="Cambria Math" panose="02040503050406030204" pitchFamily="18" charset="0"/>
                        <a:cs typeface="Times New Roman" panose="02020603050405020304" pitchFamily="18" charset="0"/>
                      </a:rPr>
                      <m:t>=</m:t>
                    </m:r>
                    <m:sSup>
                      <m:sSupPr>
                        <m:ctrlPr>
                          <a:rPr lang="en-US" altLang="zh-CN" sz="2400" i="1">
                            <a:latin typeface="Cambria Math" panose="02040503050406030204" pitchFamily="18" charset="0"/>
                            <a:cs typeface="Times New Roman" panose="02020603050405020304" pitchFamily="18" charset="0"/>
                          </a:rPr>
                        </m:ctrlPr>
                      </m:sSupPr>
                      <m:e>
                        <m:r>
                          <a:rPr lang="en-US" altLang="zh-CN" sz="2400" b="0" i="1" smtClean="0">
                            <a:latin typeface="Cambria Math" panose="02040503050406030204" pitchFamily="18" charset="0"/>
                            <a:cs typeface="Times New Roman" panose="02020603050405020304" pitchFamily="18" charset="0"/>
                          </a:rPr>
                          <m:t>𝑥</m:t>
                        </m:r>
                      </m:e>
                      <m:sup>
                        <m:r>
                          <a:rPr lang="en-US" altLang="zh-CN" sz="2400" i="1">
                            <a:latin typeface="Cambria Math" panose="02040503050406030204" pitchFamily="18" charset="0"/>
                            <a:cs typeface="Times New Roman" panose="02020603050405020304" pitchFamily="18" charset="0"/>
                          </a:rPr>
                          <m:t>2</m:t>
                        </m:r>
                      </m:sup>
                    </m:sSup>
                    <m:r>
                      <a:rPr lang="en-US" altLang="zh-CN" sz="2400" b="0" i="0" smtClean="0">
                        <a:latin typeface="Cambria Math" panose="02040503050406030204" pitchFamily="18" charset="0"/>
                        <a:cs typeface="Times New Roman" panose="02020603050405020304" pitchFamily="18" charset="0"/>
                      </a:rPr>
                      <m:t>+</m:t>
                    </m:r>
                    <m:sSup>
                      <m:sSupPr>
                        <m:ctrlPr>
                          <a:rPr lang="en-US" altLang="zh-CN" sz="2400" i="1">
                            <a:latin typeface="Cambria Math" panose="02040503050406030204" pitchFamily="18" charset="0"/>
                            <a:cs typeface="Times New Roman" panose="02020603050405020304" pitchFamily="18" charset="0"/>
                          </a:rPr>
                        </m:ctrlPr>
                      </m:sSupPr>
                      <m:e>
                        <m:r>
                          <a:rPr lang="en-US" altLang="zh-CN" sz="2400" b="0" i="1" smtClean="0">
                            <a:latin typeface="Cambria Math" panose="02040503050406030204" pitchFamily="18" charset="0"/>
                            <a:cs typeface="Times New Roman" panose="02020603050405020304" pitchFamily="18" charset="0"/>
                          </a:rPr>
                          <m:t>𝑦</m:t>
                        </m:r>
                      </m:e>
                      <m:sup>
                        <m:r>
                          <a:rPr lang="en-US" altLang="zh-CN" sz="2400" i="1">
                            <a:latin typeface="Cambria Math" panose="02040503050406030204" pitchFamily="18" charset="0"/>
                            <a:cs typeface="Times New Roman" panose="02020603050405020304" pitchFamily="18" charset="0"/>
                          </a:rPr>
                          <m:t>2</m:t>
                        </m:r>
                      </m:sup>
                    </m:sSup>
                  </m:oMath>
                </a14:m>
                <a:r>
                  <a:rPr lang="en-US" altLang="zh-CN" sz="2400" dirty="0">
                    <a:latin typeface="Times New Roman" panose="02020603050405020304" pitchFamily="18" charset="0"/>
                    <a:cs typeface="Times New Roman" panose="02020603050405020304" pitchFamily="18" charset="0"/>
                  </a:rPr>
                  <a:t> and  </a:t>
                </a:r>
                <a14:m>
                  <m:oMath xmlns:m="http://schemas.openxmlformats.org/officeDocument/2006/math">
                    <m:sSub>
                      <m:sSubPr>
                        <m:ctrlPr>
                          <a:rPr lang="en-US" altLang="zh-CN" sz="2400" i="1" smtClean="0">
                            <a:latin typeface="Cambria Math" panose="02040503050406030204" pitchFamily="18" charset="0"/>
                            <a:cs typeface="Times New Roman" panose="02020603050405020304" pitchFamily="18" charset="0"/>
                          </a:rPr>
                        </m:ctrlPr>
                      </m:sSubPr>
                      <m:e>
                        <m:r>
                          <a:rPr lang="zh-CN" altLang="en-US" sz="2400" i="1" smtClean="0">
                            <a:latin typeface="Cambria Math" panose="02040503050406030204" pitchFamily="18" charset="0"/>
                            <a:cs typeface="Times New Roman" panose="02020603050405020304" pitchFamily="18" charset="0"/>
                          </a:rPr>
                          <m:t>𝜅</m:t>
                        </m:r>
                      </m:e>
                      <m:sub>
                        <m:r>
                          <a:rPr lang="en-US" altLang="zh-CN" sz="2400" b="0" i="1" smtClean="0">
                            <a:latin typeface="Cambria Math" panose="02040503050406030204" pitchFamily="18" charset="0"/>
                            <a:cs typeface="Times New Roman" panose="02020603050405020304" pitchFamily="18" charset="0"/>
                          </a:rPr>
                          <m:t>1</m:t>
                        </m:r>
                      </m:sub>
                    </m:sSub>
                  </m:oMath>
                </a14:m>
                <a:r>
                  <a:rPr lang="en-US" altLang="zh-CN" sz="2400" dirty="0">
                    <a:latin typeface="Times New Roman" panose="02020603050405020304" pitchFamily="18" charset="0"/>
                    <a:cs typeface="Times New Roman" panose="02020603050405020304" pitchFamily="18" charset="0"/>
                  </a:rPr>
                  <a:t> and  </a:t>
                </a:r>
                <a14:m>
                  <m:oMath xmlns:m="http://schemas.openxmlformats.org/officeDocument/2006/math">
                    <m:sSub>
                      <m:sSubPr>
                        <m:ctrlPr>
                          <a:rPr lang="en-US" altLang="zh-CN" sz="2400" i="1">
                            <a:latin typeface="Cambria Math" panose="02040503050406030204" pitchFamily="18" charset="0"/>
                            <a:cs typeface="Times New Roman" panose="02020603050405020304" pitchFamily="18" charset="0"/>
                          </a:rPr>
                        </m:ctrlPr>
                      </m:sSubPr>
                      <m:e>
                        <m:r>
                          <a:rPr lang="zh-CN" altLang="en-US" sz="2400" i="1">
                            <a:latin typeface="Cambria Math" panose="02040503050406030204" pitchFamily="18" charset="0"/>
                            <a:cs typeface="Times New Roman" panose="02020603050405020304" pitchFamily="18" charset="0"/>
                          </a:rPr>
                          <m:t>𝜅</m:t>
                        </m:r>
                      </m:e>
                      <m:sub>
                        <m:r>
                          <a:rPr lang="en-US" altLang="zh-CN" sz="2400" b="0" i="1" smtClean="0">
                            <a:latin typeface="Cambria Math" panose="02040503050406030204" pitchFamily="18" charset="0"/>
                            <a:cs typeface="Times New Roman" panose="02020603050405020304" pitchFamily="18" charset="0"/>
                          </a:rPr>
                          <m:t>2</m:t>
                        </m:r>
                      </m:sub>
                    </m:sSub>
                  </m:oMath>
                </a14:m>
                <a:r>
                  <a:rPr lang="en-US" altLang="zh-CN" sz="2400" dirty="0">
                    <a:latin typeface="Times New Roman" panose="02020603050405020304" pitchFamily="18" charset="0"/>
                    <a:cs typeface="Times New Roman" panose="02020603050405020304" pitchFamily="18" charset="0"/>
                  </a:rPr>
                  <a:t> are called the radial distortion parameters.</a:t>
                </a:r>
                <a:endParaRPr lang="zh-CN" altLang="en-US" sz="2400" dirty="0">
                  <a:latin typeface="Times New Roman" panose="02020603050405020304" pitchFamily="18" charset="0"/>
                  <a:cs typeface="Times New Roman" panose="02020603050405020304" pitchFamily="18" charset="0"/>
                </a:endParaRPr>
              </a:p>
            </p:txBody>
          </p:sp>
        </mc:Choice>
        <mc:Fallback xmlns="">
          <p:sp>
            <p:nvSpPr>
              <p:cNvPr id="8" name="矩形 7"/>
              <p:cNvSpPr>
                <a:spLocks noRot="1" noChangeAspect="1" noMove="1" noResize="1" noEditPoints="1" noAdjustHandles="1" noChangeArrowheads="1" noChangeShapeType="1" noTextEdit="1"/>
              </p:cNvSpPr>
              <p:nvPr/>
            </p:nvSpPr>
            <p:spPr>
              <a:xfrm>
                <a:off x="772389" y="3788549"/>
                <a:ext cx="10058400" cy="461665"/>
              </a:xfrm>
              <a:prstGeom prst="rect">
                <a:avLst/>
              </a:prstGeom>
              <a:blipFill>
                <a:blip r:embed="rId4"/>
                <a:stretch>
                  <a:fillRect l="-970" t="-10526" b="-28947"/>
                </a:stretch>
              </a:blipFill>
            </p:spPr>
            <p:txBody>
              <a:bodyPr/>
              <a:lstStyle/>
              <a:p>
                <a:r>
                  <a:rPr lang="zh-CN" altLang="en-US">
                    <a:noFill/>
                  </a:rPr>
                  <a:t> </a:t>
                </a:r>
              </a:p>
            </p:txBody>
          </p:sp>
        </mc:Fallback>
      </mc:AlternateContent>
      <p:sp>
        <p:nvSpPr>
          <p:cNvPr id="9" name="矩形 8"/>
          <p:cNvSpPr/>
          <p:nvPr/>
        </p:nvSpPr>
        <p:spPr>
          <a:xfrm>
            <a:off x="699653" y="4583246"/>
            <a:ext cx="10577947" cy="830997"/>
          </a:xfrm>
          <a:prstGeom prst="rect">
            <a:avLst/>
          </a:prstGeom>
        </p:spPr>
        <p:txBody>
          <a:bodyPr wrap="square">
            <a:spAutoFit/>
          </a:bodyPr>
          <a:lstStyle/>
          <a:p>
            <a:pPr marL="285750" indent="-285750" algn="just">
              <a:buFont typeface="Arial" panose="020B0604020202020204" pitchFamily="34" charset="0"/>
              <a:buChar char="•"/>
            </a:pPr>
            <a:r>
              <a:rPr lang="en-US" altLang="zh-CN" sz="2400" dirty="0">
                <a:latin typeface="Times New Roman" panose="02020603050405020304" pitchFamily="18" charset="0"/>
                <a:cs typeface="Times New Roman" panose="02020603050405020304" pitchFamily="18" charset="0"/>
              </a:rPr>
              <a:t>Various techniques can be used to estimate the radial distortion parameters for a given lens.</a:t>
            </a:r>
            <a:endParaRPr lang="zh-CN" altLang="en-US" sz="2400" dirty="0">
              <a:latin typeface="Times New Roman" panose="02020603050405020304" pitchFamily="18" charset="0"/>
              <a:cs typeface="Times New Roman" panose="02020603050405020304" pitchFamily="18" charset="0"/>
            </a:endParaRPr>
          </a:p>
        </p:txBody>
      </p:sp>
      <p:sp>
        <p:nvSpPr>
          <p:cNvPr id="10" name="矩形 9"/>
          <p:cNvSpPr/>
          <p:nvPr/>
        </p:nvSpPr>
        <p:spPr>
          <a:xfrm>
            <a:off x="1025237" y="5573570"/>
            <a:ext cx="10252363" cy="707886"/>
          </a:xfrm>
          <a:prstGeom prst="rect">
            <a:avLst/>
          </a:prstGeom>
        </p:spPr>
        <p:txBody>
          <a:bodyPr wrap="square">
            <a:spAutoFit/>
          </a:bodyPr>
          <a:lstStyle/>
          <a:p>
            <a:pPr marL="342900" indent="-342900" algn="just">
              <a:buFont typeface="Wingdings" panose="05000000000000000000" pitchFamily="2" charset="2"/>
              <a:buChar char="ü"/>
            </a:pPr>
            <a:r>
              <a:rPr lang="en-US" altLang="zh-CN" sz="2000" dirty="0">
                <a:latin typeface="Times New Roman" panose="02020603050405020304" pitchFamily="18" charset="0"/>
                <a:cs typeface="Times New Roman" panose="02020603050405020304" pitchFamily="18" charset="0"/>
              </a:rPr>
              <a:t>Many of today’s digital cameras now remove radial distortion using software in the camera itself.</a:t>
            </a:r>
            <a:endParaRPr lang="zh-CN" altLang="en-US" sz="2000" dirty="0">
              <a:latin typeface="Times New Roman" panose="02020603050405020304" pitchFamily="18" charset="0"/>
              <a:cs typeface="Times New Roman" panose="02020603050405020304" pitchFamily="18" charset="0"/>
            </a:endParaRPr>
          </a:p>
        </p:txBody>
      </p:sp>
      <p:pic>
        <p:nvPicPr>
          <p:cNvPr id="2" name="圖片 1">
            <a:extLst>
              <a:ext uri="{FF2B5EF4-FFF2-40B4-BE49-F238E27FC236}">
                <a16:creationId xmlns:a16="http://schemas.microsoft.com/office/drawing/2014/main" id="{C68B4AE7-B5FE-4DF0-B55E-37DC3C918CD9}"/>
              </a:ext>
            </a:extLst>
          </p:cNvPr>
          <p:cNvPicPr>
            <a:picLocks noChangeAspect="1"/>
          </p:cNvPicPr>
          <p:nvPr/>
        </p:nvPicPr>
        <p:blipFill>
          <a:blip r:embed="rId5"/>
          <a:stretch>
            <a:fillRect/>
          </a:stretch>
        </p:blipFill>
        <p:spPr>
          <a:xfrm>
            <a:off x="9329328" y="0"/>
            <a:ext cx="2862672" cy="1848809"/>
          </a:xfrm>
          <a:prstGeom prst="rect">
            <a:avLst/>
          </a:prstGeom>
        </p:spPr>
      </p:pic>
    </p:spTree>
    <p:extLst>
      <p:ext uri="{BB962C8B-B14F-4D97-AF65-F5344CB8AC3E}">
        <p14:creationId xmlns:p14="http://schemas.microsoft.com/office/powerpoint/2010/main" val="35677616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18E7A5A-9AEE-466B-8C53-539FA9C705A9}"/>
              </a:ext>
            </a:extLst>
          </p:cNvPr>
          <p:cNvSpPr>
            <a:spLocks noGrp="1"/>
          </p:cNvSpPr>
          <p:nvPr>
            <p:ph type="title"/>
          </p:nvPr>
        </p:nvSpPr>
        <p:spPr/>
        <p:txBody>
          <a:bodyPr/>
          <a:lstStyle/>
          <a:p>
            <a:r>
              <a:rPr lang="en-US" altLang="zh-CN" b="1" dirty="0">
                <a:latin typeface="Times New Roman" panose="02020603050405020304" pitchFamily="18" charset="0"/>
                <a:cs typeface="Times New Roman" panose="02020603050405020304" pitchFamily="18" charset="0"/>
              </a:rPr>
              <a:t>11.1.3 Radial distortion (5/5) </a:t>
            </a:r>
            <a:br>
              <a:rPr lang="en-US" altLang="zh-CN" b="1" dirty="0">
                <a:latin typeface="Times New Roman" panose="02020603050405020304" pitchFamily="18" charset="0"/>
                <a:cs typeface="Times New Roman" panose="02020603050405020304" pitchFamily="18" charset="0"/>
              </a:rPr>
            </a:br>
            <a:endParaRPr lang="zh-TW" altLang="en-US" dirty="0"/>
          </a:p>
        </p:txBody>
      </p:sp>
      <p:pic>
        <p:nvPicPr>
          <p:cNvPr id="5" name="內容版面配置區 4">
            <a:extLst>
              <a:ext uri="{FF2B5EF4-FFF2-40B4-BE49-F238E27FC236}">
                <a16:creationId xmlns:a16="http://schemas.microsoft.com/office/drawing/2014/main" id="{319A95AB-F45A-4FE6-8FC2-19059EB75F9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50226" y="2385389"/>
            <a:ext cx="6143914" cy="3061519"/>
          </a:xfrm>
        </p:spPr>
      </p:pic>
      <p:pic>
        <p:nvPicPr>
          <p:cNvPr id="7" name="圖片 6">
            <a:extLst>
              <a:ext uri="{FF2B5EF4-FFF2-40B4-BE49-F238E27FC236}">
                <a16:creationId xmlns:a16="http://schemas.microsoft.com/office/drawing/2014/main" id="{519D943C-94EB-4F1C-BC50-7C0B0D5758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340" y="2385390"/>
            <a:ext cx="5450176" cy="3061519"/>
          </a:xfrm>
          <a:prstGeom prst="rect">
            <a:avLst/>
          </a:prstGeom>
        </p:spPr>
      </p:pic>
      <p:sp>
        <p:nvSpPr>
          <p:cNvPr id="8" name="文字方塊 7">
            <a:extLst>
              <a:ext uri="{FF2B5EF4-FFF2-40B4-BE49-F238E27FC236}">
                <a16:creationId xmlns:a16="http://schemas.microsoft.com/office/drawing/2014/main" id="{C654DEDA-0368-4079-9ABB-1F3505210FC6}"/>
              </a:ext>
            </a:extLst>
          </p:cNvPr>
          <p:cNvSpPr txBox="1"/>
          <p:nvPr/>
        </p:nvSpPr>
        <p:spPr>
          <a:xfrm>
            <a:off x="4744279" y="6307170"/>
            <a:ext cx="7447721" cy="369332"/>
          </a:xfrm>
          <a:prstGeom prst="rect">
            <a:avLst/>
          </a:prstGeom>
          <a:noFill/>
        </p:spPr>
        <p:txBody>
          <a:bodyPr wrap="square" rtlCol="0">
            <a:spAutoFit/>
          </a:bodyPr>
          <a:lstStyle/>
          <a:p>
            <a:r>
              <a:rPr lang="en-US" altLang="zh-TW" dirty="0"/>
              <a:t>https://legacy.imagemagick.org/Usage/lens/correcting_lens_distortions.pdf</a:t>
            </a:r>
            <a:endParaRPr lang="zh-TW" altLang="en-US" dirty="0"/>
          </a:p>
        </p:txBody>
      </p:sp>
      <p:sp>
        <p:nvSpPr>
          <p:cNvPr id="4" name="文本框 3">
            <a:extLst>
              <a:ext uri="{FF2B5EF4-FFF2-40B4-BE49-F238E27FC236}">
                <a16:creationId xmlns:a16="http://schemas.microsoft.com/office/drawing/2014/main" id="{C430AAD6-3316-9B36-9FC7-775C48090AA7}"/>
              </a:ext>
            </a:extLst>
          </p:cNvPr>
          <p:cNvSpPr txBox="1"/>
          <p:nvPr/>
        </p:nvSpPr>
        <p:spPr>
          <a:xfrm>
            <a:off x="9550375" y="5772277"/>
            <a:ext cx="1803425" cy="369332"/>
          </a:xfrm>
          <a:prstGeom prst="rect">
            <a:avLst/>
          </a:prstGeom>
          <a:noFill/>
        </p:spPr>
        <p:txBody>
          <a:bodyPr wrap="square">
            <a:spAutoFit/>
          </a:bodyPr>
          <a:lstStyle/>
          <a:p>
            <a:r>
              <a:rPr lang="en-US" altLang="zh-CN" dirty="0">
                <a:latin typeface="Times New Roman" panose="02020603050405020304" pitchFamily="18" charset="0"/>
                <a:cs typeface="Times New Roman" panose="02020603050405020304" pitchFamily="18" charset="0"/>
              </a:rPr>
              <a:t>Barrel distortion</a:t>
            </a:r>
            <a:endParaRPr lang="zh-CN"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66038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45429" y="1127780"/>
            <a:ext cx="4590296" cy="630942"/>
          </a:xfrm>
          <a:prstGeom prst="rect">
            <a:avLst/>
          </a:prstGeom>
        </p:spPr>
        <p:txBody>
          <a:bodyPr wrap="none">
            <a:spAutoFit/>
          </a:bodyPr>
          <a:lstStyle/>
          <a:p>
            <a:pPr>
              <a:lnSpc>
                <a:spcPts val="4200"/>
              </a:lnSpc>
            </a:pPr>
            <a:r>
              <a:rPr lang="en-US" altLang="zh-CN" sz="4000" b="1" dirty="0">
                <a:latin typeface="Times New Roman" panose="02020603050405020304" pitchFamily="18" charset="0"/>
                <a:cs typeface="Times New Roman" panose="02020603050405020304" pitchFamily="18" charset="0"/>
              </a:rPr>
              <a:t>11.2 Pose estimation</a:t>
            </a:r>
          </a:p>
        </p:txBody>
      </p:sp>
      <p:sp>
        <p:nvSpPr>
          <p:cNvPr id="5" name="矩形 4"/>
          <p:cNvSpPr/>
          <p:nvPr/>
        </p:nvSpPr>
        <p:spPr>
          <a:xfrm>
            <a:off x="1230237" y="2009213"/>
            <a:ext cx="7646837" cy="2759730"/>
          </a:xfrm>
          <a:prstGeom prst="rect">
            <a:avLst/>
          </a:prstGeom>
        </p:spPr>
        <p:txBody>
          <a:bodyPr wrap="none">
            <a:spAutoFit/>
          </a:bodyPr>
          <a:lstStyle/>
          <a:p>
            <a:pPr marL="457200" indent="-457200">
              <a:lnSpc>
                <a:spcPts val="5200"/>
              </a:lnSpc>
              <a:buFont typeface="Arial" panose="020B0604020202020204" pitchFamily="34" charset="0"/>
              <a:buChar char="•"/>
            </a:pPr>
            <a:r>
              <a:rPr lang="en-US" altLang="zh-CN" sz="3200" b="1" dirty="0">
                <a:latin typeface="Times New Roman" panose="02020603050405020304" pitchFamily="18" charset="0"/>
                <a:cs typeface="Times New Roman" panose="02020603050405020304" pitchFamily="18" charset="0"/>
              </a:rPr>
              <a:t>11.2.1 Linear algorithms </a:t>
            </a:r>
          </a:p>
          <a:p>
            <a:pPr marL="457200" indent="-457200">
              <a:lnSpc>
                <a:spcPts val="5200"/>
              </a:lnSpc>
              <a:buFont typeface="Arial" panose="020B0604020202020204" pitchFamily="34" charset="0"/>
              <a:buChar char="•"/>
            </a:pPr>
            <a:r>
              <a:rPr lang="en-US" altLang="zh-CN" sz="3200" b="1" dirty="0">
                <a:latin typeface="Times New Roman" panose="02020603050405020304" pitchFamily="18" charset="0"/>
                <a:cs typeface="Times New Roman" panose="02020603050405020304" pitchFamily="18" charset="0"/>
              </a:rPr>
              <a:t>11.2.2 Iterative algorithms </a:t>
            </a:r>
          </a:p>
          <a:p>
            <a:pPr marL="457200" indent="-457200">
              <a:lnSpc>
                <a:spcPts val="5200"/>
              </a:lnSpc>
              <a:buFont typeface="Arial" panose="020B0604020202020204" pitchFamily="34" charset="0"/>
              <a:buChar char="•"/>
            </a:pPr>
            <a:r>
              <a:rPr lang="en-US" altLang="zh-CN" sz="3200" b="1" dirty="0">
                <a:latin typeface="Times New Roman" panose="02020603050405020304" pitchFamily="18" charset="0"/>
                <a:cs typeface="Times New Roman" panose="02020603050405020304" pitchFamily="18" charset="0"/>
              </a:rPr>
              <a:t>11.2.3 Application: Location recognition</a:t>
            </a:r>
          </a:p>
          <a:p>
            <a:pPr marL="457200" indent="-457200">
              <a:lnSpc>
                <a:spcPts val="5200"/>
              </a:lnSpc>
              <a:buFont typeface="Arial" panose="020B0604020202020204" pitchFamily="34" charset="0"/>
              <a:buChar char="•"/>
            </a:pPr>
            <a:r>
              <a:rPr lang="en-US" altLang="zh-CN" sz="3200" b="1" dirty="0">
                <a:latin typeface="Times New Roman" panose="02020603050405020304" pitchFamily="18" charset="0"/>
                <a:cs typeface="Times New Roman" panose="02020603050405020304" pitchFamily="18" charset="0"/>
              </a:rPr>
              <a:t>11.2.4 Triangulation </a:t>
            </a:r>
          </a:p>
        </p:txBody>
      </p:sp>
    </p:spTree>
    <p:extLst>
      <p:ext uri="{BB962C8B-B14F-4D97-AF65-F5344CB8AC3E}">
        <p14:creationId xmlns:p14="http://schemas.microsoft.com/office/powerpoint/2010/main" val="12445138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13E0D5E7-350A-4673-A22D-53805498B9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9321" y="1965670"/>
            <a:ext cx="10105945" cy="3600243"/>
          </a:xfrm>
          <a:prstGeom prst="rect">
            <a:avLst/>
          </a:prstGeom>
        </p:spPr>
      </p:pic>
      <p:sp>
        <p:nvSpPr>
          <p:cNvPr id="6" name="矩形 5">
            <a:extLst>
              <a:ext uri="{FF2B5EF4-FFF2-40B4-BE49-F238E27FC236}">
                <a16:creationId xmlns:a16="http://schemas.microsoft.com/office/drawing/2014/main" id="{4CF9EB1A-749B-4CB8-B411-C07B66C84D15}"/>
              </a:ext>
            </a:extLst>
          </p:cNvPr>
          <p:cNvSpPr/>
          <p:nvPr/>
        </p:nvSpPr>
        <p:spPr>
          <a:xfrm>
            <a:off x="5844209" y="1497496"/>
            <a:ext cx="4121427" cy="406841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8957942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a:extLst>
              <a:ext uri="{FF2B5EF4-FFF2-40B4-BE49-F238E27FC236}">
                <a16:creationId xmlns:a16="http://schemas.microsoft.com/office/drawing/2014/main" id="{D463EF8A-9DC7-4244-BBC6-CD2A4398A2BA}"/>
              </a:ext>
            </a:extLst>
          </p:cNvPr>
          <p:cNvSpPr>
            <a:spLocks noGrp="1"/>
          </p:cNvSpPr>
          <p:nvPr>
            <p:ph idx="1"/>
          </p:nvPr>
        </p:nvSpPr>
        <p:spPr>
          <a:xfrm>
            <a:off x="800426" y="1636874"/>
            <a:ext cx="8724573" cy="2295045"/>
          </a:xfrm>
        </p:spPr>
        <p:txBody>
          <a:bodyPr>
            <a:normAutofit/>
          </a:bodyPr>
          <a:lstStyle/>
          <a:p>
            <a:pPr>
              <a:lnSpc>
                <a:spcPct val="150000"/>
              </a:lnSpc>
              <a:spcBef>
                <a:spcPts val="0"/>
              </a:spcBef>
            </a:pPr>
            <a:r>
              <a:rPr lang="en-US" altLang="zh-TW" sz="2400" dirty="0">
                <a:solidFill>
                  <a:schemeClr val="tx1"/>
                </a:solidFill>
                <a:latin typeface="Times New Roman" panose="02020603050405020304" pitchFamily="18" charset="0"/>
                <a:cs typeface="Times New Roman" panose="02020603050405020304" pitchFamily="18" charset="0"/>
              </a:rPr>
              <a:t>Estimate an object’s 3D pose from a set of 2D point projections</a:t>
            </a:r>
          </a:p>
          <a:p>
            <a:pPr>
              <a:lnSpc>
                <a:spcPct val="150000"/>
              </a:lnSpc>
              <a:spcBef>
                <a:spcPts val="0"/>
              </a:spcBef>
            </a:pPr>
            <a:r>
              <a:rPr lang="en-US" altLang="zh-TW" sz="2400" dirty="0">
                <a:latin typeface="Times New Roman" panose="02020603050405020304" pitchFamily="18" charset="0"/>
                <a:cs typeface="Times New Roman" panose="02020603050405020304" pitchFamily="18" charset="0"/>
              </a:rPr>
              <a:t>This pose estimation problem is also known as extrinsic calibration</a:t>
            </a:r>
            <a:endParaRPr lang="en-US" altLang="zh-TW" sz="2400" dirty="0">
              <a:solidFill>
                <a:schemeClr val="tx1"/>
              </a:solidFill>
              <a:latin typeface="Times New Roman" panose="02020603050405020304" pitchFamily="18" charset="0"/>
              <a:cs typeface="Times New Roman" panose="02020603050405020304" pitchFamily="18" charset="0"/>
            </a:endParaRPr>
          </a:p>
          <a:p>
            <a:pPr marL="361950" lvl="1" indent="-361950">
              <a:lnSpc>
                <a:spcPct val="150000"/>
              </a:lnSpc>
              <a:spcBef>
                <a:spcPts val="0"/>
              </a:spcBef>
              <a:spcAft>
                <a:spcPts val="0"/>
              </a:spcAft>
              <a:buFont typeface="+mj-lt"/>
              <a:buAutoNum type="arabicPeriod"/>
            </a:pPr>
            <a:r>
              <a:rPr lang="en-US" altLang="zh-TW" sz="2400" dirty="0">
                <a:solidFill>
                  <a:schemeClr val="tx1"/>
                </a:solidFill>
                <a:latin typeface="Times New Roman" panose="02020603050405020304" pitchFamily="18" charset="0"/>
                <a:cs typeface="Times New Roman" panose="02020603050405020304" pitchFamily="18" charset="0"/>
              </a:rPr>
              <a:t>Linear algorithms</a:t>
            </a:r>
          </a:p>
          <a:p>
            <a:pPr marL="361950" lvl="1" indent="-361950">
              <a:lnSpc>
                <a:spcPct val="150000"/>
              </a:lnSpc>
              <a:spcBef>
                <a:spcPts val="0"/>
              </a:spcBef>
              <a:spcAft>
                <a:spcPts val="0"/>
              </a:spcAft>
              <a:buFont typeface="+mj-lt"/>
              <a:buAutoNum type="arabicPeriod"/>
            </a:pPr>
            <a:r>
              <a:rPr lang="en-US" altLang="zh-TW" sz="2400" dirty="0">
                <a:solidFill>
                  <a:schemeClr val="tx1"/>
                </a:solidFill>
                <a:latin typeface="Times New Roman" panose="02020603050405020304" pitchFamily="18" charset="0"/>
                <a:cs typeface="Times New Roman" panose="02020603050405020304" pitchFamily="18" charset="0"/>
              </a:rPr>
              <a:t>Iterative algorithms</a:t>
            </a:r>
            <a:endParaRPr lang="zh-TW" altLang="en-US" sz="2400" dirty="0">
              <a:solidFill>
                <a:schemeClr val="tx1"/>
              </a:solidFill>
              <a:latin typeface="Times New Roman" panose="02020603050405020304" pitchFamily="18" charset="0"/>
              <a:cs typeface="Times New Roman" panose="02020603050405020304" pitchFamily="18" charset="0"/>
            </a:endParaRPr>
          </a:p>
        </p:txBody>
      </p:sp>
      <p:sp>
        <p:nvSpPr>
          <p:cNvPr id="7" name="矩形 6"/>
          <p:cNvSpPr/>
          <p:nvPr/>
        </p:nvSpPr>
        <p:spPr>
          <a:xfrm>
            <a:off x="466355" y="923063"/>
            <a:ext cx="4704108" cy="630942"/>
          </a:xfrm>
          <a:prstGeom prst="rect">
            <a:avLst/>
          </a:prstGeom>
        </p:spPr>
        <p:txBody>
          <a:bodyPr wrap="none">
            <a:spAutoFit/>
          </a:bodyPr>
          <a:lstStyle/>
          <a:p>
            <a:pPr>
              <a:lnSpc>
                <a:spcPts val="4200"/>
              </a:lnSpc>
            </a:pPr>
            <a:r>
              <a:rPr lang="en-US" altLang="zh-CN" sz="4000" b="1" dirty="0">
                <a:latin typeface="Times New Roman" panose="02020603050405020304" pitchFamily="18" charset="0"/>
                <a:cs typeface="Times New Roman" panose="02020603050405020304" pitchFamily="18" charset="0"/>
              </a:rPr>
              <a:t>11.2 Pose Estimation</a:t>
            </a:r>
          </a:p>
        </p:txBody>
      </p:sp>
    </p:spTree>
    <p:extLst>
      <p:ext uri="{BB962C8B-B14F-4D97-AF65-F5344CB8AC3E}">
        <p14:creationId xmlns:p14="http://schemas.microsoft.com/office/powerpoint/2010/main" val="40122235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13D3743-9FF4-4D2D-85A5-BB46FFCB1A24}"/>
              </a:ext>
            </a:extLst>
          </p:cNvPr>
          <p:cNvSpPr>
            <a:spLocks noGrp="1"/>
          </p:cNvSpPr>
          <p:nvPr>
            <p:ph type="title"/>
          </p:nvPr>
        </p:nvSpPr>
        <p:spPr>
          <a:xfrm>
            <a:off x="522515" y="778154"/>
            <a:ext cx="10697031" cy="630942"/>
          </a:xfrm>
        </p:spPr>
        <p:txBody>
          <a:bodyPr wrap="none">
            <a:spAutoFit/>
          </a:bodyPr>
          <a:lstStyle/>
          <a:p>
            <a:pPr>
              <a:lnSpc>
                <a:spcPts val="4200"/>
              </a:lnSpc>
            </a:pPr>
            <a:r>
              <a:rPr lang="en-US" altLang="zh-TW" sz="4000" b="1" dirty="0">
                <a:latin typeface="Times New Roman" panose="02020603050405020304" pitchFamily="18" charset="0"/>
                <a:ea typeface="+mn-ea"/>
                <a:cs typeface="Times New Roman" panose="02020603050405020304" pitchFamily="18" charset="0"/>
              </a:rPr>
              <a:t>11.2.1 Pose Estimation - Linear Algorithms (1/9)</a:t>
            </a:r>
            <a:endParaRPr lang="zh-TW" altLang="en-US" sz="4000" b="1" dirty="0">
              <a:latin typeface="Times New Roman" panose="02020603050405020304" pitchFamily="18" charset="0"/>
              <a:ea typeface="+mn-ea"/>
              <a:cs typeface="Times New Roman" panose="02020603050405020304" pitchFamily="18" charset="0"/>
            </a:endParaRPr>
          </a:p>
        </p:txBody>
      </p:sp>
      <p:sp>
        <p:nvSpPr>
          <p:cNvPr id="3" name="內容版面配置區 2">
            <a:extLst>
              <a:ext uri="{FF2B5EF4-FFF2-40B4-BE49-F238E27FC236}">
                <a16:creationId xmlns:a16="http://schemas.microsoft.com/office/drawing/2014/main" id="{A69F0D76-0827-4651-A579-9898B1605266}"/>
              </a:ext>
            </a:extLst>
          </p:cNvPr>
          <p:cNvSpPr>
            <a:spLocks noGrp="1"/>
          </p:cNvSpPr>
          <p:nvPr>
            <p:ph idx="1"/>
          </p:nvPr>
        </p:nvSpPr>
        <p:spPr>
          <a:xfrm>
            <a:off x="681444" y="1819004"/>
            <a:ext cx="10988041" cy="1217769"/>
          </a:xfrm>
        </p:spPr>
        <p:txBody>
          <a:bodyPr wrap="square">
            <a:spAutoFit/>
          </a:bodyPr>
          <a:lstStyle/>
          <a:p>
            <a:pPr marL="285750" indent="-285750" algn="just"/>
            <a:r>
              <a:rPr lang="en-US" altLang="zh-TW" sz="2400" dirty="0">
                <a:latin typeface="Times New Roman" panose="02020603050405020304" pitchFamily="18" charset="0"/>
                <a:cs typeface="Times New Roman" panose="02020603050405020304" pitchFamily="18" charset="0"/>
              </a:rPr>
              <a:t>The simplest way to recover the pose of the camera.</a:t>
            </a:r>
          </a:p>
          <a:p>
            <a:pPr marL="285750" indent="-285750" algn="just"/>
            <a:r>
              <a:rPr lang="en-US" altLang="zh-TW" sz="2400" dirty="0">
                <a:latin typeface="Times New Roman" panose="02020603050405020304" pitchFamily="18" charset="0"/>
                <a:cs typeface="Times New Roman" panose="02020603050405020304" pitchFamily="18" charset="0"/>
              </a:rPr>
              <a:t>Form a set of linear equations analogous to those used for 2D motion estimation from the camera matrix form of perspective projection.</a:t>
            </a:r>
            <a:endParaRPr lang="zh-TW" alt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12788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CD16E4A8-3BA7-4E69-9026-A51032FAFB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9321" y="1965670"/>
            <a:ext cx="10105945" cy="3600243"/>
          </a:xfrm>
          <a:prstGeom prst="rect">
            <a:avLst/>
          </a:prstGeom>
        </p:spPr>
      </p:pic>
      <p:sp>
        <p:nvSpPr>
          <p:cNvPr id="2" name="矩形 1">
            <a:extLst>
              <a:ext uri="{FF2B5EF4-FFF2-40B4-BE49-F238E27FC236}">
                <a16:creationId xmlns:a16="http://schemas.microsoft.com/office/drawing/2014/main" id="{0211CFBB-301E-4860-A839-EAD358754F38}"/>
              </a:ext>
            </a:extLst>
          </p:cNvPr>
          <p:cNvSpPr/>
          <p:nvPr/>
        </p:nvSpPr>
        <p:spPr>
          <a:xfrm>
            <a:off x="413434" y="381865"/>
            <a:ext cx="3575471" cy="707886"/>
          </a:xfrm>
          <a:prstGeom prst="rect">
            <a:avLst/>
          </a:prstGeom>
        </p:spPr>
        <p:txBody>
          <a:bodyPr wrap="square">
            <a:spAutoFit/>
          </a:bodyPr>
          <a:lstStyle/>
          <a:p>
            <a:r>
              <a:rPr lang="en-US" altLang="zh-TW" sz="4000" b="1" dirty="0">
                <a:latin typeface="Times New Roman" panose="02020603050405020304" pitchFamily="18" charset="0"/>
                <a:cs typeface="Times New Roman" panose="02020603050405020304" pitchFamily="18" charset="0"/>
              </a:rPr>
              <a:t>Camera matrix</a:t>
            </a:r>
            <a:endParaRPr lang="zh-TW" altLang="en-US" sz="4000" b="1" dirty="0">
              <a:latin typeface="Times New Roman" panose="02020603050405020304" pitchFamily="18" charset="0"/>
              <a:cs typeface="Times New Roman" panose="02020603050405020304" pitchFamily="18" charset="0"/>
            </a:endParaRPr>
          </a:p>
        </p:txBody>
      </p:sp>
      <p:sp>
        <p:nvSpPr>
          <p:cNvPr id="3" name="矩形 2">
            <a:extLst>
              <a:ext uri="{FF2B5EF4-FFF2-40B4-BE49-F238E27FC236}">
                <a16:creationId xmlns:a16="http://schemas.microsoft.com/office/drawing/2014/main" id="{36CB9719-D3B0-496B-B100-E595BADDDAC2}"/>
              </a:ext>
            </a:extLst>
          </p:cNvPr>
          <p:cNvSpPr/>
          <p:nvPr/>
        </p:nvSpPr>
        <p:spPr>
          <a:xfrm>
            <a:off x="3114261" y="1497496"/>
            <a:ext cx="6603475" cy="4227443"/>
          </a:xfrm>
          <a:prstGeom prst="rect">
            <a:avLst/>
          </a:prstGeom>
          <a:noFill/>
          <a:ln w="38100">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4" name="文字方塊 3">
            <a:extLst>
              <a:ext uri="{FF2B5EF4-FFF2-40B4-BE49-F238E27FC236}">
                <a16:creationId xmlns:a16="http://schemas.microsoft.com/office/drawing/2014/main" id="{98EDC6F1-3BEC-4BD8-9305-C1388A38F33C}"/>
              </a:ext>
            </a:extLst>
          </p:cNvPr>
          <p:cNvSpPr txBox="1"/>
          <p:nvPr/>
        </p:nvSpPr>
        <p:spPr>
          <a:xfrm>
            <a:off x="4943061" y="5741699"/>
            <a:ext cx="2703444" cy="584775"/>
          </a:xfrm>
          <a:prstGeom prst="rect">
            <a:avLst/>
          </a:prstGeom>
          <a:noFill/>
        </p:spPr>
        <p:txBody>
          <a:bodyPr wrap="square" rtlCol="0">
            <a:spAutoFit/>
          </a:bodyPr>
          <a:lstStyle/>
          <a:p>
            <a:r>
              <a:rPr lang="en-US" altLang="zh-TW" sz="3200" dirty="0">
                <a:solidFill>
                  <a:schemeClr val="accent2"/>
                </a:solidFill>
                <a:latin typeface="Times New Roman" panose="02020603050405020304" pitchFamily="18" charset="0"/>
                <a:cs typeface="Times New Roman" panose="02020603050405020304" pitchFamily="18" charset="0"/>
              </a:rPr>
              <a:t>camera matrix</a:t>
            </a:r>
          </a:p>
        </p:txBody>
      </p:sp>
    </p:spTree>
    <p:extLst>
      <p:ext uri="{BB962C8B-B14F-4D97-AF65-F5344CB8AC3E}">
        <p14:creationId xmlns:p14="http://schemas.microsoft.com/office/powerpoint/2010/main" val="32096401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3C38A73-D71E-4DC9-823E-BCF75E666444}"/>
              </a:ext>
            </a:extLst>
          </p:cNvPr>
          <p:cNvSpPr>
            <a:spLocks noGrp="1"/>
          </p:cNvSpPr>
          <p:nvPr>
            <p:ph type="title"/>
          </p:nvPr>
        </p:nvSpPr>
        <p:spPr>
          <a:xfrm>
            <a:off x="522515" y="778154"/>
            <a:ext cx="10697031" cy="630942"/>
          </a:xfrm>
        </p:spPr>
        <p:txBody>
          <a:bodyPr vert="horz" wrap="none" lIns="91440" tIns="45720" rIns="91440" bIns="45720" rtlCol="0" anchor="ctr">
            <a:spAutoFit/>
          </a:bodyPr>
          <a:lstStyle/>
          <a:p>
            <a:pPr>
              <a:lnSpc>
                <a:spcPts val="4200"/>
              </a:lnSpc>
            </a:pPr>
            <a:r>
              <a:rPr lang="en-US" altLang="zh-TW" sz="4000" b="1" dirty="0">
                <a:latin typeface="Times New Roman" panose="02020603050405020304" pitchFamily="18" charset="0"/>
                <a:ea typeface="+mn-ea"/>
                <a:cs typeface="Times New Roman" panose="02020603050405020304" pitchFamily="18" charset="0"/>
              </a:rPr>
              <a:t>11.2.1 Pose Estimation - Linear Algorithms </a:t>
            </a:r>
            <a:r>
              <a:rPr lang="en-US" altLang="zh-TW" sz="4000" b="1" dirty="0">
                <a:latin typeface="Times New Roman" panose="02020603050405020304" pitchFamily="18" charset="0"/>
                <a:cs typeface="Times New Roman" panose="02020603050405020304" pitchFamily="18" charset="0"/>
              </a:rPr>
              <a:t>(2/9)</a:t>
            </a:r>
            <a:endParaRPr lang="zh-TW" altLang="en-US" sz="4000" b="1" dirty="0">
              <a:latin typeface="Times New Roman" panose="02020603050405020304" pitchFamily="18" charset="0"/>
              <a:ea typeface="+mn-ea"/>
              <a:cs typeface="Times New Roman" panose="02020603050405020304" pitchFamily="18" charset="0"/>
            </a:endParaRPr>
          </a:p>
        </p:txBody>
      </p:sp>
      <p:pic>
        <p:nvPicPr>
          <p:cNvPr id="10" name="圖片 9">
            <a:extLst>
              <a:ext uri="{FF2B5EF4-FFF2-40B4-BE49-F238E27FC236}">
                <a16:creationId xmlns:a16="http://schemas.microsoft.com/office/drawing/2014/main" id="{C5EE2D76-36D3-4009-BBB5-57F8CB5598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4969" y="1749997"/>
            <a:ext cx="8317320" cy="4204919"/>
          </a:xfrm>
          <a:prstGeom prst="rect">
            <a:avLst/>
          </a:prstGeom>
        </p:spPr>
      </p:pic>
    </p:spTree>
    <p:extLst>
      <p:ext uri="{BB962C8B-B14F-4D97-AF65-F5344CB8AC3E}">
        <p14:creationId xmlns:p14="http://schemas.microsoft.com/office/powerpoint/2010/main" val="30207421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a:extLst>
              <a:ext uri="{FF2B5EF4-FFF2-40B4-BE49-F238E27FC236}">
                <a16:creationId xmlns:a16="http://schemas.microsoft.com/office/drawing/2014/main" id="{6C72E1B6-7585-4C8D-ACD8-2F17D3403AD6}"/>
              </a:ext>
            </a:extLst>
          </p:cNvPr>
          <p:cNvPicPr>
            <a:picLocks noChangeAspect="1"/>
          </p:cNvPicPr>
          <p:nvPr/>
        </p:nvPicPr>
        <p:blipFill rotWithShape="1">
          <a:blip r:embed="rId3">
            <a:extLst>
              <a:ext uri="{28A0092B-C50C-407E-A947-70E740481C1C}">
                <a14:useLocalDpi xmlns:a14="http://schemas.microsoft.com/office/drawing/2010/main" val="0"/>
              </a:ext>
            </a:extLst>
          </a:blip>
          <a:srcRect l="5297" r="8252"/>
          <a:stretch/>
        </p:blipFill>
        <p:spPr>
          <a:xfrm>
            <a:off x="0" y="1668713"/>
            <a:ext cx="12192000" cy="3208087"/>
          </a:xfrm>
          <a:prstGeom prst="rect">
            <a:avLst/>
          </a:prstGeom>
        </p:spPr>
      </p:pic>
      <p:sp>
        <p:nvSpPr>
          <p:cNvPr id="10" name="矩形 9">
            <a:extLst>
              <a:ext uri="{FF2B5EF4-FFF2-40B4-BE49-F238E27FC236}">
                <a16:creationId xmlns:a16="http://schemas.microsoft.com/office/drawing/2014/main" id="{BB9F61CB-E576-40A9-9431-F3190FA3F97E}"/>
              </a:ext>
            </a:extLst>
          </p:cNvPr>
          <p:cNvSpPr/>
          <p:nvPr/>
        </p:nvSpPr>
        <p:spPr>
          <a:xfrm>
            <a:off x="152400" y="1668713"/>
            <a:ext cx="3032760" cy="525847"/>
          </a:xfrm>
          <a:prstGeom prst="rect">
            <a:avLst/>
          </a:prstGeom>
          <a:solidFill>
            <a:schemeClr val="tx1">
              <a:lumMod val="85000"/>
              <a:lumOff val="15000"/>
            </a:schemeClr>
          </a:solidFill>
          <a:ln>
            <a:solidFill>
              <a:schemeClr val="tx1">
                <a:lumMod val="85000"/>
                <a:lumOff val="1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2" name="矩形 1">
            <a:extLst>
              <a:ext uri="{FF2B5EF4-FFF2-40B4-BE49-F238E27FC236}">
                <a16:creationId xmlns:a16="http://schemas.microsoft.com/office/drawing/2014/main" id="{AEFA759E-FE9D-4A04-BD11-A9F79B238128}"/>
              </a:ext>
            </a:extLst>
          </p:cNvPr>
          <p:cNvSpPr/>
          <p:nvPr/>
        </p:nvSpPr>
        <p:spPr>
          <a:xfrm>
            <a:off x="543339" y="130099"/>
            <a:ext cx="11145078" cy="707886"/>
          </a:xfrm>
          <a:prstGeom prst="rect">
            <a:avLst/>
          </a:prstGeom>
        </p:spPr>
        <p:txBody>
          <a:bodyPr wrap="square">
            <a:spAutoFit/>
          </a:bodyPr>
          <a:lstStyle/>
          <a:p>
            <a:r>
              <a:rPr lang="en-US" altLang="zh-TW" sz="4000" b="1" dirty="0">
                <a:solidFill>
                  <a:prstClr val="black"/>
                </a:solidFill>
                <a:latin typeface="Times New Roman" panose="02020603050405020304" pitchFamily="18" charset="0"/>
                <a:cs typeface="Times New Roman" panose="02020603050405020304" pitchFamily="18" charset="0"/>
              </a:rPr>
              <a:t>11.2.1 Pose Estimation - Linear Algorithms (3/9)</a:t>
            </a:r>
            <a:endParaRPr lang="zh-TW" altLang="en-US" dirty="0"/>
          </a:p>
        </p:txBody>
      </p:sp>
    </p:spTree>
    <p:extLst>
      <p:ext uri="{BB962C8B-B14F-4D97-AF65-F5344CB8AC3E}">
        <p14:creationId xmlns:p14="http://schemas.microsoft.com/office/powerpoint/2010/main" val="38096631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94C277F-777C-4AD0-9033-378FE50CA613}"/>
              </a:ext>
            </a:extLst>
          </p:cNvPr>
          <p:cNvSpPr>
            <a:spLocks noGrp="1"/>
          </p:cNvSpPr>
          <p:nvPr>
            <p:ph type="title"/>
          </p:nvPr>
        </p:nvSpPr>
        <p:spPr>
          <a:xfrm>
            <a:off x="522515" y="778154"/>
            <a:ext cx="10697031" cy="630942"/>
          </a:xfrm>
        </p:spPr>
        <p:txBody>
          <a:bodyPr vert="horz" wrap="none" lIns="91440" tIns="45720" rIns="91440" bIns="45720" rtlCol="0" anchor="ctr">
            <a:spAutoFit/>
          </a:bodyPr>
          <a:lstStyle/>
          <a:p>
            <a:pPr>
              <a:lnSpc>
                <a:spcPts val="4200"/>
              </a:lnSpc>
            </a:pPr>
            <a:r>
              <a:rPr lang="en-US" altLang="zh-TW" sz="4000" b="1" dirty="0">
                <a:latin typeface="Times New Roman" panose="02020603050405020304" pitchFamily="18" charset="0"/>
                <a:ea typeface="+mn-ea"/>
                <a:cs typeface="Times New Roman" panose="02020603050405020304" pitchFamily="18" charset="0"/>
              </a:rPr>
              <a:t>11.2.1 Pose Estimation - Linear Algorithms </a:t>
            </a:r>
            <a:r>
              <a:rPr lang="en-US" altLang="zh-TW" sz="4000" b="1" dirty="0">
                <a:latin typeface="Times New Roman" panose="02020603050405020304" pitchFamily="18" charset="0"/>
                <a:cs typeface="Times New Roman" panose="02020603050405020304" pitchFamily="18" charset="0"/>
              </a:rPr>
              <a:t>(4/9)</a:t>
            </a:r>
            <a:endParaRPr lang="zh-TW" altLang="en-US" sz="4000" b="1" dirty="0">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矩形 2">
                <a:extLst>
                  <a:ext uri="{FF2B5EF4-FFF2-40B4-BE49-F238E27FC236}">
                    <a16:creationId xmlns:a16="http://schemas.microsoft.com/office/drawing/2014/main" id="{75CFC037-FF2C-498E-961D-67B88DAD123D}"/>
                  </a:ext>
                </a:extLst>
              </p:cNvPr>
              <p:cNvSpPr/>
              <p:nvPr/>
            </p:nvSpPr>
            <p:spPr>
              <a:xfrm>
                <a:off x="9828291" y="1655234"/>
                <a:ext cx="2187715" cy="553998"/>
              </a:xfrm>
              <a:prstGeom prst="rect">
                <a:avLst/>
              </a:prstGeom>
            </p:spPr>
            <p:txBody>
              <a:bodyPr wrap="none">
                <a:spAutoFit/>
              </a:bodyPr>
              <a:lstStyle/>
              <a:p>
                <a:pPr algn="just">
                  <a:lnSpc>
                    <a:spcPct val="150000"/>
                  </a:lnSpc>
                </a:pPr>
                <a14:m>
                  <m:oMathPara xmlns:m="http://schemas.openxmlformats.org/officeDocument/2006/math">
                    <m:oMathParaPr>
                      <m:jc m:val="center"/>
                    </m:oMathParaPr>
                    <m:oMath xmlns:m="http://schemas.openxmlformats.org/officeDocument/2006/math">
                      <m:r>
                        <a:rPr kumimoji="1" lang="en-US" altLang="zh-TW" sz="2000" i="1">
                          <a:solidFill>
                            <a:schemeClr val="tx1"/>
                          </a:solidFill>
                          <a:latin typeface="Cambria Math" panose="02040503050406030204" pitchFamily="18" charset="0"/>
                        </a:rPr>
                        <m:t>𝑥</m:t>
                      </m:r>
                      <m:r>
                        <a:rPr kumimoji="1" lang="en-US" altLang="zh-TW" sz="2000" i="1">
                          <a:solidFill>
                            <a:schemeClr val="tx1"/>
                          </a:solidFill>
                          <a:latin typeface="Cambria Math" charset="0"/>
                        </a:rPr>
                        <m:t>=</m:t>
                      </m:r>
                      <m:r>
                        <a:rPr kumimoji="1" lang="en-US" altLang="zh-TW" sz="2000" i="1">
                          <a:solidFill>
                            <a:schemeClr val="tx1"/>
                          </a:solidFill>
                          <a:latin typeface="Cambria Math" charset="0"/>
                        </a:rPr>
                        <m:t>𝑓</m:t>
                      </m:r>
                      <m:d>
                        <m:dPr>
                          <m:ctrlPr>
                            <a:rPr kumimoji="1" lang="en-US" altLang="zh-TW" sz="2000" i="1">
                              <a:solidFill>
                                <a:schemeClr val="tx1"/>
                              </a:solidFill>
                              <a:latin typeface="Cambria Math" panose="02040503050406030204" pitchFamily="18" charset="0"/>
                            </a:rPr>
                          </m:ctrlPr>
                        </m:dPr>
                        <m:e>
                          <m:r>
                            <a:rPr kumimoji="1" lang="en-US" altLang="zh-TW" sz="2000" i="1">
                              <a:solidFill>
                                <a:schemeClr val="tx1"/>
                              </a:solidFill>
                              <a:latin typeface="Cambria Math" panose="02040503050406030204" pitchFamily="18" charset="0"/>
                            </a:rPr>
                            <m:t>𝑋</m:t>
                          </m:r>
                          <m:r>
                            <a:rPr kumimoji="1" lang="en-US" altLang="zh-TW" sz="2000" i="1">
                              <a:solidFill>
                                <a:schemeClr val="tx1"/>
                              </a:solidFill>
                              <a:latin typeface="Cambria Math" charset="0"/>
                            </a:rPr>
                            <m:t>;</m:t>
                          </m:r>
                          <m:r>
                            <a:rPr kumimoji="1" lang="en-US" altLang="zh-TW" sz="2000" i="1">
                              <a:solidFill>
                                <a:schemeClr val="tx1"/>
                              </a:solidFill>
                              <a:latin typeface="Cambria Math" charset="0"/>
                            </a:rPr>
                            <m:t>𝑝</m:t>
                          </m:r>
                        </m:e>
                      </m:d>
                      <m:r>
                        <a:rPr kumimoji="1" lang="en-US" altLang="zh-TW" sz="2000" i="1">
                          <a:solidFill>
                            <a:schemeClr val="tx1"/>
                          </a:solidFill>
                          <a:latin typeface="Cambria Math" panose="02040503050406030204" pitchFamily="18" charset="0"/>
                        </a:rPr>
                        <m:t>=</m:t>
                      </m:r>
                      <m:r>
                        <a:rPr kumimoji="1" lang="en-US" altLang="zh-TW" sz="2000" i="1">
                          <a:solidFill>
                            <a:schemeClr val="tx1"/>
                          </a:solidFill>
                          <a:latin typeface="Cambria Math" panose="02040503050406030204" pitchFamily="18" charset="0"/>
                        </a:rPr>
                        <m:t>𝑃𝑋</m:t>
                      </m:r>
                    </m:oMath>
                  </m:oMathPara>
                </a14:m>
                <a:endParaRPr kumimoji="1" lang="en-US" altLang="zh-TW" sz="2000" dirty="0">
                  <a:solidFill>
                    <a:schemeClr val="tx1"/>
                  </a:solidFill>
                </a:endParaRPr>
              </a:p>
            </p:txBody>
          </p:sp>
        </mc:Choice>
        <mc:Fallback xmlns="">
          <p:sp>
            <p:nvSpPr>
              <p:cNvPr id="3" name="矩形 2">
                <a:extLst>
                  <a:ext uri="{FF2B5EF4-FFF2-40B4-BE49-F238E27FC236}">
                    <a16:creationId xmlns:a16="http://schemas.microsoft.com/office/drawing/2014/main" id="{75CFC037-FF2C-498E-961D-67B88DAD123D}"/>
                  </a:ext>
                </a:extLst>
              </p:cNvPr>
              <p:cNvSpPr>
                <a:spLocks noRot="1" noChangeAspect="1" noMove="1" noResize="1" noEditPoints="1" noAdjustHandles="1" noChangeArrowheads="1" noChangeShapeType="1" noTextEdit="1"/>
              </p:cNvSpPr>
              <p:nvPr/>
            </p:nvSpPr>
            <p:spPr>
              <a:xfrm>
                <a:off x="9828291" y="1655234"/>
                <a:ext cx="2187715" cy="553998"/>
              </a:xfrm>
              <a:prstGeom prst="rect">
                <a:avLst/>
              </a:prstGeom>
              <a:blipFill>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 name="內容版面配置區 2">
                <a:extLst>
                  <a:ext uri="{FF2B5EF4-FFF2-40B4-BE49-F238E27FC236}">
                    <a16:creationId xmlns:a16="http://schemas.microsoft.com/office/drawing/2014/main" id="{9CBA295F-6454-4E3E-884C-1079FCB2AF12}"/>
                  </a:ext>
                </a:extLst>
              </p:cNvPr>
              <p:cNvSpPr>
                <a:spLocks noGrp="1"/>
              </p:cNvSpPr>
              <p:nvPr>
                <p:ph idx="1"/>
              </p:nvPr>
            </p:nvSpPr>
            <p:spPr>
              <a:xfrm>
                <a:off x="1318259" y="1655234"/>
                <a:ext cx="9736184" cy="4717626"/>
              </a:xfrm>
            </p:spPr>
            <p:txBody>
              <a:bodyPr>
                <a:noAutofit/>
              </a:bodyPr>
              <a:lstStyle/>
              <a:p>
                <a:pPr marL="0" indent="0" algn="just">
                  <a:lnSpc>
                    <a:spcPct val="120000"/>
                  </a:lnSpc>
                  <a:spcBef>
                    <a:spcPts val="0"/>
                  </a:spcBef>
                  <a:spcAft>
                    <a:spcPts val="0"/>
                  </a:spcAft>
                  <a:buNone/>
                </a:pPr>
                <a:r>
                  <a:rPr lang="en-US" altLang="zh-TW"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Mapping between 3D points and image points:</a:t>
                </a:r>
              </a:p>
              <a:p>
                <a:pPr marL="0" indent="0" algn="just">
                  <a:lnSpc>
                    <a:spcPct val="120000"/>
                  </a:lnSpc>
                  <a:spcBef>
                    <a:spcPts val="0"/>
                  </a:spcBef>
                  <a:spcAft>
                    <a:spcPts val="0"/>
                  </a:spcAft>
                  <a:buNone/>
                </a:pPr>
                <a14:m>
                  <m:oMathPara xmlns:m="http://schemas.openxmlformats.org/officeDocument/2006/math">
                    <m:oMathParaPr>
                      <m:jc m:val="center"/>
                    </m:oMathParaPr>
                    <m:oMath xmlns:m="http://schemas.openxmlformats.org/officeDocument/2006/math">
                      <m:d>
                        <m:dPr>
                          <m:begChr m:val="["/>
                          <m:endChr m:val="]"/>
                          <m:ctrlPr>
                            <a:rPr lang="en-US" altLang="zh-TW" sz="2400" i="1" smtClean="0">
                              <a:solidFill>
                                <a:schemeClr val="tx1"/>
                              </a:solidFill>
                              <a:latin typeface="Cambria Math" panose="02040503050406030204" pitchFamily="18" charset="0"/>
                              <a:ea typeface="Cambria Math"/>
                            </a:rPr>
                          </m:ctrlPr>
                        </m:dPr>
                        <m:e>
                          <m:m>
                            <m:mPr>
                              <m:mcs>
                                <m:mc>
                                  <m:mcPr>
                                    <m:count m:val="1"/>
                                    <m:mcJc m:val="center"/>
                                  </m:mcPr>
                                </m:mc>
                              </m:mcs>
                              <m:ctrlPr>
                                <a:rPr lang="en-US" altLang="zh-TW" sz="2400" i="1">
                                  <a:solidFill>
                                    <a:schemeClr val="tx1"/>
                                  </a:solidFill>
                                  <a:latin typeface="Cambria Math" panose="02040503050406030204" pitchFamily="18" charset="0"/>
                                  <a:ea typeface="Cambria Math"/>
                                </a:rPr>
                              </m:ctrlPr>
                            </m:mPr>
                            <m:mr>
                              <m:e>
                                <m:r>
                                  <m:rPr>
                                    <m:brk m:alnAt="7"/>
                                  </m:rPr>
                                  <a:rPr lang="en-US" altLang="zh-TW" sz="2400" b="0" i="1" smtClean="0">
                                    <a:solidFill>
                                      <a:schemeClr val="tx1"/>
                                    </a:solidFill>
                                    <a:latin typeface="Cambria Math" panose="02040503050406030204" pitchFamily="18" charset="0"/>
                                    <a:ea typeface="Cambria Math"/>
                                  </a:rPr>
                                  <m:t>𝑥</m:t>
                                </m:r>
                              </m:e>
                            </m:mr>
                            <m:mr>
                              <m:e>
                                <m:r>
                                  <a:rPr lang="en-US" altLang="zh-TW" sz="2400" b="0" i="1" smtClean="0">
                                    <a:solidFill>
                                      <a:schemeClr val="tx1"/>
                                    </a:solidFill>
                                    <a:latin typeface="Cambria Math" panose="02040503050406030204" pitchFamily="18" charset="0"/>
                                    <a:ea typeface="Cambria Math"/>
                                  </a:rPr>
                                  <m:t>𝑦</m:t>
                                </m:r>
                              </m:e>
                            </m:mr>
                            <m:mr>
                              <m:e>
                                <m:r>
                                  <a:rPr lang="en-US" altLang="zh-TW" sz="2400" i="1">
                                    <a:solidFill>
                                      <a:schemeClr val="tx1"/>
                                    </a:solidFill>
                                    <a:latin typeface="Cambria Math" panose="02040503050406030204" pitchFamily="18" charset="0"/>
                                    <a:ea typeface="Cambria Math"/>
                                  </a:rPr>
                                  <m:t>1</m:t>
                                </m:r>
                              </m:e>
                            </m:mr>
                          </m:m>
                        </m:e>
                      </m:d>
                      <m:r>
                        <a:rPr lang="en-US" altLang="zh-TW" sz="2400" i="1">
                          <a:solidFill>
                            <a:schemeClr val="tx1"/>
                          </a:solidFill>
                          <a:latin typeface="Cambria Math" panose="02040503050406030204" pitchFamily="18" charset="0"/>
                          <a:ea typeface="Cambria Math"/>
                        </a:rPr>
                        <m:t>= </m:t>
                      </m:r>
                      <m:d>
                        <m:dPr>
                          <m:begChr m:val="["/>
                          <m:endChr m:val="]"/>
                          <m:ctrlPr>
                            <a:rPr lang="en-US" altLang="zh-TW" sz="2400" i="1">
                              <a:solidFill>
                                <a:schemeClr val="tx1"/>
                              </a:solidFill>
                              <a:latin typeface="Cambria Math" panose="02040503050406030204" pitchFamily="18" charset="0"/>
                            </a:rPr>
                          </m:ctrlPr>
                        </m:dPr>
                        <m:e>
                          <m:m>
                            <m:mPr>
                              <m:mcs>
                                <m:mc>
                                  <m:mcPr>
                                    <m:count m:val="2"/>
                                    <m:mcJc m:val="center"/>
                                  </m:mcPr>
                                </m:mc>
                              </m:mcs>
                              <m:ctrlPr>
                                <a:rPr lang="en-US" altLang="zh-TW" sz="2400" i="1" smtClean="0">
                                  <a:solidFill>
                                    <a:schemeClr val="tx1"/>
                                  </a:solidFill>
                                  <a:latin typeface="Cambria Math" panose="02040503050406030204" pitchFamily="18" charset="0"/>
                                </a:rPr>
                              </m:ctrlPr>
                            </m:mPr>
                            <m:mr>
                              <m:e>
                                <m:sSub>
                                  <m:sSubPr>
                                    <m:ctrlPr>
                                      <a:rPr lang="en-US" altLang="zh-TW" sz="2400" i="1" smtClean="0">
                                        <a:solidFill>
                                          <a:schemeClr val="tx1"/>
                                        </a:solidFill>
                                        <a:latin typeface="Cambria Math" panose="02040503050406030204" pitchFamily="18" charset="0"/>
                                      </a:rPr>
                                    </m:ctrlPr>
                                  </m:sSubPr>
                                  <m:e>
                                    <m:r>
                                      <a:rPr lang="en-US" altLang="zh-TW" sz="2400" b="0" i="1" smtClean="0">
                                        <a:solidFill>
                                          <a:schemeClr val="tx1"/>
                                        </a:solidFill>
                                        <a:latin typeface="Cambria Math" panose="02040503050406030204" pitchFamily="18" charset="0"/>
                                      </a:rPr>
                                      <m:t>𝑝</m:t>
                                    </m:r>
                                  </m:e>
                                  <m:sub>
                                    <m:r>
                                      <a:rPr lang="en-US" altLang="zh-TW" sz="2400" b="0" i="1" smtClean="0">
                                        <a:solidFill>
                                          <a:schemeClr val="tx1"/>
                                        </a:solidFill>
                                        <a:latin typeface="Cambria Math" panose="02040503050406030204" pitchFamily="18" charset="0"/>
                                      </a:rPr>
                                      <m:t>1</m:t>
                                    </m:r>
                                  </m:sub>
                                </m:sSub>
                              </m:e>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b="0" i="1" smtClean="0">
                                        <a:solidFill>
                                          <a:schemeClr val="tx1"/>
                                        </a:solidFill>
                                        <a:latin typeface="Cambria Math" panose="02040503050406030204" pitchFamily="18" charset="0"/>
                                      </a:rPr>
                                      <m:t>2</m:t>
                                    </m:r>
                                  </m:sub>
                                </m:sSub>
                              </m:e>
                            </m:mr>
                            <m:mr>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b="0" i="1" smtClean="0">
                                        <a:solidFill>
                                          <a:schemeClr val="tx1"/>
                                        </a:solidFill>
                                        <a:latin typeface="Cambria Math" panose="02040503050406030204" pitchFamily="18" charset="0"/>
                                      </a:rPr>
                                      <m:t>5</m:t>
                                    </m:r>
                                  </m:sub>
                                </m:sSub>
                              </m:e>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b="0" i="1" smtClean="0">
                                        <a:solidFill>
                                          <a:schemeClr val="tx1"/>
                                        </a:solidFill>
                                        <a:latin typeface="Cambria Math" panose="02040503050406030204" pitchFamily="18" charset="0"/>
                                      </a:rPr>
                                      <m:t>6</m:t>
                                    </m:r>
                                  </m:sub>
                                </m:sSub>
                              </m:e>
                            </m:mr>
                            <m:mr>
                              <m:e>
                                <m:sSub>
                                  <m:sSubPr>
                                    <m:ctrlPr>
                                      <a:rPr lang="en-US" altLang="zh-TW" sz="2400" i="1" smtClean="0">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b="0" i="1" smtClean="0">
                                        <a:solidFill>
                                          <a:schemeClr val="tx1"/>
                                        </a:solidFill>
                                        <a:latin typeface="Cambria Math" panose="02040503050406030204" pitchFamily="18" charset="0"/>
                                      </a:rPr>
                                      <m:t>9</m:t>
                                    </m:r>
                                  </m:sub>
                                </m:sSub>
                              </m:e>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i="1">
                                        <a:solidFill>
                                          <a:schemeClr val="tx1"/>
                                        </a:solidFill>
                                        <a:latin typeface="Cambria Math" panose="02040503050406030204" pitchFamily="18" charset="0"/>
                                      </a:rPr>
                                      <m:t>1</m:t>
                                    </m:r>
                                    <m:r>
                                      <a:rPr lang="en-US" altLang="zh-TW" sz="2400" b="0" i="1" smtClean="0">
                                        <a:solidFill>
                                          <a:schemeClr val="tx1"/>
                                        </a:solidFill>
                                        <a:latin typeface="Cambria Math" panose="02040503050406030204" pitchFamily="18" charset="0"/>
                                      </a:rPr>
                                      <m:t>0</m:t>
                                    </m:r>
                                  </m:sub>
                                </m:sSub>
                              </m:e>
                            </m:mr>
                          </m:m>
                          <m:r>
                            <a:rPr lang="en-US" altLang="zh-TW" sz="2400" b="0" i="1" smtClean="0">
                              <a:solidFill>
                                <a:schemeClr val="tx1"/>
                              </a:solidFill>
                              <a:latin typeface="Cambria Math" panose="02040503050406030204" pitchFamily="18" charset="0"/>
                            </a:rPr>
                            <m:t>     </m:t>
                          </m:r>
                          <m:m>
                            <m:mPr>
                              <m:mcs>
                                <m:mc>
                                  <m:mcPr>
                                    <m:count m:val="2"/>
                                    <m:mcJc m:val="center"/>
                                  </m:mcPr>
                                </m:mc>
                              </m:mcs>
                              <m:ctrlPr>
                                <a:rPr lang="en-US" altLang="zh-TW" sz="2400" i="1" smtClean="0">
                                  <a:solidFill>
                                    <a:schemeClr val="tx1"/>
                                  </a:solidFill>
                                  <a:latin typeface="Cambria Math" panose="02040503050406030204" pitchFamily="18" charset="0"/>
                                </a:rPr>
                              </m:ctrlPr>
                            </m:mPr>
                            <m:mr>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b="0" i="1" smtClean="0">
                                        <a:solidFill>
                                          <a:schemeClr val="tx1"/>
                                        </a:solidFill>
                                        <a:latin typeface="Cambria Math" panose="02040503050406030204" pitchFamily="18" charset="0"/>
                                      </a:rPr>
                                      <m:t>3</m:t>
                                    </m:r>
                                  </m:sub>
                                </m:sSub>
                              </m:e>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b="0" i="1" smtClean="0">
                                        <a:solidFill>
                                          <a:schemeClr val="tx1"/>
                                        </a:solidFill>
                                        <a:latin typeface="Cambria Math" panose="02040503050406030204" pitchFamily="18" charset="0"/>
                                      </a:rPr>
                                      <m:t>4</m:t>
                                    </m:r>
                                  </m:sub>
                                </m:sSub>
                              </m:e>
                            </m:mr>
                            <m:mr>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b="0" i="1" smtClean="0">
                                        <a:solidFill>
                                          <a:schemeClr val="tx1"/>
                                        </a:solidFill>
                                        <a:latin typeface="Cambria Math" panose="02040503050406030204" pitchFamily="18" charset="0"/>
                                      </a:rPr>
                                      <m:t>7</m:t>
                                    </m:r>
                                  </m:sub>
                                </m:sSub>
                              </m:e>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b="0" i="1" smtClean="0">
                                        <a:solidFill>
                                          <a:schemeClr val="tx1"/>
                                        </a:solidFill>
                                        <a:latin typeface="Cambria Math" panose="02040503050406030204" pitchFamily="18" charset="0"/>
                                      </a:rPr>
                                      <m:t>8</m:t>
                                    </m:r>
                                  </m:sub>
                                </m:sSub>
                              </m:e>
                            </m:mr>
                            <m:mr>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i="1">
                                        <a:solidFill>
                                          <a:schemeClr val="tx1"/>
                                        </a:solidFill>
                                        <a:latin typeface="Cambria Math" panose="02040503050406030204" pitchFamily="18" charset="0"/>
                                      </a:rPr>
                                      <m:t>1</m:t>
                                    </m:r>
                                    <m:r>
                                      <a:rPr lang="en-US" altLang="zh-TW" sz="2400" b="0" i="1" smtClean="0">
                                        <a:solidFill>
                                          <a:schemeClr val="tx1"/>
                                        </a:solidFill>
                                        <a:latin typeface="Cambria Math" panose="02040503050406030204" pitchFamily="18" charset="0"/>
                                      </a:rPr>
                                      <m:t>1</m:t>
                                    </m:r>
                                  </m:sub>
                                </m:sSub>
                              </m:e>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i="1">
                                        <a:solidFill>
                                          <a:schemeClr val="tx1"/>
                                        </a:solidFill>
                                        <a:latin typeface="Cambria Math" panose="02040503050406030204" pitchFamily="18" charset="0"/>
                                      </a:rPr>
                                      <m:t>1</m:t>
                                    </m:r>
                                    <m:r>
                                      <a:rPr lang="en-US" altLang="zh-TW" sz="2400" b="0" i="1" smtClean="0">
                                        <a:solidFill>
                                          <a:schemeClr val="tx1"/>
                                        </a:solidFill>
                                        <a:latin typeface="Cambria Math" panose="02040503050406030204" pitchFamily="18" charset="0"/>
                                      </a:rPr>
                                      <m:t>2</m:t>
                                    </m:r>
                                  </m:sub>
                                </m:sSub>
                              </m:e>
                            </m:mr>
                          </m:m>
                        </m:e>
                      </m:d>
                      <m:d>
                        <m:dPr>
                          <m:begChr m:val="["/>
                          <m:endChr m:val="]"/>
                          <m:ctrlPr>
                            <a:rPr lang="en-US" altLang="zh-TW" sz="2400" i="1" smtClean="0">
                              <a:solidFill>
                                <a:schemeClr val="tx1"/>
                              </a:solidFill>
                              <a:latin typeface="Cambria Math" panose="02040503050406030204" pitchFamily="18" charset="0"/>
                              <a:ea typeface="Cambria Math"/>
                            </a:rPr>
                          </m:ctrlPr>
                        </m:dPr>
                        <m:e>
                          <m:m>
                            <m:mPr>
                              <m:mcs>
                                <m:mc>
                                  <m:mcPr>
                                    <m:count m:val="1"/>
                                    <m:mcJc m:val="center"/>
                                  </m:mcPr>
                                </m:mc>
                              </m:mcs>
                              <m:ctrlPr>
                                <a:rPr lang="en-US" altLang="zh-TW" sz="2400" i="1" smtClean="0">
                                  <a:solidFill>
                                    <a:schemeClr val="tx1"/>
                                  </a:solidFill>
                                  <a:latin typeface="Cambria Math" panose="02040503050406030204" pitchFamily="18" charset="0"/>
                                  <a:ea typeface="Cambria Math"/>
                                </a:rPr>
                              </m:ctrlPr>
                            </m:mPr>
                            <m:mr>
                              <m:e>
                                <m:r>
                                  <m:rPr>
                                    <m:brk m:alnAt="7"/>
                                  </m:rPr>
                                  <a:rPr lang="en-US" altLang="zh-TW" sz="2400" b="0" i="1" smtClean="0">
                                    <a:solidFill>
                                      <a:schemeClr val="tx1"/>
                                    </a:solidFill>
                                    <a:latin typeface="Cambria Math" panose="02040503050406030204" pitchFamily="18" charset="0"/>
                                    <a:ea typeface="Cambria Math"/>
                                  </a:rPr>
                                  <m:t>𝑋</m:t>
                                </m:r>
                              </m:e>
                            </m:mr>
                            <m:mr>
                              <m:e>
                                <m:m>
                                  <m:mPr>
                                    <m:mcs>
                                      <m:mc>
                                        <m:mcPr>
                                          <m:count m:val="1"/>
                                          <m:mcJc m:val="center"/>
                                        </m:mcPr>
                                      </m:mc>
                                    </m:mcs>
                                    <m:ctrlPr>
                                      <a:rPr lang="en-US" altLang="zh-TW" sz="2400" i="1" smtClean="0">
                                        <a:solidFill>
                                          <a:schemeClr val="tx1"/>
                                        </a:solidFill>
                                        <a:latin typeface="Cambria Math" panose="02040503050406030204" pitchFamily="18" charset="0"/>
                                        <a:ea typeface="Cambria Math"/>
                                      </a:rPr>
                                    </m:ctrlPr>
                                  </m:mPr>
                                  <m:mr>
                                    <m:e>
                                      <m:m>
                                        <m:mPr>
                                          <m:mcs>
                                            <m:mc>
                                              <m:mcPr>
                                                <m:count m:val="1"/>
                                                <m:mcJc m:val="center"/>
                                              </m:mcPr>
                                            </m:mc>
                                          </m:mcs>
                                          <m:ctrlPr>
                                            <a:rPr lang="en-US" altLang="zh-TW" sz="2400" i="1" smtClean="0">
                                              <a:solidFill>
                                                <a:schemeClr val="tx1"/>
                                              </a:solidFill>
                                              <a:latin typeface="Cambria Math" panose="02040503050406030204" pitchFamily="18" charset="0"/>
                                              <a:ea typeface="Cambria Math"/>
                                            </a:rPr>
                                          </m:ctrlPr>
                                        </m:mPr>
                                        <m:mr>
                                          <m:e>
                                            <m:r>
                                              <m:rPr>
                                                <m:brk m:alnAt="7"/>
                                              </m:rPr>
                                              <a:rPr lang="en-US" altLang="zh-TW" sz="2400" b="0" i="1" smtClean="0">
                                                <a:solidFill>
                                                  <a:schemeClr val="tx1"/>
                                                </a:solidFill>
                                                <a:latin typeface="Cambria Math" panose="02040503050406030204" pitchFamily="18" charset="0"/>
                                                <a:ea typeface="Cambria Math"/>
                                              </a:rPr>
                                              <m:t>𝑌</m:t>
                                            </m:r>
                                          </m:e>
                                        </m:mr>
                                        <m:mr>
                                          <m:e>
                                            <m:r>
                                              <a:rPr lang="en-US" altLang="zh-TW" sz="2400" b="0" i="1" smtClean="0">
                                                <a:solidFill>
                                                  <a:schemeClr val="tx1"/>
                                                </a:solidFill>
                                                <a:latin typeface="Cambria Math" panose="02040503050406030204" pitchFamily="18" charset="0"/>
                                                <a:ea typeface="Cambria Math"/>
                                              </a:rPr>
                                              <m:t>𝑍</m:t>
                                            </m:r>
                                          </m:e>
                                        </m:mr>
                                      </m:m>
                                    </m:e>
                                  </m:mr>
                                  <m:mr>
                                    <m:e>
                                      <m:r>
                                        <a:rPr lang="en-US" altLang="zh-TW" sz="2400" b="0" i="1" smtClean="0">
                                          <a:solidFill>
                                            <a:schemeClr val="tx1"/>
                                          </a:solidFill>
                                          <a:latin typeface="Cambria Math" panose="02040503050406030204" pitchFamily="18" charset="0"/>
                                          <a:ea typeface="Cambria Math"/>
                                        </a:rPr>
                                        <m:t>1</m:t>
                                      </m:r>
                                    </m:e>
                                  </m:mr>
                                </m:m>
                              </m:e>
                            </m:mr>
                          </m:m>
                        </m:e>
                      </m:d>
                    </m:oMath>
                  </m:oMathPara>
                </a14:m>
                <a:endParaRPr lang="en-US" altLang="zh-TW" sz="2400" i="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indent="0" algn="just">
                  <a:lnSpc>
                    <a:spcPct val="120000"/>
                  </a:lnSpc>
                  <a:spcBef>
                    <a:spcPts val="0"/>
                  </a:spcBef>
                  <a:spcAft>
                    <a:spcPts val="0"/>
                  </a:spcAft>
                  <a:buNone/>
                </a:pPr>
                <a14:m>
                  <m:oMathPara xmlns:m="http://schemas.openxmlformats.org/officeDocument/2006/math">
                    <m:oMathParaPr>
                      <m:jc m:val="center"/>
                    </m:oMathParaPr>
                    <m:oMath xmlns:m="http://schemas.openxmlformats.org/officeDocument/2006/math">
                      <m:d>
                        <m:dPr>
                          <m:begChr m:val="["/>
                          <m:endChr m:val="]"/>
                          <m:ctrlPr>
                            <a:rPr lang="en-US" altLang="zh-TW" sz="2400" i="1">
                              <a:solidFill>
                                <a:schemeClr val="tx1"/>
                              </a:solidFill>
                              <a:latin typeface="Cambria Math" panose="02040503050406030204" pitchFamily="18" charset="0"/>
                              <a:ea typeface="Cambria Math"/>
                            </a:rPr>
                          </m:ctrlPr>
                        </m:dPr>
                        <m:e>
                          <m:m>
                            <m:mPr>
                              <m:mcs>
                                <m:mc>
                                  <m:mcPr>
                                    <m:count m:val="1"/>
                                    <m:mcJc m:val="center"/>
                                  </m:mcPr>
                                </m:mc>
                              </m:mcs>
                              <m:ctrlPr>
                                <a:rPr lang="en-US" altLang="zh-TW" sz="2400" i="1">
                                  <a:solidFill>
                                    <a:schemeClr val="tx1"/>
                                  </a:solidFill>
                                  <a:latin typeface="Cambria Math" panose="02040503050406030204" pitchFamily="18" charset="0"/>
                                  <a:ea typeface="Cambria Math"/>
                                </a:rPr>
                              </m:ctrlPr>
                            </m:mPr>
                            <m:mr>
                              <m:e>
                                <m:r>
                                  <m:rPr>
                                    <m:brk m:alnAt="7"/>
                                  </m:rPr>
                                  <a:rPr lang="en-US" altLang="zh-TW" sz="2400" i="1">
                                    <a:solidFill>
                                      <a:schemeClr val="tx1"/>
                                    </a:solidFill>
                                    <a:latin typeface="Cambria Math" panose="02040503050406030204" pitchFamily="18" charset="0"/>
                                    <a:ea typeface="Cambria Math"/>
                                  </a:rPr>
                                  <m:t>𝑥</m:t>
                                </m:r>
                              </m:e>
                            </m:mr>
                            <m:mr>
                              <m:e>
                                <m:r>
                                  <a:rPr lang="en-US" altLang="zh-TW" sz="2400" i="1">
                                    <a:solidFill>
                                      <a:schemeClr val="tx1"/>
                                    </a:solidFill>
                                    <a:latin typeface="Cambria Math" panose="02040503050406030204" pitchFamily="18" charset="0"/>
                                    <a:ea typeface="Cambria Math"/>
                                  </a:rPr>
                                  <m:t>𝑦</m:t>
                                </m:r>
                              </m:e>
                            </m:mr>
                            <m:mr>
                              <m:e>
                                <m:r>
                                  <a:rPr lang="en-US" altLang="zh-TW" sz="2400" i="1">
                                    <a:solidFill>
                                      <a:schemeClr val="tx1"/>
                                    </a:solidFill>
                                    <a:latin typeface="Cambria Math" panose="02040503050406030204" pitchFamily="18" charset="0"/>
                                    <a:ea typeface="Cambria Math"/>
                                  </a:rPr>
                                  <m:t>1</m:t>
                                </m:r>
                              </m:e>
                            </m:mr>
                          </m:m>
                        </m:e>
                      </m:d>
                      <m:r>
                        <a:rPr lang="en-US" altLang="zh-TW" sz="2400" i="1">
                          <a:solidFill>
                            <a:schemeClr val="tx1"/>
                          </a:solidFill>
                          <a:latin typeface="Cambria Math" panose="02040503050406030204" pitchFamily="18" charset="0"/>
                          <a:ea typeface="Cambria Math"/>
                        </a:rPr>
                        <m:t>= </m:t>
                      </m:r>
                      <m:d>
                        <m:dPr>
                          <m:begChr m:val="["/>
                          <m:endChr m:val="]"/>
                          <m:ctrlPr>
                            <a:rPr lang="en-US" altLang="zh-TW" sz="2400" i="1">
                              <a:solidFill>
                                <a:schemeClr val="tx1"/>
                              </a:solidFill>
                              <a:latin typeface="Cambria Math" panose="02040503050406030204" pitchFamily="18" charset="0"/>
                            </a:rPr>
                          </m:ctrlPr>
                        </m:dPr>
                        <m:e>
                          <m:m>
                            <m:mPr>
                              <m:mcs>
                                <m:mc>
                                  <m:mcPr>
                                    <m:count m:val="1"/>
                                    <m:mcJc m:val="center"/>
                                  </m:mcPr>
                                </m:mc>
                              </m:mcs>
                              <m:ctrlPr>
                                <a:rPr lang="en-US" altLang="zh-TW" sz="2400" i="1" smtClean="0">
                                  <a:solidFill>
                                    <a:schemeClr val="tx1"/>
                                  </a:solidFill>
                                  <a:latin typeface="Cambria Math" panose="02040503050406030204" pitchFamily="18" charset="0"/>
                                </a:rPr>
                              </m:ctrlPr>
                            </m:mPr>
                            <m:mr>
                              <m:e>
                                <m:r>
                                  <m:rPr>
                                    <m:brk m:alnAt="7"/>
                                  </m:rPr>
                                  <a:rPr lang="zh-TW" altLang="en-US" sz="2400" i="1">
                                    <a:solidFill>
                                      <a:schemeClr val="tx1"/>
                                    </a:solidFill>
                                    <a:latin typeface="Cambria Math" panose="02040503050406030204" pitchFamily="18" charset="0"/>
                                  </a:rPr>
                                  <m:t>－</m:t>
                                </m:r>
                                <m:sSubSup>
                                  <m:sSubSupPr>
                                    <m:ctrlPr>
                                      <a:rPr lang="en-US" altLang="zh-TW" sz="2400" i="1" smtClean="0">
                                        <a:solidFill>
                                          <a:schemeClr val="tx1"/>
                                        </a:solidFill>
                                        <a:latin typeface="Cambria Math" panose="02040503050406030204" pitchFamily="18" charset="0"/>
                                      </a:rPr>
                                    </m:ctrlPr>
                                  </m:sSubSupPr>
                                  <m:e>
                                    <m:r>
                                      <a:rPr lang="en-US" altLang="zh-TW" sz="2400" b="0" i="1" smtClean="0">
                                        <a:solidFill>
                                          <a:schemeClr val="tx1"/>
                                        </a:solidFill>
                                        <a:latin typeface="Cambria Math" panose="02040503050406030204" pitchFamily="18" charset="0"/>
                                      </a:rPr>
                                      <m:t>𝑝</m:t>
                                    </m:r>
                                  </m:e>
                                  <m:sub>
                                    <m:r>
                                      <a:rPr lang="en-US" altLang="zh-TW" sz="2400" b="0" i="1" smtClean="0">
                                        <a:solidFill>
                                          <a:schemeClr val="tx1"/>
                                        </a:solidFill>
                                        <a:latin typeface="Cambria Math" panose="02040503050406030204" pitchFamily="18" charset="0"/>
                                      </a:rPr>
                                      <m:t>1</m:t>
                                    </m:r>
                                  </m:sub>
                                  <m:sup>
                                    <m:r>
                                      <a:rPr lang="en-US" altLang="zh-TW" sz="2400" b="0" i="1" smtClean="0">
                                        <a:solidFill>
                                          <a:schemeClr val="tx1"/>
                                        </a:solidFill>
                                        <a:latin typeface="Cambria Math" panose="02040503050406030204" pitchFamily="18" charset="0"/>
                                      </a:rPr>
                                      <m:t>𝑇</m:t>
                                    </m:r>
                                  </m:sup>
                                </m:sSubSup>
                                <m:r>
                                  <m:rPr>
                                    <m:brk m:alnAt="7"/>
                                  </m:rPr>
                                  <a:rPr lang="zh-TW" altLang="en-US" sz="2400" i="1" smtClean="0">
                                    <a:solidFill>
                                      <a:schemeClr val="tx1"/>
                                    </a:solidFill>
                                    <a:latin typeface="Cambria Math" panose="02040503050406030204" pitchFamily="18" charset="0"/>
                                  </a:rPr>
                                  <m:t>－</m:t>
                                </m:r>
                              </m:e>
                            </m:mr>
                            <m:mr>
                              <m:e>
                                <m:r>
                                  <m:rPr>
                                    <m:brk m:alnAt="7"/>
                                  </m:rPr>
                                  <a:rPr lang="zh-TW" altLang="en-US" sz="2400" i="1">
                                    <a:solidFill>
                                      <a:schemeClr val="tx1"/>
                                    </a:solidFill>
                                    <a:latin typeface="Cambria Math" panose="02040503050406030204" pitchFamily="18" charset="0"/>
                                  </a:rPr>
                                  <m:t>－</m:t>
                                </m:r>
                                <m:sSubSup>
                                  <m:sSubSupPr>
                                    <m:ctrlPr>
                                      <a:rPr lang="en-US" altLang="zh-TW" sz="2400" i="1">
                                        <a:solidFill>
                                          <a:schemeClr val="tx1"/>
                                        </a:solidFill>
                                        <a:latin typeface="Cambria Math" panose="02040503050406030204" pitchFamily="18" charset="0"/>
                                      </a:rPr>
                                    </m:ctrlPr>
                                  </m:sSubSupPr>
                                  <m:e>
                                    <m:r>
                                      <a:rPr lang="en-US" altLang="zh-TW" sz="2400" i="1">
                                        <a:solidFill>
                                          <a:schemeClr val="tx1"/>
                                        </a:solidFill>
                                        <a:latin typeface="Cambria Math" panose="02040503050406030204" pitchFamily="18" charset="0"/>
                                      </a:rPr>
                                      <m:t>𝑝</m:t>
                                    </m:r>
                                  </m:e>
                                  <m:sub>
                                    <m:r>
                                      <a:rPr lang="en-US" altLang="zh-TW" sz="2400" b="0" i="1" smtClean="0">
                                        <a:solidFill>
                                          <a:schemeClr val="tx1"/>
                                        </a:solidFill>
                                        <a:latin typeface="Cambria Math" panose="02040503050406030204" pitchFamily="18" charset="0"/>
                                      </a:rPr>
                                      <m:t>2</m:t>
                                    </m:r>
                                  </m:sub>
                                  <m:sup>
                                    <m:r>
                                      <a:rPr lang="en-US" altLang="zh-TW" sz="2400" i="1">
                                        <a:solidFill>
                                          <a:schemeClr val="tx1"/>
                                        </a:solidFill>
                                        <a:latin typeface="Cambria Math" panose="02040503050406030204" pitchFamily="18" charset="0"/>
                                      </a:rPr>
                                      <m:t>𝑇</m:t>
                                    </m:r>
                                  </m:sup>
                                </m:sSubSup>
                                <m:r>
                                  <m:rPr>
                                    <m:brk m:alnAt="7"/>
                                  </m:rPr>
                                  <a:rPr lang="zh-TW" altLang="en-US" sz="2400" i="1">
                                    <a:solidFill>
                                      <a:schemeClr val="tx1"/>
                                    </a:solidFill>
                                    <a:latin typeface="Cambria Math" panose="02040503050406030204" pitchFamily="18" charset="0"/>
                                  </a:rPr>
                                  <m:t>－</m:t>
                                </m:r>
                              </m:e>
                            </m:mr>
                            <m:mr>
                              <m:e>
                                <m:r>
                                  <m:rPr>
                                    <m:brk m:alnAt="7"/>
                                  </m:rPr>
                                  <a:rPr lang="zh-TW" altLang="en-US" sz="2400" i="1">
                                    <a:solidFill>
                                      <a:schemeClr val="tx1"/>
                                    </a:solidFill>
                                    <a:latin typeface="Cambria Math" panose="02040503050406030204" pitchFamily="18" charset="0"/>
                                  </a:rPr>
                                  <m:t>－</m:t>
                                </m:r>
                                <m:sSubSup>
                                  <m:sSubSupPr>
                                    <m:ctrlPr>
                                      <a:rPr lang="en-US" altLang="zh-TW" sz="2400" i="1">
                                        <a:solidFill>
                                          <a:schemeClr val="tx1"/>
                                        </a:solidFill>
                                        <a:latin typeface="Cambria Math" panose="02040503050406030204" pitchFamily="18" charset="0"/>
                                      </a:rPr>
                                    </m:ctrlPr>
                                  </m:sSubSupPr>
                                  <m:e>
                                    <m:r>
                                      <a:rPr lang="en-US" altLang="zh-TW" sz="2400" i="1">
                                        <a:solidFill>
                                          <a:schemeClr val="tx1"/>
                                        </a:solidFill>
                                        <a:latin typeface="Cambria Math" panose="02040503050406030204" pitchFamily="18" charset="0"/>
                                      </a:rPr>
                                      <m:t>𝑝</m:t>
                                    </m:r>
                                  </m:e>
                                  <m:sub>
                                    <m:r>
                                      <a:rPr lang="en-US" altLang="zh-TW" sz="2400" b="0" i="1" smtClean="0">
                                        <a:solidFill>
                                          <a:schemeClr val="tx1"/>
                                        </a:solidFill>
                                        <a:latin typeface="Cambria Math" panose="02040503050406030204" pitchFamily="18" charset="0"/>
                                      </a:rPr>
                                      <m:t>3</m:t>
                                    </m:r>
                                  </m:sub>
                                  <m:sup>
                                    <m:r>
                                      <a:rPr lang="en-US" altLang="zh-TW" sz="2400" i="1">
                                        <a:solidFill>
                                          <a:schemeClr val="tx1"/>
                                        </a:solidFill>
                                        <a:latin typeface="Cambria Math" panose="02040503050406030204" pitchFamily="18" charset="0"/>
                                      </a:rPr>
                                      <m:t>𝑇</m:t>
                                    </m:r>
                                  </m:sup>
                                </m:sSubSup>
                                <m:r>
                                  <m:rPr>
                                    <m:brk m:alnAt="7"/>
                                  </m:rPr>
                                  <a:rPr lang="zh-TW" altLang="en-US" sz="2400" i="1">
                                    <a:solidFill>
                                      <a:schemeClr val="tx1"/>
                                    </a:solidFill>
                                    <a:latin typeface="Cambria Math" panose="02040503050406030204" pitchFamily="18" charset="0"/>
                                  </a:rPr>
                                  <m:t>－</m:t>
                                </m:r>
                              </m:e>
                            </m:mr>
                          </m:m>
                        </m:e>
                      </m:d>
                      <m:d>
                        <m:dPr>
                          <m:begChr m:val="["/>
                          <m:endChr m:val="]"/>
                          <m:ctrlPr>
                            <a:rPr lang="en-US" altLang="zh-TW" sz="2400" i="1">
                              <a:solidFill>
                                <a:schemeClr val="tx1"/>
                              </a:solidFill>
                              <a:latin typeface="Cambria Math" panose="02040503050406030204" pitchFamily="18" charset="0"/>
                              <a:ea typeface="Cambria Math"/>
                            </a:rPr>
                          </m:ctrlPr>
                        </m:dPr>
                        <m:e>
                          <m:m>
                            <m:mPr>
                              <m:mcs>
                                <m:mc>
                                  <m:mcPr>
                                    <m:count m:val="1"/>
                                    <m:mcJc m:val="center"/>
                                  </m:mcPr>
                                </m:mc>
                              </m:mcs>
                              <m:ctrlPr>
                                <a:rPr lang="en-US" altLang="zh-TW" sz="2400" i="1" smtClean="0">
                                  <a:solidFill>
                                    <a:schemeClr val="tx1"/>
                                  </a:solidFill>
                                  <a:latin typeface="Cambria Math" panose="02040503050406030204" pitchFamily="18" charset="0"/>
                                  <a:ea typeface="Cambria Math"/>
                                </a:rPr>
                              </m:ctrlPr>
                            </m:mPr>
                            <m:mr>
                              <m:e>
                                <m:r>
                                  <m:rPr>
                                    <m:brk m:alnAt="7"/>
                                  </m:rPr>
                                  <a:rPr lang="en-US" altLang="zh-TW" sz="2400" i="1" smtClean="0">
                                    <a:solidFill>
                                      <a:schemeClr val="tx1"/>
                                    </a:solidFill>
                                    <a:latin typeface="Cambria Math" panose="02040503050406030204" pitchFamily="18" charset="0"/>
                                    <a:ea typeface="Cambria Math"/>
                                  </a:rPr>
                                  <m:t>︱</m:t>
                                </m:r>
                              </m:e>
                            </m:mr>
                            <m:mr>
                              <m:e>
                                <m:r>
                                  <a:rPr lang="en-US" altLang="zh-TW" sz="2400" b="0" i="1" smtClean="0">
                                    <a:solidFill>
                                      <a:schemeClr val="tx1"/>
                                    </a:solidFill>
                                    <a:latin typeface="Cambria Math" panose="02040503050406030204" pitchFamily="18" charset="0"/>
                                    <a:ea typeface="Cambria Math"/>
                                  </a:rPr>
                                  <m:t>𝑋</m:t>
                                </m:r>
                              </m:e>
                            </m:mr>
                            <m:mr>
                              <m:e>
                                <m:r>
                                  <m:rPr>
                                    <m:brk m:alnAt="7"/>
                                  </m:rPr>
                                  <a:rPr lang="en-US" altLang="zh-TW" sz="2400" i="1">
                                    <a:solidFill>
                                      <a:schemeClr val="tx1"/>
                                    </a:solidFill>
                                    <a:latin typeface="Cambria Math" panose="02040503050406030204" pitchFamily="18" charset="0"/>
                                    <a:ea typeface="Cambria Math"/>
                                  </a:rPr>
                                  <m:t>︱</m:t>
                                </m:r>
                              </m:e>
                            </m:mr>
                          </m:m>
                        </m:e>
                      </m:d>
                    </m:oMath>
                  </m:oMathPara>
                </a14:m>
                <a:endParaRPr lang="en-US" altLang="zh-TW" sz="2400" i="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indent="0" algn="just">
                  <a:lnSpc>
                    <a:spcPct val="120000"/>
                  </a:lnSpc>
                  <a:spcBef>
                    <a:spcPts val="0"/>
                  </a:spcBef>
                  <a:spcAft>
                    <a:spcPts val="0"/>
                  </a:spcAft>
                  <a:buNone/>
                </a:pPr>
                <a14:m>
                  <m:oMathPara xmlns:m="http://schemas.openxmlformats.org/officeDocument/2006/math">
                    <m:oMathParaPr>
                      <m:jc m:val="center"/>
                    </m:oMathParaPr>
                    <m:oMath xmlns:m="http://schemas.openxmlformats.org/officeDocument/2006/math">
                      <m:sSup>
                        <m:sSupPr>
                          <m:ctrlPr>
                            <a:rPr lang="en-US" altLang="zh-TW" sz="2400" i="1" smtClean="0">
                              <a:solidFill>
                                <a:schemeClr val="tx1"/>
                              </a:solidFill>
                              <a:latin typeface="Cambria Math" panose="02040503050406030204" pitchFamily="18" charset="0"/>
                              <a:ea typeface="Cambria Math"/>
                            </a:rPr>
                          </m:ctrlPr>
                        </m:sSupPr>
                        <m:e>
                          <m:r>
                            <a:rPr lang="en-US" altLang="zh-TW" sz="2400" b="0" i="1" smtClean="0">
                              <a:solidFill>
                                <a:schemeClr val="tx1"/>
                              </a:solidFill>
                              <a:latin typeface="Cambria Math" panose="02040503050406030204" pitchFamily="18" charset="0"/>
                              <a:ea typeface="Cambria Math"/>
                            </a:rPr>
                            <m:t>𝑥</m:t>
                          </m:r>
                        </m:e>
                        <m:sup>
                          <m:r>
                            <a:rPr lang="en-US" altLang="zh-TW" sz="2400" b="0" i="1" smtClean="0">
                              <a:solidFill>
                                <a:schemeClr val="tx1"/>
                              </a:solidFill>
                              <a:latin typeface="Cambria Math" panose="02040503050406030204" pitchFamily="18" charset="0"/>
                              <a:ea typeface="Cambria Math"/>
                            </a:rPr>
                            <m:t>′</m:t>
                          </m:r>
                        </m:sup>
                      </m:sSup>
                      <m:r>
                        <a:rPr lang="en-US" altLang="zh-TW" sz="2400" b="0" i="1" smtClean="0">
                          <a:solidFill>
                            <a:schemeClr val="tx1"/>
                          </a:solidFill>
                          <a:latin typeface="Cambria Math" panose="02040503050406030204" pitchFamily="18" charset="0"/>
                          <a:ea typeface="Cambria Math"/>
                        </a:rPr>
                        <m:t>= </m:t>
                      </m:r>
                      <m:f>
                        <m:fPr>
                          <m:ctrlPr>
                            <a:rPr lang="en-US" altLang="zh-TW" sz="2400" b="0" i="1" smtClean="0">
                              <a:solidFill>
                                <a:schemeClr val="tx1"/>
                              </a:solidFill>
                              <a:latin typeface="Cambria Math" panose="02040503050406030204" pitchFamily="18" charset="0"/>
                              <a:ea typeface="Cambria Math"/>
                            </a:rPr>
                          </m:ctrlPr>
                        </m:fPr>
                        <m:num>
                          <m:sSubSup>
                            <m:sSubSupPr>
                              <m:ctrlPr>
                                <a:rPr lang="en-US" altLang="zh-TW" sz="2400" i="1">
                                  <a:solidFill>
                                    <a:schemeClr val="tx1"/>
                                  </a:solidFill>
                                  <a:latin typeface="Cambria Math" panose="02040503050406030204" pitchFamily="18" charset="0"/>
                                </a:rPr>
                              </m:ctrlPr>
                            </m:sSubSupPr>
                            <m:e>
                              <m:r>
                                <a:rPr lang="en-US" altLang="zh-TW" sz="2400" i="1">
                                  <a:solidFill>
                                    <a:schemeClr val="tx1"/>
                                  </a:solidFill>
                                  <a:latin typeface="Cambria Math" panose="02040503050406030204" pitchFamily="18" charset="0"/>
                                </a:rPr>
                                <m:t>𝑝</m:t>
                              </m:r>
                            </m:e>
                            <m:sub>
                              <m:r>
                                <a:rPr lang="en-US" altLang="zh-TW" sz="2400" i="1">
                                  <a:solidFill>
                                    <a:schemeClr val="tx1"/>
                                  </a:solidFill>
                                  <a:latin typeface="Cambria Math" panose="02040503050406030204" pitchFamily="18" charset="0"/>
                                </a:rPr>
                                <m:t>1</m:t>
                              </m:r>
                            </m:sub>
                            <m:sup>
                              <m:r>
                                <a:rPr lang="en-US" altLang="zh-TW" sz="2400" i="1">
                                  <a:solidFill>
                                    <a:schemeClr val="tx1"/>
                                  </a:solidFill>
                                  <a:latin typeface="Cambria Math" panose="02040503050406030204" pitchFamily="18" charset="0"/>
                                </a:rPr>
                                <m:t>𝑇</m:t>
                              </m:r>
                            </m:sup>
                          </m:sSubSup>
                          <m:r>
                            <a:rPr lang="en-US" altLang="zh-TW" sz="2400" b="0" i="1" smtClean="0">
                              <a:solidFill>
                                <a:schemeClr val="tx1"/>
                              </a:solidFill>
                              <a:latin typeface="Cambria Math" panose="02040503050406030204" pitchFamily="18" charset="0"/>
                            </a:rPr>
                            <m:t>𝑋</m:t>
                          </m:r>
                        </m:num>
                        <m:den>
                          <m:sSubSup>
                            <m:sSubSupPr>
                              <m:ctrlPr>
                                <a:rPr lang="en-US" altLang="zh-TW" sz="2400" i="1">
                                  <a:solidFill>
                                    <a:schemeClr val="tx1"/>
                                  </a:solidFill>
                                  <a:latin typeface="Cambria Math" panose="02040503050406030204" pitchFamily="18" charset="0"/>
                                </a:rPr>
                              </m:ctrlPr>
                            </m:sSubSupPr>
                            <m:e>
                              <m:r>
                                <a:rPr lang="en-US" altLang="zh-TW" sz="2400" i="1">
                                  <a:solidFill>
                                    <a:schemeClr val="tx1"/>
                                  </a:solidFill>
                                  <a:latin typeface="Cambria Math" panose="02040503050406030204" pitchFamily="18" charset="0"/>
                                </a:rPr>
                                <m:t>𝑝</m:t>
                              </m:r>
                            </m:e>
                            <m:sub>
                              <m:r>
                                <a:rPr lang="en-US" altLang="zh-TW" sz="2400" i="1">
                                  <a:solidFill>
                                    <a:schemeClr val="tx1"/>
                                  </a:solidFill>
                                  <a:latin typeface="Cambria Math" panose="02040503050406030204" pitchFamily="18" charset="0"/>
                                </a:rPr>
                                <m:t>3</m:t>
                              </m:r>
                            </m:sub>
                            <m:sup>
                              <m:r>
                                <a:rPr lang="en-US" altLang="zh-TW" sz="2400" i="1">
                                  <a:solidFill>
                                    <a:schemeClr val="tx1"/>
                                  </a:solidFill>
                                  <a:latin typeface="Cambria Math" panose="02040503050406030204" pitchFamily="18" charset="0"/>
                                </a:rPr>
                                <m:t>𝑇</m:t>
                              </m:r>
                            </m:sup>
                          </m:sSubSup>
                          <m:r>
                            <a:rPr lang="en-US" altLang="zh-TW" sz="2400" b="0" i="1" smtClean="0">
                              <a:solidFill>
                                <a:schemeClr val="tx1"/>
                              </a:solidFill>
                              <a:latin typeface="Cambria Math" panose="02040503050406030204" pitchFamily="18" charset="0"/>
                            </a:rPr>
                            <m:t>𝑋</m:t>
                          </m:r>
                        </m:den>
                      </m:f>
                      <m:r>
                        <a:rPr lang="en-US" altLang="zh-TW" sz="2400" b="0" i="1" smtClean="0">
                          <a:solidFill>
                            <a:schemeClr val="tx1"/>
                          </a:solidFill>
                          <a:latin typeface="Cambria Math" panose="02040503050406030204" pitchFamily="18" charset="0"/>
                          <a:ea typeface="Cambria Math"/>
                        </a:rPr>
                        <m:t>                     </m:t>
                      </m:r>
                      <m:sSup>
                        <m:sSupPr>
                          <m:ctrlPr>
                            <a:rPr lang="en-US" altLang="zh-TW" sz="2400" i="1">
                              <a:solidFill>
                                <a:schemeClr val="tx1"/>
                              </a:solidFill>
                              <a:latin typeface="Cambria Math" panose="02040503050406030204" pitchFamily="18" charset="0"/>
                              <a:ea typeface="Cambria Math"/>
                            </a:rPr>
                          </m:ctrlPr>
                        </m:sSupPr>
                        <m:e>
                          <m:r>
                            <a:rPr lang="en-US" altLang="zh-TW" sz="2400" b="0" i="1" smtClean="0">
                              <a:solidFill>
                                <a:schemeClr val="tx1"/>
                              </a:solidFill>
                              <a:latin typeface="Cambria Math" panose="02040503050406030204" pitchFamily="18" charset="0"/>
                              <a:ea typeface="Cambria Math"/>
                            </a:rPr>
                            <m:t>𝑦</m:t>
                          </m:r>
                        </m:e>
                        <m:sup>
                          <m:r>
                            <a:rPr lang="en-US" altLang="zh-TW" sz="2400" i="1">
                              <a:solidFill>
                                <a:schemeClr val="tx1"/>
                              </a:solidFill>
                              <a:latin typeface="Cambria Math" panose="02040503050406030204" pitchFamily="18" charset="0"/>
                              <a:ea typeface="Cambria Math"/>
                            </a:rPr>
                            <m:t>′</m:t>
                          </m:r>
                        </m:sup>
                      </m:sSup>
                      <m:r>
                        <a:rPr lang="en-US" altLang="zh-TW" sz="2400" i="1">
                          <a:solidFill>
                            <a:schemeClr val="tx1"/>
                          </a:solidFill>
                          <a:latin typeface="Cambria Math" panose="02040503050406030204" pitchFamily="18" charset="0"/>
                          <a:ea typeface="Cambria Math"/>
                        </a:rPr>
                        <m:t>= </m:t>
                      </m:r>
                      <m:f>
                        <m:fPr>
                          <m:ctrlPr>
                            <a:rPr lang="en-US" altLang="zh-TW" sz="2400" i="1">
                              <a:solidFill>
                                <a:schemeClr val="tx1"/>
                              </a:solidFill>
                              <a:latin typeface="Cambria Math" panose="02040503050406030204" pitchFamily="18" charset="0"/>
                              <a:ea typeface="Cambria Math"/>
                            </a:rPr>
                          </m:ctrlPr>
                        </m:fPr>
                        <m:num>
                          <m:sSubSup>
                            <m:sSubSupPr>
                              <m:ctrlPr>
                                <a:rPr lang="en-US" altLang="zh-TW" sz="2400" i="1">
                                  <a:solidFill>
                                    <a:schemeClr val="tx1"/>
                                  </a:solidFill>
                                  <a:latin typeface="Cambria Math" panose="02040503050406030204" pitchFamily="18" charset="0"/>
                                </a:rPr>
                              </m:ctrlPr>
                            </m:sSubSupPr>
                            <m:e>
                              <m:r>
                                <a:rPr lang="en-US" altLang="zh-TW" sz="2400" i="1">
                                  <a:solidFill>
                                    <a:schemeClr val="tx1"/>
                                  </a:solidFill>
                                  <a:latin typeface="Cambria Math" panose="02040503050406030204" pitchFamily="18" charset="0"/>
                                </a:rPr>
                                <m:t>𝑝</m:t>
                              </m:r>
                            </m:e>
                            <m:sub>
                              <m:r>
                                <a:rPr lang="en-US" altLang="zh-TW" sz="2400" b="0" i="1" smtClean="0">
                                  <a:solidFill>
                                    <a:schemeClr val="tx1"/>
                                  </a:solidFill>
                                  <a:latin typeface="Cambria Math" panose="02040503050406030204" pitchFamily="18" charset="0"/>
                                </a:rPr>
                                <m:t>2</m:t>
                              </m:r>
                            </m:sub>
                            <m:sup>
                              <m:r>
                                <a:rPr lang="en-US" altLang="zh-TW" sz="2400" i="1">
                                  <a:solidFill>
                                    <a:schemeClr val="tx1"/>
                                  </a:solidFill>
                                  <a:latin typeface="Cambria Math" panose="02040503050406030204" pitchFamily="18" charset="0"/>
                                </a:rPr>
                                <m:t>𝑇</m:t>
                              </m:r>
                            </m:sup>
                          </m:sSubSup>
                          <m:r>
                            <a:rPr lang="en-US" altLang="zh-TW" sz="2400" i="1">
                              <a:solidFill>
                                <a:schemeClr val="tx1"/>
                              </a:solidFill>
                              <a:latin typeface="Cambria Math" panose="02040503050406030204" pitchFamily="18" charset="0"/>
                            </a:rPr>
                            <m:t>𝑋</m:t>
                          </m:r>
                        </m:num>
                        <m:den>
                          <m:sSubSup>
                            <m:sSubSupPr>
                              <m:ctrlPr>
                                <a:rPr lang="en-US" altLang="zh-TW" sz="2400" i="1">
                                  <a:solidFill>
                                    <a:schemeClr val="tx1"/>
                                  </a:solidFill>
                                  <a:latin typeface="Cambria Math" panose="02040503050406030204" pitchFamily="18" charset="0"/>
                                </a:rPr>
                              </m:ctrlPr>
                            </m:sSubSupPr>
                            <m:e>
                              <m:r>
                                <a:rPr lang="en-US" altLang="zh-TW" sz="2400" i="1">
                                  <a:solidFill>
                                    <a:schemeClr val="tx1"/>
                                  </a:solidFill>
                                  <a:latin typeface="Cambria Math" panose="02040503050406030204" pitchFamily="18" charset="0"/>
                                </a:rPr>
                                <m:t>𝑝</m:t>
                              </m:r>
                            </m:e>
                            <m:sub>
                              <m:r>
                                <a:rPr lang="en-US" altLang="zh-TW" sz="2400" i="1">
                                  <a:solidFill>
                                    <a:schemeClr val="tx1"/>
                                  </a:solidFill>
                                  <a:latin typeface="Cambria Math" panose="02040503050406030204" pitchFamily="18" charset="0"/>
                                </a:rPr>
                                <m:t>3</m:t>
                              </m:r>
                            </m:sub>
                            <m:sup>
                              <m:r>
                                <a:rPr lang="en-US" altLang="zh-TW" sz="2400" i="1">
                                  <a:solidFill>
                                    <a:schemeClr val="tx1"/>
                                  </a:solidFill>
                                  <a:latin typeface="Cambria Math" panose="02040503050406030204" pitchFamily="18" charset="0"/>
                                </a:rPr>
                                <m:t>𝑇</m:t>
                              </m:r>
                            </m:sup>
                          </m:sSubSup>
                          <m:r>
                            <a:rPr lang="en-US" altLang="zh-TW" sz="2400" i="1">
                              <a:solidFill>
                                <a:schemeClr val="tx1"/>
                              </a:solidFill>
                              <a:latin typeface="Cambria Math" panose="02040503050406030204" pitchFamily="18" charset="0"/>
                            </a:rPr>
                            <m:t>𝑋</m:t>
                          </m:r>
                        </m:den>
                      </m:f>
                    </m:oMath>
                  </m:oMathPara>
                </a14:m>
                <a:endParaRPr lang="en-US" altLang="zh-TW"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mc:Choice>
        <mc:Fallback xmlns="">
          <p:sp>
            <p:nvSpPr>
              <p:cNvPr id="4" name="內容版面配置區 2">
                <a:extLst>
                  <a:ext uri="{FF2B5EF4-FFF2-40B4-BE49-F238E27FC236}">
                    <a16:creationId xmlns:a16="http://schemas.microsoft.com/office/drawing/2014/main" id="{9CBA295F-6454-4E3E-884C-1079FCB2AF12}"/>
                  </a:ext>
                </a:extLst>
              </p:cNvPr>
              <p:cNvSpPr>
                <a:spLocks noGrp="1" noRot="1" noChangeAspect="1" noMove="1" noResize="1" noEditPoints="1" noAdjustHandles="1" noChangeArrowheads="1" noChangeShapeType="1" noTextEdit="1"/>
              </p:cNvSpPr>
              <p:nvPr>
                <p:ph idx="1"/>
              </p:nvPr>
            </p:nvSpPr>
            <p:spPr>
              <a:xfrm>
                <a:off x="1318259" y="1655234"/>
                <a:ext cx="9736184" cy="4717626"/>
              </a:xfrm>
              <a:blipFill>
                <a:blip r:embed="rId4"/>
                <a:stretch>
                  <a:fillRect l="-1252" t="-51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5968580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矩形 2">
                <a:extLst>
                  <a:ext uri="{FF2B5EF4-FFF2-40B4-BE49-F238E27FC236}">
                    <a16:creationId xmlns:a16="http://schemas.microsoft.com/office/drawing/2014/main" id="{992370C1-FCFB-4609-B6F2-AE1A3D194125}"/>
                  </a:ext>
                </a:extLst>
              </p:cNvPr>
              <p:cNvSpPr/>
              <p:nvPr/>
            </p:nvSpPr>
            <p:spPr>
              <a:xfrm>
                <a:off x="8785790" y="1577981"/>
                <a:ext cx="3056414" cy="930191"/>
              </a:xfrm>
              <a:prstGeom prst="rect">
                <a:avLst/>
              </a:prstGeom>
            </p:spPr>
            <p:txBody>
              <a:bodyPr wrap="none">
                <a:spAutoFit/>
              </a:bodyPr>
              <a:lstStyle/>
              <a:p>
                <a:pPr algn="just">
                  <a:lnSpc>
                    <a:spcPct val="120000"/>
                  </a:lnSpc>
                </a:pPr>
                <a14:m>
                  <m:oMathPara xmlns:m="http://schemas.openxmlformats.org/officeDocument/2006/math">
                    <m:oMathParaPr>
                      <m:jc m:val="center"/>
                    </m:oMathParaPr>
                    <m:oMath xmlns:m="http://schemas.openxmlformats.org/officeDocument/2006/math">
                      <m:sSup>
                        <m:sSupPr>
                          <m:ctrlPr>
                            <a:rPr lang="en-US" altLang="zh-TW" sz="2000" i="1">
                              <a:solidFill>
                                <a:schemeClr val="tx1"/>
                              </a:solidFill>
                              <a:latin typeface="Cambria Math" panose="02040503050406030204" pitchFamily="18" charset="0"/>
                              <a:ea typeface="Cambria Math"/>
                            </a:rPr>
                          </m:ctrlPr>
                        </m:sSupPr>
                        <m:e>
                          <m:r>
                            <a:rPr lang="en-US" altLang="zh-TW" sz="2000" i="1">
                              <a:solidFill>
                                <a:schemeClr val="tx1"/>
                              </a:solidFill>
                              <a:latin typeface="Cambria Math" panose="02040503050406030204" pitchFamily="18" charset="0"/>
                              <a:ea typeface="Cambria Math"/>
                            </a:rPr>
                            <m:t>𝑥</m:t>
                          </m:r>
                        </m:e>
                        <m:sup>
                          <m:r>
                            <a:rPr lang="en-US" altLang="zh-TW" sz="2000" i="1">
                              <a:solidFill>
                                <a:schemeClr val="tx1"/>
                              </a:solidFill>
                              <a:latin typeface="Cambria Math" panose="02040503050406030204" pitchFamily="18" charset="0"/>
                              <a:ea typeface="Cambria Math"/>
                            </a:rPr>
                            <m:t>′</m:t>
                          </m:r>
                        </m:sup>
                      </m:sSup>
                      <m:r>
                        <a:rPr lang="en-US" altLang="zh-TW" sz="2000" i="1">
                          <a:solidFill>
                            <a:schemeClr val="tx1"/>
                          </a:solidFill>
                          <a:latin typeface="Cambria Math" panose="02040503050406030204" pitchFamily="18" charset="0"/>
                          <a:ea typeface="Cambria Math"/>
                        </a:rPr>
                        <m:t>= </m:t>
                      </m:r>
                      <m:f>
                        <m:fPr>
                          <m:ctrlPr>
                            <a:rPr lang="en-US" altLang="zh-TW" sz="2000" i="1">
                              <a:solidFill>
                                <a:schemeClr val="tx1"/>
                              </a:solidFill>
                              <a:latin typeface="Cambria Math" panose="02040503050406030204" pitchFamily="18" charset="0"/>
                              <a:ea typeface="Cambria Math"/>
                            </a:rPr>
                          </m:ctrlPr>
                        </m:fPr>
                        <m:num>
                          <m:sSubSup>
                            <m:sSubSupPr>
                              <m:ctrlPr>
                                <a:rPr lang="en-US" altLang="zh-TW" sz="2000" i="1">
                                  <a:solidFill>
                                    <a:schemeClr val="tx1"/>
                                  </a:solidFill>
                                  <a:latin typeface="Cambria Math" panose="02040503050406030204" pitchFamily="18" charset="0"/>
                                </a:rPr>
                              </m:ctrlPr>
                            </m:sSubSupPr>
                            <m:e>
                              <m:r>
                                <a:rPr lang="en-US" altLang="zh-TW" sz="2000" i="1">
                                  <a:solidFill>
                                    <a:schemeClr val="tx1"/>
                                  </a:solidFill>
                                  <a:latin typeface="Cambria Math" panose="02040503050406030204" pitchFamily="18" charset="0"/>
                                </a:rPr>
                                <m:t>𝑝</m:t>
                              </m:r>
                            </m:e>
                            <m:sub>
                              <m:r>
                                <a:rPr lang="en-US" altLang="zh-TW" sz="2000" i="1">
                                  <a:solidFill>
                                    <a:schemeClr val="tx1"/>
                                  </a:solidFill>
                                  <a:latin typeface="Cambria Math" panose="02040503050406030204" pitchFamily="18" charset="0"/>
                                </a:rPr>
                                <m:t>1</m:t>
                              </m:r>
                            </m:sub>
                            <m:sup>
                              <m:r>
                                <a:rPr lang="en-US" altLang="zh-TW" sz="2000" i="1">
                                  <a:solidFill>
                                    <a:schemeClr val="tx1"/>
                                  </a:solidFill>
                                  <a:latin typeface="Cambria Math" panose="02040503050406030204" pitchFamily="18" charset="0"/>
                                </a:rPr>
                                <m:t>𝑇</m:t>
                              </m:r>
                            </m:sup>
                          </m:sSubSup>
                          <m:r>
                            <a:rPr lang="en-US" altLang="zh-TW" sz="2000" i="1">
                              <a:solidFill>
                                <a:schemeClr val="tx1"/>
                              </a:solidFill>
                              <a:latin typeface="Cambria Math" panose="02040503050406030204" pitchFamily="18" charset="0"/>
                            </a:rPr>
                            <m:t>𝑋</m:t>
                          </m:r>
                        </m:num>
                        <m:den>
                          <m:sSubSup>
                            <m:sSubSupPr>
                              <m:ctrlPr>
                                <a:rPr lang="en-US" altLang="zh-TW" sz="2000" i="1">
                                  <a:solidFill>
                                    <a:schemeClr val="tx1"/>
                                  </a:solidFill>
                                  <a:latin typeface="Cambria Math" panose="02040503050406030204" pitchFamily="18" charset="0"/>
                                </a:rPr>
                              </m:ctrlPr>
                            </m:sSubSupPr>
                            <m:e>
                              <m:r>
                                <a:rPr lang="en-US" altLang="zh-TW" sz="2000" i="1">
                                  <a:solidFill>
                                    <a:schemeClr val="tx1"/>
                                  </a:solidFill>
                                  <a:latin typeface="Cambria Math" panose="02040503050406030204" pitchFamily="18" charset="0"/>
                                </a:rPr>
                                <m:t>𝑝</m:t>
                              </m:r>
                            </m:e>
                            <m:sub>
                              <m:r>
                                <a:rPr lang="en-US" altLang="zh-TW" sz="2000" i="1">
                                  <a:solidFill>
                                    <a:schemeClr val="tx1"/>
                                  </a:solidFill>
                                  <a:latin typeface="Cambria Math" panose="02040503050406030204" pitchFamily="18" charset="0"/>
                                </a:rPr>
                                <m:t>3</m:t>
                              </m:r>
                            </m:sub>
                            <m:sup>
                              <m:r>
                                <a:rPr lang="en-US" altLang="zh-TW" sz="2000" i="1">
                                  <a:solidFill>
                                    <a:schemeClr val="tx1"/>
                                  </a:solidFill>
                                  <a:latin typeface="Cambria Math" panose="02040503050406030204" pitchFamily="18" charset="0"/>
                                </a:rPr>
                                <m:t>𝑇</m:t>
                              </m:r>
                            </m:sup>
                          </m:sSubSup>
                          <m:r>
                            <a:rPr lang="en-US" altLang="zh-TW" sz="2000" i="1">
                              <a:solidFill>
                                <a:schemeClr val="tx1"/>
                              </a:solidFill>
                              <a:latin typeface="Cambria Math" panose="02040503050406030204" pitchFamily="18" charset="0"/>
                            </a:rPr>
                            <m:t>𝑋</m:t>
                          </m:r>
                        </m:den>
                      </m:f>
                      <m:r>
                        <a:rPr lang="en-US" altLang="zh-TW" sz="2000" i="1">
                          <a:solidFill>
                            <a:schemeClr val="tx1"/>
                          </a:solidFill>
                          <a:latin typeface="Cambria Math" panose="02040503050406030204" pitchFamily="18" charset="0"/>
                          <a:ea typeface="Cambria Math"/>
                        </a:rPr>
                        <m:t>           </m:t>
                      </m:r>
                      <m:sSup>
                        <m:sSupPr>
                          <m:ctrlPr>
                            <a:rPr lang="en-US" altLang="zh-TW" sz="2000" i="1">
                              <a:solidFill>
                                <a:schemeClr val="tx1"/>
                              </a:solidFill>
                              <a:latin typeface="Cambria Math" panose="02040503050406030204" pitchFamily="18" charset="0"/>
                              <a:ea typeface="Cambria Math"/>
                            </a:rPr>
                          </m:ctrlPr>
                        </m:sSupPr>
                        <m:e>
                          <m:r>
                            <a:rPr lang="en-US" altLang="zh-TW" sz="2000" i="1">
                              <a:solidFill>
                                <a:schemeClr val="tx1"/>
                              </a:solidFill>
                              <a:latin typeface="Cambria Math" panose="02040503050406030204" pitchFamily="18" charset="0"/>
                              <a:ea typeface="Cambria Math"/>
                            </a:rPr>
                            <m:t>𝑦</m:t>
                          </m:r>
                        </m:e>
                        <m:sup>
                          <m:r>
                            <a:rPr lang="en-US" altLang="zh-TW" sz="2000" i="1">
                              <a:solidFill>
                                <a:schemeClr val="tx1"/>
                              </a:solidFill>
                              <a:latin typeface="Cambria Math" panose="02040503050406030204" pitchFamily="18" charset="0"/>
                              <a:ea typeface="Cambria Math"/>
                            </a:rPr>
                            <m:t>′</m:t>
                          </m:r>
                        </m:sup>
                      </m:sSup>
                      <m:r>
                        <a:rPr lang="en-US" altLang="zh-TW" sz="2000" i="1">
                          <a:solidFill>
                            <a:schemeClr val="tx1"/>
                          </a:solidFill>
                          <a:latin typeface="Cambria Math" panose="02040503050406030204" pitchFamily="18" charset="0"/>
                          <a:ea typeface="Cambria Math"/>
                        </a:rPr>
                        <m:t>= </m:t>
                      </m:r>
                      <m:f>
                        <m:fPr>
                          <m:ctrlPr>
                            <a:rPr lang="en-US" altLang="zh-TW" sz="2000" i="1">
                              <a:solidFill>
                                <a:schemeClr val="tx1"/>
                              </a:solidFill>
                              <a:latin typeface="Cambria Math" panose="02040503050406030204" pitchFamily="18" charset="0"/>
                              <a:ea typeface="Cambria Math"/>
                            </a:rPr>
                          </m:ctrlPr>
                        </m:fPr>
                        <m:num>
                          <m:sSubSup>
                            <m:sSubSupPr>
                              <m:ctrlPr>
                                <a:rPr lang="en-US" altLang="zh-TW" sz="2000" i="1">
                                  <a:solidFill>
                                    <a:schemeClr val="tx1"/>
                                  </a:solidFill>
                                  <a:latin typeface="Cambria Math" panose="02040503050406030204" pitchFamily="18" charset="0"/>
                                </a:rPr>
                              </m:ctrlPr>
                            </m:sSubSupPr>
                            <m:e>
                              <m:r>
                                <a:rPr lang="en-US" altLang="zh-TW" sz="2000" i="1">
                                  <a:solidFill>
                                    <a:schemeClr val="tx1"/>
                                  </a:solidFill>
                                  <a:latin typeface="Cambria Math" panose="02040503050406030204" pitchFamily="18" charset="0"/>
                                </a:rPr>
                                <m:t>𝑝</m:t>
                              </m:r>
                            </m:e>
                            <m:sub>
                              <m:r>
                                <a:rPr lang="en-US" altLang="zh-TW" sz="2000" i="1">
                                  <a:solidFill>
                                    <a:schemeClr val="tx1"/>
                                  </a:solidFill>
                                  <a:latin typeface="Cambria Math" panose="02040503050406030204" pitchFamily="18" charset="0"/>
                                </a:rPr>
                                <m:t>2</m:t>
                              </m:r>
                            </m:sub>
                            <m:sup>
                              <m:r>
                                <a:rPr lang="en-US" altLang="zh-TW" sz="2000" i="1">
                                  <a:solidFill>
                                    <a:schemeClr val="tx1"/>
                                  </a:solidFill>
                                  <a:latin typeface="Cambria Math" panose="02040503050406030204" pitchFamily="18" charset="0"/>
                                </a:rPr>
                                <m:t>𝑇</m:t>
                              </m:r>
                            </m:sup>
                          </m:sSubSup>
                          <m:r>
                            <a:rPr lang="en-US" altLang="zh-TW" sz="2000" i="1">
                              <a:solidFill>
                                <a:schemeClr val="tx1"/>
                              </a:solidFill>
                              <a:latin typeface="Cambria Math" panose="02040503050406030204" pitchFamily="18" charset="0"/>
                            </a:rPr>
                            <m:t>𝑋</m:t>
                          </m:r>
                        </m:num>
                        <m:den>
                          <m:sSubSup>
                            <m:sSubSupPr>
                              <m:ctrlPr>
                                <a:rPr lang="en-US" altLang="zh-TW" sz="2000" i="1">
                                  <a:solidFill>
                                    <a:schemeClr val="tx1"/>
                                  </a:solidFill>
                                  <a:latin typeface="Cambria Math" panose="02040503050406030204" pitchFamily="18" charset="0"/>
                                </a:rPr>
                              </m:ctrlPr>
                            </m:sSubSupPr>
                            <m:e>
                              <m:r>
                                <a:rPr lang="en-US" altLang="zh-TW" sz="2000" i="1">
                                  <a:solidFill>
                                    <a:schemeClr val="tx1"/>
                                  </a:solidFill>
                                  <a:latin typeface="Cambria Math" panose="02040503050406030204" pitchFamily="18" charset="0"/>
                                </a:rPr>
                                <m:t>𝑝</m:t>
                              </m:r>
                            </m:e>
                            <m:sub>
                              <m:r>
                                <a:rPr lang="en-US" altLang="zh-TW" sz="2000" i="1">
                                  <a:solidFill>
                                    <a:schemeClr val="tx1"/>
                                  </a:solidFill>
                                  <a:latin typeface="Cambria Math" panose="02040503050406030204" pitchFamily="18" charset="0"/>
                                </a:rPr>
                                <m:t>3</m:t>
                              </m:r>
                            </m:sub>
                            <m:sup>
                              <m:r>
                                <a:rPr lang="en-US" altLang="zh-TW" sz="2000" i="1">
                                  <a:solidFill>
                                    <a:schemeClr val="tx1"/>
                                  </a:solidFill>
                                  <a:latin typeface="Cambria Math" panose="02040503050406030204" pitchFamily="18" charset="0"/>
                                </a:rPr>
                                <m:t>𝑇</m:t>
                              </m:r>
                            </m:sup>
                          </m:sSubSup>
                          <m:r>
                            <a:rPr lang="en-US" altLang="zh-TW" sz="2000" i="1">
                              <a:solidFill>
                                <a:schemeClr val="tx1"/>
                              </a:solidFill>
                              <a:latin typeface="Cambria Math" panose="02040503050406030204" pitchFamily="18" charset="0"/>
                            </a:rPr>
                            <m:t>𝑋</m:t>
                          </m:r>
                        </m:den>
                      </m:f>
                    </m:oMath>
                  </m:oMathPara>
                </a14:m>
                <a:endParaRPr lang="en-US" altLang="zh-TW" sz="2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mc:Choice>
        <mc:Fallback xmlns="">
          <p:sp>
            <p:nvSpPr>
              <p:cNvPr id="3" name="矩形 2">
                <a:extLst>
                  <a:ext uri="{FF2B5EF4-FFF2-40B4-BE49-F238E27FC236}">
                    <a16:creationId xmlns:a16="http://schemas.microsoft.com/office/drawing/2014/main" id="{992370C1-FCFB-4609-B6F2-AE1A3D194125}"/>
                  </a:ext>
                </a:extLst>
              </p:cNvPr>
              <p:cNvSpPr>
                <a:spLocks noRot="1" noChangeAspect="1" noMove="1" noResize="1" noEditPoints="1" noAdjustHandles="1" noChangeArrowheads="1" noChangeShapeType="1" noTextEdit="1"/>
              </p:cNvSpPr>
              <p:nvPr/>
            </p:nvSpPr>
            <p:spPr>
              <a:xfrm>
                <a:off x="8785790" y="1577981"/>
                <a:ext cx="3056414" cy="930191"/>
              </a:xfrm>
              <a:prstGeom prst="rect">
                <a:avLst/>
              </a:prstGeom>
              <a:blipFill>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 name="內容版面配置區 2">
                <a:extLst>
                  <a:ext uri="{FF2B5EF4-FFF2-40B4-BE49-F238E27FC236}">
                    <a16:creationId xmlns:a16="http://schemas.microsoft.com/office/drawing/2014/main" id="{CFA6C76C-4E24-48B9-8497-A4BA52B53D29}"/>
                  </a:ext>
                </a:extLst>
              </p:cNvPr>
              <p:cNvSpPr>
                <a:spLocks noGrp="1"/>
              </p:cNvSpPr>
              <p:nvPr>
                <p:ph idx="1"/>
              </p:nvPr>
            </p:nvSpPr>
            <p:spPr>
              <a:xfrm>
                <a:off x="784858" y="1820094"/>
                <a:ext cx="10949941" cy="4740596"/>
              </a:xfrm>
            </p:spPr>
            <p:txBody>
              <a:bodyPr>
                <a:noAutofit/>
              </a:bodyPr>
              <a:lstStyle/>
              <a:p>
                <a:pPr marL="0" indent="0" algn="just">
                  <a:lnSpc>
                    <a:spcPct val="150000"/>
                  </a:lnSpc>
                  <a:spcBef>
                    <a:spcPts val="0"/>
                  </a:spcBef>
                  <a:spcAft>
                    <a:spcPts val="0"/>
                  </a:spcAft>
                  <a:buNone/>
                </a:pPr>
                <a:r>
                  <a:rPr lang="en-US" altLang="zh-TW"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Direct Linear Transform</a:t>
                </a:r>
                <a:r>
                  <a:rPr lang="zh-TW" altLang="en-US"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(DLT)</a:t>
                </a:r>
              </a:p>
              <a:p>
                <a:pPr marL="0" indent="0" algn="just">
                  <a:lnSpc>
                    <a:spcPct val="150000"/>
                  </a:lnSpc>
                  <a:spcBef>
                    <a:spcPts val="0"/>
                  </a:spcBef>
                  <a:spcAft>
                    <a:spcPts val="0"/>
                  </a:spcAft>
                  <a:buNone/>
                </a:pPr>
                <a:endParaRPr lang="en-US" altLang="zh-TW" i="1" dirty="0">
                  <a:solidFill>
                    <a:schemeClr val="tx1"/>
                  </a:solidFill>
                  <a:latin typeface="Cambria Math" panose="02040503050406030204" pitchFamily="18" charset="0"/>
                </a:endParaRPr>
              </a:p>
              <a:p>
                <a:pPr marL="0" indent="0" algn="just">
                  <a:lnSpc>
                    <a:spcPct val="150000"/>
                  </a:lnSpc>
                  <a:spcBef>
                    <a:spcPts val="0"/>
                  </a:spcBef>
                  <a:spcAft>
                    <a:spcPts val="0"/>
                  </a:spcAft>
                  <a:buNone/>
                </a:pPr>
                <a:endParaRPr lang="en-US" altLang="zh-TW" i="1" dirty="0">
                  <a:solidFill>
                    <a:schemeClr val="tx1"/>
                  </a:solidFill>
                  <a:latin typeface="Cambria Math" panose="02040503050406030204" pitchFamily="18" charset="0"/>
                </a:endParaRPr>
              </a:p>
              <a:p>
                <a:pPr marL="0" indent="0" algn="just">
                  <a:lnSpc>
                    <a:spcPct val="150000"/>
                  </a:lnSpc>
                  <a:spcBef>
                    <a:spcPts val="0"/>
                  </a:spcBef>
                  <a:spcAft>
                    <a:spcPts val="0"/>
                  </a:spcAft>
                  <a:buNone/>
                </a:pPr>
                <a14:m>
                  <m:oMathPara xmlns:m="http://schemas.openxmlformats.org/officeDocument/2006/math">
                    <m:oMathParaPr>
                      <m:jc m:val="center"/>
                    </m:oMathParaPr>
                    <m:oMath xmlns:m="http://schemas.openxmlformats.org/officeDocument/2006/math">
                      <m:sSubSup>
                        <m:sSubSupPr>
                          <m:ctrlPr>
                            <a:rPr lang="en-US" altLang="zh-TW" i="1">
                              <a:solidFill>
                                <a:schemeClr val="tx1"/>
                              </a:solidFill>
                              <a:latin typeface="Cambria Math" panose="02040503050406030204" pitchFamily="18" charset="0"/>
                            </a:rPr>
                          </m:ctrlPr>
                        </m:sSubSupPr>
                        <m:e>
                          <m:r>
                            <a:rPr lang="en-US" altLang="zh-TW" i="1">
                              <a:solidFill>
                                <a:schemeClr val="tx1"/>
                              </a:solidFill>
                              <a:latin typeface="Cambria Math" panose="02040503050406030204" pitchFamily="18" charset="0"/>
                            </a:rPr>
                            <m:t>𝑝</m:t>
                          </m:r>
                        </m:e>
                        <m:sub>
                          <m:r>
                            <a:rPr lang="en-US" altLang="zh-TW" i="1">
                              <a:solidFill>
                                <a:schemeClr val="tx1"/>
                              </a:solidFill>
                              <a:latin typeface="Cambria Math" panose="02040503050406030204" pitchFamily="18" charset="0"/>
                            </a:rPr>
                            <m:t>1</m:t>
                          </m:r>
                        </m:sub>
                        <m:sup>
                          <m:r>
                            <a:rPr lang="en-US" altLang="zh-TW" i="1">
                              <a:solidFill>
                                <a:schemeClr val="tx1"/>
                              </a:solidFill>
                              <a:latin typeface="Cambria Math" panose="02040503050406030204" pitchFamily="18" charset="0"/>
                            </a:rPr>
                            <m:t>𝑇</m:t>
                          </m:r>
                        </m:sup>
                      </m:sSubSup>
                      <m:r>
                        <a:rPr lang="en-US" altLang="zh-TW" i="1">
                          <a:solidFill>
                            <a:schemeClr val="tx1"/>
                          </a:solidFill>
                          <a:latin typeface="Cambria Math" panose="02040503050406030204" pitchFamily="18" charset="0"/>
                        </a:rPr>
                        <m:t>𝑋</m:t>
                      </m:r>
                      <m:r>
                        <a:rPr lang="en-US" altLang="zh-TW" i="1">
                          <a:solidFill>
                            <a:schemeClr val="tx1"/>
                          </a:solidFill>
                          <a:latin typeface="Cambria Math" panose="02040503050406030204" pitchFamily="18" charset="0"/>
                        </a:rPr>
                        <m:t>−</m:t>
                      </m:r>
                      <m:sSubSup>
                        <m:sSubSupPr>
                          <m:ctrlPr>
                            <a:rPr lang="en-US" altLang="zh-TW" i="1">
                              <a:solidFill>
                                <a:schemeClr val="tx1"/>
                              </a:solidFill>
                              <a:latin typeface="Cambria Math" panose="02040503050406030204" pitchFamily="18" charset="0"/>
                            </a:rPr>
                          </m:ctrlPr>
                        </m:sSubSupPr>
                        <m:e>
                          <m:r>
                            <a:rPr lang="en-US" altLang="zh-TW" i="1">
                              <a:solidFill>
                                <a:schemeClr val="tx1"/>
                              </a:solidFill>
                              <a:latin typeface="Cambria Math" panose="02040503050406030204" pitchFamily="18" charset="0"/>
                            </a:rPr>
                            <m:t>𝑝</m:t>
                          </m:r>
                        </m:e>
                        <m:sub>
                          <m:r>
                            <a:rPr lang="en-US" altLang="zh-TW" i="1">
                              <a:solidFill>
                                <a:schemeClr val="tx1"/>
                              </a:solidFill>
                              <a:latin typeface="Cambria Math" panose="02040503050406030204" pitchFamily="18" charset="0"/>
                            </a:rPr>
                            <m:t>3</m:t>
                          </m:r>
                        </m:sub>
                        <m:sup>
                          <m:r>
                            <a:rPr lang="en-US" altLang="zh-TW" i="1">
                              <a:solidFill>
                                <a:schemeClr val="tx1"/>
                              </a:solidFill>
                              <a:latin typeface="Cambria Math" panose="02040503050406030204" pitchFamily="18" charset="0"/>
                            </a:rPr>
                            <m:t>𝑇</m:t>
                          </m:r>
                        </m:sup>
                      </m:sSubSup>
                      <m:r>
                        <a:rPr lang="en-US" altLang="zh-TW" i="1">
                          <a:solidFill>
                            <a:schemeClr val="tx1"/>
                          </a:solidFill>
                          <a:latin typeface="Cambria Math" panose="02040503050406030204" pitchFamily="18" charset="0"/>
                        </a:rPr>
                        <m:t>𝑋</m:t>
                      </m:r>
                      <m:sSup>
                        <m:sSupPr>
                          <m:ctrlPr>
                            <a:rPr lang="en-US" altLang="zh-TW" i="1">
                              <a:solidFill>
                                <a:schemeClr val="tx1"/>
                              </a:solidFill>
                              <a:latin typeface="Cambria Math" panose="02040503050406030204" pitchFamily="18" charset="0"/>
                              <a:ea typeface="Cambria Math"/>
                            </a:rPr>
                          </m:ctrlPr>
                        </m:sSupPr>
                        <m:e>
                          <m:r>
                            <a:rPr lang="en-US" altLang="zh-TW" i="1">
                              <a:solidFill>
                                <a:schemeClr val="tx1"/>
                              </a:solidFill>
                              <a:latin typeface="Cambria Math" panose="02040503050406030204" pitchFamily="18" charset="0"/>
                              <a:ea typeface="Cambria Math"/>
                            </a:rPr>
                            <m:t>𝑥</m:t>
                          </m:r>
                        </m:e>
                        <m:sup>
                          <m:r>
                            <a:rPr lang="en-US" altLang="zh-TW" i="1">
                              <a:solidFill>
                                <a:schemeClr val="tx1"/>
                              </a:solidFill>
                              <a:latin typeface="Cambria Math" panose="02040503050406030204" pitchFamily="18" charset="0"/>
                              <a:ea typeface="Cambria Math"/>
                            </a:rPr>
                            <m:t>′</m:t>
                          </m:r>
                        </m:sup>
                      </m:sSup>
                      <m:r>
                        <a:rPr lang="en-US" altLang="zh-TW" i="1">
                          <a:solidFill>
                            <a:schemeClr val="tx1"/>
                          </a:solidFill>
                          <a:latin typeface="Cambria Math" panose="02040503050406030204" pitchFamily="18" charset="0"/>
                          <a:ea typeface="Cambria Math"/>
                        </a:rPr>
                        <m:t>=0</m:t>
                      </m:r>
                    </m:oMath>
                  </m:oMathPara>
                </a14:m>
                <a:endParaRPr lang="en-US" altLang="zh-TW"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indent="0" algn="just">
                  <a:lnSpc>
                    <a:spcPct val="150000"/>
                  </a:lnSpc>
                  <a:spcBef>
                    <a:spcPts val="0"/>
                  </a:spcBef>
                  <a:spcAft>
                    <a:spcPts val="0"/>
                  </a:spcAft>
                  <a:buNone/>
                </a:pPr>
                <a14:m>
                  <m:oMathPara xmlns:m="http://schemas.openxmlformats.org/officeDocument/2006/math">
                    <m:oMathParaPr>
                      <m:jc m:val="center"/>
                    </m:oMathParaPr>
                    <m:oMath xmlns:m="http://schemas.openxmlformats.org/officeDocument/2006/math">
                      <m:sSubSup>
                        <m:sSubSupPr>
                          <m:ctrlPr>
                            <a:rPr lang="en-US" altLang="zh-TW" i="1">
                              <a:solidFill>
                                <a:schemeClr val="tx1"/>
                              </a:solidFill>
                              <a:latin typeface="Cambria Math" panose="02040503050406030204" pitchFamily="18" charset="0"/>
                            </a:rPr>
                          </m:ctrlPr>
                        </m:sSubSupPr>
                        <m:e>
                          <m:r>
                            <a:rPr lang="en-US" altLang="zh-TW" i="1">
                              <a:solidFill>
                                <a:schemeClr val="tx1"/>
                              </a:solidFill>
                              <a:latin typeface="Cambria Math" panose="02040503050406030204" pitchFamily="18" charset="0"/>
                            </a:rPr>
                            <m:t>𝑝</m:t>
                          </m:r>
                        </m:e>
                        <m:sub>
                          <m:r>
                            <a:rPr lang="en-US" altLang="zh-TW" i="1">
                              <a:solidFill>
                                <a:schemeClr val="tx1"/>
                              </a:solidFill>
                              <a:latin typeface="Cambria Math" panose="02040503050406030204" pitchFamily="18" charset="0"/>
                            </a:rPr>
                            <m:t>1</m:t>
                          </m:r>
                        </m:sub>
                        <m:sup>
                          <m:r>
                            <a:rPr lang="en-US" altLang="zh-TW" i="1">
                              <a:solidFill>
                                <a:schemeClr val="tx1"/>
                              </a:solidFill>
                              <a:latin typeface="Cambria Math" panose="02040503050406030204" pitchFamily="18" charset="0"/>
                            </a:rPr>
                            <m:t>𝑇</m:t>
                          </m:r>
                        </m:sup>
                      </m:sSubSup>
                      <m:r>
                        <a:rPr lang="en-US" altLang="zh-TW" i="1">
                          <a:solidFill>
                            <a:schemeClr val="tx1"/>
                          </a:solidFill>
                          <a:latin typeface="Cambria Math" panose="02040503050406030204" pitchFamily="18" charset="0"/>
                        </a:rPr>
                        <m:t>𝑋</m:t>
                      </m:r>
                      <m:r>
                        <a:rPr lang="en-US" altLang="zh-TW" i="1">
                          <a:solidFill>
                            <a:schemeClr val="tx1"/>
                          </a:solidFill>
                          <a:latin typeface="Cambria Math" panose="02040503050406030204" pitchFamily="18" charset="0"/>
                        </a:rPr>
                        <m:t>−</m:t>
                      </m:r>
                      <m:sSubSup>
                        <m:sSubSupPr>
                          <m:ctrlPr>
                            <a:rPr lang="en-US" altLang="zh-TW" i="1">
                              <a:solidFill>
                                <a:schemeClr val="tx1"/>
                              </a:solidFill>
                              <a:latin typeface="Cambria Math" panose="02040503050406030204" pitchFamily="18" charset="0"/>
                            </a:rPr>
                          </m:ctrlPr>
                        </m:sSubSupPr>
                        <m:e>
                          <m:r>
                            <a:rPr lang="en-US" altLang="zh-TW" i="1">
                              <a:solidFill>
                                <a:schemeClr val="tx1"/>
                              </a:solidFill>
                              <a:latin typeface="Cambria Math" panose="02040503050406030204" pitchFamily="18" charset="0"/>
                            </a:rPr>
                            <m:t>𝑝</m:t>
                          </m:r>
                        </m:e>
                        <m:sub>
                          <m:r>
                            <a:rPr lang="en-US" altLang="zh-TW" i="1">
                              <a:solidFill>
                                <a:schemeClr val="tx1"/>
                              </a:solidFill>
                              <a:latin typeface="Cambria Math" panose="02040503050406030204" pitchFamily="18" charset="0"/>
                            </a:rPr>
                            <m:t>2</m:t>
                          </m:r>
                        </m:sub>
                        <m:sup>
                          <m:r>
                            <a:rPr lang="en-US" altLang="zh-TW" i="1">
                              <a:solidFill>
                                <a:schemeClr val="tx1"/>
                              </a:solidFill>
                              <a:latin typeface="Cambria Math" panose="02040503050406030204" pitchFamily="18" charset="0"/>
                            </a:rPr>
                            <m:t>𝑇</m:t>
                          </m:r>
                        </m:sup>
                      </m:sSubSup>
                      <m:r>
                        <a:rPr lang="en-US" altLang="zh-TW" i="1">
                          <a:solidFill>
                            <a:schemeClr val="tx1"/>
                          </a:solidFill>
                          <a:latin typeface="Cambria Math" panose="02040503050406030204" pitchFamily="18" charset="0"/>
                        </a:rPr>
                        <m:t>𝑋</m:t>
                      </m:r>
                      <m:sSup>
                        <m:sSupPr>
                          <m:ctrlPr>
                            <a:rPr lang="en-US" altLang="zh-TW" i="1">
                              <a:solidFill>
                                <a:schemeClr val="tx1"/>
                              </a:solidFill>
                              <a:latin typeface="Cambria Math" panose="02040503050406030204" pitchFamily="18" charset="0"/>
                              <a:ea typeface="Cambria Math"/>
                            </a:rPr>
                          </m:ctrlPr>
                        </m:sSupPr>
                        <m:e>
                          <m:r>
                            <a:rPr lang="en-US" altLang="zh-TW" i="1">
                              <a:solidFill>
                                <a:schemeClr val="tx1"/>
                              </a:solidFill>
                              <a:latin typeface="Cambria Math" panose="02040503050406030204" pitchFamily="18" charset="0"/>
                              <a:ea typeface="Cambria Math"/>
                            </a:rPr>
                            <m:t>𝑦</m:t>
                          </m:r>
                        </m:e>
                        <m:sup>
                          <m:r>
                            <a:rPr lang="en-US" altLang="zh-TW" i="1">
                              <a:solidFill>
                                <a:schemeClr val="tx1"/>
                              </a:solidFill>
                              <a:latin typeface="Cambria Math" panose="02040503050406030204" pitchFamily="18" charset="0"/>
                              <a:ea typeface="Cambria Math"/>
                            </a:rPr>
                            <m:t>′</m:t>
                          </m:r>
                        </m:sup>
                      </m:sSup>
                      <m:r>
                        <a:rPr lang="en-US" altLang="zh-TW" i="1">
                          <a:solidFill>
                            <a:schemeClr val="tx1"/>
                          </a:solidFill>
                          <a:latin typeface="Cambria Math" panose="02040503050406030204" pitchFamily="18" charset="0"/>
                          <a:ea typeface="Cambria Math"/>
                        </a:rPr>
                        <m:t>=0</m:t>
                      </m:r>
                    </m:oMath>
                  </m:oMathPara>
                </a14:m>
                <a:endParaRPr lang="en-US" altLang="zh-TW"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mc:Choice>
        <mc:Fallback xmlns="">
          <p:sp>
            <p:nvSpPr>
              <p:cNvPr id="4" name="內容版面配置區 2">
                <a:extLst>
                  <a:ext uri="{FF2B5EF4-FFF2-40B4-BE49-F238E27FC236}">
                    <a16:creationId xmlns:a16="http://schemas.microsoft.com/office/drawing/2014/main" id="{CFA6C76C-4E24-48B9-8497-A4BA52B53D29}"/>
                  </a:ext>
                </a:extLst>
              </p:cNvPr>
              <p:cNvSpPr>
                <a:spLocks noGrp="1" noRot="1" noChangeAspect="1" noMove="1" noResize="1" noEditPoints="1" noAdjustHandles="1" noChangeArrowheads="1" noChangeShapeType="1" noTextEdit="1"/>
              </p:cNvSpPr>
              <p:nvPr>
                <p:ph idx="1"/>
              </p:nvPr>
            </p:nvSpPr>
            <p:spPr>
              <a:xfrm>
                <a:off x="784858" y="1820094"/>
                <a:ext cx="10949941" cy="4740596"/>
              </a:xfrm>
              <a:blipFill>
                <a:blip r:embed="rId4"/>
                <a:stretch>
                  <a:fillRect l="-1169"/>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 name="矩形 4"/>
              <p:cNvSpPr/>
              <p:nvPr/>
            </p:nvSpPr>
            <p:spPr>
              <a:xfrm>
                <a:off x="957944" y="2845876"/>
                <a:ext cx="10582806" cy="424732"/>
              </a:xfrm>
              <a:prstGeom prst="rect">
                <a:avLst/>
              </a:prstGeom>
            </p:spPr>
            <p:txBody>
              <a:bodyPr vert="horz" wrap="square" lIns="91440" tIns="45720" rIns="91440" bIns="45720" rtlCol="0">
                <a:spAutoFit/>
              </a:bodyPr>
              <a:lstStyle/>
              <a:p>
                <a:pPr marL="285750" indent="-285750" algn="just">
                  <a:lnSpc>
                    <a:spcPct val="90000"/>
                  </a:lnSpc>
                  <a:spcBef>
                    <a:spcPts val="1000"/>
                  </a:spcBef>
                  <a:buFont typeface="Arial" panose="020B0604020202020204" pitchFamily="34" charset="0"/>
                  <a:buChar char="•"/>
                </a:pPr>
                <a:r>
                  <a:rPr lang="en-US" altLang="zh-TW" sz="2400" dirty="0">
                    <a:latin typeface="Times New Roman" panose="02020603050405020304" pitchFamily="18" charset="0"/>
                    <a:cs typeface="Times New Roman" panose="02020603050405020304" pitchFamily="18" charset="0"/>
                  </a:rPr>
                  <a:t>At least six correspondences</a:t>
                </a:r>
                <a:r>
                  <a:rPr lang="zh-TW" altLang="en-US" sz="2400" dirty="0">
                    <a:latin typeface="Times New Roman" panose="02020603050405020304" pitchFamily="18" charset="0"/>
                    <a:cs typeface="Times New Roman" panose="02020603050405020304" pitchFamily="18" charset="0"/>
                  </a:rPr>
                  <a:t> </a:t>
                </a:r>
                <a:r>
                  <a:rPr lang="en-US" altLang="zh-TW" sz="2400" dirty="0">
                    <a:latin typeface="Times New Roman" panose="02020603050405020304" pitchFamily="18" charset="0"/>
                    <a:cs typeface="Times New Roman" panose="02020603050405020304" pitchFamily="18" charset="0"/>
                  </a:rPr>
                  <a:t>are needed to compute the 12 (or 11) unknowns in </a:t>
                </a:r>
                <a14:m>
                  <m:oMath xmlns:m="http://schemas.openxmlformats.org/officeDocument/2006/math">
                    <m:r>
                      <a:rPr lang="en-US" altLang="zh-TW" sz="2400">
                        <a:latin typeface="Cambria Math" panose="02040503050406030204" pitchFamily="18" charset="0"/>
                        <a:cs typeface="Times New Roman" panose="02020603050405020304" pitchFamily="18" charset="0"/>
                      </a:rPr>
                      <m:t>𝑃</m:t>
                    </m:r>
                  </m:oMath>
                </a14:m>
                <a:r>
                  <a:rPr lang="en-US" altLang="zh-TW" sz="2400" dirty="0">
                    <a:latin typeface="Times New Roman" panose="02020603050405020304" pitchFamily="18" charset="0"/>
                    <a:cs typeface="Times New Roman" panose="02020603050405020304" pitchFamily="18" charset="0"/>
                  </a:rPr>
                  <a:t>.</a:t>
                </a:r>
              </a:p>
            </p:txBody>
          </p:sp>
        </mc:Choice>
        <mc:Fallback xmlns="">
          <p:sp>
            <p:nvSpPr>
              <p:cNvPr id="5" name="矩形 4"/>
              <p:cNvSpPr>
                <a:spLocks noRot="1" noChangeAspect="1" noMove="1" noResize="1" noEditPoints="1" noAdjustHandles="1" noChangeArrowheads="1" noChangeShapeType="1" noTextEdit="1"/>
              </p:cNvSpPr>
              <p:nvPr/>
            </p:nvSpPr>
            <p:spPr>
              <a:xfrm>
                <a:off x="957944" y="2845876"/>
                <a:ext cx="10582806" cy="424732"/>
              </a:xfrm>
              <a:prstGeom prst="rect">
                <a:avLst/>
              </a:prstGeom>
              <a:blipFill>
                <a:blip r:embed="rId5"/>
                <a:stretch>
                  <a:fillRect l="-749" t="-20000" r="-58" b="-31429"/>
                </a:stretch>
              </a:blipFill>
            </p:spPr>
            <p:txBody>
              <a:bodyPr/>
              <a:lstStyle/>
              <a:p>
                <a:r>
                  <a:rPr lang="zh-TW" altLang="en-US">
                    <a:noFill/>
                  </a:rPr>
                  <a:t> </a:t>
                </a:r>
              </a:p>
            </p:txBody>
          </p:sp>
        </mc:Fallback>
      </mc:AlternateContent>
      <p:sp>
        <p:nvSpPr>
          <p:cNvPr id="7" name="標題 1">
            <a:extLst>
              <a:ext uri="{FF2B5EF4-FFF2-40B4-BE49-F238E27FC236}">
                <a16:creationId xmlns:a16="http://schemas.microsoft.com/office/drawing/2014/main" id="{394C277F-777C-4AD0-9033-378FE50CA613}"/>
              </a:ext>
            </a:extLst>
          </p:cNvPr>
          <p:cNvSpPr>
            <a:spLocks noGrp="1"/>
          </p:cNvSpPr>
          <p:nvPr>
            <p:ph type="title"/>
          </p:nvPr>
        </p:nvSpPr>
        <p:spPr>
          <a:xfrm>
            <a:off x="522515" y="778154"/>
            <a:ext cx="10697031" cy="630942"/>
          </a:xfrm>
        </p:spPr>
        <p:txBody>
          <a:bodyPr vert="horz" wrap="none" lIns="91440" tIns="45720" rIns="91440" bIns="45720" rtlCol="0" anchor="ctr">
            <a:spAutoFit/>
          </a:bodyPr>
          <a:lstStyle/>
          <a:p>
            <a:pPr>
              <a:lnSpc>
                <a:spcPts val="4200"/>
              </a:lnSpc>
            </a:pPr>
            <a:r>
              <a:rPr lang="en-US" altLang="zh-TW" sz="4000" b="1" dirty="0">
                <a:latin typeface="Times New Roman" panose="02020603050405020304" pitchFamily="18" charset="0"/>
                <a:ea typeface="+mn-ea"/>
                <a:cs typeface="Times New Roman" panose="02020603050405020304" pitchFamily="18" charset="0"/>
              </a:rPr>
              <a:t>11.2.1 Pose Estimation - Linear Algorithms </a:t>
            </a:r>
            <a:r>
              <a:rPr lang="en-US" altLang="zh-TW" sz="4000" b="1" dirty="0">
                <a:latin typeface="Times New Roman" panose="02020603050405020304" pitchFamily="18" charset="0"/>
                <a:cs typeface="Times New Roman" panose="02020603050405020304" pitchFamily="18" charset="0"/>
              </a:rPr>
              <a:t>(5/9)</a:t>
            </a:r>
            <a:endParaRPr lang="zh-TW" altLang="en-US" sz="4000" b="1" dirty="0">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3004828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矩形 2">
                <a:extLst>
                  <a:ext uri="{FF2B5EF4-FFF2-40B4-BE49-F238E27FC236}">
                    <a16:creationId xmlns:a16="http://schemas.microsoft.com/office/drawing/2014/main" id="{C41929A8-F515-4AF3-A916-46201CC5C5C0}"/>
                  </a:ext>
                </a:extLst>
              </p:cNvPr>
              <p:cNvSpPr/>
              <p:nvPr/>
            </p:nvSpPr>
            <p:spPr>
              <a:xfrm>
                <a:off x="8781531" y="1555263"/>
                <a:ext cx="3056414" cy="930191"/>
              </a:xfrm>
              <a:prstGeom prst="rect">
                <a:avLst/>
              </a:prstGeom>
            </p:spPr>
            <p:txBody>
              <a:bodyPr wrap="none">
                <a:spAutoFit/>
              </a:bodyPr>
              <a:lstStyle/>
              <a:p>
                <a:pPr algn="just">
                  <a:lnSpc>
                    <a:spcPct val="120000"/>
                  </a:lnSpc>
                </a:pPr>
                <a14:m>
                  <m:oMathPara xmlns:m="http://schemas.openxmlformats.org/officeDocument/2006/math">
                    <m:oMathParaPr>
                      <m:jc m:val="center"/>
                    </m:oMathParaPr>
                    <m:oMath xmlns:m="http://schemas.openxmlformats.org/officeDocument/2006/math">
                      <m:sSup>
                        <m:sSupPr>
                          <m:ctrlPr>
                            <a:rPr lang="en-US" altLang="zh-TW" sz="2000" i="1">
                              <a:solidFill>
                                <a:schemeClr val="tx1"/>
                              </a:solidFill>
                              <a:latin typeface="Cambria Math" panose="02040503050406030204" pitchFamily="18" charset="0"/>
                              <a:ea typeface="Cambria Math"/>
                            </a:rPr>
                          </m:ctrlPr>
                        </m:sSupPr>
                        <m:e>
                          <m:r>
                            <a:rPr lang="en-US" altLang="zh-TW" sz="2000" i="1">
                              <a:solidFill>
                                <a:schemeClr val="tx1"/>
                              </a:solidFill>
                              <a:latin typeface="Cambria Math" panose="02040503050406030204" pitchFamily="18" charset="0"/>
                              <a:ea typeface="Cambria Math"/>
                            </a:rPr>
                            <m:t>𝑥</m:t>
                          </m:r>
                        </m:e>
                        <m:sup>
                          <m:r>
                            <a:rPr lang="en-US" altLang="zh-TW" sz="2000" i="1">
                              <a:solidFill>
                                <a:schemeClr val="tx1"/>
                              </a:solidFill>
                              <a:latin typeface="Cambria Math" panose="02040503050406030204" pitchFamily="18" charset="0"/>
                              <a:ea typeface="Cambria Math"/>
                            </a:rPr>
                            <m:t>′</m:t>
                          </m:r>
                        </m:sup>
                      </m:sSup>
                      <m:r>
                        <a:rPr lang="en-US" altLang="zh-TW" sz="2000" i="1">
                          <a:solidFill>
                            <a:schemeClr val="tx1"/>
                          </a:solidFill>
                          <a:latin typeface="Cambria Math" panose="02040503050406030204" pitchFamily="18" charset="0"/>
                          <a:ea typeface="Cambria Math"/>
                        </a:rPr>
                        <m:t>= </m:t>
                      </m:r>
                      <m:f>
                        <m:fPr>
                          <m:ctrlPr>
                            <a:rPr lang="en-US" altLang="zh-TW" sz="2000" i="1">
                              <a:solidFill>
                                <a:schemeClr val="tx1"/>
                              </a:solidFill>
                              <a:latin typeface="Cambria Math" panose="02040503050406030204" pitchFamily="18" charset="0"/>
                              <a:ea typeface="Cambria Math"/>
                            </a:rPr>
                          </m:ctrlPr>
                        </m:fPr>
                        <m:num>
                          <m:sSubSup>
                            <m:sSubSupPr>
                              <m:ctrlPr>
                                <a:rPr lang="en-US" altLang="zh-TW" sz="2000" i="1">
                                  <a:solidFill>
                                    <a:schemeClr val="tx1"/>
                                  </a:solidFill>
                                  <a:latin typeface="Cambria Math" panose="02040503050406030204" pitchFamily="18" charset="0"/>
                                </a:rPr>
                              </m:ctrlPr>
                            </m:sSubSupPr>
                            <m:e>
                              <m:r>
                                <a:rPr lang="en-US" altLang="zh-TW" sz="2000" i="1">
                                  <a:solidFill>
                                    <a:schemeClr val="tx1"/>
                                  </a:solidFill>
                                  <a:latin typeface="Cambria Math" panose="02040503050406030204" pitchFamily="18" charset="0"/>
                                </a:rPr>
                                <m:t>𝑝</m:t>
                              </m:r>
                            </m:e>
                            <m:sub>
                              <m:r>
                                <a:rPr lang="en-US" altLang="zh-TW" sz="2000" i="1">
                                  <a:solidFill>
                                    <a:schemeClr val="tx1"/>
                                  </a:solidFill>
                                  <a:latin typeface="Cambria Math" panose="02040503050406030204" pitchFamily="18" charset="0"/>
                                </a:rPr>
                                <m:t>1</m:t>
                              </m:r>
                            </m:sub>
                            <m:sup>
                              <m:r>
                                <a:rPr lang="en-US" altLang="zh-TW" sz="2000" i="1">
                                  <a:solidFill>
                                    <a:schemeClr val="tx1"/>
                                  </a:solidFill>
                                  <a:latin typeface="Cambria Math" panose="02040503050406030204" pitchFamily="18" charset="0"/>
                                </a:rPr>
                                <m:t>𝑇</m:t>
                              </m:r>
                            </m:sup>
                          </m:sSubSup>
                          <m:r>
                            <a:rPr lang="en-US" altLang="zh-TW" sz="2000" i="1">
                              <a:solidFill>
                                <a:schemeClr val="tx1"/>
                              </a:solidFill>
                              <a:latin typeface="Cambria Math" panose="02040503050406030204" pitchFamily="18" charset="0"/>
                            </a:rPr>
                            <m:t>𝑋</m:t>
                          </m:r>
                        </m:num>
                        <m:den>
                          <m:sSubSup>
                            <m:sSubSupPr>
                              <m:ctrlPr>
                                <a:rPr lang="en-US" altLang="zh-TW" sz="2000" i="1">
                                  <a:solidFill>
                                    <a:schemeClr val="tx1"/>
                                  </a:solidFill>
                                  <a:latin typeface="Cambria Math" panose="02040503050406030204" pitchFamily="18" charset="0"/>
                                </a:rPr>
                              </m:ctrlPr>
                            </m:sSubSupPr>
                            <m:e>
                              <m:r>
                                <a:rPr lang="en-US" altLang="zh-TW" sz="2000" i="1">
                                  <a:solidFill>
                                    <a:schemeClr val="tx1"/>
                                  </a:solidFill>
                                  <a:latin typeface="Cambria Math" panose="02040503050406030204" pitchFamily="18" charset="0"/>
                                </a:rPr>
                                <m:t>𝑝</m:t>
                              </m:r>
                            </m:e>
                            <m:sub>
                              <m:r>
                                <a:rPr lang="en-US" altLang="zh-TW" sz="2000" i="1">
                                  <a:solidFill>
                                    <a:schemeClr val="tx1"/>
                                  </a:solidFill>
                                  <a:latin typeface="Cambria Math" panose="02040503050406030204" pitchFamily="18" charset="0"/>
                                </a:rPr>
                                <m:t>3</m:t>
                              </m:r>
                            </m:sub>
                            <m:sup>
                              <m:r>
                                <a:rPr lang="en-US" altLang="zh-TW" sz="2000" i="1">
                                  <a:solidFill>
                                    <a:schemeClr val="tx1"/>
                                  </a:solidFill>
                                  <a:latin typeface="Cambria Math" panose="02040503050406030204" pitchFamily="18" charset="0"/>
                                </a:rPr>
                                <m:t>𝑇</m:t>
                              </m:r>
                            </m:sup>
                          </m:sSubSup>
                          <m:r>
                            <a:rPr lang="en-US" altLang="zh-TW" sz="2000" i="1">
                              <a:solidFill>
                                <a:schemeClr val="tx1"/>
                              </a:solidFill>
                              <a:latin typeface="Cambria Math" panose="02040503050406030204" pitchFamily="18" charset="0"/>
                            </a:rPr>
                            <m:t>𝑋</m:t>
                          </m:r>
                        </m:den>
                      </m:f>
                      <m:r>
                        <a:rPr lang="en-US" altLang="zh-TW" sz="2000" i="1">
                          <a:solidFill>
                            <a:schemeClr val="tx1"/>
                          </a:solidFill>
                          <a:latin typeface="Cambria Math" panose="02040503050406030204" pitchFamily="18" charset="0"/>
                          <a:ea typeface="Cambria Math"/>
                        </a:rPr>
                        <m:t>           </m:t>
                      </m:r>
                      <m:sSup>
                        <m:sSupPr>
                          <m:ctrlPr>
                            <a:rPr lang="en-US" altLang="zh-TW" sz="2000" i="1">
                              <a:solidFill>
                                <a:schemeClr val="tx1"/>
                              </a:solidFill>
                              <a:latin typeface="Cambria Math" panose="02040503050406030204" pitchFamily="18" charset="0"/>
                              <a:ea typeface="Cambria Math"/>
                            </a:rPr>
                          </m:ctrlPr>
                        </m:sSupPr>
                        <m:e>
                          <m:r>
                            <a:rPr lang="en-US" altLang="zh-TW" sz="2000" i="1">
                              <a:solidFill>
                                <a:schemeClr val="tx1"/>
                              </a:solidFill>
                              <a:latin typeface="Cambria Math" panose="02040503050406030204" pitchFamily="18" charset="0"/>
                              <a:ea typeface="Cambria Math"/>
                            </a:rPr>
                            <m:t>𝑦</m:t>
                          </m:r>
                        </m:e>
                        <m:sup>
                          <m:r>
                            <a:rPr lang="en-US" altLang="zh-TW" sz="2000" i="1">
                              <a:solidFill>
                                <a:schemeClr val="tx1"/>
                              </a:solidFill>
                              <a:latin typeface="Cambria Math" panose="02040503050406030204" pitchFamily="18" charset="0"/>
                              <a:ea typeface="Cambria Math"/>
                            </a:rPr>
                            <m:t>′</m:t>
                          </m:r>
                        </m:sup>
                      </m:sSup>
                      <m:r>
                        <a:rPr lang="en-US" altLang="zh-TW" sz="2000" i="1">
                          <a:solidFill>
                            <a:schemeClr val="tx1"/>
                          </a:solidFill>
                          <a:latin typeface="Cambria Math" panose="02040503050406030204" pitchFamily="18" charset="0"/>
                          <a:ea typeface="Cambria Math"/>
                        </a:rPr>
                        <m:t>= </m:t>
                      </m:r>
                      <m:f>
                        <m:fPr>
                          <m:ctrlPr>
                            <a:rPr lang="en-US" altLang="zh-TW" sz="2000" i="1">
                              <a:solidFill>
                                <a:schemeClr val="tx1"/>
                              </a:solidFill>
                              <a:latin typeface="Cambria Math" panose="02040503050406030204" pitchFamily="18" charset="0"/>
                              <a:ea typeface="Cambria Math"/>
                            </a:rPr>
                          </m:ctrlPr>
                        </m:fPr>
                        <m:num>
                          <m:sSubSup>
                            <m:sSubSupPr>
                              <m:ctrlPr>
                                <a:rPr lang="en-US" altLang="zh-TW" sz="2000" i="1">
                                  <a:solidFill>
                                    <a:schemeClr val="tx1"/>
                                  </a:solidFill>
                                  <a:latin typeface="Cambria Math" panose="02040503050406030204" pitchFamily="18" charset="0"/>
                                </a:rPr>
                              </m:ctrlPr>
                            </m:sSubSupPr>
                            <m:e>
                              <m:r>
                                <a:rPr lang="en-US" altLang="zh-TW" sz="2000" i="1">
                                  <a:solidFill>
                                    <a:schemeClr val="tx1"/>
                                  </a:solidFill>
                                  <a:latin typeface="Cambria Math" panose="02040503050406030204" pitchFamily="18" charset="0"/>
                                </a:rPr>
                                <m:t>𝑝</m:t>
                              </m:r>
                            </m:e>
                            <m:sub>
                              <m:r>
                                <a:rPr lang="en-US" altLang="zh-TW" sz="2000" i="1">
                                  <a:solidFill>
                                    <a:schemeClr val="tx1"/>
                                  </a:solidFill>
                                  <a:latin typeface="Cambria Math" panose="02040503050406030204" pitchFamily="18" charset="0"/>
                                </a:rPr>
                                <m:t>2</m:t>
                              </m:r>
                            </m:sub>
                            <m:sup>
                              <m:r>
                                <a:rPr lang="en-US" altLang="zh-TW" sz="2000" i="1">
                                  <a:solidFill>
                                    <a:schemeClr val="tx1"/>
                                  </a:solidFill>
                                  <a:latin typeface="Cambria Math" panose="02040503050406030204" pitchFamily="18" charset="0"/>
                                </a:rPr>
                                <m:t>𝑇</m:t>
                              </m:r>
                            </m:sup>
                          </m:sSubSup>
                          <m:r>
                            <a:rPr lang="en-US" altLang="zh-TW" sz="2000" i="1">
                              <a:solidFill>
                                <a:schemeClr val="tx1"/>
                              </a:solidFill>
                              <a:latin typeface="Cambria Math" panose="02040503050406030204" pitchFamily="18" charset="0"/>
                            </a:rPr>
                            <m:t>𝑋</m:t>
                          </m:r>
                        </m:num>
                        <m:den>
                          <m:sSubSup>
                            <m:sSubSupPr>
                              <m:ctrlPr>
                                <a:rPr lang="en-US" altLang="zh-TW" sz="2000" i="1">
                                  <a:solidFill>
                                    <a:schemeClr val="tx1"/>
                                  </a:solidFill>
                                  <a:latin typeface="Cambria Math" panose="02040503050406030204" pitchFamily="18" charset="0"/>
                                </a:rPr>
                              </m:ctrlPr>
                            </m:sSubSupPr>
                            <m:e>
                              <m:r>
                                <a:rPr lang="en-US" altLang="zh-TW" sz="2000" i="1">
                                  <a:solidFill>
                                    <a:schemeClr val="tx1"/>
                                  </a:solidFill>
                                  <a:latin typeface="Cambria Math" panose="02040503050406030204" pitchFamily="18" charset="0"/>
                                </a:rPr>
                                <m:t>𝑝</m:t>
                              </m:r>
                            </m:e>
                            <m:sub>
                              <m:r>
                                <a:rPr lang="en-US" altLang="zh-TW" sz="2000" i="1">
                                  <a:solidFill>
                                    <a:schemeClr val="tx1"/>
                                  </a:solidFill>
                                  <a:latin typeface="Cambria Math" panose="02040503050406030204" pitchFamily="18" charset="0"/>
                                </a:rPr>
                                <m:t>3</m:t>
                              </m:r>
                            </m:sub>
                            <m:sup>
                              <m:r>
                                <a:rPr lang="en-US" altLang="zh-TW" sz="2000" i="1">
                                  <a:solidFill>
                                    <a:schemeClr val="tx1"/>
                                  </a:solidFill>
                                  <a:latin typeface="Cambria Math" panose="02040503050406030204" pitchFamily="18" charset="0"/>
                                </a:rPr>
                                <m:t>𝑇</m:t>
                              </m:r>
                            </m:sup>
                          </m:sSubSup>
                          <m:r>
                            <a:rPr lang="en-US" altLang="zh-TW" sz="2000" i="1">
                              <a:solidFill>
                                <a:schemeClr val="tx1"/>
                              </a:solidFill>
                              <a:latin typeface="Cambria Math" panose="02040503050406030204" pitchFamily="18" charset="0"/>
                            </a:rPr>
                            <m:t>𝑋</m:t>
                          </m:r>
                        </m:den>
                      </m:f>
                    </m:oMath>
                  </m:oMathPara>
                </a14:m>
                <a:endParaRPr lang="en-US" altLang="zh-TW" sz="2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mc:Choice>
        <mc:Fallback xmlns="">
          <p:sp>
            <p:nvSpPr>
              <p:cNvPr id="3" name="矩形 2">
                <a:extLst>
                  <a:ext uri="{FF2B5EF4-FFF2-40B4-BE49-F238E27FC236}">
                    <a16:creationId xmlns:a16="http://schemas.microsoft.com/office/drawing/2014/main" id="{C41929A8-F515-4AF3-A916-46201CC5C5C0}"/>
                  </a:ext>
                </a:extLst>
              </p:cNvPr>
              <p:cNvSpPr>
                <a:spLocks noRot="1" noChangeAspect="1" noMove="1" noResize="1" noEditPoints="1" noAdjustHandles="1" noChangeArrowheads="1" noChangeShapeType="1" noTextEdit="1"/>
              </p:cNvSpPr>
              <p:nvPr/>
            </p:nvSpPr>
            <p:spPr>
              <a:xfrm>
                <a:off x="8781531" y="1555263"/>
                <a:ext cx="3056414" cy="930191"/>
              </a:xfrm>
              <a:prstGeom prst="rect">
                <a:avLst/>
              </a:prstGeom>
              <a:blipFill>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 name="內容版面配置區 2">
                <a:extLst>
                  <a:ext uri="{FF2B5EF4-FFF2-40B4-BE49-F238E27FC236}">
                    <a16:creationId xmlns:a16="http://schemas.microsoft.com/office/drawing/2014/main" id="{E4E80070-361E-44A1-AC2C-7FFCF182A05B}"/>
                  </a:ext>
                </a:extLst>
              </p:cNvPr>
              <p:cNvSpPr>
                <a:spLocks noGrp="1"/>
              </p:cNvSpPr>
              <p:nvPr>
                <p:ph idx="1"/>
              </p:nvPr>
            </p:nvSpPr>
            <p:spPr>
              <a:xfrm>
                <a:off x="1334588" y="1630612"/>
                <a:ext cx="10193384" cy="4717626"/>
              </a:xfrm>
            </p:spPr>
            <p:txBody>
              <a:bodyPr>
                <a:noAutofit/>
              </a:bodyPr>
              <a:lstStyle/>
              <a:p>
                <a:pPr marL="0" indent="0" algn="just">
                  <a:lnSpc>
                    <a:spcPct val="100000"/>
                  </a:lnSpc>
                  <a:spcBef>
                    <a:spcPts val="0"/>
                  </a:spcBef>
                  <a:spcAft>
                    <a:spcPts val="1200"/>
                  </a:spcAft>
                  <a:buNone/>
                </a:pPr>
                <a:r>
                  <a:rPr lang="en-US" altLang="zh-TW"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Make them linear with algebraic manipulation:</a:t>
                </a:r>
              </a:p>
              <a:p>
                <a:pPr marL="0" indent="0" algn="just">
                  <a:lnSpc>
                    <a:spcPct val="100000"/>
                  </a:lnSpc>
                  <a:spcBef>
                    <a:spcPts val="0"/>
                  </a:spcBef>
                  <a:spcAft>
                    <a:spcPts val="0"/>
                  </a:spcAft>
                  <a:buNone/>
                </a:pPr>
                <a14:m>
                  <m:oMathPara xmlns:m="http://schemas.openxmlformats.org/officeDocument/2006/math">
                    <m:oMathParaPr>
                      <m:jc m:val="center"/>
                    </m:oMathParaPr>
                    <m:oMath xmlns:m="http://schemas.openxmlformats.org/officeDocument/2006/math">
                      <m:sSubSup>
                        <m:sSubSupPr>
                          <m:ctrlPr>
                            <a:rPr lang="en-US" altLang="zh-TW" sz="2400" i="1">
                              <a:solidFill>
                                <a:schemeClr val="tx1"/>
                              </a:solidFill>
                              <a:latin typeface="Cambria Math" panose="02040503050406030204" pitchFamily="18" charset="0"/>
                            </a:rPr>
                          </m:ctrlPr>
                        </m:sSubSupPr>
                        <m:e>
                          <m:r>
                            <a:rPr lang="en-US" altLang="zh-TW" sz="2400" i="1">
                              <a:solidFill>
                                <a:schemeClr val="tx1"/>
                              </a:solidFill>
                              <a:latin typeface="Cambria Math" panose="02040503050406030204" pitchFamily="18" charset="0"/>
                            </a:rPr>
                            <m:t>𝑝</m:t>
                          </m:r>
                        </m:e>
                        <m:sub>
                          <m:r>
                            <a:rPr lang="en-US" altLang="zh-TW" sz="2400" i="1">
                              <a:solidFill>
                                <a:schemeClr val="tx1"/>
                              </a:solidFill>
                              <a:latin typeface="Cambria Math" panose="02040503050406030204" pitchFamily="18" charset="0"/>
                            </a:rPr>
                            <m:t>1</m:t>
                          </m:r>
                        </m:sub>
                        <m:sup>
                          <m:r>
                            <a:rPr lang="en-US" altLang="zh-TW" sz="2400" i="1">
                              <a:solidFill>
                                <a:schemeClr val="tx1"/>
                              </a:solidFill>
                              <a:latin typeface="Cambria Math" panose="02040503050406030204" pitchFamily="18" charset="0"/>
                            </a:rPr>
                            <m:t>𝑇</m:t>
                          </m:r>
                        </m:sup>
                      </m:sSubSup>
                      <m:r>
                        <a:rPr lang="en-US" altLang="zh-TW" sz="2400" i="1">
                          <a:solidFill>
                            <a:schemeClr val="tx1"/>
                          </a:solidFill>
                          <a:latin typeface="Cambria Math" panose="02040503050406030204" pitchFamily="18" charset="0"/>
                        </a:rPr>
                        <m:t>𝑋</m:t>
                      </m:r>
                      <m:r>
                        <a:rPr lang="en-US" altLang="zh-TW" sz="2400" b="0" i="1" smtClean="0">
                          <a:solidFill>
                            <a:schemeClr val="tx1"/>
                          </a:solidFill>
                          <a:latin typeface="Cambria Math" panose="02040503050406030204" pitchFamily="18" charset="0"/>
                        </a:rPr>
                        <m:t>−</m:t>
                      </m:r>
                      <m:sSubSup>
                        <m:sSubSupPr>
                          <m:ctrlPr>
                            <a:rPr lang="en-US" altLang="zh-TW" sz="2400" i="1">
                              <a:solidFill>
                                <a:schemeClr val="tx1"/>
                              </a:solidFill>
                              <a:latin typeface="Cambria Math" panose="02040503050406030204" pitchFamily="18" charset="0"/>
                            </a:rPr>
                          </m:ctrlPr>
                        </m:sSubSupPr>
                        <m:e>
                          <m:r>
                            <a:rPr lang="en-US" altLang="zh-TW" sz="2400" i="1">
                              <a:solidFill>
                                <a:schemeClr val="tx1"/>
                              </a:solidFill>
                              <a:latin typeface="Cambria Math" panose="02040503050406030204" pitchFamily="18" charset="0"/>
                            </a:rPr>
                            <m:t>𝑝</m:t>
                          </m:r>
                        </m:e>
                        <m:sub>
                          <m:r>
                            <a:rPr lang="en-US" altLang="zh-TW" sz="2400" i="1">
                              <a:solidFill>
                                <a:schemeClr val="tx1"/>
                              </a:solidFill>
                              <a:latin typeface="Cambria Math" panose="02040503050406030204" pitchFamily="18" charset="0"/>
                            </a:rPr>
                            <m:t>3</m:t>
                          </m:r>
                        </m:sub>
                        <m:sup>
                          <m:r>
                            <a:rPr lang="en-US" altLang="zh-TW" sz="2400" i="1">
                              <a:solidFill>
                                <a:schemeClr val="tx1"/>
                              </a:solidFill>
                              <a:latin typeface="Cambria Math" panose="02040503050406030204" pitchFamily="18" charset="0"/>
                            </a:rPr>
                            <m:t>𝑇</m:t>
                          </m:r>
                        </m:sup>
                      </m:sSubSup>
                      <m:r>
                        <a:rPr lang="en-US" altLang="zh-TW" sz="2400" i="1">
                          <a:solidFill>
                            <a:schemeClr val="tx1"/>
                          </a:solidFill>
                          <a:latin typeface="Cambria Math" panose="02040503050406030204" pitchFamily="18" charset="0"/>
                        </a:rPr>
                        <m:t>𝑋</m:t>
                      </m:r>
                      <m:sSup>
                        <m:sSupPr>
                          <m:ctrlPr>
                            <a:rPr lang="en-US" altLang="zh-TW" sz="2400" i="1">
                              <a:solidFill>
                                <a:schemeClr val="tx1"/>
                              </a:solidFill>
                              <a:latin typeface="Cambria Math" panose="02040503050406030204" pitchFamily="18" charset="0"/>
                              <a:ea typeface="Cambria Math"/>
                            </a:rPr>
                          </m:ctrlPr>
                        </m:sSupPr>
                        <m:e>
                          <m:r>
                            <a:rPr lang="en-US" altLang="zh-TW" sz="2400" i="1">
                              <a:solidFill>
                                <a:schemeClr val="tx1"/>
                              </a:solidFill>
                              <a:latin typeface="Cambria Math" panose="02040503050406030204" pitchFamily="18" charset="0"/>
                              <a:ea typeface="Cambria Math"/>
                            </a:rPr>
                            <m:t>𝑥</m:t>
                          </m:r>
                        </m:e>
                        <m:sup>
                          <m:r>
                            <a:rPr lang="en-US" altLang="zh-TW" sz="2400" i="1">
                              <a:solidFill>
                                <a:schemeClr val="tx1"/>
                              </a:solidFill>
                              <a:latin typeface="Cambria Math" panose="02040503050406030204" pitchFamily="18" charset="0"/>
                              <a:ea typeface="Cambria Math"/>
                            </a:rPr>
                            <m:t>′</m:t>
                          </m:r>
                        </m:sup>
                      </m:sSup>
                      <m:r>
                        <a:rPr lang="en-US" altLang="zh-TW" sz="2400" b="0" i="1" smtClean="0">
                          <a:solidFill>
                            <a:schemeClr val="tx1"/>
                          </a:solidFill>
                          <a:latin typeface="Cambria Math" panose="02040503050406030204" pitchFamily="18" charset="0"/>
                          <a:ea typeface="Cambria Math"/>
                        </a:rPr>
                        <m:t>=0</m:t>
                      </m:r>
                    </m:oMath>
                  </m:oMathPara>
                </a14:m>
                <a:endParaRPr lang="en-US" altLang="zh-TW" sz="24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indent="0" algn="just">
                  <a:lnSpc>
                    <a:spcPct val="100000"/>
                  </a:lnSpc>
                  <a:spcBef>
                    <a:spcPts val="0"/>
                  </a:spcBef>
                  <a:spcAft>
                    <a:spcPts val="0"/>
                  </a:spcAft>
                  <a:buNone/>
                </a:pPr>
                <a14:m>
                  <m:oMathPara xmlns:m="http://schemas.openxmlformats.org/officeDocument/2006/math">
                    <m:oMathParaPr>
                      <m:jc m:val="center"/>
                    </m:oMathParaPr>
                    <m:oMath xmlns:m="http://schemas.openxmlformats.org/officeDocument/2006/math">
                      <m:sSubSup>
                        <m:sSubSupPr>
                          <m:ctrlPr>
                            <a:rPr lang="en-US" altLang="zh-TW" sz="2400" i="1">
                              <a:solidFill>
                                <a:schemeClr val="tx1"/>
                              </a:solidFill>
                              <a:latin typeface="Cambria Math" panose="02040503050406030204" pitchFamily="18" charset="0"/>
                            </a:rPr>
                          </m:ctrlPr>
                        </m:sSubSupPr>
                        <m:e>
                          <m:r>
                            <a:rPr lang="en-US" altLang="zh-TW" sz="2400" i="1">
                              <a:solidFill>
                                <a:schemeClr val="tx1"/>
                              </a:solidFill>
                              <a:latin typeface="Cambria Math" panose="02040503050406030204" pitchFamily="18" charset="0"/>
                            </a:rPr>
                            <m:t>𝑝</m:t>
                          </m:r>
                        </m:e>
                        <m:sub>
                          <m:r>
                            <a:rPr lang="en-US" altLang="zh-TW" sz="2400" i="1">
                              <a:solidFill>
                                <a:schemeClr val="tx1"/>
                              </a:solidFill>
                              <a:latin typeface="Cambria Math" panose="02040503050406030204" pitchFamily="18" charset="0"/>
                            </a:rPr>
                            <m:t>1</m:t>
                          </m:r>
                        </m:sub>
                        <m:sup>
                          <m:r>
                            <a:rPr lang="en-US" altLang="zh-TW" sz="2400" i="1">
                              <a:solidFill>
                                <a:schemeClr val="tx1"/>
                              </a:solidFill>
                              <a:latin typeface="Cambria Math" panose="02040503050406030204" pitchFamily="18" charset="0"/>
                            </a:rPr>
                            <m:t>𝑇</m:t>
                          </m:r>
                        </m:sup>
                      </m:sSubSup>
                      <m:r>
                        <a:rPr lang="en-US" altLang="zh-TW" sz="2400" i="1">
                          <a:solidFill>
                            <a:schemeClr val="tx1"/>
                          </a:solidFill>
                          <a:latin typeface="Cambria Math" panose="02040503050406030204" pitchFamily="18" charset="0"/>
                        </a:rPr>
                        <m:t>𝑋</m:t>
                      </m:r>
                      <m:r>
                        <a:rPr lang="en-US" altLang="zh-TW" sz="2400" i="1">
                          <a:solidFill>
                            <a:schemeClr val="tx1"/>
                          </a:solidFill>
                          <a:latin typeface="Cambria Math" panose="02040503050406030204" pitchFamily="18" charset="0"/>
                        </a:rPr>
                        <m:t>−</m:t>
                      </m:r>
                      <m:sSubSup>
                        <m:sSubSupPr>
                          <m:ctrlPr>
                            <a:rPr lang="en-US" altLang="zh-TW" sz="2400" i="1">
                              <a:solidFill>
                                <a:schemeClr val="tx1"/>
                              </a:solidFill>
                              <a:latin typeface="Cambria Math" panose="02040503050406030204" pitchFamily="18" charset="0"/>
                            </a:rPr>
                          </m:ctrlPr>
                        </m:sSubSupPr>
                        <m:e>
                          <m:r>
                            <a:rPr lang="en-US" altLang="zh-TW" sz="2400" i="1">
                              <a:solidFill>
                                <a:schemeClr val="tx1"/>
                              </a:solidFill>
                              <a:latin typeface="Cambria Math" panose="02040503050406030204" pitchFamily="18" charset="0"/>
                            </a:rPr>
                            <m:t>𝑝</m:t>
                          </m:r>
                        </m:e>
                        <m:sub>
                          <m:r>
                            <a:rPr lang="en-US" altLang="zh-TW" sz="2400" b="0" i="1" smtClean="0">
                              <a:solidFill>
                                <a:schemeClr val="tx1"/>
                              </a:solidFill>
                              <a:latin typeface="Cambria Math" panose="02040503050406030204" pitchFamily="18" charset="0"/>
                            </a:rPr>
                            <m:t>2</m:t>
                          </m:r>
                        </m:sub>
                        <m:sup>
                          <m:r>
                            <a:rPr lang="en-US" altLang="zh-TW" sz="2400" i="1">
                              <a:solidFill>
                                <a:schemeClr val="tx1"/>
                              </a:solidFill>
                              <a:latin typeface="Cambria Math" panose="02040503050406030204" pitchFamily="18" charset="0"/>
                            </a:rPr>
                            <m:t>𝑇</m:t>
                          </m:r>
                        </m:sup>
                      </m:sSubSup>
                      <m:r>
                        <a:rPr lang="en-US" altLang="zh-TW" sz="2400" i="1">
                          <a:solidFill>
                            <a:schemeClr val="tx1"/>
                          </a:solidFill>
                          <a:latin typeface="Cambria Math" panose="02040503050406030204" pitchFamily="18" charset="0"/>
                        </a:rPr>
                        <m:t>𝑋</m:t>
                      </m:r>
                      <m:sSup>
                        <m:sSupPr>
                          <m:ctrlPr>
                            <a:rPr lang="en-US" altLang="zh-TW" sz="2400" i="1">
                              <a:solidFill>
                                <a:schemeClr val="tx1"/>
                              </a:solidFill>
                              <a:latin typeface="Cambria Math" panose="02040503050406030204" pitchFamily="18" charset="0"/>
                              <a:ea typeface="Cambria Math"/>
                            </a:rPr>
                          </m:ctrlPr>
                        </m:sSupPr>
                        <m:e>
                          <m:r>
                            <a:rPr lang="en-US" altLang="zh-TW" sz="2400" b="0" i="1" smtClean="0">
                              <a:solidFill>
                                <a:schemeClr val="tx1"/>
                              </a:solidFill>
                              <a:latin typeface="Cambria Math" panose="02040503050406030204" pitchFamily="18" charset="0"/>
                              <a:ea typeface="Cambria Math"/>
                            </a:rPr>
                            <m:t>𝑦</m:t>
                          </m:r>
                        </m:e>
                        <m:sup>
                          <m:r>
                            <a:rPr lang="en-US" altLang="zh-TW" sz="2400" i="1">
                              <a:solidFill>
                                <a:schemeClr val="tx1"/>
                              </a:solidFill>
                              <a:latin typeface="Cambria Math" panose="02040503050406030204" pitchFamily="18" charset="0"/>
                              <a:ea typeface="Cambria Math"/>
                            </a:rPr>
                            <m:t>′</m:t>
                          </m:r>
                        </m:sup>
                      </m:sSup>
                      <m:r>
                        <a:rPr lang="en-US" altLang="zh-TW" sz="2400" i="1">
                          <a:solidFill>
                            <a:schemeClr val="tx1"/>
                          </a:solidFill>
                          <a:latin typeface="Cambria Math" panose="02040503050406030204" pitchFamily="18" charset="0"/>
                          <a:ea typeface="Cambria Math"/>
                        </a:rPr>
                        <m:t>=0</m:t>
                      </m:r>
                    </m:oMath>
                  </m:oMathPara>
                </a14:m>
                <a:endParaRPr lang="en-US" altLang="zh-TW"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indent="0" algn="just">
                  <a:lnSpc>
                    <a:spcPct val="100000"/>
                  </a:lnSpc>
                  <a:spcBef>
                    <a:spcPts val="0"/>
                  </a:spcBef>
                  <a:spcAft>
                    <a:spcPts val="0"/>
                  </a:spcAft>
                  <a:buNone/>
                </a:pPr>
                <a:endParaRPr lang="en-US" altLang="zh-TW" sz="2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indent="0" algn="just">
                  <a:lnSpc>
                    <a:spcPct val="100000"/>
                  </a:lnSpc>
                  <a:spcBef>
                    <a:spcPts val="0"/>
                  </a:spcBef>
                  <a:spcAft>
                    <a:spcPts val="0"/>
                  </a:spcAft>
                  <a:buNone/>
                </a:pPr>
                <a:r>
                  <a:rPr lang="en-US" altLang="zh-TW"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In matrix form:</a:t>
                </a:r>
              </a:p>
              <a:p>
                <a:pPr marL="0" indent="0" algn="just">
                  <a:lnSpc>
                    <a:spcPct val="100000"/>
                  </a:lnSpc>
                  <a:spcBef>
                    <a:spcPts val="0"/>
                  </a:spcBef>
                  <a:spcAft>
                    <a:spcPts val="0"/>
                  </a:spcAft>
                  <a:buNone/>
                </a:pPr>
                <a14:m>
                  <m:oMathPara xmlns:m="http://schemas.openxmlformats.org/officeDocument/2006/math">
                    <m:oMathParaPr>
                      <m:jc m:val="center"/>
                    </m:oMathParaPr>
                    <m:oMath xmlns:m="http://schemas.openxmlformats.org/officeDocument/2006/math">
                      <m:d>
                        <m:dPr>
                          <m:begChr m:val="["/>
                          <m:endChr m:val="]"/>
                          <m:ctrlPr>
                            <a:rPr lang="en-US" altLang="zh-TW" sz="2000" i="1" smtClean="0">
                              <a:solidFill>
                                <a:schemeClr val="tx1"/>
                              </a:solidFill>
                              <a:latin typeface="Cambria Math" panose="02040503050406030204" pitchFamily="18" charset="0"/>
                              <a:ea typeface="標楷體" panose="03000509000000000000" pitchFamily="65" charset="-120"/>
                              <a:cs typeface="Times New Roman" panose="02020603050405020304" pitchFamily="18" charset="0"/>
                            </a:rPr>
                          </m:ctrlPr>
                        </m:dPr>
                        <m:e>
                          <m:m>
                            <m:mPr>
                              <m:mcs>
                                <m:mc>
                                  <m:mcPr>
                                    <m:count m:val="3"/>
                                    <m:mcJc m:val="center"/>
                                  </m:mcPr>
                                </m:mc>
                              </m:mcs>
                              <m:ctrlPr>
                                <a:rPr lang="en-US" altLang="zh-TW" sz="2000" i="1" smtClean="0">
                                  <a:solidFill>
                                    <a:schemeClr val="tx1"/>
                                  </a:solidFill>
                                  <a:latin typeface="Cambria Math" panose="02040503050406030204" pitchFamily="18" charset="0"/>
                                  <a:ea typeface="標楷體" panose="03000509000000000000" pitchFamily="65" charset="-120"/>
                                  <a:cs typeface="Times New Roman" panose="02020603050405020304" pitchFamily="18" charset="0"/>
                                </a:rPr>
                              </m:ctrlPr>
                            </m:mPr>
                            <m:mr>
                              <m:e>
                                <m:sSup>
                                  <m:sSupPr>
                                    <m:ctrlPr>
                                      <a:rPr lang="en-US" altLang="zh-TW" sz="2000" i="1" smtClean="0">
                                        <a:solidFill>
                                          <a:schemeClr val="tx1"/>
                                        </a:solidFill>
                                        <a:latin typeface="Cambria Math" panose="02040503050406030204" pitchFamily="18" charset="0"/>
                                        <a:ea typeface="標楷體" panose="03000509000000000000" pitchFamily="65" charset="-120"/>
                                        <a:cs typeface="Times New Roman" panose="02020603050405020304" pitchFamily="18" charset="0"/>
                                      </a:rPr>
                                    </m:ctrlPr>
                                  </m:sSupPr>
                                  <m:e>
                                    <m:r>
                                      <a:rPr lang="en-US" altLang="zh-TW" sz="2000" b="0" i="1" smtClean="0">
                                        <a:solidFill>
                                          <a:schemeClr val="tx1"/>
                                        </a:solidFill>
                                        <a:latin typeface="Cambria Math" panose="02040503050406030204" pitchFamily="18" charset="0"/>
                                        <a:ea typeface="標楷體" panose="03000509000000000000" pitchFamily="65" charset="-120"/>
                                        <a:cs typeface="Times New Roman" panose="02020603050405020304" pitchFamily="18" charset="0"/>
                                      </a:rPr>
                                      <m:t>𝑋</m:t>
                                    </m:r>
                                  </m:e>
                                  <m:sup>
                                    <m:r>
                                      <a:rPr lang="en-US" altLang="zh-TW" sz="2000" b="0" i="1" smtClean="0">
                                        <a:solidFill>
                                          <a:schemeClr val="tx1"/>
                                        </a:solidFill>
                                        <a:latin typeface="Cambria Math" panose="02040503050406030204" pitchFamily="18" charset="0"/>
                                        <a:ea typeface="標楷體" panose="03000509000000000000" pitchFamily="65" charset="-120"/>
                                        <a:cs typeface="Times New Roman" panose="02020603050405020304" pitchFamily="18" charset="0"/>
                                      </a:rPr>
                                      <m:t>𝑇</m:t>
                                    </m:r>
                                  </m:sup>
                                </m:sSup>
                              </m:e>
                              <m:e>
                                <m:r>
                                  <a:rPr lang="en-US" altLang="zh-TW" sz="2000" b="0" i="1" smtClean="0">
                                    <a:solidFill>
                                      <a:schemeClr val="tx1"/>
                                    </a:solidFill>
                                    <a:latin typeface="Cambria Math" panose="02040503050406030204" pitchFamily="18" charset="0"/>
                                    <a:ea typeface="標楷體" panose="03000509000000000000" pitchFamily="65" charset="-120"/>
                                    <a:cs typeface="Times New Roman" panose="02020603050405020304" pitchFamily="18" charset="0"/>
                                  </a:rPr>
                                  <m:t>0</m:t>
                                </m:r>
                              </m:e>
                              <m:e>
                                <m:r>
                                  <a:rPr lang="en-US" altLang="zh-TW" sz="2000" b="0" i="1" smtClean="0">
                                    <a:solidFill>
                                      <a:schemeClr val="tx1"/>
                                    </a:solidFill>
                                    <a:latin typeface="Cambria Math" panose="02040503050406030204" pitchFamily="18" charset="0"/>
                                    <a:ea typeface="標楷體" panose="03000509000000000000" pitchFamily="65" charset="-120"/>
                                    <a:cs typeface="Times New Roman" panose="02020603050405020304" pitchFamily="18" charset="0"/>
                                  </a:rPr>
                                  <m:t>−</m:t>
                                </m:r>
                                <m:sSup>
                                  <m:sSupPr>
                                    <m:ctrlPr>
                                      <a:rPr lang="en-US" altLang="zh-TW" sz="2000" i="1">
                                        <a:solidFill>
                                          <a:schemeClr val="tx1"/>
                                        </a:solidFill>
                                        <a:latin typeface="Cambria Math" panose="02040503050406030204" pitchFamily="18" charset="0"/>
                                        <a:ea typeface="Cambria Math"/>
                                      </a:rPr>
                                    </m:ctrlPr>
                                  </m:sSupPr>
                                  <m:e>
                                    <m:r>
                                      <a:rPr lang="en-US" altLang="zh-TW" sz="2000" i="1">
                                        <a:solidFill>
                                          <a:schemeClr val="tx1"/>
                                        </a:solidFill>
                                        <a:latin typeface="Cambria Math" panose="02040503050406030204" pitchFamily="18" charset="0"/>
                                        <a:ea typeface="Cambria Math"/>
                                      </a:rPr>
                                      <m:t>𝑥</m:t>
                                    </m:r>
                                  </m:e>
                                  <m:sup>
                                    <m:r>
                                      <a:rPr lang="en-US" altLang="zh-TW" sz="2000" i="1">
                                        <a:solidFill>
                                          <a:schemeClr val="tx1"/>
                                        </a:solidFill>
                                        <a:latin typeface="Cambria Math" panose="02040503050406030204" pitchFamily="18" charset="0"/>
                                        <a:ea typeface="Cambria Math"/>
                                      </a:rPr>
                                      <m:t>′</m:t>
                                    </m:r>
                                  </m:sup>
                                </m:sSup>
                                <m:sSup>
                                  <m:sSupPr>
                                    <m:ctrlP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ctrlPr>
                                  </m:sSupPr>
                                  <m:e>
                                    <m: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t>𝑋</m:t>
                                    </m:r>
                                  </m:e>
                                  <m:sup>
                                    <m: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t>𝑇</m:t>
                                    </m:r>
                                  </m:sup>
                                </m:sSup>
                              </m:e>
                            </m:mr>
                            <m:mr>
                              <m:e>
                                <m:r>
                                  <a:rPr lang="en-US" altLang="zh-TW" sz="2000" b="0" i="1" smtClean="0">
                                    <a:solidFill>
                                      <a:schemeClr val="tx1"/>
                                    </a:solidFill>
                                    <a:latin typeface="Cambria Math" panose="02040503050406030204" pitchFamily="18" charset="0"/>
                                    <a:ea typeface="標楷體" panose="03000509000000000000" pitchFamily="65" charset="-120"/>
                                    <a:cs typeface="Times New Roman" panose="02020603050405020304" pitchFamily="18" charset="0"/>
                                  </a:rPr>
                                  <m:t>0</m:t>
                                </m:r>
                              </m:e>
                              <m:e>
                                <m:sSup>
                                  <m:sSupPr>
                                    <m:ctrlP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ctrlPr>
                                  </m:sSupPr>
                                  <m:e>
                                    <m: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t>𝑋</m:t>
                                    </m:r>
                                  </m:e>
                                  <m:sup>
                                    <m: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t>𝑇</m:t>
                                    </m:r>
                                  </m:sup>
                                </m:sSup>
                              </m:e>
                              <m:e>
                                <m: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t>−</m:t>
                                </m:r>
                                <m:sSup>
                                  <m:sSupPr>
                                    <m:ctrlPr>
                                      <a:rPr lang="en-US" altLang="zh-TW" sz="2000" i="1">
                                        <a:solidFill>
                                          <a:schemeClr val="tx1"/>
                                        </a:solidFill>
                                        <a:latin typeface="Cambria Math" panose="02040503050406030204" pitchFamily="18" charset="0"/>
                                        <a:ea typeface="Cambria Math"/>
                                      </a:rPr>
                                    </m:ctrlPr>
                                  </m:sSupPr>
                                  <m:e>
                                    <m:r>
                                      <a:rPr lang="en-US" altLang="zh-TW" sz="2000" b="0" i="1" smtClean="0">
                                        <a:solidFill>
                                          <a:schemeClr val="tx1"/>
                                        </a:solidFill>
                                        <a:latin typeface="Cambria Math" panose="02040503050406030204" pitchFamily="18" charset="0"/>
                                        <a:ea typeface="Cambria Math"/>
                                      </a:rPr>
                                      <m:t>𝑦</m:t>
                                    </m:r>
                                  </m:e>
                                  <m:sup>
                                    <m:r>
                                      <a:rPr lang="en-US" altLang="zh-TW" sz="2000" i="1">
                                        <a:solidFill>
                                          <a:schemeClr val="tx1"/>
                                        </a:solidFill>
                                        <a:latin typeface="Cambria Math" panose="02040503050406030204" pitchFamily="18" charset="0"/>
                                        <a:ea typeface="Cambria Math"/>
                                      </a:rPr>
                                      <m:t>′</m:t>
                                    </m:r>
                                  </m:sup>
                                </m:sSup>
                                <m:sSup>
                                  <m:sSupPr>
                                    <m:ctrlP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ctrlPr>
                                  </m:sSupPr>
                                  <m:e>
                                    <m: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t>𝑋</m:t>
                                    </m:r>
                                  </m:e>
                                  <m:sup>
                                    <m: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t>𝑇</m:t>
                                    </m:r>
                                  </m:sup>
                                </m:sSup>
                              </m:e>
                            </m:mr>
                          </m:m>
                        </m:e>
                      </m:d>
                      <m:d>
                        <m:dPr>
                          <m:begChr m:val="["/>
                          <m:endChr m:val="]"/>
                          <m:ctrlPr>
                            <a:rPr lang="en-US" altLang="zh-TW" sz="2000" i="1" smtClean="0">
                              <a:solidFill>
                                <a:schemeClr val="tx1"/>
                              </a:solidFill>
                              <a:latin typeface="Cambria Math" panose="02040503050406030204" pitchFamily="18" charset="0"/>
                              <a:ea typeface="標楷體" panose="03000509000000000000" pitchFamily="65" charset="-120"/>
                              <a:cs typeface="Times New Roman" panose="02020603050405020304" pitchFamily="18" charset="0"/>
                            </a:rPr>
                          </m:ctrlPr>
                        </m:dPr>
                        <m:e>
                          <m:m>
                            <m:mPr>
                              <m:mcs>
                                <m:mc>
                                  <m:mcPr>
                                    <m:count m:val="1"/>
                                    <m:mcJc m:val="center"/>
                                  </m:mcPr>
                                </m:mc>
                              </m:mcs>
                              <m:ctrlPr>
                                <a:rPr lang="en-US" altLang="zh-TW" sz="2000" i="1" smtClean="0">
                                  <a:solidFill>
                                    <a:schemeClr val="tx1"/>
                                  </a:solidFill>
                                  <a:latin typeface="Cambria Math" panose="02040503050406030204" pitchFamily="18" charset="0"/>
                                  <a:ea typeface="標楷體" panose="03000509000000000000" pitchFamily="65" charset="-120"/>
                                  <a:cs typeface="Times New Roman" panose="02020603050405020304" pitchFamily="18" charset="0"/>
                                </a:rPr>
                              </m:ctrlPr>
                            </m:mPr>
                            <m:mr>
                              <m:e>
                                <m:sSub>
                                  <m:sSubPr>
                                    <m:ctrlPr>
                                      <a:rPr lang="en-US" altLang="zh-TW" sz="2000" i="1" smtClean="0">
                                        <a:solidFill>
                                          <a:schemeClr val="tx1"/>
                                        </a:solidFill>
                                        <a:latin typeface="Cambria Math" panose="02040503050406030204" pitchFamily="18" charset="0"/>
                                        <a:ea typeface="標楷體" panose="03000509000000000000" pitchFamily="65" charset="-120"/>
                                        <a:cs typeface="Times New Roman" panose="02020603050405020304" pitchFamily="18" charset="0"/>
                                      </a:rPr>
                                    </m:ctrlPr>
                                  </m:sSubPr>
                                  <m:e>
                                    <m:r>
                                      <a:rPr lang="en-US" altLang="zh-TW" sz="2000" b="0" i="1" smtClean="0">
                                        <a:solidFill>
                                          <a:schemeClr val="tx1"/>
                                        </a:solidFill>
                                        <a:latin typeface="Cambria Math" panose="02040503050406030204" pitchFamily="18" charset="0"/>
                                        <a:ea typeface="標楷體" panose="03000509000000000000" pitchFamily="65" charset="-120"/>
                                        <a:cs typeface="Times New Roman" panose="02020603050405020304" pitchFamily="18" charset="0"/>
                                      </a:rPr>
                                      <m:t>𝑝</m:t>
                                    </m:r>
                                  </m:e>
                                  <m:sub>
                                    <m:r>
                                      <a:rPr lang="en-US" altLang="zh-TW" sz="2000" b="0" i="1" smtClean="0">
                                        <a:solidFill>
                                          <a:schemeClr val="tx1"/>
                                        </a:solidFill>
                                        <a:latin typeface="Cambria Math" panose="02040503050406030204" pitchFamily="18" charset="0"/>
                                        <a:ea typeface="標楷體" panose="03000509000000000000" pitchFamily="65" charset="-120"/>
                                        <a:cs typeface="Times New Roman" panose="02020603050405020304" pitchFamily="18" charset="0"/>
                                      </a:rPr>
                                      <m:t>1</m:t>
                                    </m:r>
                                  </m:sub>
                                </m:sSub>
                              </m:e>
                            </m:mr>
                            <m:mr>
                              <m:e>
                                <m:sSub>
                                  <m:sSubPr>
                                    <m:ctrlP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ctrlPr>
                                  </m:sSubPr>
                                  <m:e>
                                    <m: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t>𝑝</m:t>
                                    </m:r>
                                  </m:e>
                                  <m:sub>
                                    <m:r>
                                      <a:rPr lang="en-US" altLang="zh-TW" sz="2000" b="0" i="1" smtClean="0">
                                        <a:solidFill>
                                          <a:schemeClr val="tx1"/>
                                        </a:solidFill>
                                        <a:latin typeface="Cambria Math" panose="02040503050406030204" pitchFamily="18" charset="0"/>
                                        <a:ea typeface="標楷體" panose="03000509000000000000" pitchFamily="65" charset="-120"/>
                                        <a:cs typeface="Times New Roman" panose="02020603050405020304" pitchFamily="18" charset="0"/>
                                      </a:rPr>
                                      <m:t>2</m:t>
                                    </m:r>
                                  </m:sub>
                                </m:sSub>
                              </m:e>
                            </m:mr>
                            <m:mr>
                              <m:e>
                                <m:sSub>
                                  <m:sSubPr>
                                    <m:ctrlP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ctrlPr>
                                  </m:sSubPr>
                                  <m:e>
                                    <m: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t>𝑝</m:t>
                                    </m:r>
                                  </m:e>
                                  <m:sub>
                                    <m:r>
                                      <a:rPr lang="en-US" altLang="zh-TW" sz="2000" b="0" i="1" smtClean="0">
                                        <a:solidFill>
                                          <a:schemeClr val="tx1"/>
                                        </a:solidFill>
                                        <a:latin typeface="Cambria Math" panose="02040503050406030204" pitchFamily="18" charset="0"/>
                                        <a:ea typeface="標楷體" panose="03000509000000000000" pitchFamily="65" charset="-120"/>
                                        <a:cs typeface="Times New Roman" panose="02020603050405020304" pitchFamily="18" charset="0"/>
                                      </a:rPr>
                                      <m:t>3</m:t>
                                    </m:r>
                                  </m:sub>
                                </m:sSub>
                              </m:e>
                            </m:mr>
                          </m:m>
                        </m:e>
                      </m:d>
                      <m:r>
                        <a:rPr lang="en-US" altLang="zh-TW" sz="2000" b="0" i="1" smtClean="0">
                          <a:solidFill>
                            <a:schemeClr val="tx1"/>
                          </a:solidFill>
                          <a:latin typeface="Cambria Math" panose="02040503050406030204" pitchFamily="18" charset="0"/>
                          <a:ea typeface="標楷體" panose="03000509000000000000" pitchFamily="65" charset="-120"/>
                          <a:cs typeface="Times New Roman" panose="02020603050405020304" pitchFamily="18" charset="0"/>
                        </a:rPr>
                        <m:t>=0</m:t>
                      </m:r>
                    </m:oMath>
                  </m:oMathPara>
                </a14:m>
                <a:endParaRPr lang="en-US" altLang="zh-TW" sz="2000" i="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indent="0" algn="just">
                  <a:lnSpc>
                    <a:spcPct val="100000"/>
                  </a:lnSpc>
                  <a:spcBef>
                    <a:spcPts val="0"/>
                  </a:spcBef>
                  <a:spcAft>
                    <a:spcPts val="0"/>
                  </a:spcAft>
                  <a:buNone/>
                </a:pPr>
                <a:endParaRPr lang="en-US" altLang="zh-TW" sz="2000" i="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indent="0" algn="just">
                  <a:lnSpc>
                    <a:spcPct val="100000"/>
                  </a:lnSpc>
                  <a:spcBef>
                    <a:spcPts val="0"/>
                  </a:spcBef>
                  <a:spcAft>
                    <a:spcPts val="0"/>
                  </a:spcAft>
                  <a:buNone/>
                </a:pPr>
                <a:r>
                  <a:rPr lang="en-US" altLang="zh-TW"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For </a:t>
                </a:r>
                <a:r>
                  <a:rPr lang="en-US" altLang="zh-TW" sz="2400" i="1" dirty="0">
                    <a:latin typeface="Times New Roman" panose="02020603050405020304" pitchFamily="18" charset="0"/>
                    <a:ea typeface="標楷體" panose="03000509000000000000" pitchFamily="65" charset="-120"/>
                    <a:cs typeface="Times New Roman" panose="02020603050405020304" pitchFamily="18" charset="0"/>
                  </a:rPr>
                  <a:t>N</a:t>
                </a:r>
                <a:r>
                  <a:rPr lang="en-US" altLang="zh-TW"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points:</a:t>
                </a:r>
              </a:p>
              <a:p>
                <a:pPr marL="0" indent="0" algn="just">
                  <a:lnSpc>
                    <a:spcPct val="100000"/>
                  </a:lnSpc>
                  <a:spcBef>
                    <a:spcPts val="0"/>
                  </a:spcBef>
                  <a:spcAft>
                    <a:spcPts val="0"/>
                  </a:spcAft>
                  <a:buNone/>
                </a:pPr>
                <a14:m>
                  <m:oMathPara xmlns:m="http://schemas.openxmlformats.org/officeDocument/2006/math">
                    <m:oMathParaPr>
                      <m:jc m:val="center"/>
                    </m:oMathParaPr>
                    <m:oMath xmlns:m="http://schemas.openxmlformats.org/officeDocument/2006/math">
                      <m:d>
                        <m:dPr>
                          <m:begChr m:val="["/>
                          <m:endChr m:val="]"/>
                          <m:ctrlP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ctrlPr>
                        </m:dPr>
                        <m:e>
                          <m:m>
                            <m:mPr>
                              <m:mcs>
                                <m:mc>
                                  <m:mcPr>
                                    <m:count m:val="1"/>
                                    <m:mcJc m:val="center"/>
                                  </m:mcPr>
                                </m:mc>
                              </m:mcs>
                              <m:ctrlPr>
                                <a:rPr lang="en-US" altLang="zh-TW" sz="2000" i="1" smtClean="0">
                                  <a:solidFill>
                                    <a:schemeClr val="tx1"/>
                                  </a:solidFill>
                                  <a:latin typeface="Cambria Math" panose="02040503050406030204" pitchFamily="18" charset="0"/>
                                  <a:ea typeface="標楷體" panose="03000509000000000000" pitchFamily="65" charset="-120"/>
                                  <a:cs typeface="Times New Roman" panose="02020603050405020304" pitchFamily="18" charset="0"/>
                                </a:rPr>
                              </m:ctrlPr>
                            </m:mPr>
                            <m:mr>
                              <m:e>
                                <m:sSubSup>
                                  <m:sSubSupPr>
                                    <m:ctrlPr>
                                      <a:rPr lang="en-US" altLang="zh-TW" sz="2000" i="1">
                                        <a:solidFill>
                                          <a:schemeClr val="tx1"/>
                                        </a:solidFill>
                                        <a:latin typeface="Cambria Math" panose="02040503050406030204" pitchFamily="18" charset="0"/>
                                      </a:rPr>
                                    </m:ctrlPr>
                                  </m:sSubSupPr>
                                  <m:e>
                                    <m:r>
                                      <a:rPr lang="en-US" altLang="zh-TW" sz="2000" b="0" i="1" smtClean="0">
                                        <a:solidFill>
                                          <a:schemeClr val="tx1"/>
                                        </a:solidFill>
                                        <a:latin typeface="Cambria Math" panose="02040503050406030204" pitchFamily="18" charset="0"/>
                                      </a:rPr>
                                      <m:t>𝑋</m:t>
                                    </m:r>
                                  </m:e>
                                  <m:sub>
                                    <m:r>
                                      <a:rPr lang="en-US" altLang="zh-TW" sz="2000" b="0" i="1" smtClean="0">
                                        <a:solidFill>
                                          <a:schemeClr val="tx1"/>
                                        </a:solidFill>
                                        <a:latin typeface="Cambria Math" panose="02040503050406030204" pitchFamily="18" charset="0"/>
                                      </a:rPr>
                                      <m:t>1</m:t>
                                    </m:r>
                                  </m:sub>
                                  <m:sup>
                                    <m:r>
                                      <a:rPr lang="en-US" altLang="zh-TW" sz="2000" i="1">
                                        <a:solidFill>
                                          <a:schemeClr val="tx1"/>
                                        </a:solidFill>
                                        <a:latin typeface="Cambria Math" panose="02040503050406030204" pitchFamily="18" charset="0"/>
                                      </a:rPr>
                                      <m:t>𝑇</m:t>
                                    </m:r>
                                  </m:sup>
                                </m:sSubSup>
                              </m:e>
                            </m:mr>
                            <m:mr>
                              <m:e>
                                <m:r>
                                  <m:rPr>
                                    <m:brk m:alnAt="7"/>
                                  </m:rP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t>0</m:t>
                                </m:r>
                              </m:e>
                            </m:mr>
                            <m:mr>
                              <m:e>
                                <m:m>
                                  <m:mPr>
                                    <m:mcs>
                                      <m:mc>
                                        <m:mcPr>
                                          <m:count m:val="1"/>
                                          <m:mcJc m:val="center"/>
                                        </m:mcPr>
                                      </m:mc>
                                    </m:mcs>
                                    <m:ctrlPr>
                                      <a:rPr lang="en-US" altLang="zh-TW" sz="2000" i="1" smtClean="0">
                                        <a:solidFill>
                                          <a:schemeClr val="tx1"/>
                                        </a:solidFill>
                                        <a:latin typeface="Cambria Math" panose="02040503050406030204" pitchFamily="18" charset="0"/>
                                        <a:ea typeface="標楷體" panose="03000509000000000000" pitchFamily="65" charset="-120"/>
                                        <a:cs typeface="Times New Roman" panose="02020603050405020304" pitchFamily="18" charset="0"/>
                                      </a:rPr>
                                    </m:ctrlPr>
                                  </m:mPr>
                                  <m:mr>
                                    <m:e>
                                      <m:r>
                                        <m:rPr>
                                          <m:brk m:alnAt="7"/>
                                        </m:rPr>
                                        <a:rPr lang="en-US" altLang="zh-TW" sz="2000" i="1" smtClean="0">
                                          <a:solidFill>
                                            <a:schemeClr val="tx1"/>
                                          </a:solidFill>
                                          <a:latin typeface="Cambria Math" panose="02040503050406030204" pitchFamily="18" charset="0"/>
                                          <a:ea typeface="標楷體" panose="03000509000000000000" pitchFamily="65" charset="-120"/>
                                          <a:cs typeface="Times New Roman" panose="02020603050405020304" pitchFamily="18" charset="0"/>
                                        </a:rPr>
                                        <m:t>⋮</m:t>
                                      </m:r>
                                    </m:e>
                                  </m:mr>
                                  <m:mr>
                                    <m:e>
                                      <m:sSubSup>
                                        <m:sSubSupPr>
                                          <m:ctrlPr>
                                            <a:rPr lang="en-US" altLang="zh-TW" sz="2000" i="1">
                                              <a:solidFill>
                                                <a:schemeClr val="tx1"/>
                                              </a:solidFill>
                                              <a:latin typeface="Cambria Math" panose="02040503050406030204" pitchFamily="18" charset="0"/>
                                            </a:rPr>
                                          </m:ctrlPr>
                                        </m:sSubSupPr>
                                        <m:e>
                                          <m:r>
                                            <a:rPr lang="en-US" altLang="zh-TW" sz="2000" i="1">
                                              <a:solidFill>
                                                <a:schemeClr val="tx1"/>
                                              </a:solidFill>
                                              <a:latin typeface="Cambria Math" panose="02040503050406030204" pitchFamily="18" charset="0"/>
                                            </a:rPr>
                                            <m:t>𝑋</m:t>
                                          </m:r>
                                        </m:e>
                                        <m:sub>
                                          <m:r>
                                            <a:rPr lang="en-US" altLang="zh-TW" sz="2000" b="0" i="1" smtClean="0">
                                              <a:solidFill>
                                                <a:schemeClr val="tx1"/>
                                              </a:solidFill>
                                              <a:latin typeface="Cambria Math" panose="02040503050406030204" pitchFamily="18" charset="0"/>
                                            </a:rPr>
                                            <m:t>𝑁</m:t>
                                          </m:r>
                                        </m:sub>
                                        <m:sup>
                                          <m:r>
                                            <a:rPr lang="en-US" altLang="zh-TW" sz="2000" i="1">
                                              <a:solidFill>
                                                <a:schemeClr val="tx1"/>
                                              </a:solidFill>
                                              <a:latin typeface="Cambria Math" panose="02040503050406030204" pitchFamily="18" charset="0"/>
                                            </a:rPr>
                                            <m:t>𝑇</m:t>
                                          </m:r>
                                        </m:sup>
                                      </m:sSubSup>
                                    </m:e>
                                  </m:mr>
                                  <m:mr>
                                    <m:e>
                                      <m:r>
                                        <a:rPr lang="en-US" altLang="zh-TW" sz="2000" b="0" i="1" smtClean="0">
                                          <a:solidFill>
                                            <a:schemeClr val="tx1"/>
                                          </a:solidFill>
                                          <a:latin typeface="Cambria Math" panose="02040503050406030204" pitchFamily="18" charset="0"/>
                                          <a:ea typeface="標楷體" panose="03000509000000000000" pitchFamily="65" charset="-120"/>
                                          <a:cs typeface="Times New Roman" panose="02020603050405020304" pitchFamily="18" charset="0"/>
                                        </a:rPr>
                                        <m:t>0</m:t>
                                      </m:r>
                                    </m:e>
                                  </m:mr>
                                </m:m>
                              </m:e>
                            </m:mr>
                          </m:m>
                          <m:r>
                            <a:rPr lang="en-US" altLang="zh-TW" sz="2000" b="0" i="1" smtClean="0">
                              <a:solidFill>
                                <a:schemeClr val="tx1"/>
                              </a:solidFill>
                              <a:latin typeface="Cambria Math" panose="02040503050406030204" pitchFamily="18" charset="0"/>
                              <a:ea typeface="標楷體" panose="03000509000000000000" pitchFamily="65" charset="-120"/>
                              <a:cs typeface="Times New Roman" panose="02020603050405020304" pitchFamily="18" charset="0"/>
                            </a:rPr>
                            <m:t>     </m:t>
                          </m:r>
                          <m:m>
                            <m:mPr>
                              <m:mcs>
                                <m:mc>
                                  <m:mcPr>
                                    <m:count m:val="1"/>
                                    <m:mcJc m:val="center"/>
                                  </m:mcPr>
                                </m:mc>
                              </m:mcs>
                              <m:ctrlP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ctrlPr>
                            </m:mPr>
                            <m:mr>
                              <m:e>
                                <m:r>
                                  <m:rPr>
                                    <m:brk m:alnAt="7"/>
                                  </m:rPr>
                                  <a:rPr lang="en-US" altLang="zh-TW" sz="2000" b="0" i="1" smtClean="0">
                                    <a:solidFill>
                                      <a:schemeClr val="tx1"/>
                                    </a:solidFill>
                                    <a:latin typeface="Cambria Math" panose="02040503050406030204" pitchFamily="18" charset="0"/>
                                    <a:ea typeface="標楷體" panose="03000509000000000000" pitchFamily="65" charset="-120"/>
                                    <a:cs typeface="Times New Roman" panose="02020603050405020304" pitchFamily="18" charset="0"/>
                                  </a:rPr>
                                  <m:t>0</m:t>
                                </m:r>
                              </m:e>
                            </m:mr>
                            <m:mr>
                              <m:e>
                                <m:sSubSup>
                                  <m:sSubSupPr>
                                    <m:ctrlPr>
                                      <a:rPr lang="en-US" altLang="zh-TW" sz="2000" i="1">
                                        <a:solidFill>
                                          <a:schemeClr val="tx1"/>
                                        </a:solidFill>
                                        <a:latin typeface="Cambria Math" panose="02040503050406030204" pitchFamily="18" charset="0"/>
                                      </a:rPr>
                                    </m:ctrlPr>
                                  </m:sSubSupPr>
                                  <m:e>
                                    <m:r>
                                      <a:rPr lang="en-US" altLang="zh-TW" sz="2000" i="1">
                                        <a:solidFill>
                                          <a:schemeClr val="tx1"/>
                                        </a:solidFill>
                                        <a:latin typeface="Cambria Math" panose="02040503050406030204" pitchFamily="18" charset="0"/>
                                      </a:rPr>
                                      <m:t>𝑋</m:t>
                                    </m:r>
                                  </m:e>
                                  <m:sub>
                                    <m:r>
                                      <a:rPr lang="en-US" altLang="zh-TW" sz="2000" i="1">
                                        <a:solidFill>
                                          <a:schemeClr val="tx1"/>
                                        </a:solidFill>
                                        <a:latin typeface="Cambria Math" panose="02040503050406030204" pitchFamily="18" charset="0"/>
                                      </a:rPr>
                                      <m:t>1</m:t>
                                    </m:r>
                                  </m:sub>
                                  <m:sup>
                                    <m:r>
                                      <a:rPr lang="en-US" altLang="zh-TW" sz="2000" i="1">
                                        <a:solidFill>
                                          <a:schemeClr val="tx1"/>
                                        </a:solidFill>
                                        <a:latin typeface="Cambria Math" panose="02040503050406030204" pitchFamily="18" charset="0"/>
                                      </a:rPr>
                                      <m:t>𝑇</m:t>
                                    </m:r>
                                  </m:sup>
                                </m:sSubSup>
                              </m:e>
                            </m:mr>
                            <m:mr>
                              <m:e>
                                <m:m>
                                  <m:mPr>
                                    <m:mcs>
                                      <m:mc>
                                        <m:mcPr>
                                          <m:count m:val="1"/>
                                          <m:mcJc m:val="center"/>
                                        </m:mcPr>
                                      </m:mc>
                                    </m:mcs>
                                    <m:ctrlP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ctrlPr>
                                  </m:mPr>
                                  <m:mr>
                                    <m:e>
                                      <m:r>
                                        <m:rPr>
                                          <m:brk m:alnAt="7"/>
                                        </m:rP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t>⋮</m:t>
                                      </m:r>
                                    </m:e>
                                  </m:mr>
                                  <m:mr>
                                    <m:e>
                                      <m:r>
                                        <a:rPr lang="en-US" altLang="zh-TW" sz="2000" b="0" i="1" smtClean="0">
                                          <a:solidFill>
                                            <a:schemeClr val="tx1"/>
                                          </a:solidFill>
                                          <a:latin typeface="Cambria Math" panose="02040503050406030204" pitchFamily="18" charset="0"/>
                                          <a:ea typeface="標楷體" panose="03000509000000000000" pitchFamily="65" charset="-120"/>
                                          <a:cs typeface="Times New Roman" panose="02020603050405020304" pitchFamily="18" charset="0"/>
                                        </a:rPr>
                                        <m:t>0</m:t>
                                      </m:r>
                                    </m:e>
                                  </m:mr>
                                  <m:mr>
                                    <m:e>
                                      <m:sSubSup>
                                        <m:sSubSupPr>
                                          <m:ctrlPr>
                                            <a:rPr lang="en-US" altLang="zh-TW" sz="2000" i="1">
                                              <a:solidFill>
                                                <a:schemeClr val="tx1"/>
                                              </a:solidFill>
                                              <a:latin typeface="Cambria Math" panose="02040503050406030204" pitchFamily="18" charset="0"/>
                                            </a:rPr>
                                          </m:ctrlPr>
                                        </m:sSubSupPr>
                                        <m:e>
                                          <m:r>
                                            <a:rPr lang="en-US" altLang="zh-TW" sz="2000" i="1">
                                              <a:solidFill>
                                                <a:schemeClr val="tx1"/>
                                              </a:solidFill>
                                              <a:latin typeface="Cambria Math" panose="02040503050406030204" pitchFamily="18" charset="0"/>
                                            </a:rPr>
                                            <m:t>𝑋</m:t>
                                          </m:r>
                                        </m:e>
                                        <m:sub>
                                          <m:r>
                                            <a:rPr lang="en-US" altLang="zh-TW" sz="2000" i="1">
                                              <a:solidFill>
                                                <a:schemeClr val="tx1"/>
                                              </a:solidFill>
                                              <a:latin typeface="Cambria Math" panose="02040503050406030204" pitchFamily="18" charset="0"/>
                                            </a:rPr>
                                            <m:t>𝑁</m:t>
                                          </m:r>
                                        </m:sub>
                                        <m:sup>
                                          <m:r>
                                            <a:rPr lang="en-US" altLang="zh-TW" sz="2000" i="1">
                                              <a:solidFill>
                                                <a:schemeClr val="tx1"/>
                                              </a:solidFill>
                                              <a:latin typeface="Cambria Math" panose="02040503050406030204" pitchFamily="18" charset="0"/>
                                            </a:rPr>
                                            <m:t>𝑇</m:t>
                                          </m:r>
                                        </m:sup>
                                      </m:sSubSup>
                                    </m:e>
                                  </m:mr>
                                </m:m>
                              </m:e>
                            </m:mr>
                          </m:m>
                          <m:r>
                            <a:rPr lang="en-US" altLang="zh-TW" sz="2000" b="0" i="1" smtClean="0">
                              <a:solidFill>
                                <a:schemeClr val="tx1"/>
                              </a:solidFill>
                              <a:latin typeface="Cambria Math" panose="02040503050406030204" pitchFamily="18" charset="0"/>
                              <a:ea typeface="標楷體" panose="03000509000000000000" pitchFamily="65" charset="-120"/>
                              <a:cs typeface="Times New Roman" panose="02020603050405020304" pitchFamily="18" charset="0"/>
                            </a:rPr>
                            <m:t>     </m:t>
                          </m:r>
                          <m:m>
                            <m:mPr>
                              <m:mcs>
                                <m:mc>
                                  <m:mcPr>
                                    <m:count m:val="1"/>
                                    <m:mcJc m:val="center"/>
                                  </m:mcPr>
                                </m:mc>
                              </m:mcs>
                              <m:ctrlP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ctrlPr>
                            </m:mPr>
                            <m:mr>
                              <m:e>
                                <m: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t>−</m:t>
                                </m:r>
                                <m:sSup>
                                  <m:sSupPr>
                                    <m:ctrlPr>
                                      <a:rPr lang="en-US" altLang="zh-TW" sz="2000" i="1">
                                        <a:solidFill>
                                          <a:schemeClr val="tx1"/>
                                        </a:solidFill>
                                        <a:latin typeface="Cambria Math" panose="02040503050406030204" pitchFamily="18" charset="0"/>
                                        <a:ea typeface="Cambria Math"/>
                                      </a:rPr>
                                    </m:ctrlPr>
                                  </m:sSupPr>
                                  <m:e>
                                    <m:r>
                                      <a:rPr lang="en-US" altLang="zh-TW" sz="2000" i="1">
                                        <a:solidFill>
                                          <a:schemeClr val="tx1"/>
                                        </a:solidFill>
                                        <a:latin typeface="Cambria Math" panose="02040503050406030204" pitchFamily="18" charset="0"/>
                                        <a:ea typeface="Cambria Math"/>
                                      </a:rPr>
                                      <m:t>𝑥</m:t>
                                    </m:r>
                                  </m:e>
                                  <m:sup>
                                    <m:r>
                                      <a:rPr lang="en-US" altLang="zh-TW" sz="2000" i="1">
                                        <a:solidFill>
                                          <a:schemeClr val="tx1"/>
                                        </a:solidFill>
                                        <a:latin typeface="Cambria Math" panose="02040503050406030204" pitchFamily="18" charset="0"/>
                                        <a:ea typeface="Cambria Math"/>
                                      </a:rPr>
                                      <m:t>′</m:t>
                                    </m:r>
                                  </m:sup>
                                </m:sSup>
                                <m:sSubSup>
                                  <m:sSubSupPr>
                                    <m:ctrlPr>
                                      <a:rPr lang="en-US" altLang="zh-TW" sz="2000" i="1">
                                        <a:solidFill>
                                          <a:schemeClr val="tx1"/>
                                        </a:solidFill>
                                        <a:latin typeface="Cambria Math" panose="02040503050406030204" pitchFamily="18" charset="0"/>
                                      </a:rPr>
                                    </m:ctrlPr>
                                  </m:sSubSupPr>
                                  <m:e>
                                    <m:r>
                                      <a:rPr lang="en-US" altLang="zh-TW" sz="2000" i="1">
                                        <a:solidFill>
                                          <a:schemeClr val="tx1"/>
                                        </a:solidFill>
                                        <a:latin typeface="Cambria Math" panose="02040503050406030204" pitchFamily="18" charset="0"/>
                                      </a:rPr>
                                      <m:t>𝑋</m:t>
                                    </m:r>
                                  </m:e>
                                  <m:sub>
                                    <m:r>
                                      <a:rPr lang="en-US" altLang="zh-TW" sz="2000" i="1">
                                        <a:solidFill>
                                          <a:schemeClr val="tx1"/>
                                        </a:solidFill>
                                        <a:latin typeface="Cambria Math" panose="02040503050406030204" pitchFamily="18" charset="0"/>
                                      </a:rPr>
                                      <m:t>1</m:t>
                                    </m:r>
                                  </m:sub>
                                  <m:sup>
                                    <m:r>
                                      <a:rPr lang="en-US" altLang="zh-TW" sz="2000" i="1">
                                        <a:solidFill>
                                          <a:schemeClr val="tx1"/>
                                        </a:solidFill>
                                        <a:latin typeface="Cambria Math" panose="02040503050406030204" pitchFamily="18" charset="0"/>
                                      </a:rPr>
                                      <m:t>𝑇</m:t>
                                    </m:r>
                                  </m:sup>
                                </m:sSubSup>
                              </m:e>
                            </m:mr>
                            <m:mr>
                              <m:e>
                                <m: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t>−</m:t>
                                </m:r>
                                <m:sSup>
                                  <m:sSupPr>
                                    <m:ctrlPr>
                                      <a:rPr lang="en-US" altLang="zh-TW" sz="2000" i="1">
                                        <a:solidFill>
                                          <a:schemeClr val="tx1"/>
                                        </a:solidFill>
                                        <a:latin typeface="Cambria Math" panose="02040503050406030204" pitchFamily="18" charset="0"/>
                                        <a:ea typeface="Cambria Math"/>
                                      </a:rPr>
                                    </m:ctrlPr>
                                  </m:sSupPr>
                                  <m:e>
                                    <m:r>
                                      <a:rPr lang="en-US" altLang="zh-TW" sz="2000" b="0" i="1" smtClean="0">
                                        <a:solidFill>
                                          <a:schemeClr val="tx1"/>
                                        </a:solidFill>
                                        <a:latin typeface="Cambria Math" panose="02040503050406030204" pitchFamily="18" charset="0"/>
                                        <a:ea typeface="Cambria Math"/>
                                      </a:rPr>
                                      <m:t>𝑦</m:t>
                                    </m:r>
                                  </m:e>
                                  <m:sup>
                                    <m:r>
                                      <a:rPr lang="en-US" altLang="zh-TW" sz="2000" i="1">
                                        <a:solidFill>
                                          <a:schemeClr val="tx1"/>
                                        </a:solidFill>
                                        <a:latin typeface="Cambria Math" panose="02040503050406030204" pitchFamily="18" charset="0"/>
                                        <a:ea typeface="Cambria Math"/>
                                      </a:rPr>
                                      <m:t>′</m:t>
                                    </m:r>
                                  </m:sup>
                                </m:sSup>
                                <m:sSubSup>
                                  <m:sSubSupPr>
                                    <m:ctrlPr>
                                      <a:rPr lang="en-US" altLang="zh-TW" sz="2000" i="1">
                                        <a:solidFill>
                                          <a:schemeClr val="tx1"/>
                                        </a:solidFill>
                                        <a:latin typeface="Cambria Math" panose="02040503050406030204" pitchFamily="18" charset="0"/>
                                      </a:rPr>
                                    </m:ctrlPr>
                                  </m:sSubSupPr>
                                  <m:e>
                                    <m:r>
                                      <a:rPr lang="en-US" altLang="zh-TW" sz="2000" i="1">
                                        <a:solidFill>
                                          <a:schemeClr val="tx1"/>
                                        </a:solidFill>
                                        <a:latin typeface="Cambria Math" panose="02040503050406030204" pitchFamily="18" charset="0"/>
                                      </a:rPr>
                                      <m:t>𝑋</m:t>
                                    </m:r>
                                  </m:e>
                                  <m:sub>
                                    <m:r>
                                      <a:rPr lang="en-US" altLang="zh-TW" sz="2000" i="1">
                                        <a:solidFill>
                                          <a:schemeClr val="tx1"/>
                                        </a:solidFill>
                                        <a:latin typeface="Cambria Math" panose="02040503050406030204" pitchFamily="18" charset="0"/>
                                      </a:rPr>
                                      <m:t>1</m:t>
                                    </m:r>
                                  </m:sub>
                                  <m:sup>
                                    <m:r>
                                      <a:rPr lang="en-US" altLang="zh-TW" sz="2000" i="1">
                                        <a:solidFill>
                                          <a:schemeClr val="tx1"/>
                                        </a:solidFill>
                                        <a:latin typeface="Cambria Math" panose="02040503050406030204" pitchFamily="18" charset="0"/>
                                      </a:rPr>
                                      <m:t>𝑇</m:t>
                                    </m:r>
                                  </m:sup>
                                </m:sSubSup>
                              </m:e>
                            </m:mr>
                            <m:mr>
                              <m:e>
                                <m:m>
                                  <m:mPr>
                                    <m:mcs>
                                      <m:mc>
                                        <m:mcPr>
                                          <m:count m:val="1"/>
                                          <m:mcJc m:val="center"/>
                                        </m:mcPr>
                                      </m:mc>
                                    </m:mcs>
                                    <m:ctrlP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ctrlPr>
                                  </m:mPr>
                                  <m:mr>
                                    <m:e>
                                      <m:r>
                                        <m:rPr>
                                          <m:brk m:alnAt="7"/>
                                        </m:rP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t>⋮</m:t>
                                      </m:r>
                                    </m:e>
                                  </m:mr>
                                  <m:mr>
                                    <m:e>
                                      <m: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t>−</m:t>
                                      </m:r>
                                      <m:sSup>
                                        <m:sSupPr>
                                          <m:ctrlPr>
                                            <a:rPr lang="en-US" altLang="zh-TW" sz="2000" i="1">
                                              <a:solidFill>
                                                <a:schemeClr val="tx1"/>
                                              </a:solidFill>
                                              <a:latin typeface="Cambria Math" panose="02040503050406030204" pitchFamily="18" charset="0"/>
                                              <a:ea typeface="Cambria Math"/>
                                            </a:rPr>
                                          </m:ctrlPr>
                                        </m:sSupPr>
                                        <m:e>
                                          <m:r>
                                            <a:rPr lang="en-US" altLang="zh-TW" sz="2000" i="1">
                                              <a:solidFill>
                                                <a:schemeClr val="tx1"/>
                                              </a:solidFill>
                                              <a:latin typeface="Cambria Math" panose="02040503050406030204" pitchFamily="18" charset="0"/>
                                              <a:ea typeface="Cambria Math"/>
                                            </a:rPr>
                                            <m:t>𝑥</m:t>
                                          </m:r>
                                        </m:e>
                                        <m:sup>
                                          <m:r>
                                            <a:rPr lang="en-US" altLang="zh-TW" sz="2000" i="1">
                                              <a:solidFill>
                                                <a:schemeClr val="tx1"/>
                                              </a:solidFill>
                                              <a:latin typeface="Cambria Math" panose="02040503050406030204" pitchFamily="18" charset="0"/>
                                              <a:ea typeface="Cambria Math"/>
                                            </a:rPr>
                                            <m:t>′</m:t>
                                          </m:r>
                                        </m:sup>
                                      </m:sSup>
                                      <m:sSubSup>
                                        <m:sSubSupPr>
                                          <m:ctrlPr>
                                            <a:rPr lang="en-US" altLang="zh-TW" sz="2000" i="1">
                                              <a:solidFill>
                                                <a:schemeClr val="tx1"/>
                                              </a:solidFill>
                                              <a:latin typeface="Cambria Math" panose="02040503050406030204" pitchFamily="18" charset="0"/>
                                            </a:rPr>
                                          </m:ctrlPr>
                                        </m:sSubSupPr>
                                        <m:e>
                                          <m:r>
                                            <a:rPr lang="en-US" altLang="zh-TW" sz="2000" i="1">
                                              <a:solidFill>
                                                <a:schemeClr val="tx1"/>
                                              </a:solidFill>
                                              <a:latin typeface="Cambria Math" panose="02040503050406030204" pitchFamily="18" charset="0"/>
                                            </a:rPr>
                                            <m:t>𝑋</m:t>
                                          </m:r>
                                        </m:e>
                                        <m:sub>
                                          <m:r>
                                            <a:rPr lang="en-US" altLang="zh-TW" sz="2000" b="0" i="1" smtClean="0">
                                              <a:solidFill>
                                                <a:schemeClr val="tx1"/>
                                              </a:solidFill>
                                              <a:latin typeface="Cambria Math" panose="02040503050406030204" pitchFamily="18" charset="0"/>
                                            </a:rPr>
                                            <m:t>𝑁</m:t>
                                          </m:r>
                                        </m:sub>
                                        <m:sup>
                                          <m:r>
                                            <a:rPr lang="en-US" altLang="zh-TW" sz="2000" i="1">
                                              <a:solidFill>
                                                <a:schemeClr val="tx1"/>
                                              </a:solidFill>
                                              <a:latin typeface="Cambria Math" panose="02040503050406030204" pitchFamily="18" charset="0"/>
                                            </a:rPr>
                                            <m:t>𝑇</m:t>
                                          </m:r>
                                        </m:sup>
                                      </m:sSubSup>
                                    </m:e>
                                  </m:mr>
                                  <m:mr>
                                    <m:e>
                                      <m: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t>−</m:t>
                                      </m:r>
                                      <m:sSup>
                                        <m:sSupPr>
                                          <m:ctrlPr>
                                            <a:rPr lang="en-US" altLang="zh-TW" sz="2000" i="1">
                                              <a:solidFill>
                                                <a:schemeClr val="tx1"/>
                                              </a:solidFill>
                                              <a:latin typeface="Cambria Math" panose="02040503050406030204" pitchFamily="18" charset="0"/>
                                              <a:ea typeface="Cambria Math"/>
                                            </a:rPr>
                                          </m:ctrlPr>
                                        </m:sSupPr>
                                        <m:e>
                                          <m:r>
                                            <a:rPr lang="en-US" altLang="zh-TW" sz="2000" b="0" i="1" smtClean="0">
                                              <a:solidFill>
                                                <a:schemeClr val="tx1"/>
                                              </a:solidFill>
                                              <a:latin typeface="Cambria Math" panose="02040503050406030204" pitchFamily="18" charset="0"/>
                                              <a:ea typeface="Cambria Math"/>
                                            </a:rPr>
                                            <m:t>𝑦</m:t>
                                          </m:r>
                                        </m:e>
                                        <m:sup>
                                          <m:r>
                                            <a:rPr lang="en-US" altLang="zh-TW" sz="2000" i="1">
                                              <a:solidFill>
                                                <a:schemeClr val="tx1"/>
                                              </a:solidFill>
                                              <a:latin typeface="Cambria Math" panose="02040503050406030204" pitchFamily="18" charset="0"/>
                                              <a:ea typeface="Cambria Math"/>
                                            </a:rPr>
                                            <m:t>′</m:t>
                                          </m:r>
                                        </m:sup>
                                      </m:sSup>
                                      <m:sSubSup>
                                        <m:sSubSupPr>
                                          <m:ctrlPr>
                                            <a:rPr lang="en-US" altLang="zh-TW" sz="2000" i="1">
                                              <a:solidFill>
                                                <a:schemeClr val="tx1"/>
                                              </a:solidFill>
                                              <a:latin typeface="Cambria Math" panose="02040503050406030204" pitchFamily="18" charset="0"/>
                                            </a:rPr>
                                          </m:ctrlPr>
                                        </m:sSubSupPr>
                                        <m:e>
                                          <m:r>
                                            <a:rPr lang="en-US" altLang="zh-TW" sz="2000" i="1">
                                              <a:solidFill>
                                                <a:schemeClr val="tx1"/>
                                              </a:solidFill>
                                              <a:latin typeface="Cambria Math" panose="02040503050406030204" pitchFamily="18" charset="0"/>
                                            </a:rPr>
                                            <m:t>𝑋</m:t>
                                          </m:r>
                                        </m:e>
                                        <m:sub>
                                          <m:r>
                                            <a:rPr lang="en-US" altLang="zh-TW" sz="2000" b="0" i="1" smtClean="0">
                                              <a:solidFill>
                                                <a:schemeClr val="tx1"/>
                                              </a:solidFill>
                                              <a:latin typeface="Cambria Math" panose="02040503050406030204" pitchFamily="18" charset="0"/>
                                            </a:rPr>
                                            <m:t>𝑁</m:t>
                                          </m:r>
                                        </m:sub>
                                        <m:sup>
                                          <m:r>
                                            <a:rPr lang="en-US" altLang="zh-TW" sz="2000" i="1">
                                              <a:solidFill>
                                                <a:schemeClr val="tx1"/>
                                              </a:solidFill>
                                              <a:latin typeface="Cambria Math" panose="02040503050406030204" pitchFamily="18" charset="0"/>
                                            </a:rPr>
                                            <m:t>𝑇</m:t>
                                          </m:r>
                                        </m:sup>
                                      </m:sSubSup>
                                    </m:e>
                                  </m:mr>
                                </m:m>
                              </m:e>
                            </m:mr>
                          </m:m>
                        </m:e>
                      </m:d>
                      <m:d>
                        <m:dPr>
                          <m:begChr m:val="["/>
                          <m:endChr m:val="]"/>
                          <m:ctrlP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ctrlPr>
                        </m:dPr>
                        <m:e>
                          <m:m>
                            <m:mPr>
                              <m:mcs>
                                <m:mc>
                                  <m:mcPr>
                                    <m:count m:val="1"/>
                                    <m:mcJc m:val="center"/>
                                  </m:mcPr>
                                </m:mc>
                              </m:mcs>
                              <m:ctrlP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ctrlPr>
                            </m:mPr>
                            <m:mr>
                              <m:e>
                                <m:sSub>
                                  <m:sSubPr>
                                    <m:ctrlP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ctrlPr>
                                  </m:sSubPr>
                                  <m:e>
                                    <m: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t>𝑝</m:t>
                                    </m:r>
                                  </m:e>
                                  <m:sub>
                                    <m: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t>1</m:t>
                                    </m:r>
                                  </m:sub>
                                </m:sSub>
                              </m:e>
                            </m:mr>
                            <m:mr>
                              <m:e>
                                <m:sSub>
                                  <m:sSubPr>
                                    <m:ctrlP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ctrlPr>
                                  </m:sSubPr>
                                  <m:e>
                                    <m: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t>𝑝</m:t>
                                    </m:r>
                                  </m:e>
                                  <m:sub>
                                    <m: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t>2</m:t>
                                    </m:r>
                                  </m:sub>
                                </m:sSub>
                              </m:e>
                            </m:mr>
                            <m:mr>
                              <m:e>
                                <m:sSub>
                                  <m:sSubPr>
                                    <m:ctrlP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ctrlPr>
                                  </m:sSubPr>
                                  <m:e>
                                    <m: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t>𝑝</m:t>
                                    </m:r>
                                  </m:e>
                                  <m:sub>
                                    <m: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t>3</m:t>
                                    </m:r>
                                  </m:sub>
                                </m:sSub>
                              </m:e>
                            </m:mr>
                          </m:m>
                        </m:e>
                      </m:d>
                      <m: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t>=0</m:t>
                      </m:r>
                    </m:oMath>
                  </m:oMathPara>
                </a14:m>
                <a:endParaRPr lang="en-US" altLang="zh-TW" sz="2000" i="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mc:Choice>
        <mc:Fallback xmlns="">
          <p:sp>
            <p:nvSpPr>
              <p:cNvPr id="4" name="內容版面配置區 2">
                <a:extLst>
                  <a:ext uri="{FF2B5EF4-FFF2-40B4-BE49-F238E27FC236}">
                    <a16:creationId xmlns:a16="http://schemas.microsoft.com/office/drawing/2014/main" id="{E4E80070-361E-44A1-AC2C-7FFCF182A05B}"/>
                  </a:ext>
                </a:extLst>
              </p:cNvPr>
              <p:cNvSpPr>
                <a:spLocks noGrp="1" noRot="1" noChangeAspect="1" noMove="1" noResize="1" noEditPoints="1" noAdjustHandles="1" noChangeArrowheads="1" noChangeShapeType="1" noTextEdit="1"/>
              </p:cNvSpPr>
              <p:nvPr>
                <p:ph idx="1"/>
              </p:nvPr>
            </p:nvSpPr>
            <p:spPr>
              <a:xfrm>
                <a:off x="1334588" y="1630612"/>
                <a:ext cx="10193384" cy="4717626"/>
              </a:xfrm>
              <a:blipFill>
                <a:blip r:embed="rId4"/>
                <a:stretch>
                  <a:fillRect l="-957" t="-1034" b="-7494"/>
                </a:stretch>
              </a:blipFill>
            </p:spPr>
            <p:txBody>
              <a:bodyPr/>
              <a:lstStyle/>
              <a:p>
                <a:r>
                  <a:rPr lang="zh-TW" altLang="en-US">
                    <a:noFill/>
                  </a:rPr>
                  <a:t> </a:t>
                </a:r>
              </a:p>
            </p:txBody>
          </p:sp>
        </mc:Fallback>
      </mc:AlternateContent>
      <p:sp>
        <p:nvSpPr>
          <p:cNvPr id="6" name="標題 1">
            <a:extLst>
              <a:ext uri="{FF2B5EF4-FFF2-40B4-BE49-F238E27FC236}">
                <a16:creationId xmlns:a16="http://schemas.microsoft.com/office/drawing/2014/main" id="{394C277F-777C-4AD0-9033-378FE50CA613}"/>
              </a:ext>
            </a:extLst>
          </p:cNvPr>
          <p:cNvSpPr>
            <a:spLocks noGrp="1"/>
          </p:cNvSpPr>
          <p:nvPr>
            <p:ph type="title"/>
          </p:nvPr>
        </p:nvSpPr>
        <p:spPr>
          <a:xfrm>
            <a:off x="522515" y="778154"/>
            <a:ext cx="10697031" cy="630942"/>
          </a:xfrm>
        </p:spPr>
        <p:txBody>
          <a:bodyPr vert="horz" wrap="none" lIns="91440" tIns="45720" rIns="91440" bIns="45720" rtlCol="0" anchor="ctr">
            <a:spAutoFit/>
          </a:bodyPr>
          <a:lstStyle/>
          <a:p>
            <a:pPr>
              <a:lnSpc>
                <a:spcPts val="4200"/>
              </a:lnSpc>
            </a:pPr>
            <a:r>
              <a:rPr lang="en-US" altLang="zh-TW" sz="4000" b="1" dirty="0">
                <a:latin typeface="Times New Roman" panose="02020603050405020304" pitchFamily="18" charset="0"/>
                <a:ea typeface="+mn-ea"/>
                <a:cs typeface="Times New Roman" panose="02020603050405020304" pitchFamily="18" charset="0"/>
              </a:rPr>
              <a:t>11.2.1 Pose Estimation - Linear Algorithms </a:t>
            </a:r>
            <a:r>
              <a:rPr lang="en-US" altLang="zh-TW" sz="4000" b="1" dirty="0">
                <a:latin typeface="Times New Roman" panose="02020603050405020304" pitchFamily="18" charset="0"/>
                <a:cs typeface="Times New Roman" panose="02020603050405020304" pitchFamily="18" charset="0"/>
              </a:rPr>
              <a:t>(6/9)</a:t>
            </a:r>
            <a:endParaRPr lang="zh-TW" altLang="en-US" sz="4000" b="1" dirty="0">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5226393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內容版面配置區 2">
                <a:extLst>
                  <a:ext uri="{FF2B5EF4-FFF2-40B4-BE49-F238E27FC236}">
                    <a16:creationId xmlns:a16="http://schemas.microsoft.com/office/drawing/2014/main" id="{EE81FCA4-60EB-44CC-B124-7968FDB7C8C9}"/>
                  </a:ext>
                </a:extLst>
              </p:cNvPr>
              <p:cNvSpPr>
                <a:spLocks noGrp="1"/>
              </p:cNvSpPr>
              <p:nvPr>
                <p:ph idx="1"/>
              </p:nvPr>
            </p:nvSpPr>
            <p:spPr>
              <a:xfrm>
                <a:off x="936715" y="1772127"/>
                <a:ext cx="10318570" cy="4717626"/>
              </a:xfrm>
            </p:spPr>
            <p:txBody>
              <a:bodyPr>
                <a:noAutofit/>
              </a:bodyPr>
              <a:lstStyle/>
              <a:p>
                <a:pPr marL="0" indent="0" algn="just">
                  <a:lnSpc>
                    <a:spcPct val="100000"/>
                  </a:lnSpc>
                  <a:spcBef>
                    <a:spcPts val="0"/>
                  </a:spcBef>
                  <a:spcAft>
                    <a:spcPts val="2400"/>
                  </a:spcAft>
                  <a:buNone/>
                </a:pPr>
                <a14:m>
                  <m:oMathPara xmlns:m="http://schemas.openxmlformats.org/officeDocument/2006/math">
                    <m:oMathParaPr>
                      <m:jc m:val="center"/>
                    </m:oMathParaPr>
                    <m:oMath xmlns:m="http://schemas.openxmlformats.org/officeDocument/2006/math">
                      <m:r>
                        <a:rPr lang="en-US" altLang="zh-TW" sz="2400" b="0" i="1" smtClean="0">
                          <a:solidFill>
                            <a:schemeClr val="tx1"/>
                          </a:solidFill>
                          <a:latin typeface="Cambria Math" panose="02040503050406030204" pitchFamily="18" charset="0"/>
                        </a:rPr>
                        <m:t> </m:t>
                      </m:r>
                      <m:r>
                        <a:rPr lang="en-US" altLang="zh-TW" sz="2400" b="0" i="1" smtClean="0">
                          <a:solidFill>
                            <a:schemeClr val="tx1"/>
                          </a:solidFill>
                          <a:latin typeface="Cambria Math" panose="02040503050406030204" pitchFamily="18" charset="0"/>
                        </a:rPr>
                        <m:t>𝑃</m:t>
                      </m:r>
                      <m:r>
                        <a:rPr lang="en-US" altLang="zh-TW" sz="2400" b="0" i="1" smtClean="0">
                          <a:solidFill>
                            <a:schemeClr val="tx1"/>
                          </a:solidFill>
                          <a:latin typeface="Cambria Math" panose="02040503050406030204" pitchFamily="18" charset="0"/>
                        </a:rPr>
                        <m:t>= </m:t>
                      </m:r>
                      <m:d>
                        <m:dPr>
                          <m:begChr m:val="["/>
                          <m:endChr m:val="]"/>
                          <m:ctrlPr>
                            <a:rPr lang="en-US" altLang="zh-TW" sz="2400" i="1">
                              <a:solidFill>
                                <a:schemeClr val="tx1"/>
                              </a:solidFill>
                              <a:latin typeface="Cambria Math" panose="02040503050406030204" pitchFamily="18" charset="0"/>
                            </a:rPr>
                          </m:ctrlPr>
                        </m:dPr>
                        <m:e>
                          <m:m>
                            <m:mPr>
                              <m:mcs>
                                <m:mc>
                                  <m:mcPr>
                                    <m:count m:val="2"/>
                                    <m:mcJc m:val="center"/>
                                  </m:mcPr>
                                </m:mc>
                              </m:mcs>
                              <m:ctrlPr>
                                <a:rPr lang="en-US" altLang="zh-TW" sz="2400" i="1">
                                  <a:solidFill>
                                    <a:schemeClr val="tx1"/>
                                  </a:solidFill>
                                  <a:latin typeface="Cambria Math" panose="02040503050406030204" pitchFamily="18" charset="0"/>
                                </a:rPr>
                              </m:ctrlPr>
                            </m:mPr>
                            <m:mr>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i="1">
                                        <a:solidFill>
                                          <a:schemeClr val="tx1"/>
                                        </a:solidFill>
                                        <a:latin typeface="Cambria Math" panose="02040503050406030204" pitchFamily="18" charset="0"/>
                                      </a:rPr>
                                      <m:t>1</m:t>
                                    </m:r>
                                  </m:sub>
                                </m:sSub>
                              </m:e>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i="1">
                                        <a:solidFill>
                                          <a:schemeClr val="tx1"/>
                                        </a:solidFill>
                                        <a:latin typeface="Cambria Math" panose="02040503050406030204" pitchFamily="18" charset="0"/>
                                      </a:rPr>
                                      <m:t>2</m:t>
                                    </m:r>
                                  </m:sub>
                                </m:sSub>
                              </m:e>
                            </m:mr>
                            <m:mr>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i="1">
                                        <a:solidFill>
                                          <a:schemeClr val="tx1"/>
                                        </a:solidFill>
                                        <a:latin typeface="Cambria Math" panose="02040503050406030204" pitchFamily="18" charset="0"/>
                                      </a:rPr>
                                      <m:t>5</m:t>
                                    </m:r>
                                  </m:sub>
                                </m:sSub>
                              </m:e>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i="1">
                                        <a:solidFill>
                                          <a:schemeClr val="tx1"/>
                                        </a:solidFill>
                                        <a:latin typeface="Cambria Math" panose="02040503050406030204" pitchFamily="18" charset="0"/>
                                      </a:rPr>
                                      <m:t>6</m:t>
                                    </m:r>
                                  </m:sub>
                                </m:sSub>
                              </m:e>
                            </m:mr>
                            <m:mr>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i="1">
                                        <a:solidFill>
                                          <a:schemeClr val="tx1"/>
                                        </a:solidFill>
                                        <a:latin typeface="Cambria Math" panose="02040503050406030204" pitchFamily="18" charset="0"/>
                                      </a:rPr>
                                      <m:t>9</m:t>
                                    </m:r>
                                  </m:sub>
                                </m:sSub>
                              </m:e>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i="1">
                                        <a:solidFill>
                                          <a:schemeClr val="tx1"/>
                                        </a:solidFill>
                                        <a:latin typeface="Cambria Math" panose="02040503050406030204" pitchFamily="18" charset="0"/>
                                      </a:rPr>
                                      <m:t>10</m:t>
                                    </m:r>
                                  </m:sub>
                                </m:sSub>
                              </m:e>
                            </m:mr>
                          </m:m>
                          <m:r>
                            <a:rPr lang="en-US" altLang="zh-TW" sz="2400" i="1">
                              <a:solidFill>
                                <a:schemeClr val="tx1"/>
                              </a:solidFill>
                              <a:latin typeface="Cambria Math" panose="02040503050406030204" pitchFamily="18" charset="0"/>
                            </a:rPr>
                            <m:t>     </m:t>
                          </m:r>
                          <m:m>
                            <m:mPr>
                              <m:mcs>
                                <m:mc>
                                  <m:mcPr>
                                    <m:count m:val="2"/>
                                    <m:mcJc m:val="center"/>
                                  </m:mcPr>
                                </m:mc>
                              </m:mcs>
                              <m:ctrlPr>
                                <a:rPr lang="en-US" altLang="zh-TW" sz="2400" i="1">
                                  <a:solidFill>
                                    <a:schemeClr val="tx1"/>
                                  </a:solidFill>
                                  <a:latin typeface="Cambria Math" panose="02040503050406030204" pitchFamily="18" charset="0"/>
                                </a:rPr>
                              </m:ctrlPr>
                            </m:mPr>
                            <m:mr>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i="1">
                                        <a:solidFill>
                                          <a:schemeClr val="tx1"/>
                                        </a:solidFill>
                                        <a:latin typeface="Cambria Math" panose="02040503050406030204" pitchFamily="18" charset="0"/>
                                      </a:rPr>
                                      <m:t>3</m:t>
                                    </m:r>
                                  </m:sub>
                                </m:sSub>
                              </m:e>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i="1">
                                        <a:solidFill>
                                          <a:schemeClr val="tx1"/>
                                        </a:solidFill>
                                        <a:latin typeface="Cambria Math" panose="02040503050406030204" pitchFamily="18" charset="0"/>
                                      </a:rPr>
                                      <m:t>4</m:t>
                                    </m:r>
                                  </m:sub>
                                </m:sSub>
                              </m:e>
                            </m:mr>
                            <m:mr>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i="1">
                                        <a:solidFill>
                                          <a:schemeClr val="tx1"/>
                                        </a:solidFill>
                                        <a:latin typeface="Cambria Math" panose="02040503050406030204" pitchFamily="18" charset="0"/>
                                      </a:rPr>
                                      <m:t>7</m:t>
                                    </m:r>
                                  </m:sub>
                                </m:sSub>
                              </m:e>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i="1">
                                        <a:solidFill>
                                          <a:schemeClr val="tx1"/>
                                        </a:solidFill>
                                        <a:latin typeface="Cambria Math" panose="02040503050406030204" pitchFamily="18" charset="0"/>
                                      </a:rPr>
                                      <m:t>8</m:t>
                                    </m:r>
                                  </m:sub>
                                </m:sSub>
                              </m:e>
                            </m:mr>
                            <m:mr>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i="1">
                                        <a:solidFill>
                                          <a:schemeClr val="tx1"/>
                                        </a:solidFill>
                                        <a:latin typeface="Cambria Math" panose="02040503050406030204" pitchFamily="18" charset="0"/>
                                      </a:rPr>
                                      <m:t>11</m:t>
                                    </m:r>
                                  </m:sub>
                                </m:sSub>
                              </m:e>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i="1">
                                        <a:solidFill>
                                          <a:schemeClr val="tx1"/>
                                        </a:solidFill>
                                        <a:latin typeface="Cambria Math" panose="02040503050406030204" pitchFamily="18" charset="0"/>
                                      </a:rPr>
                                      <m:t>12</m:t>
                                    </m:r>
                                  </m:sub>
                                </m:sSub>
                              </m:e>
                            </m:mr>
                          </m:m>
                        </m:e>
                      </m:d>
                    </m:oMath>
                  </m:oMathPara>
                </a14:m>
                <a:endParaRPr lang="en-US" altLang="zh-TW"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285750" indent="-285750" algn="just">
                  <a:spcAft>
                    <a:spcPts val="2400"/>
                  </a:spcAft>
                </a:pPr>
                <a:r>
                  <a:rPr lang="en-US" altLang="zh-TW" sz="2400" dirty="0">
                    <a:latin typeface="Times New Roman" panose="02020603050405020304" pitchFamily="18" charset="0"/>
                    <a:cs typeface="Times New Roman" panose="02020603050405020304" pitchFamily="18" charset="0"/>
                  </a:rPr>
                  <a:t>How do we get the intrinsic and extrinsic parameters from the projection matrix?</a:t>
                </a:r>
              </a:p>
              <a:p>
                <a:pPr marL="285750" indent="-285750" algn="just">
                  <a:spcAft>
                    <a:spcPts val="2400"/>
                  </a:spcAft>
                </a:pPr>
                <a:r>
                  <a:rPr lang="en-US" altLang="zh-TW" sz="2400" dirty="0">
                    <a:latin typeface="Times New Roman" panose="02020603050405020304" pitchFamily="18" charset="0"/>
                    <a:cs typeface="Times New Roman" panose="02020603050405020304" pitchFamily="18" charset="0"/>
                  </a:rPr>
                  <a:t>Decomposition of the Camera Matrix</a:t>
                </a:r>
              </a:p>
              <a:p>
                <a:pPr marL="0" indent="0" algn="just">
                  <a:lnSpc>
                    <a:spcPct val="100000"/>
                  </a:lnSpc>
                  <a:spcBef>
                    <a:spcPts val="0"/>
                  </a:spcBef>
                  <a:spcAft>
                    <a:spcPts val="2400"/>
                  </a:spcAft>
                  <a:buNone/>
                </a:pPr>
                <a14:m>
                  <m:oMathPara xmlns:m="http://schemas.openxmlformats.org/officeDocument/2006/math">
                    <m:oMathParaPr>
                      <m:jc m:val="center"/>
                    </m:oMathParaPr>
                    <m:oMath xmlns:m="http://schemas.openxmlformats.org/officeDocument/2006/math">
                      <m:r>
                        <a:rPr lang="en-US" altLang="zh-TW" sz="2400" i="1">
                          <a:solidFill>
                            <a:schemeClr val="tx1"/>
                          </a:solidFill>
                          <a:latin typeface="Cambria Math" panose="02040503050406030204" pitchFamily="18" charset="0"/>
                        </a:rPr>
                        <m:t>𝑃</m:t>
                      </m:r>
                      <m:r>
                        <a:rPr lang="en-US" altLang="zh-TW" sz="2400" i="1">
                          <a:solidFill>
                            <a:schemeClr val="tx1"/>
                          </a:solidFill>
                          <a:latin typeface="Cambria Math" panose="02040503050406030204" pitchFamily="18" charset="0"/>
                        </a:rPr>
                        <m:t>= </m:t>
                      </m:r>
                      <m:d>
                        <m:dPr>
                          <m:begChr m:val="["/>
                          <m:endChr m:val="]"/>
                          <m:ctrlPr>
                            <a:rPr lang="en-US" altLang="zh-TW" sz="2400" i="1">
                              <a:solidFill>
                                <a:schemeClr val="tx1"/>
                              </a:solidFill>
                              <a:latin typeface="Cambria Math" panose="02040503050406030204" pitchFamily="18" charset="0"/>
                            </a:rPr>
                          </m:ctrlPr>
                        </m:dPr>
                        <m:e>
                          <m:m>
                            <m:mPr>
                              <m:mcs>
                                <m:mc>
                                  <m:mcPr>
                                    <m:count m:val="3"/>
                                    <m:mcJc m:val="center"/>
                                  </m:mcPr>
                                </m:mc>
                              </m:mcs>
                              <m:ctrlPr>
                                <a:rPr lang="en-US" altLang="zh-TW" sz="2400" i="1" smtClean="0">
                                  <a:solidFill>
                                    <a:schemeClr val="tx1"/>
                                  </a:solidFill>
                                  <a:latin typeface="Cambria Math" panose="02040503050406030204" pitchFamily="18" charset="0"/>
                                </a:rPr>
                              </m:ctrlPr>
                            </m:mPr>
                            <m:mr>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i="1">
                                        <a:solidFill>
                                          <a:schemeClr val="tx1"/>
                                        </a:solidFill>
                                        <a:latin typeface="Cambria Math" panose="02040503050406030204" pitchFamily="18" charset="0"/>
                                      </a:rPr>
                                      <m:t>1</m:t>
                                    </m:r>
                                  </m:sub>
                                </m:sSub>
                              </m:e>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i="1">
                                        <a:solidFill>
                                          <a:schemeClr val="tx1"/>
                                        </a:solidFill>
                                        <a:latin typeface="Cambria Math" panose="02040503050406030204" pitchFamily="18" charset="0"/>
                                      </a:rPr>
                                      <m:t>2</m:t>
                                    </m:r>
                                  </m:sub>
                                </m:sSub>
                              </m:e>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b="0" i="1" smtClean="0">
                                        <a:solidFill>
                                          <a:schemeClr val="tx1"/>
                                        </a:solidFill>
                                        <a:latin typeface="Cambria Math" panose="02040503050406030204" pitchFamily="18" charset="0"/>
                                      </a:rPr>
                                      <m:t>3</m:t>
                                    </m:r>
                                  </m:sub>
                                </m:sSub>
                              </m:e>
                            </m:mr>
                            <m:mr>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b="0" i="1" smtClean="0">
                                        <a:solidFill>
                                          <a:schemeClr val="tx1"/>
                                        </a:solidFill>
                                        <a:latin typeface="Cambria Math" panose="02040503050406030204" pitchFamily="18" charset="0"/>
                                      </a:rPr>
                                      <m:t>5</m:t>
                                    </m:r>
                                  </m:sub>
                                </m:sSub>
                              </m:e>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b="0" i="1" smtClean="0">
                                        <a:solidFill>
                                          <a:schemeClr val="tx1"/>
                                        </a:solidFill>
                                        <a:latin typeface="Cambria Math" panose="02040503050406030204" pitchFamily="18" charset="0"/>
                                      </a:rPr>
                                      <m:t>6</m:t>
                                    </m:r>
                                  </m:sub>
                                </m:sSub>
                              </m:e>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b="0" i="1" smtClean="0">
                                        <a:solidFill>
                                          <a:schemeClr val="tx1"/>
                                        </a:solidFill>
                                        <a:latin typeface="Cambria Math" panose="02040503050406030204" pitchFamily="18" charset="0"/>
                                      </a:rPr>
                                      <m:t>7</m:t>
                                    </m:r>
                                  </m:sub>
                                </m:sSub>
                              </m:e>
                            </m:mr>
                            <m:mr>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b="0" i="1" smtClean="0">
                                        <a:solidFill>
                                          <a:schemeClr val="tx1"/>
                                        </a:solidFill>
                                        <a:latin typeface="Cambria Math" panose="02040503050406030204" pitchFamily="18" charset="0"/>
                                      </a:rPr>
                                      <m:t>9</m:t>
                                    </m:r>
                                  </m:sub>
                                </m:sSub>
                              </m:e>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i="1">
                                        <a:solidFill>
                                          <a:schemeClr val="tx1"/>
                                        </a:solidFill>
                                        <a:latin typeface="Cambria Math" panose="02040503050406030204" pitchFamily="18" charset="0"/>
                                      </a:rPr>
                                      <m:t>1</m:t>
                                    </m:r>
                                    <m:r>
                                      <a:rPr lang="en-US" altLang="zh-TW" sz="2400" b="0" i="1" smtClean="0">
                                        <a:solidFill>
                                          <a:schemeClr val="tx1"/>
                                        </a:solidFill>
                                        <a:latin typeface="Cambria Math" panose="02040503050406030204" pitchFamily="18" charset="0"/>
                                      </a:rPr>
                                      <m:t>0</m:t>
                                    </m:r>
                                  </m:sub>
                                </m:sSub>
                              </m:e>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i="1">
                                        <a:solidFill>
                                          <a:schemeClr val="tx1"/>
                                        </a:solidFill>
                                        <a:latin typeface="Cambria Math" panose="02040503050406030204" pitchFamily="18" charset="0"/>
                                      </a:rPr>
                                      <m:t>1</m:t>
                                    </m:r>
                                    <m:r>
                                      <a:rPr lang="en-US" altLang="zh-TW" sz="2400" b="0" i="1" smtClean="0">
                                        <a:solidFill>
                                          <a:schemeClr val="tx1"/>
                                        </a:solidFill>
                                        <a:latin typeface="Cambria Math" panose="02040503050406030204" pitchFamily="18" charset="0"/>
                                      </a:rPr>
                                      <m:t>0</m:t>
                                    </m:r>
                                  </m:sub>
                                </m:sSub>
                              </m:e>
                            </m:mr>
                          </m:m>
                          <m:r>
                            <a:rPr lang="en-US" altLang="zh-TW" sz="2400" i="1">
                              <a:solidFill>
                                <a:schemeClr val="tx1"/>
                              </a:solidFill>
                              <a:latin typeface="Cambria Math" panose="02040503050406030204" pitchFamily="18" charset="0"/>
                            </a:rPr>
                            <m:t>│</m:t>
                          </m:r>
                          <m:m>
                            <m:mPr>
                              <m:mcs>
                                <m:mc>
                                  <m:mcPr>
                                    <m:count m:val="1"/>
                                    <m:mcJc m:val="center"/>
                                  </m:mcPr>
                                </m:mc>
                              </m:mcs>
                              <m:ctrlPr>
                                <a:rPr lang="en-US" altLang="zh-TW" sz="2400" i="1" smtClean="0">
                                  <a:solidFill>
                                    <a:schemeClr val="tx1"/>
                                  </a:solidFill>
                                  <a:latin typeface="Cambria Math" panose="02040503050406030204" pitchFamily="18" charset="0"/>
                                </a:rPr>
                              </m:ctrlPr>
                            </m:mPr>
                            <m:mr>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b="0" i="1" smtClean="0">
                                        <a:solidFill>
                                          <a:schemeClr val="tx1"/>
                                        </a:solidFill>
                                        <a:latin typeface="Cambria Math" panose="02040503050406030204" pitchFamily="18" charset="0"/>
                                      </a:rPr>
                                      <m:t>4</m:t>
                                    </m:r>
                                  </m:sub>
                                </m:sSub>
                              </m:e>
                            </m:mr>
                            <m:mr>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b="0" i="1" smtClean="0">
                                        <a:solidFill>
                                          <a:schemeClr val="tx1"/>
                                        </a:solidFill>
                                        <a:latin typeface="Cambria Math" panose="02040503050406030204" pitchFamily="18" charset="0"/>
                                      </a:rPr>
                                      <m:t>8</m:t>
                                    </m:r>
                                  </m:sub>
                                </m:sSub>
                              </m:e>
                            </m:mr>
                            <m:mr>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b="0" i="1" smtClean="0">
                                        <a:solidFill>
                                          <a:schemeClr val="tx1"/>
                                        </a:solidFill>
                                        <a:latin typeface="Cambria Math" panose="02040503050406030204" pitchFamily="18" charset="0"/>
                                      </a:rPr>
                                      <m:t>12</m:t>
                                    </m:r>
                                  </m:sub>
                                </m:sSub>
                              </m:e>
                            </m:mr>
                          </m:m>
                        </m:e>
                      </m:d>
                    </m:oMath>
                  </m:oMathPara>
                </a14:m>
                <a:endParaRPr lang="en-US" altLang="zh-TW"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mc:Choice>
        <mc:Fallback xmlns="">
          <p:sp>
            <p:nvSpPr>
              <p:cNvPr id="3" name="內容版面配置區 2">
                <a:extLst>
                  <a:ext uri="{FF2B5EF4-FFF2-40B4-BE49-F238E27FC236}">
                    <a16:creationId xmlns:a16="http://schemas.microsoft.com/office/drawing/2014/main" id="{EE81FCA4-60EB-44CC-B124-7968FDB7C8C9}"/>
                  </a:ext>
                </a:extLst>
              </p:cNvPr>
              <p:cNvSpPr>
                <a:spLocks noGrp="1" noRot="1" noChangeAspect="1" noMove="1" noResize="1" noEditPoints="1" noAdjustHandles="1" noChangeArrowheads="1" noChangeShapeType="1" noTextEdit="1"/>
              </p:cNvSpPr>
              <p:nvPr>
                <p:ph idx="1"/>
              </p:nvPr>
            </p:nvSpPr>
            <p:spPr>
              <a:xfrm>
                <a:off x="936715" y="1772127"/>
                <a:ext cx="10318570" cy="4717626"/>
              </a:xfrm>
              <a:blipFill>
                <a:blip r:embed="rId3"/>
                <a:stretch>
                  <a:fillRect l="-827" r="-2246"/>
                </a:stretch>
              </a:blipFill>
            </p:spPr>
            <p:txBody>
              <a:bodyPr/>
              <a:lstStyle/>
              <a:p>
                <a:r>
                  <a:rPr lang="zh-TW" altLang="en-US">
                    <a:noFill/>
                  </a:rPr>
                  <a:t> </a:t>
                </a:r>
              </a:p>
            </p:txBody>
          </p:sp>
        </mc:Fallback>
      </mc:AlternateContent>
      <p:sp>
        <p:nvSpPr>
          <p:cNvPr id="5" name="標題 1">
            <a:extLst>
              <a:ext uri="{FF2B5EF4-FFF2-40B4-BE49-F238E27FC236}">
                <a16:creationId xmlns:a16="http://schemas.microsoft.com/office/drawing/2014/main" id="{394C277F-777C-4AD0-9033-378FE50CA613}"/>
              </a:ext>
            </a:extLst>
          </p:cNvPr>
          <p:cNvSpPr>
            <a:spLocks noGrp="1"/>
          </p:cNvSpPr>
          <p:nvPr>
            <p:ph type="title"/>
          </p:nvPr>
        </p:nvSpPr>
        <p:spPr>
          <a:xfrm>
            <a:off x="522515" y="778154"/>
            <a:ext cx="10697031" cy="630942"/>
          </a:xfrm>
        </p:spPr>
        <p:txBody>
          <a:bodyPr vert="horz" wrap="none" lIns="91440" tIns="45720" rIns="91440" bIns="45720" rtlCol="0" anchor="ctr">
            <a:spAutoFit/>
          </a:bodyPr>
          <a:lstStyle/>
          <a:p>
            <a:pPr>
              <a:lnSpc>
                <a:spcPts val="4200"/>
              </a:lnSpc>
            </a:pPr>
            <a:r>
              <a:rPr lang="en-US" altLang="zh-TW" sz="4000" b="1" dirty="0">
                <a:latin typeface="Times New Roman" panose="02020603050405020304" pitchFamily="18" charset="0"/>
                <a:ea typeface="+mn-ea"/>
                <a:cs typeface="Times New Roman" panose="02020603050405020304" pitchFamily="18" charset="0"/>
              </a:rPr>
              <a:t>11.2.1 Pose Estimation - Linear Algorithms </a:t>
            </a:r>
            <a:r>
              <a:rPr lang="en-US" altLang="zh-TW" sz="4000" b="1" dirty="0">
                <a:latin typeface="Times New Roman" panose="02020603050405020304" pitchFamily="18" charset="0"/>
                <a:cs typeface="Times New Roman" panose="02020603050405020304" pitchFamily="18" charset="0"/>
              </a:rPr>
              <a:t>(7/9)</a:t>
            </a:r>
            <a:endParaRPr lang="zh-TW" altLang="en-US" sz="4000" b="1" dirty="0">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9367210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內容版面配置區 2">
                <a:extLst>
                  <a:ext uri="{FF2B5EF4-FFF2-40B4-BE49-F238E27FC236}">
                    <a16:creationId xmlns:a16="http://schemas.microsoft.com/office/drawing/2014/main" id="{02682397-5359-4367-BA03-62004ABD90AD}"/>
                  </a:ext>
                </a:extLst>
              </p:cNvPr>
              <p:cNvSpPr>
                <a:spLocks noGrp="1"/>
              </p:cNvSpPr>
              <p:nvPr>
                <p:ph idx="1"/>
              </p:nvPr>
            </p:nvSpPr>
            <p:spPr>
              <a:xfrm>
                <a:off x="931815" y="1633462"/>
                <a:ext cx="10601599" cy="4717626"/>
              </a:xfrm>
            </p:spPr>
            <p:txBody>
              <a:bodyPr>
                <a:noAutofit/>
              </a:bodyPr>
              <a:lstStyle/>
              <a:p>
                <a:pPr algn="just">
                  <a:lnSpc>
                    <a:spcPct val="150000"/>
                  </a:lnSpc>
                  <a:spcBef>
                    <a:spcPts val="0"/>
                  </a:spcBef>
                </a:pPr>
                <a:r>
                  <a:rPr lang="en-US" altLang="zh-TW"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Decomposition of the Camera Matrix</a:t>
                </a:r>
              </a:p>
              <a:p>
                <a:pPr marL="0" indent="0" algn="just">
                  <a:lnSpc>
                    <a:spcPct val="150000"/>
                  </a:lnSpc>
                  <a:spcBef>
                    <a:spcPts val="0"/>
                  </a:spcBef>
                  <a:spcAft>
                    <a:spcPts val="0"/>
                  </a:spcAft>
                  <a:buNone/>
                </a:pPr>
                <a14:m>
                  <m:oMathPara xmlns:m="http://schemas.openxmlformats.org/officeDocument/2006/math">
                    <m:oMathParaPr>
                      <m:jc m:val="center"/>
                    </m:oMathParaPr>
                    <m:oMath xmlns:m="http://schemas.openxmlformats.org/officeDocument/2006/math">
                      <m:r>
                        <a:rPr lang="en-US" altLang="zh-TW" sz="2400" i="1">
                          <a:solidFill>
                            <a:schemeClr val="tx1"/>
                          </a:solidFill>
                          <a:latin typeface="Cambria Math" panose="02040503050406030204" pitchFamily="18" charset="0"/>
                        </a:rPr>
                        <m:t>𝑃</m:t>
                      </m:r>
                      <m:r>
                        <a:rPr lang="en-US" altLang="zh-TW" sz="2400" i="1">
                          <a:solidFill>
                            <a:schemeClr val="tx1"/>
                          </a:solidFill>
                          <a:latin typeface="Cambria Math" panose="02040503050406030204" pitchFamily="18" charset="0"/>
                        </a:rPr>
                        <m:t>= </m:t>
                      </m:r>
                      <m:d>
                        <m:dPr>
                          <m:begChr m:val="["/>
                          <m:endChr m:val="]"/>
                          <m:ctrlPr>
                            <a:rPr lang="en-US" altLang="zh-TW" sz="2400" i="1">
                              <a:solidFill>
                                <a:schemeClr val="tx1"/>
                              </a:solidFill>
                              <a:latin typeface="Cambria Math" panose="02040503050406030204" pitchFamily="18" charset="0"/>
                            </a:rPr>
                          </m:ctrlPr>
                        </m:dPr>
                        <m:e>
                          <m:m>
                            <m:mPr>
                              <m:mcs>
                                <m:mc>
                                  <m:mcPr>
                                    <m:count m:val="3"/>
                                    <m:mcJc m:val="center"/>
                                  </m:mcPr>
                                </m:mc>
                              </m:mcs>
                              <m:ctrlPr>
                                <a:rPr lang="en-US" altLang="zh-TW" sz="2400" i="1" smtClean="0">
                                  <a:solidFill>
                                    <a:schemeClr val="tx1"/>
                                  </a:solidFill>
                                  <a:latin typeface="Cambria Math" panose="02040503050406030204" pitchFamily="18" charset="0"/>
                                </a:rPr>
                              </m:ctrlPr>
                            </m:mPr>
                            <m:mr>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i="1">
                                        <a:solidFill>
                                          <a:schemeClr val="tx1"/>
                                        </a:solidFill>
                                        <a:latin typeface="Cambria Math" panose="02040503050406030204" pitchFamily="18" charset="0"/>
                                      </a:rPr>
                                      <m:t>1</m:t>
                                    </m:r>
                                  </m:sub>
                                </m:sSub>
                              </m:e>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i="1">
                                        <a:solidFill>
                                          <a:schemeClr val="tx1"/>
                                        </a:solidFill>
                                        <a:latin typeface="Cambria Math" panose="02040503050406030204" pitchFamily="18" charset="0"/>
                                      </a:rPr>
                                      <m:t>2</m:t>
                                    </m:r>
                                  </m:sub>
                                </m:sSub>
                              </m:e>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b="0" i="1" smtClean="0">
                                        <a:solidFill>
                                          <a:schemeClr val="tx1"/>
                                        </a:solidFill>
                                        <a:latin typeface="Cambria Math" panose="02040503050406030204" pitchFamily="18" charset="0"/>
                                      </a:rPr>
                                      <m:t>3</m:t>
                                    </m:r>
                                  </m:sub>
                                </m:sSub>
                              </m:e>
                            </m:mr>
                            <m:mr>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b="0" i="1" smtClean="0">
                                        <a:solidFill>
                                          <a:schemeClr val="tx1"/>
                                        </a:solidFill>
                                        <a:latin typeface="Cambria Math" panose="02040503050406030204" pitchFamily="18" charset="0"/>
                                      </a:rPr>
                                      <m:t>5</m:t>
                                    </m:r>
                                  </m:sub>
                                </m:sSub>
                              </m:e>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b="0" i="1" smtClean="0">
                                        <a:solidFill>
                                          <a:schemeClr val="tx1"/>
                                        </a:solidFill>
                                        <a:latin typeface="Cambria Math" panose="02040503050406030204" pitchFamily="18" charset="0"/>
                                      </a:rPr>
                                      <m:t>6</m:t>
                                    </m:r>
                                  </m:sub>
                                </m:sSub>
                              </m:e>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b="0" i="1" smtClean="0">
                                        <a:solidFill>
                                          <a:schemeClr val="tx1"/>
                                        </a:solidFill>
                                        <a:latin typeface="Cambria Math" panose="02040503050406030204" pitchFamily="18" charset="0"/>
                                      </a:rPr>
                                      <m:t>7</m:t>
                                    </m:r>
                                  </m:sub>
                                </m:sSub>
                              </m:e>
                            </m:mr>
                            <m:mr>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b="0" i="1" smtClean="0">
                                        <a:solidFill>
                                          <a:schemeClr val="tx1"/>
                                        </a:solidFill>
                                        <a:latin typeface="Cambria Math" panose="02040503050406030204" pitchFamily="18" charset="0"/>
                                      </a:rPr>
                                      <m:t>9</m:t>
                                    </m:r>
                                  </m:sub>
                                </m:sSub>
                              </m:e>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i="1">
                                        <a:solidFill>
                                          <a:schemeClr val="tx1"/>
                                        </a:solidFill>
                                        <a:latin typeface="Cambria Math" panose="02040503050406030204" pitchFamily="18" charset="0"/>
                                      </a:rPr>
                                      <m:t>1</m:t>
                                    </m:r>
                                    <m:r>
                                      <a:rPr lang="en-US" altLang="zh-TW" sz="2400" b="0" i="1" smtClean="0">
                                        <a:solidFill>
                                          <a:schemeClr val="tx1"/>
                                        </a:solidFill>
                                        <a:latin typeface="Cambria Math" panose="02040503050406030204" pitchFamily="18" charset="0"/>
                                      </a:rPr>
                                      <m:t>0</m:t>
                                    </m:r>
                                  </m:sub>
                                </m:sSub>
                              </m:e>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i="1">
                                        <a:solidFill>
                                          <a:schemeClr val="tx1"/>
                                        </a:solidFill>
                                        <a:latin typeface="Cambria Math" panose="02040503050406030204" pitchFamily="18" charset="0"/>
                                      </a:rPr>
                                      <m:t>1</m:t>
                                    </m:r>
                                    <m:r>
                                      <a:rPr lang="en-US" altLang="zh-TW" sz="2400" b="0" i="1" smtClean="0">
                                        <a:solidFill>
                                          <a:schemeClr val="tx1"/>
                                        </a:solidFill>
                                        <a:latin typeface="Cambria Math" panose="02040503050406030204" pitchFamily="18" charset="0"/>
                                      </a:rPr>
                                      <m:t>0</m:t>
                                    </m:r>
                                  </m:sub>
                                </m:sSub>
                              </m:e>
                            </m:mr>
                          </m:m>
                          <m:r>
                            <a:rPr lang="en-US" altLang="zh-TW" sz="2400" i="1">
                              <a:solidFill>
                                <a:schemeClr val="tx1"/>
                              </a:solidFill>
                              <a:latin typeface="Cambria Math" panose="02040503050406030204" pitchFamily="18" charset="0"/>
                            </a:rPr>
                            <m:t>│</m:t>
                          </m:r>
                          <m:m>
                            <m:mPr>
                              <m:mcs>
                                <m:mc>
                                  <m:mcPr>
                                    <m:count m:val="1"/>
                                    <m:mcJc m:val="center"/>
                                  </m:mcPr>
                                </m:mc>
                              </m:mcs>
                              <m:ctrlPr>
                                <a:rPr lang="en-US" altLang="zh-TW" sz="2400" i="1" smtClean="0">
                                  <a:solidFill>
                                    <a:schemeClr val="tx1"/>
                                  </a:solidFill>
                                  <a:latin typeface="Cambria Math" panose="02040503050406030204" pitchFamily="18" charset="0"/>
                                </a:rPr>
                              </m:ctrlPr>
                            </m:mPr>
                            <m:mr>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b="0" i="1" smtClean="0">
                                        <a:solidFill>
                                          <a:schemeClr val="tx1"/>
                                        </a:solidFill>
                                        <a:latin typeface="Cambria Math" panose="02040503050406030204" pitchFamily="18" charset="0"/>
                                      </a:rPr>
                                      <m:t>4</m:t>
                                    </m:r>
                                  </m:sub>
                                </m:sSub>
                              </m:e>
                            </m:mr>
                            <m:mr>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b="0" i="1" smtClean="0">
                                        <a:solidFill>
                                          <a:schemeClr val="tx1"/>
                                        </a:solidFill>
                                        <a:latin typeface="Cambria Math" panose="02040503050406030204" pitchFamily="18" charset="0"/>
                                      </a:rPr>
                                      <m:t>8</m:t>
                                    </m:r>
                                  </m:sub>
                                </m:sSub>
                              </m:e>
                            </m:mr>
                            <m:mr>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b="0" i="1" smtClean="0">
                                        <a:solidFill>
                                          <a:schemeClr val="tx1"/>
                                        </a:solidFill>
                                        <a:latin typeface="Cambria Math" panose="02040503050406030204" pitchFamily="18" charset="0"/>
                                      </a:rPr>
                                      <m:t>12</m:t>
                                    </m:r>
                                  </m:sub>
                                </m:sSub>
                              </m:e>
                            </m:mr>
                          </m:m>
                        </m:e>
                      </m:d>
                    </m:oMath>
                  </m:oMathPara>
                </a14:m>
                <a:endParaRPr lang="en-US" altLang="zh-TW"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indent="0" algn="just">
                  <a:lnSpc>
                    <a:spcPct val="150000"/>
                  </a:lnSpc>
                  <a:spcBef>
                    <a:spcPts val="0"/>
                  </a:spcBef>
                  <a:spcAft>
                    <a:spcPts val="0"/>
                  </a:spcAft>
                  <a:buNone/>
                </a:pPr>
                <a14:m>
                  <m:oMathPara xmlns:m="http://schemas.openxmlformats.org/officeDocument/2006/math">
                    <m:oMathParaPr>
                      <m:jc m:val="center"/>
                    </m:oMathParaPr>
                    <m:oMath xmlns:m="http://schemas.openxmlformats.org/officeDocument/2006/math">
                      <m:r>
                        <a:rPr lang="en-US" altLang="zh-TW" sz="2400" i="1">
                          <a:solidFill>
                            <a:schemeClr val="tx1"/>
                          </a:solidFill>
                          <a:latin typeface="Cambria Math" panose="02040503050406030204" pitchFamily="18" charset="0"/>
                        </a:rPr>
                        <m:t>𝑃</m:t>
                      </m:r>
                      <m:r>
                        <a:rPr lang="en-US" altLang="zh-TW" sz="2400" i="1">
                          <a:solidFill>
                            <a:schemeClr val="tx1"/>
                          </a:solidFill>
                          <a:latin typeface="Cambria Math" panose="02040503050406030204" pitchFamily="18" charset="0"/>
                        </a:rPr>
                        <m:t>=</m:t>
                      </m:r>
                      <m:r>
                        <a:rPr lang="en-US" altLang="zh-TW" sz="2400" b="0" i="1" smtClean="0">
                          <a:solidFill>
                            <a:schemeClr val="tx1"/>
                          </a:solidFill>
                          <a:latin typeface="Cambria Math" panose="02040503050406030204" pitchFamily="18" charset="0"/>
                        </a:rPr>
                        <m:t>𝐾</m:t>
                      </m:r>
                      <m:d>
                        <m:dPr>
                          <m:begChr m:val="["/>
                          <m:endChr m:val="]"/>
                          <m:ctrlPr>
                            <a:rPr lang="en-US" altLang="zh-TW" sz="2400" i="1">
                              <a:solidFill>
                                <a:schemeClr val="tx1"/>
                              </a:solidFill>
                              <a:latin typeface="Cambria Math" panose="02040503050406030204" pitchFamily="18" charset="0"/>
                            </a:rPr>
                          </m:ctrlPr>
                        </m:dPr>
                        <m:e>
                          <m:r>
                            <a:rPr lang="en-US" altLang="zh-TW" sz="2400" b="0" i="1" smtClean="0">
                              <a:solidFill>
                                <a:schemeClr val="tx1"/>
                              </a:solidFill>
                              <a:latin typeface="Cambria Math" panose="02040503050406030204" pitchFamily="18" charset="0"/>
                            </a:rPr>
                            <m:t>𝑅</m:t>
                          </m:r>
                          <m:r>
                            <a:rPr lang="en-US" altLang="zh-TW" sz="2400" i="1">
                              <a:solidFill>
                                <a:schemeClr val="tx1"/>
                              </a:solidFill>
                              <a:latin typeface="Cambria Math" panose="02040503050406030204" pitchFamily="18" charset="0"/>
                            </a:rPr>
                            <m:t>│</m:t>
                          </m:r>
                          <m:r>
                            <a:rPr lang="en-US" altLang="zh-TW" sz="2400" b="0" i="1" smtClean="0">
                              <a:solidFill>
                                <a:schemeClr val="tx1"/>
                              </a:solidFill>
                              <a:latin typeface="Cambria Math" panose="02040503050406030204" pitchFamily="18" charset="0"/>
                            </a:rPr>
                            <m:t>𝑡</m:t>
                          </m:r>
                        </m:e>
                      </m:d>
                    </m:oMath>
                  </m:oMathPara>
                </a14:m>
                <a:endParaRPr lang="en-US" altLang="zh-TW"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a:lnSpc>
                    <a:spcPct val="150000"/>
                  </a:lnSpc>
                  <a:spcBef>
                    <a:spcPts val="0"/>
                  </a:spcBef>
                </a:pPr>
                <a:r>
                  <a:rPr lang="en-US" altLang="zh-TW" sz="2400" dirty="0">
                    <a:solidFill>
                      <a:schemeClr val="tx1"/>
                    </a:solidFill>
                    <a:latin typeface="Times New Roman" panose="02020603050405020304" pitchFamily="18" charset="0"/>
                    <a:cs typeface="Times New Roman" panose="02020603050405020304" pitchFamily="18" charset="0"/>
                  </a:rPr>
                  <a:t>Find </a:t>
                </a:r>
                <a:r>
                  <a:rPr lang="en-US" altLang="zh-TW" sz="2400" dirty="0">
                    <a:latin typeface="Times New Roman" panose="02020603050405020304" pitchFamily="18" charset="0"/>
                    <a:cs typeface="Times New Roman" panose="02020603050405020304" pitchFamily="18" charset="0"/>
                  </a:rPr>
                  <a:t>intrinsic </a:t>
                </a:r>
                <a:r>
                  <a:rPr lang="en-US" altLang="zh-TW" sz="2400" i="1" dirty="0">
                    <a:latin typeface="Times New Roman" panose="02020603050405020304" pitchFamily="18" charset="0"/>
                    <a:cs typeface="Times New Roman" panose="02020603050405020304" pitchFamily="18" charset="0"/>
                  </a:rPr>
                  <a:t>K</a:t>
                </a:r>
                <a:r>
                  <a:rPr lang="en-US" altLang="zh-TW" sz="2400" dirty="0">
                    <a:latin typeface="Times New Roman" panose="02020603050405020304" pitchFamily="18" charset="0"/>
                    <a:cs typeface="Times New Roman" panose="02020603050405020304" pitchFamily="18" charset="0"/>
                  </a:rPr>
                  <a:t> and rotation </a:t>
                </a:r>
                <a:r>
                  <a:rPr lang="en-US" altLang="zh-TW" sz="2400" i="1" dirty="0">
                    <a:latin typeface="Times New Roman" panose="02020603050405020304" pitchFamily="18" charset="0"/>
                    <a:cs typeface="Times New Roman" panose="02020603050405020304" pitchFamily="18" charset="0"/>
                  </a:rPr>
                  <a:t>R</a:t>
                </a:r>
                <a:r>
                  <a:rPr lang="en-US" altLang="zh-TW" sz="2400" dirty="0">
                    <a:latin typeface="Times New Roman" panose="02020603050405020304" pitchFamily="18" charset="0"/>
                    <a:cs typeface="Times New Roman" panose="02020603050405020304" pitchFamily="18" charset="0"/>
                  </a:rPr>
                  <a:t>?</a:t>
                </a:r>
              </a:p>
              <a:p>
                <a:pPr marL="0" indent="0" algn="ctr">
                  <a:lnSpc>
                    <a:spcPct val="150000"/>
                  </a:lnSpc>
                  <a:spcBef>
                    <a:spcPts val="0"/>
                  </a:spcBef>
                  <a:spcAft>
                    <a:spcPts val="0"/>
                  </a:spcAft>
                </a:pPr>
                <a:r>
                  <a:rPr lang="en-US" altLang="zh-TW" sz="2400" i="1" dirty="0">
                    <a:solidFill>
                      <a:schemeClr val="tx1"/>
                    </a:solidFill>
                    <a:latin typeface="Times New Roman" panose="02020603050405020304" pitchFamily="18" charset="0"/>
                    <a:cs typeface="Times New Roman" panose="02020603050405020304" pitchFamily="18" charset="0"/>
                  </a:rPr>
                  <a:t>M = KR</a:t>
                </a:r>
              </a:p>
              <a:p>
                <a:pPr>
                  <a:lnSpc>
                    <a:spcPct val="150000"/>
                  </a:lnSpc>
                  <a:spcBef>
                    <a:spcPts val="0"/>
                  </a:spcBef>
                </a:pPr>
                <a:r>
                  <a:rPr lang="en-US" altLang="zh-TW" sz="2400" dirty="0">
                    <a:solidFill>
                      <a:schemeClr val="tx1"/>
                    </a:solidFill>
                    <a:latin typeface="Times New Roman" panose="02020603050405020304" pitchFamily="18" charset="0"/>
                    <a:cs typeface="Times New Roman" panose="02020603050405020304" pitchFamily="18" charset="0"/>
                  </a:rPr>
                  <a:t>Using RQ decomposition</a:t>
                </a:r>
                <a:r>
                  <a:rPr lang="en-US" altLang="zh-TW"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4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3" name="內容版面配置區 2">
                <a:extLst>
                  <a:ext uri="{FF2B5EF4-FFF2-40B4-BE49-F238E27FC236}">
                    <a16:creationId xmlns:a16="http://schemas.microsoft.com/office/drawing/2014/main" id="{02682397-5359-4367-BA03-62004ABD90AD}"/>
                  </a:ext>
                </a:extLst>
              </p:cNvPr>
              <p:cNvSpPr>
                <a:spLocks noGrp="1" noRot="1" noChangeAspect="1" noMove="1" noResize="1" noEditPoints="1" noAdjustHandles="1" noChangeArrowheads="1" noChangeShapeType="1" noTextEdit="1"/>
              </p:cNvSpPr>
              <p:nvPr>
                <p:ph idx="1"/>
              </p:nvPr>
            </p:nvSpPr>
            <p:spPr>
              <a:xfrm>
                <a:off x="931815" y="1633462"/>
                <a:ext cx="10601599" cy="4717626"/>
              </a:xfrm>
              <a:blipFill>
                <a:blip r:embed="rId3"/>
                <a:stretch>
                  <a:fillRect l="-805"/>
                </a:stretch>
              </a:blipFill>
            </p:spPr>
            <p:txBody>
              <a:bodyPr/>
              <a:lstStyle/>
              <a:p>
                <a:r>
                  <a:rPr lang="zh-TW" altLang="en-US">
                    <a:noFill/>
                  </a:rPr>
                  <a:t> </a:t>
                </a:r>
              </a:p>
            </p:txBody>
          </p:sp>
        </mc:Fallback>
      </mc:AlternateContent>
      <p:sp>
        <p:nvSpPr>
          <p:cNvPr id="5" name="標題 1">
            <a:extLst>
              <a:ext uri="{FF2B5EF4-FFF2-40B4-BE49-F238E27FC236}">
                <a16:creationId xmlns:a16="http://schemas.microsoft.com/office/drawing/2014/main" id="{394C277F-777C-4AD0-9033-378FE50CA613}"/>
              </a:ext>
            </a:extLst>
          </p:cNvPr>
          <p:cNvSpPr>
            <a:spLocks noGrp="1"/>
          </p:cNvSpPr>
          <p:nvPr>
            <p:ph type="title"/>
          </p:nvPr>
        </p:nvSpPr>
        <p:spPr>
          <a:xfrm>
            <a:off x="522515" y="778154"/>
            <a:ext cx="10697031" cy="630942"/>
          </a:xfrm>
        </p:spPr>
        <p:txBody>
          <a:bodyPr vert="horz" wrap="none" lIns="91440" tIns="45720" rIns="91440" bIns="45720" rtlCol="0" anchor="ctr">
            <a:spAutoFit/>
          </a:bodyPr>
          <a:lstStyle/>
          <a:p>
            <a:pPr>
              <a:lnSpc>
                <a:spcPts val="4200"/>
              </a:lnSpc>
            </a:pPr>
            <a:r>
              <a:rPr lang="en-US" altLang="zh-TW" sz="4000" b="1" dirty="0">
                <a:latin typeface="Times New Roman" panose="02020603050405020304" pitchFamily="18" charset="0"/>
                <a:ea typeface="+mn-ea"/>
                <a:cs typeface="Times New Roman" panose="02020603050405020304" pitchFamily="18" charset="0"/>
              </a:rPr>
              <a:t>11.2.1 Pose Estimation - Linear Algorithms </a:t>
            </a:r>
            <a:r>
              <a:rPr lang="en-US" altLang="zh-TW" sz="4000" b="1" dirty="0">
                <a:latin typeface="Times New Roman" panose="02020603050405020304" pitchFamily="18" charset="0"/>
                <a:cs typeface="Times New Roman" panose="02020603050405020304" pitchFamily="18" charset="0"/>
              </a:rPr>
              <a:t>(8/9)</a:t>
            </a:r>
            <a:endParaRPr lang="zh-TW" altLang="en-US" sz="4000" b="1" dirty="0">
              <a:latin typeface="Times New Roman" panose="02020603050405020304" pitchFamily="18" charset="0"/>
              <a:ea typeface="+mn-ea"/>
              <a:cs typeface="Times New Roman" panose="02020603050405020304" pitchFamily="18" charset="0"/>
            </a:endParaRPr>
          </a:p>
        </p:txBody>
      </p:sp>
      <p:sp>
        <p:nvSpPr>
          <p:cNvPr id="2" name="矩形 1">
            <a:extLst>
              <a:ext uri="{FF2B5EF4-FFF2-40B4-BE49-F238E27FC236}">
                <a16:creationId xmlns:a16="http://schemas.microsoft.com/office/drawing/2014/main" id="{FFC0E68C-C503-4D5E-85B2-9F6734962FDB}"/>
              </a:ext>
            </a:extLst>
          </p:cNvPr>
          <p:cNvSpPr/>
          <p:nvPr/>
        </p:nvSpPr>
        <p:spPr>
          <a:xfrm>
            <a:off x="778271" y="6390788"/>
            <a:ext cx="11572755" cy="369332"/>
          </a:xfrm>
          <a:prstGeom prst="rect">
            <a:avLst/>
          </a:prstGeom>
        </p:spPr>
        <p:txBody>
          <a:bodyPr wrap="square">
            <a:spAutoFit/>
          </a:bodyPr>
          <a:lstStyle/>
          <a:p>
            <a:r>
              <a:rPr lang="en-US" altLang="zh-TW" dirty="0">
                <a:hlinkClick r:id="rId4"/>
              </a:rPr>
              <a:t>https://cgcooke.github.io/Blog/computer%20vision/linear%20algebra/2020/03/13/RQ-Decomposition-In-Practice.html</a:t>
            </a:r>
            <a:endParaRPr lang="zh-TW" altLang="en-US" dirty="0"/>
          </a:p>
        </p:txBody>
      </p:sp>
    </p:spTree>
    <p:extLst>
      <p:ext uri="{BB962C8B-B14F-4D97-AF65-F5344CB8AC3E}">
        <p14:creationId xmlns:p14="http://schemas.microsoft.com/office/powerpoint/2010/main" val="23918357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內容版面配置區 2">
                <a:extLst>
                  <a:ext uri="{FF2B5EF4-FFF2-40B4-BE49-F238E27FC236}">
                    <a16:creationId xmlns:a16="http://schemas.microsoft.com/office/drawing/2014/main" id="{50D470C3-D535-4A01-B79F-41F0573B9ADC}"/>
                  </a:ext>
                </a:extLst>
              </p:cNvPr>
              <p:cNvSpPr>
                <a:spLocks noGrp="1"/>
              </p:cNvSpPr>
              <p:nvPr>
                <p:ph idx="1"/>
              </p:nvPr>
            </p:nvSpPr>
            <p:spPr>
              <a:xfrm>
                <a:off x="963385" y="1819004"/>
                <a:ext cx="10688684" cy="1550168"/>
              </a:xfrm>
            </p:spPr>
            <p:txBody>
              <a:bodyPr vert="horz" wrap="square" lIns="91440" tIns="45720" rIns="91440" bIns="45720" rtlCol="0">
                <a:spAutoFit/>
              </a:bodyPr>
              <a:lstStyle/>
              <a:p>
                <a:pPr marL="285750" indent="-285750" algn="just"/>
                <a:r>
                  <a:rPr lang="en-US" altLang="zh-TW" sz="2400" dirty="0">
                    <a:latin typeface="Times New Roman" panose="02020603050405020304" pitchFamily="18" charset="0"/>
                    <a:cs typeface="Times New Roman" panose="02020603050405020304" pitchFamily="18" charset="0"/>
                  </a:rPr>
                  <a:t>In most applications, we have some prior knowledge about the intrinsic calibration matrix </a:t>
                </a:r>
                <a14:m>
                  <m:oMath xmlns:m="http://schemas.openxmlformats.org/officeDocument/2006/math">
                    <m:r>
                      <a:rPr lang="en-US" altLang="zh-TW" sz="2400" dirty="0">
                        <a:latin typeface="Cambria Math" panose="02040503050406030204" pitchFamily="18" charset="0"/>
                        <a:cs typeface="Times New Roman" panose="02020603050405020304" pitchFamily="18" charset="0"/>
                      </a:rPr>
                      <m:t>𝐾</m:t>
                    </m:r>
                  </m:oMath>
                </a14:m>
                <a:r>
                  <a:rPr lang="en-US" altLang="zh-TW" sz="2400" dirty="0">
                    <a:latin typeface="Times New Roman" panose="02020603050405020304" pitchFamily="18" charset="0"/>
                    <a:cs typeface="Times New Roman" panose="02020603050405020304" pitchFamily="18" charset="0"/>
                  </a:rPr>
                  <a:t>.</a:t>
                </a:r>
              </a:p>
              <a:p>
                <a:pPr marL="285750" indent="-285750" algn="just"/>
                <a:r>
                  <a:rPr lang="en-US" altLang="zh-TW" sz="2400" dirty="0">
                    <a:latin typeface="Times New Roman" panose="02020603050405020304" pitchFamily="18" charset="0"/>
                    <a:cs typeface="Times New Roman" panose="02020603050405020304" pitchFamily="18" charset="0"/>
                  </a:rPr>
                  <a:t>Constraints can be incorporated into a non-linear minimization of the parameters in </a:t>
                </a:r>
                <a14:m>
                  <m:oMath xmlns:m="http://schemas.openxmlformats.org/officeDocument/2006/math">
                    <m:r>
                      <a:rPr lang="en-US" altLang="zh-TW" sz="2400" dirty="0">
                        <a:latin typeface="Cambria Math" panose="02040503050406030204" pitchFamily="18" charset="0"/>
                        <a:cs typeface="Times New Roman" panose="02020603050405020304" pitchFamily="18" charset="0"/>
                      </a:rPr>
                      <m:t>𝐾</m:t>
                    </m:r>
                  </m:oMath>
                </a14:m>
                <a:r>
                  <a:rPr lang="en-US" altLang="zh-TW" sz="2400" dirty="0">
                    <a:latin typeface="Times New Roman" panose="02020603050405020304" pitchFamily="18" charset="0"/>
                    <a:cs typeface="Times New Roman" panose="02020603050405020304" pitchFamily="18" charset="0"/>
                  </a:rPr>
                  <a:t> and </a:t>
                </a:r>
                <a14:m>
                  <m:oMath xmlns:m="http://schemas.openxmlformats.org/officeDocument/2006/math">
                    <m:r>
                      <a:rPr lang="en-US" altLang="zh-TW" sz="2400" dirty="0">
                        <a:latin typeface="Cambria Math" panose="02040503050406030204" pitchFamily="18" charset="0"/>
                        <a:cs typeface="Times New Roman" panose="02020603050405020304" pitchFamily="18" charset="0"/>
                      </a:rPr>
                      <m:t>(</m:t>
                    </m:r>
                    <m:r>
                      <a:rPr lang="en-US" altLang="zh-TW" sz="2400" dirty="0">
                        <a:latin typeface="Cambria Math" panose="02040503050406030204" pitchFamily="18" charset="0"/>
                        <a:cs typeface="Times New Roman" panose="02020603050405020304" pitchFamily="18" charset="0"/>
                      </a:rPr>
                      <m:t>𝑅</m:t>
                    </m:r>
                    <m:r>
                      <a:rPr lang="en-US" altLang="zh-TW" sz="2400" dirty="0">
                        <a:latin typeface="Cambria Math" panose="02040503050406030204" pitchFamily="18" charset="0"/>
                        <a:cs typeface="Times New Roman" panose="02020603050405020304" pitchFamily="18" charset="0"/>
                      </a:rPr>
                      <m:t>,</m:t>
                    </m:r>
                    <m:r>
                      <a:rPr lang="en-US" altLang="zh-TW" sz="2400" dirty="0">
                        <a:latin typeface="Cambria Math" panose="02040503050406030204" pitchFamily="18" charset="0"/>
                        <a:cs typeface="Times New Roman" panose="02020603050405020304" pitchFamily="18" charset="0"/>
                      </a:rPr>
                      <m:t>𝑡</m:t>
                    </m:r>
                    <m:r>
                      <a:rPr lang="en-US" altLang="zh-TW" sz="2400" dirty="0">
                        <a:latin typeface="Cambria Math" panose="02040503050406030204" pitchFamily="18" charset="0"/>
                        <a:cs typeface="Times New Roman" panose="02020603050405020304" pitchFamily="18" charset="0"/>
                      </a:rPr>
                      <m:t>)</m:t>
                    </m:r>
                  </m:oMath>
                </a14:m>
                <a:r>
                  <a:rPr lang="en-US" altLang="zh-TW" sz="2400" dirty="0">
                    <a:latin typeface="Times New Roman" panose="02020603050405020304" pitchFamily="18" charset="0"/>
                    <a:cs typeface="Times New Roman" panose="02020603050405020304" pitchFamily="18" charset="0"/>
                  </a:rPr>
                  <a:t>.</a:t>
                </a:r>
                <a:endParaRPr lang="zh-TW" altLang="en-US" sz="2400" dirty="0">
                  <a:latin typeface="Times New Roman" panose="02020603050405020304" pitchFamily="18" charset="0"/>
                  <a:cs typeface="Times New Roman" panose="02020603050405020304" pitchFamily="18" charset="0"/>
                </a:endParaRPr>
              </a:p>
            </p:txBody>
          </p:sp>
        </mc:Choice>
        <mc:Fallback xmlns="">
          <p:sp>
            <p:nvSpPr>
              <p:cNvPr id="5" name="內容版面配置區 2">
                <a:extLst>
                  <a:ext uri="{FF2B5EF4-FFF2-40B4-BE49-F238E27FC236}">
                    <a16:creationId xmlns:a16="http://schemas.microsoft.com/office/drawing/2014/main" id="{50D470C3-D535-4A01-B79F-41F0573B9ADC}"/>
                  </a:ext>
                </a:extLst>
              </p:cNvPr>
              <p:cNvSpPr>
                <a:spLocks noGrp="1" noRot="1" noChangeAspect="1" noMove="1" noResize="1" noEditPoints="1" noAdjustHandles="1" noChangeArrowheads="1" noChangeShapeType="1" noTextEdit="1"/>
              </p:cNvSpPr>
              <p:nvPr>
                <p:ph idx="1"/>
              </p:nvPr>
            </p:nvSpPr>
            <p:spPr>
              <a:xfrm>
                <a:off x="963385" y="1819004"/>
                <a:ext cx="10688684" cy="1550168"/>
              </a:xfrm>
              <a:blipFill>
                <a:blip r:embed="rId3"/>
                <a:stretch>
                  <a:fillRect l="-742" t="-5490" r="-913" b="-7843"/>
                </a:stretch>
              </a:blipFill>
            </p:spPr>
            <p:txBody>
              <a:bodyPr/>
              <a:lstStyle/>
              <a:p>
                <a:r>
                  <a:rPr lang="zh-TW" altLang="en-US">
                    <a:noFill/>
                  </a:rPr>
                  <a:t> </a:t>
                </a:r>
              </a:p>
            </p:txBody>
          </p:sp>
        </mc:Fallback>
      </mc:AlternateContent>
      <p:sp>
        <p:nvSpPr>
          <p:cNvPr id="6" name="標題 1">
            <a:extLst>
              <a:ext uri="{FF2B5EF4-FFF2-40B4-BE49-F238E27FC236}">
                <a16:creationId xmlns:a16="http://schemas.microsoft.com/office/drawing/2014/main" id="{394C277F-777C-4AD0-9033-378FE50CA613}"/>
              </a:ext>
            </a:extLst>
          </p:cNvPr>
          <p:cNvSpPr>
            <a:spLocks noGrp="1"/>
          </p:cNvSpPr>
          <p:nvPr>
            <p:ph type="title"/>
          </p:nvPr>
        </p:nvSpPr>
        <p:spPr>
          <a:xfrm>
            <a:off x="522515" y="778154"/>
            <a:ext cx="10440550" cy="630942"/>
          </a:xfrm>
        </p:spPr>
        <p:txBody>
          <a:bodyPr vert="horz" wrap="square" lIns="91440" tIns="45720" rIns="91440" bIns="45720" rtlCol="0" anchor="ctr">
            <a:spAutoFit/>
          </a:bodyPr>
          <a:lstStyle/>
          <a:p>
            <a:pPr>
              <a:lnSpc>
                <a:spcPts val="4200"/>
              </a:lnSpc>
            </a:pPr>
            <a:r>
              <a:rPr lang="en-US" altLang="zh-TW" sz="4000" b="1" dirty="0">
                <a:latin typeface="Times New Roman" panose="02020603050405020304" pitchFamily="18" charset="0"/>
                <a:ea typeface="+mn-ea"/>
                <a:cs typeface="Times New Roman" panose="02020603050405020304" pitchFamily="18" charset="0"/>
              </a:rPr>
              <a:t>11.2.1 Pose Estimation - Linear Algorithms </a:t>
            </a:r>
            <a:r>
              <a:rPr lang="en-US" altLang="zh-TW" sz="4000" b="1" dirty="0">
                <a:latin typeface="Times New Roman" panose="02020603050405020304" pitchFamily="18" charset="0"/>
                <a:cs typeface="Times New Roman" panose="02020603050405020304" pitchFamily="18" charset="0"/>
              </a:rPr>
              <a:t>(9/9)</a:t>
            </a:r>
            <a:endParaRPr lang="zh-TW" altLang="en-US" sz="4000" b="1" dirty="0">
              <a:latin typeface="Times New Roman" panose="02020603050405020304" pitchFamily="18" charset="0"/>
              <a:ea typeface="+mn-ea"/>
              <a:cs typeface="Times New Roman" panose="02020603050405020304" pitchFamily="18" charset="0"/>
            </a:endParaRPr>
          </a:p>
        </p:txBody>
      </p:sp>
      <p:pic>
        <p:nvPicPr>
          <p:cNvPr id="3" name="圖片 2">
            <a:extLst>
              <a:ext uri="{FF2B5EF4-FFF2-40B4-BE49-F238E27FC236}">
                <a16:creationId xmlns:a16="http://schemas.microsoft.com/office/drawing/2014/main" id="{1EC5C7FA-0C62-4D85-A0F0-47D9F2A70D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6880" y="3429000"/>
            <a:ext cx="8001693" cy="2804403"/>
          </a:xfrm>
          <a:prstGeom prst="rect">
            <a:avLst/>
          </a:prstGeom>
        </p:spPr>
      </p:pic>
    </p:spTree>
    <p:extLst>
      <p:ext uri="{BB962C8B-B14F-4D97-AF65-F5344CB8AC3E}">
        <p14:creationId xmlns:p14="http://schemas.microsoft.com/office/powerpoint/2010/main" val="1348453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內容版面配置區 2">
                <a:extLst>
                  <a:ext uri="{FF2B5EF4-FFF2-40B4-BE49-F238E27FC236}">
                    <a16:creationId xmlns:a16="http://schemas.microsoft.com/office/drawing/2014/main" id="{F7412879-D59F-478B-9BBD-79D4C5586AD1}"/>
                  </a:ext>
                </a:extLst>
              </p:cNvPr>
              <p:cNvSpPr>
                <a:spLocks noGrp="1"/>
              </p:cNvSpPr>
              <p:nvPr>
                <p:ph idx="1"/>
              </p:nvPr>
            </p:nvSpPr>
            <p:spPr>
              <a:xfrm>
                <a:off x="822959" y="1845734"/>
                <a:ext cx="10792098" cy="1704056"/>
              </a:xfrm>
            </p:spPr>
            <p:txBody>
              <a:bodyPr vert="horz" wrap="square" lIns="91440" tIns="45720" rIns="91440" bIns="45720" rtlCol="0">
                <a:spAutoFit/>
              </a:bodyPr>
              <a:lstStyle/>
              <a:p>
                <a:pPr marL="285750" indent="-285750" algn="just">
                  <a:spcAft>
                    <a:spcPts val="1200"/>
                  </a:spcAft>
                </a:pPr>
                <a:r>
                  <a:rPr lang="en-US" altLang="zh-TW" sz="2400" dirty="0">
                    <a:solidFill>
                      <a:schemeClr val="tx1"/>
                    </a:solidFill>
                    <a:latin typeface="Times New Roman" panose="02020603050405020304" pitchFamily="18" charset="0"/>
                    <a:cs typeface="Times New Roman" panose="02020603050405020304" pitchFamily="18" charset="0"/>
                  </a:rPr>
                  <a:t>The most accurate way to estimate pose is to directly minimize the squared re-projection error.</a:t>
                </a:r>
              </a:p>
              <a:p>
                <a:pPr marL="285750" indent="-285750" algn="just"/>
                <a:r>
                  <a:rPr lang="en-US" altLang="zh-TW" sz="2400" dirty="0">
                    <a:solidFill>
                      <a:schemeClr val="tx1"/>
                    </a:solidFill>
                    <a:latin typeface="Times New Roman" panose="02020603050405020304" pitchFamily="18" charset="0"/>
                    <a:cs typeface="Times New Roman" panose="02020603050405020304" pitchFamily="18" charset="0"/>
                  </a:rPr>
                  <a:t>Projection equations:</a:t>
                </a:r>
              </a:p>
              <a:p>
                <a:pPr marL="0" indent="0" algn="just">
                  <a:buNone/>
                </a:pPr>
                <a14:m>
                  <m:oMathPara xmlns:m="http://schemas.openxmlformats.org/officeDocument/2006/math">
                    <m:oMathParaPr>
                      <m:jc m:val="center"/>
                    </m:oMathParaPr>
                    <m:oMath xmlns:m="http://schemas.openxmlformats.org/officeDocument/2006/math">
                      <m:sSub>
                        <m:sSubPr>
                          <m:ctrlPr>
                            <a:rPr lang="en-US" altLang="zh-TW" sz="2400" i="1">
                              <a:solidFill>
                                <a:schemeClr val="tx1"/>
                              </a:solidFill>
                              <a:latin typeface="Cambria Math" panose="02040503050406030204" pitchFamily="18" charset="0"/>
                              <a:cs typeface="Times New Roman" panose="02020603050405020304" pitchFamily="18" charset="0"/>
                            </a:rPr>
                          </m:ctrlPr>
                        </m:sSubPr>
                        <m:e>
                          <m:r>
                            <a:rPr lang="en-US" altLang="zh-TW" sz="2400">
                              <a:solidFill>
                                <a:schemeClr val="tx1"/>
                              </a:solidFill>
                              <a:latin typeface="Cambria Math" panose="02040503050406030204" pitchFamily="18" charset="0"/>
                              <a:cs typeface="Times New Roman" panose="02020603050405020304" pitchFamily="18" charset="0"/>
                            </a:rPr>
                            <m:t>𝑥</m:t>
                          </m:r>
                        </m:e>
                        <m:sub>
                          <m:r>
                            <a:rPr lang="en-US" altLang="zh-TW" sz="2400">
                              <a:solidFill>
                                <a:schemeClr val="tx1"/>
                              </a:solidFill>
                              <a:latin typeface="Cambria Math" panose="02040503050406030204" pitchFamily="18" charset="0"/>
                              <a:cs typeface="Times New Roman" panose="02020603050405020304" pitchFamily="18" charset="0"/>
                            </a:rPr>
                            <m:t>𝑖</m:t>
                          </m:r>
                        </m:sub>
                      </m:sSub>
                      <m:r>
                        <a:rPr lang="en-US" altLang="zh-TW" sz="2400">
                          <a:solidFill>
                            <a:schemeClr val="tx1"/>
                          </a:solidFill>
                          <a:latin typeface="Cambria Math" panose="02040503050406030204" pitchFamily="18" charset="0"/>
                          <a:cs typeface="Times New Roman" panose="02020603050405020304" pitchFamily="18" charset="0"/>
                        </a:rPr>
                        <m:t>=</m:t>
                      </m:r>
                      <m:r>
                        <a:rPr lang="en-US" altLang="zh-TW" sz="2400">
                          <a:solidFill>
                            <a:schemeClr val="tx1"/>
                          </a:solidFill>
                          <a:latin typeface="Cambria Math" panose="02040503050406030204" pitchFamily="18" charset="0"/>
                          <a:cs typeface="Times New Roman" panose="02020603050405020304" pitchFamily="18" charset="0"/>
                        </a:rPr>
                        <m:t>𝑓</m:t>
                      </m:r>
                      <m:r>
                        <a:rPr lang="en-US" altLang="zh-TW" sz="2400">
                          <a:solidFill>
                            <a:schemeClr val="tx1"/>
                          </a:solidFill>
                          <a:latin typeface="Cambria Math" panose="02040503050406030204" pitchFamily="18" charset="0"/>
                          <a:cs typeface="Times New Roman" panose="02020603050405020304" pitchFamily="18" charset="0"/>
                        </a:rPr>
                        <m:t>(</m:t>
                      </m:r>
                      <m:sSub>
                        <m:sSubPr>
                          <m:ctrlPr>
                            <a:rPr lang="en-US" altLang="zh-TW" sz="2400" i="1">
                              <a:solidFill>
                                <a:schemeClr val="tx1"/>
                              </a:solidFill>
                              <a:latin typeface="Cambria Math" panose="02040503050406030204" pitchFamily="18" charset="0"/>
                              <a:cs typeface="Times New Roman" panose="02020603050405020304" pitchFamily="18" charset="0"/>
                            </a:rPr>
                          </m:ctrlPr>
                        </m:sSubPr>
                        <m:e>
                          <m:r>
                            <a:rPr lang="en-US" altLang="zh-TW" sz="2400">
                              <a:solidFill>
                                <a:schemeClr val="tx1"/>
                              </a:solidFill>
                              <a:latin typeface="Cambria Math" panose="02040503050406030204" pitchFamily="18" charset="0"/>
                              <a:cs typeface="Times New Roman" panose="02020603050405020304" pitchFamily="18" charset="0"/>
                            </a:rPr>
                            <m:t>𝑝</m:t>
                          </m:r>
                        </m:e>
                        <m:sub>
                          <m:r>
                            <a:rPr lang="en-US" altLang="zh-TW" sz="2400">
                              <a:solidFill>
                                <a:schemeClr val="tx1"/>
                              </a:solidFill>
                              <a:latin typeface="Cambria Math" panose="02040503050406030204" pitchFamily="18" charset="0"/>
                              <a:cs typeface="Times New Roman" panose="02020603050405020304" pitchFamily="18" charset="0"/>
                            </a:rPr>
                            <m:t>𝑖</m:t>
                          </m:r>
                        </m:sub>
                      </m:sSub>
                      <m:r>
                        <a:rPr lang="en-US" altLang="zh-TW" sz="2400">
                          <a:solidFill>
                            <a:schemeClr val="tx1"/>
                          </a:solidFill>
                          <a:latin typeface="Cambria Math" panose="02040503050406030204" pitchFamily="18" charset="0"/>
                          <a:cs typeface="Times New Roman" panose="02020603050405020304" pitchFamily="18" charset="0"/>
                        </a:rPr>
                        <m:t>;</m:t>
                      </m:r>
                      <m:r>
                        <a:rPr lang="en-US" altLang="zh-TW" sz="2400">
                          <a:solidFill>
                            <a:schemeClr val="tx1"/>
                          </a:solidFill>
                          <a:latin typeface="Cambria Math" panose="02040503050406030204" pitchFamily="18" charset="0"/>
                          <a:cs typeface="Times New Roman" panose="02020603050405020304" pitchFamily="18" charset="0"/>
                        </a:rPr>
                        <m:t>𝑅</m:t>
                      </m:r>
                      <m:r>
                        <a:rPr lang="en-US" altLang="zh-TW" sz="2400">
                          <a:solidFill>
                            <a:schemeClr val="tx1"/>
                          </a:solidFill>
                          <a:latin typeface="Cambria Math" panose="02040503050406030204" pitchFamily="18" charset="0"/>
                          <a:cs typeface="Times New Roman" panose="02020603050405020304" pitchFamily="18" charset="0"/>
                        </a:rPr>
                        <m:t>,</m:t>
                      </m:r>
                      <m:r>
                        <a:rPr lang="en-US" altLang="zh-TW" sz="2400">
                          <a:solidFill>
                            <a:schemeClr val="tx1"/>
                          </a:solidFill>
                          <a:latin typeface="Cambria Math" panose="02040503050406030204" pitchFamily="18" charset="0"/>
                          <a:cs typeface="Times New Roman" panose="02020603050405020304" pitchFamily="18" charset="0"/>
                        </a:rPr>
                        <m:t>𝑡</m:t>
                      </m:r>
                      <m:r>
                        <a:rPr lang="en-US" altLang="zh-TW" sz="2400">
                          <a:solidFill>
                            <a:schemeClr val="tx1"/>
                          </a:solidFill>
                          <a:latin typeface="Cambria Math" panose="02040503050406030204" pitchFamily="18" charset="0"/>
                          <a:cs typeface="Times New Roman" panose="02020603050405020304" pitchFamily="18" charset="0"/>
                        </a:rPr>
                        <m:t>,</m:t>
                      </m:r>
                      <m:r>
                        <a:rPr lang="en-US" altLang="zh-TW" sz="2400">
                          <a:solidFill>
                            <a:schemeClr val="tx1"/>
                          </a:solidFill>
                          <a:latin typeface="Cambria Math" panose="02040503050406030204" pitchFamily="18" charset="0"/>
                          <a:cs typeface="Times New Roman" panose="02020603050405020304" pitchFamily="18" charset="0"/>
                        </a:rPr>
                        <m:t>𝐾</m:t>
                      </m:r>
                      <m:r>
                        <a:rPr lang="en-US" altLang="zh-TW" sz="2400">
                          <a:solidFill>
                            <a:schemeClr val="tx1"/>
                          </a:solidFill>
                          <a:latin typeface="Cambria Math" panose="02040503050406030204" pitchFamily="18" charset="0"/>
                          <a:cs typeface="Times New Roman" panose="02020603050405020304" pitchFamily="18" charset="0"/>
                        </a:rPr>
                        <m:t>)</m:t>
                      </m:r>
                    </m:oMath>
                  </m:oMathPara>
                </a14:m>
                <a:endParaRPr lang="zh-TW" altLang="en-US" sz="24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3" name="內容版面配置區 2">
                <a:extLst>
                  <a:ext uri="{FF2B5EF4-FFF2-40B4-BE49-F238E27FC236}">
                    <a16:creationId xmlns:a16="http://schemas.microsoft.com/office/drawing/2014/main" id="{F7412879-D59F-478B-9BBD-79D4C5586AD1}"/>
                  </a:ext>
                </a:extLst>
              </p:cNvPr>
              <p:cNvSpPr>
                <a:spLocks noGrp="1" noRot="1" noChangeAspect="1" noMove="1" noResize="1" noEditPoints="1" noAdjustHandles="1" noChangeArrowheads="1" noChangeShapeType="1" noTextEdit="1"/>
              </p:cNvSpPr>
              <p:nvPr>
                <p:ph idx="1"/>
              </p:nvPr>
            </p:nvSpPr>
            <p:spPr>
              <a:xfrm>
                <a:off x="822959" y="1845734"/>
                <a:ext cx="10792098" cy="1704056"/>
              </a:xfrm>
              <a:blipFill>
                <a:blip r:embed="rId3"/>
                <a:stretch>
                  <a:fillRect l="-734" t="-5018" r="-847" b="-4659"/>
                </a:stretch>
              </a:blipFill>
            </p:spPr>
            <p:txBody>
              <a:bodyPr/>
              <a:lstStyle/>
              <a:p>
                <a:r>
                  <a:rPr lang="zh-TW" altLang="en-US">
                    <a:noFill/>
                  </a:rPr>
                  <a:t> </a:t>
                </a:r>
              </a:p>
            </p:txBody>
          </p:sp>
        </mc:Fallback>
      </mc:AlternateContent>
      <p:sp>
        <p:nvSpPr>
          <p:cNvPr id="5" name="標題 1">
            <a:extLst>
              <a:ext uri="{FF2B5EF4-FFF2-40B4-BE49-F238E27FC236}">
                <a16:creationId xmlns:a16="http://schemas.microsoft.com/office/drawing/2014/main" id="{394C277F-777C-4AD0-9033-378FE50CA613}"/>
              </a:ext>
            </a:extLst>
          </p:cNvPr>
          <p:cNvSpPr txBox="1">
            <a:spLocks/>
          </p:cNvSpPr>
          <p:nvPr/>
        </p:nvSpPr>
        <p:spPr>
          <a:xfrm>
            <a:off x="522515" y="778154"/>
            <a:ext cx="11107080" cy="630942"/>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en-US" altLang="zh-TW" sz="4000" b="1" dirty="0">
                <a:latin typeface="Times New Roman" panose="02020603050405020304" pitchFamily="18" charset="0"/>
                <a:ea typeface="+mn-ea"/>
                <a:cs typeface="Times New Roman" panose="02020603050405020304" pitchFamily="18" charset="0"/>
              </a:rPr>
              <a:t>11.2.2 Pose Estimation - </a:t>
            </a:r>
            <a:r>
              <a:rPr lang="en-US" altLang="zh-TW" sz="4000" b="1" dirty="0">
                <a:latin typeface="Times New Roman" panose="02020603050405020304" pitchFamily="18" charset="0"/>
                <a:cs typeface="Times New Roman" panose="02020603050405020304" pitchFamily="18" charset="0"/>
              </a:rPr>
              <a:t>Iterative</a:t>
            </a:r>
            <a:r>
              <a:rPr lang="en-US" altLang="zh-TW" sz="4000" b="1" dirty="0">
                <a:latin typeface="Times New Roman" panose="02020603050405020304" pitchFamily="18" charset="0"/>
                <a:ea typeface="+mn-ea"/>
                <a:cs typeface="Times New Roman" panose="02020603050405020304" pitchFamily="18" charset="0"/>
              </a:rPr>
              <a:t> Algorithms </a:t>
            </a:r>
            <a:r>
              <a:rPr lang="en-US" altLang="zh-TW" sz="4000" b="1" dirty="0">
                <a:latin typeface="Times New Roman" panose="02020603050405020304" pitchFamily="18" charset="0"/>
                <a:cs typeface="Times New Roman" panose="02020603050405020304" pitchFamily="18" charset="0"/>
              </a:rPr>
              <a:t>(1/7)</a:t>
            </a:r>
            <a:endParaRPr lang="zh-TW" altLang="en-US" sz="4000" b="1" dirty="0">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5665677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內容版面配置區 2">
                <a:extLst>
                  <a:ext uri="{FF2B5EF4-FFF2-40B4-BE49-F238E27FC236}">
                    <a16:creationId xmlns:a16="http://schemas.microsoft.com/office/drawing/2014/main" id="{BD0D2E32-0CC2-4C18-85F7-91AA48536B5F}"/>
                  </a:ext>
                </a:extLst>
              </p:cNvPr>
              <p:cNvSpPr>
                <a:spLocks noGrp="1"/>
              </p:cNvSpPr>
              <p:nvPr>
                <p:ph idx="1"/>
              </p:nvPr>
            </p:nvSpPr>
            <p:spPr>
              <a:xfrm>
                <a:off x="844731" y="1654971"/>
                <a:ext cx="10971712" cy="4780353"/>
              </a:xfrm>
            </p:spPr>
            <p:txBody>
              <a:bodyPr>
                <a:noAutofit/>
              </a:bodyPr>
              <a:lstStyle/>
              <a:p>
                <a:pPr algn="just">
                  <a:lnSpc>
                    <a:spcPct val="150000"/>
                  </a:lnSpc>
                  <a:spcBef>
                    <a:spcPts val="0"/>
                  </a:spcBef>
                </a:pPr>
                <a:r>
                  <a:rPr lang="en-US" altLang="zh-TW"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Iteratively minimize the </a:t>
                </a:r>
                <a:r>
                  <a:rPr lang="en-US" altLang="zh-TW" dirty="0" err="1">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robustiﬁed</a:t>
                </a:r>
                <a:r>
                  <a:rPr lang="en-US" altLang="zh-TW"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linearized reprojection errors:</a:t>
                </a:r>
              </a:p>
              <a:p>
                <a:pPr marL="357188" indent="-357188" algn="just">
                  <a:lnSpc>
                    <a:spcPct val="150000"/>
                  </a:lnSpc>
                  <a:spcBef>
                    <a:spcPts val="0"/>
                  </a:spcBef>
                  <a:spcAft>
                    <a:spcPts val="0"/>
                  </a:spcAft>
                  <a:buFont typeface="Wingdings" panose="05000000000000000000" pitchFamily="2" charset="2"/>
                  <a:buChar char="ü"/>
                </a:pPr>
                <a:endParaRPr lang="en-US" altLang="zh-TW"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indent="0" algn="just">
                  <a:lnSpc>
                    <a:spcPct val="100000"/>
                  </a:lnSpc>
                  <a:spcBef>
                    <a:spcPts val="0"/>
                  </a:spcBef>
                  <a:spcAft>
                    <a:spcPts val="0"/>
                  </a:spcAft>
                  <a:buNone/>
                </a:pPr>
                <a14:m>
                  <m:oMathPara xmlns:m="http://schemas.openxmlformats.org/officeDocument/2006/math">
                    <m:oMathParaPr>
                      <m:jc m:val="centerGroup"/>
                    </m:oMathParaPr>
                    <m:oMath xmlns:m="http://schemas.openxmlformats.org/officeDocument/2006/math">
                      <m:sSub>
                        <m:sSubPr>
                          <m:ctrlPr>
                            <a:rPr lang="en-US" altLang="zh-TW" sz="2400" i="1" smtClean="0">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𝐸</m:t>
                          </m:r>
                        </m:e>
                        <m:sub>
                          <m:r>
                            <a:rPr lang="en-US" altLang="zh-TW" sz="2400" i="1">
                              <a:solidFill>
                                <a:schemeClr val="tx1"/>
                              </a:solidFill>
                              <a:latin typeface="Cambria Math" panose="02040503050406030204" pitchFamily="18" charset="0"/>
                            </a:rPr>
                            <m:t>𝑁</m:t>
                          </m:r>
                          <m:r>
                            <a:rPr lang="en-US" altLang="zh-TW" sz="2400" i="1" smtClean="0">
                              <a:solidFill>
                                <a:schemeClr val="tx1"/>
                              </a:solidFill>
                              <a:latin typeface="Cambria Math" panose="02040503050406030204" pitchFamily="18" charset="0"/>
                            </a:rPr>
                            <m:t>𝐿</m:t>
                          </m:r>
                          <m:r>
                            <a:rPr lang="en-US" altLang="zh-TW" sz="2400" i="1">
                              <a:solidFill>
                                <a:schemeClr val="tx1"/>
                              </a:solidFill>
                              <a:latin typeface="Cambria Math" panose="02040503050406030204" pitchFamily="18" charset="0"/>
                            </a:rPr>
                            <m:t>𝑃</m:t>
                          </m:r>
                          <m:r>
                            <a:rPr lang="zh-TW" altLang="en-US" sz="2400" i="1" smtClean="0">
                              <a:solidFill>
                                <a:schemeClr val="tx1"/>
                              </a:solidFill>
                              <a:latin typeface="Cambria Math" panose="02040503050406030204" pitchFamily="18" charset="0"/>
                            </a:rPr>
                            <m:t> </m:t>
                          </m:r>
                        </m:sub>
                      </m:sSub>
                      <m:r>
                        <a:rPr lang="en-US" altLang="zh-TW" sz="2400" i="1">
                          <a:solidFill>
                            <a:schemeClr val="tx1"/>
                          </a:solidFill>
                          <a:latin typeface="Cambria Math" panose="02040503050406030204" pitchFamily="18" charset="0"/>
                        </a:rPr>
                        <m:t>=</m:t>
                      </m:r>
                      <m:nary>
                        <m:naryPr>
                          <m:chr m:val="∑"/>
                          <m:supHide m:val="on"/>
                          <m:ctrlPr>
                            <a:rPr lang="en-US" altLang="zh-TW" sz="2400" i="1" smtClean="0">
                              <a:solidFill>
                                <a:schemeClr val="tx1"/>
                              </a:solidFill>
                              <a:latin typeface="Cambria Math" panose="02040503050406030204" pitchFamily="18" charset="0"/>
                            </a:rPr>
                          </m:ctrlPr>
                        </m:naryPr>
                        <m:sub>
                          <m:r>
                            <m:rPr>
                              <m:brk m:alnAt="7"/>
                            </m:rPr>
                            <a:rPr lang="en-US" altLang="zh-TW" sz="2400" b="0" i="1" smtClean="0">
                              <a:solidFill>
                                <a:schemeClr val="tx1"/>
                              </a:solidFill>
                              <a:latin typeface="Cambria Math" panose="02040503050406030204" pitchFamily="18" charset="0"/>
                            </a:rPr>
                            <m:t>𝑖</m:t>
                          </m:r>
                        </m:sub>
                        <m:sup/>
                        <m:e>
                          <m:r>
                            <a:rPr lang="zh-TW" altLang="en-US" sz="2400" i="1" smtClean="0">
                              <a:solidFill>
                                <a:schemeClr val="tx1"/>
                              </a:solidFill>
                              <a:latin typeface="Cambria Math" panose="02040503050406030204" pitchFamily="18" charset="0"/>
                            </a:rPr>
                            <m:t>𝜌</m:t>
                          </m:r>
                          <m:r>
                            <a:rPr lang="en-US" altLang="zh-TW" sz="2400" b="0" i="1" smtClean="0">
                              <a:solidFill>
                                <a:schemeClr val="tx1"/>
                              </a:solidFill>
                              <a:latin typeface="Cambria Math" panose="02040503050406030204" pitchFamily="18" charset="0"/>
                            </a:rPr>
                            <m:t>(</m:t>
                          </m:r>
                          <m:f>
                            <m:fPr>
                              <m:ctrlPr>
                                <a:rPr lang="en-US" altLang="zh-TW" sz="2400" b="0" i="1" smtClean="0">
                                  <a:solidFill>
                                    <a:schemeClr val="tx1"/>
                                  </a:solidFill>
                                  <a:latin typeface="Cambria Math" panose="02040503050406030204" pitchFamily="18" charset="0"/>
                                </a:rPr>
                              </m:ctrlPr>
                            </m:fPr>
                            <m:num>
                              <m:r>
                                <a:rPr lang="zh-TW" altLang="en-US" sz="2400" b="0" i="1" smtClean="0">
                                  <a:solidFill>
                                    <a:schemeClr val="tx1"/>
                                  </a:solidFill>
                                  <a:latin typeface="Cambria Math" panose="02040503050406030204" pitchFamily="18" charset="0"/>
                                </a:rPr>
                                <m:t>𝜕</m:t>
                              </m:r>
                              <m:r>
                                <a:rPr lang="en-US" altLang="zh-TW" sz="2400" b="0" i="1" smtClean="0">
                                  <a:solidFill>
                                    <a:schemeClr val="tx1"/>
                                  </a:solidFill>
                                  <a:latin typeface="Cambria Math" panose="02040503050406030204" pitchFamily="18" charset="0"/>
                                </a:rPr>
                                <m:t>𝑓</m:t>
                              </m:r>
                            </m:num>
                            <m:den>
                              <m:r>
                                <a:rPr lang="zh-TW" altLang="en-US" sz="2400" i="1">
                                  <a:solidFill>
                                    <a:schemeClr val="tx1"/>
                                  </a:solidFill>
                                  <a:latin typeface="Cambria Math" panose="02040503050406030204" pitchFamily="18" charset="0"/>
                                </a:rPr>
                                <m:t>𝜕</m:t>
                              </m:r>
                              <m:r>
                                <a:rPr lang="en-US" altLang="zh-TW" sz="2400" b="0" i="1" smtClean="0">
                                  <a:solidFill>
                                    <a:schemeClr val="tx1"/>
                                  </a:solidFill>
                                  <a:latin typeface="Cambria Math" panose="02040503050406030204" pitchFamily="18" charset="0"/>
                                </a:rPr>
                                <m:t>𝑅</m:t>
                              </m:r>
                            </m:den>
                          </m:f>
                          <m:r>
                            <a:rPr lang="en-US" altLang="zh-TW" sz="2400" b="0" i="1" smtClean="0">
                              <a:solidFill>
                                <a:schemeClr val="tx1"/>
                              </a:solidFill>
                              <a:latin typeface="Cambria Math" panose="02040503050406030204" pitchFamily="18" charset="0"/>
                              <a:ea typeface="Cambria Math" panose="02040503050406030204" pitchFamily="18" charset="0"/>
                            </a:rPr>
                            <m:t>∆</m:t>
                          </m:r>
                          <m:r>
                            <a:rPr lang="en-US" altLang="zh-TW" sz="2400" b="0" i="1" smtClean="0">
                              <a:solidFill>
                                <a:schemeClr val="tx1"/>
                              </a:solidFill>
                              <a:latin typeface="Cambria Math" panose="02040503050406030204" pitchFamily="18" charset="0"/>
                              <a:ea typeface="Cambria Math" panose="02040503050406030204" pitchFamily="18" charset="0"/>
                            </a:rPr>
                            <m:t>𝑅</m:t>
                          </m:r>
                          <m:r>
                            <a:rPr lang="en-US" altLang="zh-TW" sz="2400" b="0" i="1" smtClean="0">
                              <a:solidFill>
                                <a:schemeClr val="tx1"/>
                              </a:solidFill>
                              <a:latin typeface="Cambria Math" panose="02040503050406030204" pitchFamily="18" charset="0"/>
                              <a:ea typeface="Cambria Math" panose="02040503050406030204" pitchFamily="18" charset="0"/>
                            </a:rPr>
                            <m:t>+</m:t>
                          </m:r>
                          <m:f>
                            <m:fPr>
                              <m:ctrlPr>
                                <a:rPr lang="en-US" altLang="zh-TW" sz="2400" i="1">
                                  <a:solidFill>
                                    <a:schemeClr val="tx1"/>
                                  </a:solidFill>
                                  <a:latin typeface="Cambria Math" panose="02040503050406030204" pitchFamily="18" charset="0"/>
                                </a:rPr>
                              </m:ctrlPr>
                            </m:fPr>
                            <m:num>
                              <m:r>
                                <a:rPr lang="zh-TW" altLang="en-US" sz="2400" i="1">
                                  <a:solidFill>
                                    <a:schemeClr val="tx1"/>
                                  </a:solidFill>
                                  <a:latin typeface="Cambria Math" panose="02040503050406030204" pitchFamily="18" charset="0"/>
                                </a:rPr>
                                <m:t>𝜕</m:t>
                              </m:r>
                              <m:r>
                                <a:rPr lang="en-US" altLang="zh-TW" sz="2400" i="1">
                                  <a:solidFill>
                                    <a:schemeClr val="tx1"/>
                                  </a:solidFill>
                                  <a:latin typeface="Cambria Math" panose="02040503050406030204" pitchFamily="18" charset="0"/>
                                </a:rPr>
                                <m:t>𝑓</m:t>
                              </m:r>
                            </m:num>
                            <m:den>
                              <m:r>
                                <a:rPr lang="zh-TW" altLang="en-US" sz="2400" i="1">
                                  <a:solidFill>
                                    <a:schemeClr val="tx1"/>
                                  </a:solidFill>
                                  <a:latin typeface="Cambria Math" panose="02040503050406030204" pitchFamily="18" charset="0"/>
                                </a:rPr>
                                <m:t>𝜕</m:t>
                              </m:r>
                              <m:r>
                                <a:rPr lang="en-US" altLang="zh-TW" sz="2400" b="0" i="1" smtClean="0">
                                  <a:solidFill>
                                    <a:schemeClr val="tx1"/>
                                  </a:solidFill>
                                  <a:latin typeface="Cambria Math" panose="02040503050406030204" pitchFamily="18" charset="0"/>
                                </a:rPr>
                                <m:t>𝑡</m:t>
                              </m:r>
                            </m:den>
                          </m:f>
                          <m:r>
                            <a:rPr lang="en-US" altLang="zh-TW" sz="2400" i="1">
                              <a:solidFill>
                                <a:schemeClr val="tx1"/>
                              </a:solidFill>
                              <a:latin typeface="Cambria Math" panose="02040503050406030204" pitchFamily="18" charset="0"/>
                              <a:ea typeface="Cambria Math" panose="02040503050406030204" pitchFamily="18" charset="0"/>
                            </a:rPr>
                            <m:t>∆</m:t>
                          </m:r>
                          <m:r>
                            <a:rPr lang="en-US" altLang="zh-TW" sz="2400" b="0" i="1" smtClean="0">
                              <a:solidFill>
                                <a:schemeClr val="tx1"/>
                              </a:solidFill>
                              <a:latin typeface="Cambria Math" panose="02040503050406030204" pitchFamily="18" charset="0"/>
                              <a:ea typeface="Cambria Math" panose="02040503050406030204" pitchFamily="18" charset="0"/>
                            </a:rPr>
                            <m:t>𝑡</m:t>
                          </m:r>
                          <m:r>
                            <a:rPr lang="en-US" altLang="zh-TW" sz="2400" b="0" i="1" smtClean="0">
                              <a:solidFill>
                                <a:schemeClr val="tx1"/>
                              </a:solidFill>
                              <a:latin typeface="Cambria Math" panose="02040503050406030204" pitchFamily="18" charset="0"/>
                              <a:ea typeface="Cambria Math" panose="02040503050406030204" pitchFamily="18" charset="0"/>
                            </a:rPr>
                            <m:t>+</m:t>
                          </m:r>
                          <m:f>
                            <m:fPr>
                              <m:ctrlPr>
                                <a:rPr lang="en-US" altLang="zh-TW" sz="2400" i="1">
                                  <a:solidFill>
                                    <a:schemeClr val="tx1"/>
                                  </a:solidFill>
                                  <a:latin typeface="Cambria Math" panose="02040503050406030204" pitchFamily="18" charset="0"/>
                                </a:rPr>
                              </m:ctrlPr>
                            </m:fPr>
                            <m:num>
                              <m:r>
                                <a:rPr lang="zh-TW" altLang="en-US" sz="2400" i="1">
                                  <a:solidFill>
                                    <a:schemeClr val="tx1"/>
                                  </a:solidFill>
                                  <a:latin typeface="Cambria Math" panose="02040503050406030204" pitchFamily="18" charset="0"/>
                                </a:rPr>
                                <m:t>𝜕</m:t>
                              </m:r>
                              <m:r>
                                <a:rPr lang="en-US" altLang="zh-TW" sz="2400" i="1">
                                  <a:solidFill>
                                    <a:schemeClr val="tx1"/>
                                  </a:solidFill>
                                  <a:latin typeface="Cambria Math" panose="02040503050406030204" pitchFamily="18" charset="0"/>
                                </a:rPr>
                                <m:t>𝑓</m:t>
                              </m:r>
                            </m:num>
                            <m:den>
                              <m:r>
                                <a:rPr lang="zh-TW" altLang="en-US" sz="2400" i="1">
                                  <a:solidFill>
                                    <a:schemeClr val="tx1"/>
                                  </a:solidFill>
                                  <a:latin typeface="Cambria Math" panose="02040503050406030204" pitchFamily="18" charset="0"/>
                                </a:rPr>
                                <m:t>𝜕</m:t>
                              </m:r>
                              <m:r>
                                <a:rPr lang="en-US" altLang="zh-TW" sz="2400" b="0" i="1" smtClean="0">
                                  <a:solidFill>
                                    <a:schemeClr val="tx1"/>
                                  </a:solidFill>
                                  <a:latin typeface="Cambria Math" panose="02040503050406030204" pitchFamily="18" charset="0"/>
                                </a:rPr>
                                <m:t>𝐾</m:t>
                              </m:r>
                            </m:den>
                          </m:f>
                          <m:r>
                            <a:rPr lang="en-US" altLang="zh-TW" sz="2400" i="1">
                              <a:solidFill>
                                <a:schemeClr val="tx1"/>
                              </a:solidFill>
                              <a:latin typeface="Cambria Math" panose="02040503050406030204" pitchFamily="18" charset="0"/>
                              <a:ea typeface="Cambria Math" panose="02040503050406030204" pitchFamily="18" charset="0"/>
                            </a:rPr>
                            <m:t>∆</m:t>
                          </m:r>
                          <m:r>
                            <a:rPr lang="en-US" altLang="zh-TW" sz="2400" b="0" i="1" smtClean="0">
                              <a:solidFill>
                                <a:schemeClr val="tx1"/>
                              </a:solidFill>
                              <a:latin typeface="Cambria Math" panose="02040503050406030204" pitchFamily="18" charset="0"/>
                              <a:ea typeface="Cambria Math" panose="02040503050406030204" pitchFamily="18" charset="0"/>
                            </a:rPr>
                            <m:t>𝐾</m:t>
                          </m:r>
                          <m:r>
                            <a:rPr lang="en-US" altLang="zh-TW" sz="2400" b="0" i="1" smtClean="0">
                              <a:solidFill>
                                <a:schemeClr val="tx1"/>
                              </a:solidFill>
                              <a:latin typeface="Cambria Math" panose="02040503050406030204" pitchFamily="18" charset="0"/>
                              <a:ea typeface="Cambria Math" panose="02040503050406030204" pitchFamily="18" charset="0"/>
                            </a:rPr>
                            <m:t>−</m:t>
                          </m:r>
                          <m:sSub>
                            <m:sSubPr>
                              <m:ctrlPr>
                                <a:rPr lang="en-US" altLang="zh-TW" sz="2400" b="0" i="1" smtClean="0">
                                  <a:solidFill>
                                    <a:schemeClr val="tx1"/>
                                  </a:solidFill>
                                  <a:latin typeface="Cambria Math" panose="02040503050406030204" pitchFamily="18" charset="0"/>
                                  <a:ea typeface="Cambria Math" panose="02040503050406030204" pitchFamily="18" charset="0"/>
                                </a:rPr>
                              </m:ctrlPr>
                            </m:sSubPr>
                            <m:e>
                              <m:r>
                                <a:rPr lang="en-US" altLang="zh-TW" sz="2400" b="0" i="1" smtClean="0">
                                  <a:solidFill>
                                    <a:schemeClr val="tx1"/>
                                  </a:solidFill>
                                  <a:latin typeface="Cambria Math" panose="02040503050406030204" pitchFamily="18" charset="0"/>
                                  <a:ea typeface="Cambria Math" panose="02040503050406030204" pitchFamily="18" charset="0"/>
                                </a:rPr>
                                <m:t>𝑟</m:t>
                              </m:r>
                            </m:e>
                            <m:sub>
                              <m:r>
                                <a:rPr lang="en-US" altLang="zh-TW" sz="2400" b="0" i="1" smtClean="0">
                                  <a:solidFill>
                                    <a:schemeClr val="tx1"/>
                                  </a:solidFill>
                                  <a:latin typeface="Cambria Math" panose="02040503050406030204" pitchFamily="18" charset="0"/>
                                  <a:ea typeface="Cambria Math" panose="02040503050406030204" pitchFamily="18" charset="0"/>
                                </a:rPr>
                                <m:t>𝑖</m:t>
                              </m:r>
                            </m:sub>
                          </m:sSub>
                          <m:r>
                            <a:rPr lang="en-US" altLang="zh-TW" sz="2400" b="0" i="1" smtClean="0">
                              <a:solidFill>
                                <a:schemeClr val="tx1"/>
                              </a:solidFill>
                              <a:latin typeface="Cambria Math" panose="02040503050406030204" pitchFamily="18" charset="0"/>
                            </a:rPr>
                            <m:t>)</m:t>
                          </m:r>
                        </m:e>
                      </m:nary>
                    </m:oMath>
                  </m:oMathPara>
                </a14:m>
                <a:endParaRPr lang="en-US" altLang="zh-TW" sz="2400" i="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indent="0" algn="just">
                  <a:lnSpc>
                    <a:spcPct val="150000"/>
                  </a:lnSpc>
                  <a:spcBef>
                    <a:spcPts val="0"/>
                  </a:spcBef>
                  <a:spcAft>
                    <a:spcPts val="0"/>
                  </a:spcAft>
                  <a:buNone/>
                </a:pPr>
                <a14:m>
                  <m:oMath xmlns:m="http://schemas.openxmlformats.org/officeDocument/2006/math">
                    <m:sSub>
                      <m:sSubPr>
                        <m:ctrlPr>
                          <a:rPr lang="en-US" altLang="zh-TW" i="1">
                            <a:solidFill>
                              <a:schemeClr val="tx1"/>
                            </a:solidFill>
                            <a:latin typeface="Cambria Math" panose="02040503050406030204" pitchFamily="18" charset="0"/>
                          </a:rPr>
                        </m:ctrlPr>
                      </m:sSubPr>
                      <m:e>
                        <m:r>
                          <a:rPr lang="en-US" altLang="zh-TW" i="1">
                            <a:solidFill>
                              <a:schemeClr val="tx1"/>
                            </a:solidFill>
                            <a:latin typeface="Cambria Math"/>
                          </a:rPr>
                          <m:t>𝑟</m:t>
                        </m:r>
                      </m:e>
                      <m:sub>
                        <m:r>
                          <a:rPr lang="en-US" altLang="zh-TW" i="1">
                            <a:solidFill>
                              <a:schemeClr val="tx1"/>
                            </a:solidFill>
                            <a:latin typeface="Cambria Math"/>
                          </a:rPr>
                          <m:t>𝑖</m:t>
                        </m:r>
                      </m:sub>
                    </m:sSub>
                    <m:r>
                      <a:rPr lang="en-US" altLang="zh-TW" i="1">
                        <a:solidFill>
                          <a:schemeClr val="tx1"/>
                        </a:solidFill>
                        <a:latin typeface="Cambria Math"/>
                      </a:rPr>
                      <m:t>=</m:t>
                    </m:r>
                    <m:acc>
                      <m:accPr>
                        <m:chr m:val="̂"/>
                        <m:ctrlPr>
                          <a:rPr lang="en-US" altLang="zh-TW" i="1">
                            <a:solidFill>
                              <a:schemeClr val="tx1"/>
                            </a:solidFill>
                            <a:latin typeface="Cambria Math" panose="02040503050406030204" pitchFamily="18" charset="0"/>
                          </a:rPr>
                        </m:ctrlPr>
                      </m:accPr>
                      <m:e>
                        <m:sSub>
                          <m:sSubPr>
                            <m:ctrlPr>
                              <a:rPr lang="en-US" altLang="zh-TW" i="1">
                                <a:solidFill>
                                  <a:schemeClr val="tx1"/>
                                </a:solidFill>
                                <a:latin typeface="Cambria Math" panose="02040503050406030204" pitchFamily="18" charset="0"/>
                              </a:rPr>
                            </m:ctrlPr>
                          </m:sSubPr>
                          <m:e>
                            <m:r>
                              <a:rPr lang="en-US" altLang="zh-TW" i="1">
                                <a:solidFill>
                                  <a:schemeClr val="tx1"/>
                                </a:solidFill>
                                <a:latin typeface="Cambria Math"/>
                              </a:rPr>
                              <m:t>𝑥</m:t>
                            </m:r>
                          </m:e>
                          <m:sub>
                            <m:r>
                              <a:rPr lang="en-US" altLang="zh-TW" i="1">
                                <a:solidFill>
                                  <a:schemeClr val="tx1"/>
                                </a:solidFill>
                                <a:latin typeface="Cambria Math"/>
                              </a:rPr>
                              <m:t>𝑖</m:t>
                            </m:r>
                          </m:sub>
                        </m:sSub>
                      </m:e>
                    </m:acc>
                    <m:r>
                      <a:rPr lang="en-US" altLang="zh-TW" i="1">
                        <a:solidFill>
                          <a:schemeClr val="tx1"/>
                        </a:solidFill>
                        <a:latin typeface="Cambria Math"/>
                      </a:rPr>
                      <m:t>−</m:t>
                    </m:r>
                    <m:acc>
                      <m:accPr>
                        <m:chr m:val="̃"/>
                        <m:ctrlPr>
                          <a:rPr lang="en-US" altLang="zh-TW" i="1">
                            <a:solidFill>
                              <a:schemeClr val="tx1"/>
                            </a:solidFill>
                            <a:latin typeface="Cambria Math" panose="02040503050406030204" pitchFamily="18" charset="0"/>
                          </a:rPr>
                        </m:ctrlPr>
                      </m:accPr>
                      <m:e>
                        <m:sSub>
                          <m:sSubPr>
                            <m:ctrlPr>
                              <a:rPr lang="en-US" altLang="zh-TW" i="1">
                                <a:solidFill>
                                  <a:schemeClr val="tx1"/>
                                </a:solidFill>
                                <a:latin typeface="Cambria Math" panose="02040503050406030204" pitchFamily="18" charset="0"/>
                              </a:rPr>
                            </m:ctrlPr>
                          </m:sSubPr>
                          <m:e>
                            <m:r>
                              <a:rPr lang="en-US" altLang="zh-TW" i="1">
                                <a:solidFill>
                                  <a:schemeClr val="tx1"/>
                                </a:solidFill>
                                <a:latin typeface="Cambria Math"/>
                              </a:rPr>
                              <m:t>𝑥</m:t>
                            </m:r>
                          </m:e>
                          <m:sub>
                            <m:r>
                              <a:rPr lang="en-US" altLang="zh-TW" i="1">
                                <a:solidFill>
                                  <a:schemeClr val="tx1"/>
                                </a:solidFill>
                                <a:latin typeface="Cambria Math"/>
                              </a:rPr>
                              <m:t>𝑖</m:t>
                            </m:r>
                          </m:sub>
                        </m:sSub>
                      </m:e>
                    </m:acc>
                  </m:oMath>
                </a14:m>
                <a:r>
                  <a:rPr kumimoji="1" lang="en-US" altLang="zh-TW"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p>
              <a:p>
                <a:pPr marL="0" lvl="1" indent="0">
                  <a:lnSpc>
                    <a:spcPct val="150000"/>
                  </a:lnSpc>
                  <a:spcBef>
                    <a:spcPts val="0"/>
                  </a:spcBef>
                  <a:spcAft>
                    <a:spcPts val="0"/>
                  </a:spcAft>
                  <a:buNone/>
                </a:pPr>
                <a14:m>
                  <m:oMath xmlns:m="http://schemas.openxmlformats.org/officeDocument/2006/math">
                    <m:acc>
                      <m:accPr>
                        <m:chr m:val="̂"/>
                        <m:ctrlPr>
                          <a:rPr lang="en-US" altLang="zh-TW" sz="2800" i="1">
                            <a:solidFill>
                              <a:schemeClr val="tx1"/>
                            </a:solidFill>
                            <a:latin typeface="Cambria Math" panose="02040503050406030204" pitchFamily="18" charset="0"/>
                          </a:rPr>
                        </m:ctrlPr>
                      </m:accPr>
                      <m:e>
                        <m:sSub>
                          <m:sSubPr>
                            <m:ctrlPr>
                              <a:rPr lang="en-US" altLang="zh-TW" sz="2800" i="1">
                                <a:solidFill>
                                  <a:schemeClr val="tx1"/>
                                </a:solidFill>
                                <a:latin typeface="Cambria Math" panose="02040503050406030204" pitchFamily="18" charset="0"/>
                              </a:rPr>
                            </m:ctrlPr>
                          </m:sSubPr>
                          <m:e>
                            <m:r>
                              <a:rPr lang="en-US" altLang="zh-TW" sz="2800" i="1">
                                <a:solidFill>
                                  <a:schemeClr val="tx1"/>
                                </a:solidFill>
                                <a:latin typeface="Cambria Math" charset="0"/>
                              </a:rPr>
                              <m:t>𝑥</m:t>
                            </m:r>
                          </m:e>
                          <m:sub>
                            <m:r>
                              <a:rPr lang="en-US" altLang="zh-TW" sz="2800" i="1">
                                <a:solidFill>
                                  <a:schemeClr val="tx1"/>
                                </a:solidFill>
                                <a:latin typeface="Cambria Math" charset="0"/>
                              </a:rPr>
                              <m:t>𝑖</m:t>
                            </m:r>
                          </m:sub>
                        </m:sSub>
                      </m:e>
                    </m:acc>
                  </m:oMath>
                </a14:m>
                <a:r>
                  <a:rPr lang="en-US" altLang="zh-TW"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the measured location</a:t>
                </a:r>
                <a:endParaRPr lang="en-US" altLang="zh-TW" sz="2800" i="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lvl="1" indent="0">
                  <a:lnSpc>
                    <a:spcPct val="150000"/>
                  </a:lnSpc>
                  <a:spcBef>
                    <a:spcPts val="0"/>
                  </a:spcBef>
                  <a:spcAft>
                    <a:spcPts val="0"/>
                  </a:spcAft>
                  <a:buNone/>
                </a:pPr>
                <a14:m>
                  <m:oMath xmlns:m="http://schemas.openxmlformats.org/officeDocument/2006/math">
                    <m:acc>
                      <m:accPr>
                        <m:chr m:val="̃"/>
                        <m:ctrlPr>
                          <a:rPr lang="en-US" altLang="zh-TW" sz="2800" i="1">
                            <a:solidFill>
                              <a:schemeClr val="tx1"/>
                            </a:solidFill>
                            <a:latin typeface="Cambria Math" panose="02040503050406030204" pitchFamily="18" charset="0"/>
                          </a:rPr>
                        </m:ctrlPr>
                      </m:accPr>
                      <m:e>
                        <m:sSub>
                          <m:sSubPr>
                            <m:ctrlPr>
                              <a:rPr lang="en-US" altLang="zh-TW" sz="2800" i="1">
                                <a:solidFill>
                                  <a:schemeClr val="tx1"/>
                                </a:solidFill>
                                <a:latin typeface="Cambria Math" panose="02040503050406030204" pitchFamily="18" charset="0"/>
                              </a:rPr>
                            </m:ctrlPr>
                          </m:sSubPr>
                          <m:e>
                            <m:r>
                              <a:rPr lang="en-US" altLang="zh-TW" sz="2800" i="1">
                                <a:solidFill>
                                  <a:schemeClr val="tx1"/>
                                </a:solidFill>
                                <a:latin typeface="Cambria Math" charset="0"/>
                              </a:rPr>
                              <m:t>𝑥</m:t>
                            </m:r>
                          </m:e>
                          <m:sub>
                            <m:r>
                              <a:rPr lang="en-US" altLang="zh-TW" sz="2800" i="1">
                                <a:solidFill>
                                  <a:schemeClr val="tx1"/>
                                </a:solidFill>
                                <a:latin typeface="Cambria Math" charset="0"/>
                              </a:rPr>
                              <m:t>𝑖</m:t>
                            </m:r>
                          </m:sub>
                        </m:sSub>
                      </m:e>
                    </m:acc>
                  </m:oMath>
                </a14:m>
                <a:r>
                  <a:rPr lang="en-US" altLang="zh-TW"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the predicted location</a:t>
                </a:r>
              </a:p>
            </p:txBody>
          </p:sp>
        </mc:Choice>
        <mc:Fallback xmlns="">
          <p:sp>
            <p:nvSpPr>
              <p:cNvPr id="3" name="內容版面配置區 2">
                <a:extLst>
                  <a:ext uri="{FF2B5EF4-FFF2-40B4-BE49-F238E27FC236}">
                    <a16:creationId xmlns:a16="http://schemas.microsoft.com/office/drawing/2014/main" id="{BD0D2E32-0CC2-4C18-85F7-91AA48536B5F}"/>
                  </a:ext>
                </a:extLst>
              </p:cNvPr>
              <p:cNvSpPr>
                <a:spLocks noGrp="1" noRot="1" noChangeAspect="1" noMove="1" noResize="1" noEditPoints="1" noAdjustHandles="1" noChangeArrowheads="1" noChangeShapeType="1" noTextEdit="1"/>
              </p:cNvSpPr>
              <p:nvPr>
                <p:ph idx="1"/>
              </p:nvPr>
            </p:nvSpPr>
            <p:spPr>
              <a:xfrm>
                <a:off x="844731" y="1654971"/>
                <a:ext cx="10971712" cy="4780353"/>
              </a:xfrm>
              <a:blipFill>
                <a:blip r:embed="rId3"/>
                <a:stretch>
                  <a:fillRect l="-1001"/>
                </a:stretch>
              </a:blipFill>
            </p:spPr>
            <p:txBody>
              <a:bodyPr/>
              <a:lstStyle/>
              <a:p>
                <a:r>
                  <a:rPr lang="zh-TW" altLang="en-US">
                    <a:noFill/>
                  </a:rPr>
                  <a:t> </a:t>
                </a:r>
              </a:p>
            </p:txBody>
          </p:sp>
        </mc:Fallback>
      </mc:AlternateContent>
      <p:sp>
        <p:nvSpPr>
          <p:cNvPr id="5" name="標題 1">
            <a:extLst>
              <a:ext uri="{FF2B5EF4-FFF2-40B4-BE49-F238E27FC236}">
                <a16:creationId xmlns:a16="http://schemas.microsoft.com/office/drawing/2014/main" id="{394C277F-777C-4AD0-9033-378FE50CA613}"/>
              </a:ext>
            </a:extLst>
          </p:cNvPr>
          <p:cNvSpPr txBox="1">
            <a:spLocks/>
          </p:cNvSpPr>
          <p:nvPr/>
        </p:nvSpPr>
        <p:spPr>
          <a:xfrm>
            <a:off x="522515" y="778154"/>
            <a:ext cx="11107080" cy="630942"/>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en-US" altLang="zh-TW" sz="4000" b="1" dirty="0">
                <a:latin typeface="Times New Roman" panose="02020603050405020304" pitchFamily="18" charset="0"/>
                <a:ea typeface="+mn-ea"/>
                <a:cs typeface="Times New Roman" panose="02020603050405020304" pitchFamily="18" charset="0"/>
              </a:rPr>
              <a:t>11.2.2 Pose Estimation - </a:t>
            </a:r>
            <a:r>
              <a:rPr lang="en-US" altLang="zh-TW" sz="4000" b="1" dirty="0">
                <a:latin typeface="Times New Roman" panose="02020603050405020304" pitchFamily="18" charset="0"/>
                <a:cs typeface="Times New Roman" panose="02020603050405020304" pitchFamily="18" charset="0"/>
              </a:rPr>
              <a:t>Iterative</a:t>
            </a:r>
            <a:r>
              <a:rPr lang="en-US" altLang="zh-TW" sz="4000" b="1" dirty="0">
                <a:latin typeface="Times New Roman" panose="02020603050405020304" pitchFamily="18" charset="0"/>
                <a:ea typeface="+mn-ea"/>
                <a:cs typeface="Times New Roman" panose="02020603050405020304" pitchFamily="18" charset="0"/>
              </a:rPr>
              <a:t> Algorithms </a:t>
            </a:r>
            <a:r>
              <a:rPr lang="en-US" altLang="zh-TW" sz="4000" b="1" dirty="0">
                <a:latin typeface="Times New Roman" panose="02020603050405020304" pitchFamily="18" charset="0"/>
                <a:cs typeface="Times New Roman" panose="02020603050405020304" pitchFamily="18" charset="0"/>
              </a:rPr>
              <a:t>(2/7)</a:t>
            </a:r>
            <a:endParaRPr lang="zh-TW" altLang="en-US" sz="4000" b="1" dirty="0">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419645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a:extLst>
              <a:ext uri="{FF2B5EF4-FFF2-40B4-BE49-F238E27FC236}">
                <a16:creationId xmlns:a16="http://schemas.microsoft.com/office/drawing/2014/main" id="{0CCF9362-26DC-452E-828B-39B3D19C623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97816" y="0"/>
            <a:ext cx="8553350" cy="6030419"/>
          </a:xfrm>
        </p:spPr>
      </p:pic>
      <p:sp>
        <p:nvSpPr>
          <p:cNvPr id="3" name="矩形 2">
            <a:extLst>
              <a:ext uri="{FF2B5EF4-FFF2-40B4-BE49-F238E27FC236}">
                <a16:creationId xmlns:a16="http://schemas.microsoft.com/office/drawing/2014/main" id="{EF30D96E-F5A1-4937-BAC4-F22FBD941EC2}"/>
              </a:ext>
            </a:extLst>
          </p:cNvPr>
          <p:cNvSpPr/>
          <p:nvPr/>
        </p:nvSpPr>
        <p:spPr>
          <a:xfrm>
            <a:off x="413434" y="381865"/>
            <a:ext cx="3575471" cy="707886"/>
          </a:xfrm>
          <a:prstGeom prst="rect">
            <a:avLst/>
          </a:prstGeom>
        </p:spPr>
        <p:txBody>
          <a:bodyPr wrap="square">
            <a:spAutoFit/>
          </a:bodyPr>
          <a:lstStyle/>
          <a:p>
            <a:r>
              <a:rPr lang="en-US" altLang="zh-TW" sz="4000" b="1" dirty="0">
                <a:latin typeface="Times New Roman" panose="02020603050405020304" pitchFamily="18" charset="0"/>
                <a:cs typeface="Times New Roman" panose="02020603050405020304" pitchFamily="18" charset="0"/>
              </a:rPr>
              <a:t>Camera matrix</a:t>
            </a:r>
            <a:endParaRPr lang="zh-TW" alt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85544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88D8F86A-00D5-45ED-B2DA-D7AA9BE4BDA4}"/>
              </a:ext>
            </a:extLst>
          </p:cNvPr>
          <p:cNvPicPr>
            <a:picLocks noChangeAspect="1"/>
          </p:cNvPicPr>
          <p:nvPr/>
        </p:nvPicPr>
        <p:blipFill>
          <a:blip r:embed="rId3"/>
          <a:stretch>
            <a:fillRect/>
          </a:stretch>
        </p:blipFill>
        <p:spPr>
          <a:xfrm>
            <a:off x="1716664" y="1960519"/>
            <a:ext cx="9161439" cy="1969225"/>
          </a:xfrm>
          <a:prstGeom prst="rect">
            <a:avLst/>
          </a:prstGeom>
        </p:spPr>
      </p:pic>
      <p:sp>
        <p:nvSpPr>
          <p:cNvPr id="4" name="矩形 3">
            <a:extLst>
              <a:ext uri="{FF2B5EF4-FFF2-40B4-BE49-F238E27FC236}">
                <a16:creationId xmlns:a16="http://schemas.microsoft.com/office/drawing/2014/main" id="{D457ACD3-7BBC-40AD-909C-D31DB9C9486B}"/>
              </a:ext>
            </a:extLst>
          </p:cNvPr>
          <p:cNvSpPr/>
          <p:nvPr/>
        </p:nvSpPr>
        <p:spPr>
          <a:xfrm>
            <a:off x="1061354" y="4361823"/>
            <a:ext cx="10472057" cy="1938992"/>
          </a:xfrm>
          <a:prstGeom prst="rect">
            <a:avLst/>
          </a:prstGeom>
        </p:spPr>
        <p:txBody>
          <a:bodyPr wrap="square">
            <a:spAutoFit/>
          </a:bodyPr>
          <a:lstStyle/>
          <a:p>
            <a:pPr lvl="0" algn="just" defTabSz="990752">
              <a:defRPr/>
            </a:pPr>
            <a:r>
              <a:rPr kumimoji="1" lang="en-US" altLang="zh-TW" sz="2400" b="1" dirty="0">
                <a:latin typeface="Times New Roman" panose="02020603050405020304" pitchFamily="18" charset="0"/>
                <a:ea typeface="標楷體" panose="03000509000000000000" pitchFamily="65" charset="-120"/>
                <a:cs typeface="Times New Roman" panose="02020603050405020304" pitchFamily="18" charset="0"/>
              </a:rPr>
              <a:t>Figure 11.7</a:t>
            </a:r>
          </a:p>
          <a:p>
            <a:pPr lvl="0" algn="just" defTabSz="990752">
              <a:defRPr/>
            </a:pPr>
            <a:r>
              <a:rPr kumimoji="1" lang="en-US" altLang="zh-TW" sz="2400" dirty="0">
                <a:latin typeface="Times New Roman" panose="02020603050405020304" pitchFamily="18" charset="0"/>
                <a:ea typeface="標楷體" panose="03000509000000000000" pitchFamily="65" charset="-120"/>
                <a:cs typeface="Times New Roman" panose="02020603050405020304" pitchFamily="18" charset="0"/>
              </a:rPr>
              <a:t>A set of chained transforms for projecting a 3D point </a:t>
            </a:r>
            <a:r>
              <a:rPr kumimoji="1" lang="en-US" altLang="zh-TW" sz="2400" i="1" dirty="0">
                <a:latin typeface="Times New Roman" panose="02020603050405020304" pitchFamily="18" charset="0"/>
                <a:ea typeface="標楷體" panose="03000509000000000000" pitchFamily="65" charset="-120"/>
                <a:cs typeface="Times New Roman" panose="02020603050405020304" pitchFamily="18" charset="0"/>
              </a:rPr>
              <a:t>p</a:t>
            </a:r>
            <a:r>
              <a:rPr kumimoji="1" lang="en-US" altLang="zh-TW" sz="2400" i="1" baseline="-25000" dirty="0">
                <a:latin typeface="Times New Roman" panose="02020603050405020304" pitchFamily="18" charset="0"/>
                <a:ea typeface="標楷體" panose="03000509000000000000" pitchFamily="65" charset="-120"/>
                <a:cs typeface="Times New Roman" panose="02020603050405020304" pitchFamily="18" charset="0"/>
              </a:rPr>
              <a:t>i</a:t>
            </a:r>
            <a:r>
              <a:rPr kumimoji="1" lang="en-US" altLang="zh-TW" sz="2400" dirty="0">
                <a:latin typeface="Times New Roman" panose="02020603050405020304" pitchFamily="18" charset="0"/>
                <a:ea typeface="標楷體" panose="03000509000000000000" pitchFamily="65" charset="-120"/>
                <a:cs typeface="Times New Roman" panose="02020603050405020304" pitchFamily="18" charset="0"/>
              </a:rPr>
              <a:t> to a 2D measurement </a:t>
            </a:r>
            <a:r>
              <a:rPr kumimoji="1" lang="en-US" altLang="zh-TW" sz="2400" i="1" dirty="0">
                <a:latin typeface="Times New Roman" panose="02020603050405020304" pitchFamily="18" charset="0"/>
                <a:ea typeface="標楷體" panose="03000509000000000000" pitchFamily="65" charset="-120"/>
                <a:cs typeface="Times New Roman" panose="02020603050405020304" pitchFamily="18" charset="0"/>
              </a:rPr>
              <a:t>x</a:t>
            </a:r>
            <a:r>
              <a:rPr kumimoji="1" lang="en-US" altLang="zh-TW" sz="2400" i="1" baseline="-25000" dirty="0">
                <a:latin typeface="Times New Roman" panose="02020603050405020304" pitchFamily="18" charset="0"/>
                <a:ea typeface="標楷體" panose="03000509000000000000" pitchFamily="65" charset="-120"/>
                <a:cs typeface="Times New Roman" panose="02020603050405020304" pitchFamily="18" charset="0"/>
              </a:rPr>
              <a:t>i</a:t>
            </a:r>
            <a:r>
              <a:rPr kumimoji="1" lang="en-US" altLang="zh-TW" sz="2400" dirty="0">
                <a:latin typeface="Times New Roman" panose="02020603050405020304" pitchFamily="18" charset="0"/>
                <a:ea typeface="標楷體" panose="03000509000000000000" pitchFamily="65" charset="-120"/>
                <a:cs typeface="Times New Roman" panose="02020603050405020304" pitchFamily="18" charset="0"/>
              </a:rPr>
              <a:t> through a series of transformations </a:t>
            </a:r>
            <a:r>
              <a:rPr kumimoji="1" lang="en-US" altLang="zh-TW" sz="2400" i="1" dirty="0">
                <a:latin typeface="Times New Roman" panose="02020603050405020304" pitchFamily="18" charset="0"/>
                <a:ea typeface="標楷體" panose="03000509000000000000" pitchFamily="65" charset="-120"/>
                <a:cs typeface="Times New Roman" panose="02020603050405020304" pitchFamily="18" charset="0"/>
              </a:rPr>
              <a:t>f</a:t>
            </a:r>
            <a:r>
              <a:rPr kumimoji="1" lang="en-US" altLang="zh-TW" sz="2400" i="1" baseline="30000" dirty="0">
                <a:latin typeface="Times New Roman" panose="02020603050405020304" pitchFamily="18" charset="0"/>
                <a:ea typeface="標楷體" panose="03000509000000000000" pitchFamily="65" charset="-120"/>
                <a:cs typeface="Times New Roman" panose="02020603050405020304" pitchFamily="18" charset="0"/>
              </a:rPr>
              <a:t>(k)</a:t>
            </a:r>
            <a:r>
              <a:rPr kumimoji="1"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r>
              <a:rPr kumimoji="1" lang="zh-TW" altLang="en-US" sz="2400" dirty="0">
                <a:latin typeface="Times New Roman" panose="02020603050405020304" pitchFamily="18" charset="0"/>
                <a:ea typeface="標楷體" panose="03000509000000000000" pitchFamily="65" charset="-120"/>
                <a:cs typeface="Times New Roman" panose="02020603050405020304" pitchFamily="18" charset="0"/>
              </a:rPr>
              <a:t> </a:t>
            </a:r>
            <a:r>
              <a:rPr kumimoji="1" lang="en-US" altLang="zh-TW" sz="2400" dirty="0">
                <a:latin typeface="Times New Roman" panose="02020603050405020304" pitchFamily="18" charset="0"/>
                <a:ea typeface="標楷體" panose="03000509000000000000" pitchFamily="65" charset="-120"/>
                <a:cs typeface="Times New Roman" panose="02020603050405020304" pitchFamily="18" charset="0"/>
              </a:rPr>
              <a:t>each of which is controlled by its own set of parameters.</a:t>
            </a:r>
            <a:r>
              <a:rPr kumimoji="1" lang="zh-TW" altLang="en-US" sz="2400" dirty="0">
                <a:latin typeface="Times New Roman" panose="02020603050405020304" pitchFamily="18" charset="0"/>
                <a:ea typeface="標楷體" panose="03000509000000000000" pitchFamily="65" charset="-120"/>
                <a:cs typeface="Times New Roman" panose="02020603050405020304" pitchFamily="18" charset="0"/>
              </a:rPr>
              <a:t> </a:t>
            </a:r>
            <a:r>
              <a:rPr kumimoji="1" lang="en-US" altLang="zh-TW" sz="2400" dirty="0">
                <a:latin typeface="Times New Roman" panose="02020603050405020304" pitchFamily="18" charset="0"/>
                <a:ea typeface="標楷體" panose="03000509000000000000" pitchFamily="65" charset="-120"/>
                <a:cs typeface="Times New Roman" panose="02020603050405020304" pitchFamily="18" charset="0"/>
              </a:rPr>
              <a:t>The dashed lines indicate the flow of information as partial derivatives are computed during a backward pass. </a:t>
            </a:r>
          </a:p>
        </p:txBody>
      </p:sp>
      <p:sp>
        <p:nvSpPr>
          <p:cNvPr id="6" name="標題 1">
            <a:extLst>
              <a:ext uri="{FF2B5EF4-FFF2-40B4-BE49-F238E27FC236}">
                <a16:creationId xmlns:a16="http://schemas.microsoft.com/office/drawing/2014/main" id="{394C277F-777C-4AD0-9033-378FE50CA613}"/>
              </a:ext>
            </a:extLst>
          </p:cNvPr>
          <p:cNvSpPr txBox="1">
            <a:spLocks/>
          </p:cNvSpPr>
          <p:nvPr/>
        </p:nvSpPr>
        <p:spPr>
          <a:xfrm>
            <a:off x="522515" y="778154"/>
            <a:ext cx="11107080" cy="630942"/>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en-US" altLang="zh-TW" sz="4000" b="1" dirty="0">
                <a:latin typeface="Times New Roman" panose="02020603050405020304" pitchFamily="18" charset="0"/>
                <a:ea typeface="+mn-ea"/>
                <a:cs typeface="Times New Roman" panose="02020603050405020304" pitchFamily="18" charset="0"/>
              </a:rPr>
              <a:t>11.2.2 Pose Estimation - </a:t>
            </a:r>
            <a:r>
              <a:rPr lang="en-US" altLang="zh-TW" sz="4000" b="1" dirty="0">
                <a:latin typeface="Times New Roman" panose="02020603050405020304" pitchFamily="18" charset="0"/>
                <a:cs typeface="Times New Roman" panose="02020603050405020304" pitchFamily="18" charset="0"/>
              </a:rPr>
              <a:t>Iterative</a:t>
            </a:r>
            <a:r>
              <a:rPr lang="en-US" altLang="zh-TW" sz="4000" b="1" dirty="0">
                <a:latin typeface="Times New Roman" panose="02020603050405020304" pitchFamily="18" charset="0"/>
                <a:ea typeface="+mn-ea"/>
                <a:cs typeface="Times New Roman" panose="02020603050405020304" pitchFamily="18" charset="0"/>
              </a:rPr>
              <a:t> Algorithms </a:t>
            </a:r>
            <a:r>
              <a:rPr lang="en-US" altLang="zh-TW" sz="4000" b="1" dirty="0">
                <a:latin typeface="Times New Roman" panose="02020603050405020304" pitchFamily="18" charset="0"/>
                <a:cs typeface="Times New Roman" panose="02020603050405020304" pitchFamily="18" charset="0"/>
              </a:rPr>
              <a:t>(3/7)</a:t>
            </a:r>
            <a:endParaRPr lang="zh-TW" altLang="en-US" sz="4000" b="1" dirty="0">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6060370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394C277F-777C-4AD0-9033-378FE50CA613}"/>
              </a:ext>
            </a:extLst>
          </p:cNvPr>
          <p:cNvSpPr txBox="1">
            <a:spLocks/>
          </p:cNvSpPr>
          <p:nvPr/>
        </p:nvSpPr>
        <p:spPr>
          <a:xfrm>
            <a:off x="522515" y="778154"/>
            <a:ext cx="11107080" cy="630942"/>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en-US" altLang="zh-TW" sz="4000" b="1" dirty="0">
                <a:latin typeface="Times New Roman" panose="02020603050405020304" pitchFamily="18" charset="0"/>
                <a:ea typeface="+mn-ea"/>
                <a:cs typeface="Times New Roman" panose="02020603050405020304" pitchFamily="18" charset="0"/>
              </a:rPr>
              <a:t>11.2.2 Pose Estimation - </a:t>
            </a:r>
            <a:r>
              <a:rPr lang="en-US" altLang="zh-TW" sz="4000" b="1" dirty="0">
                <a:latin typeface="Times New Roman" panose="02020603050405020304" pitchFamily="18" charset="0"/>
                <a:cs typeface="Times New Roman" panose="02020603050405020304" pitchFamily="18" charset="0"/>
              </a:rPr>
              <a:t>Iterative</a:t>
            </a:r>
            <a:r>
              <a:rPr lang="en-US" altLang="zh-TW" sz="4000" b="1" dirty="0">
                <a:latin typeface="Times New Roman" panose="02020603050405020304" pitchFamily="18" charset="0"/>
                <a:ea typeface="+mn-ea"/>
                <a:cs typeface="Times New Roman" panose="02020603050405020304" pitchFamily="18" charset="0"/>
              </a:rPr>
              <a:t> Algorithms </a:t>
            </a:r>
            <a:r>
              <a:rPr lang="en-US" altLang="zh-TW" sz="4000" b="1" dirty="0">
                <a:latin typeface="Times New Roman" panose="02020603050405020304" pitchFamily="18" charset="0"/>
                <a:cs typeface="Times New Roman" panose="02020603050405020304" pitchFamily="18" charset="0"/>
              </a:rPr>
              <a:t>(4/7)</a:t>
            </a:r>
            <a:endParaRPr lang="zh-TW" altLang="en-US" sz="4000" b="1" dirty="0">
              <a:latin typeface="Times New Roman" panose="02020603050405020304" pitchFamily="18" charset="0"/>
              <a:ea typeface="+mn-ea"/>
              <a:cs typeface="Times New Roman" panose="02020603050405020304" pitchFamily="18" charset="0"/>
            </a:endParaRPr>
          </a:p>
        </p:txBody>
      </p:sp>
      <p:sp>
        <p:nvSpPr>
          <p:cNvPr id="5" name="內容版面配置區 2">
            <a:extLst>
              <a:ext uri="{FF2B5EF4-FFF2-40B4-BE49-F238E27FC236}">
                <a16:creationId xmlns:a16="http://schemas.microsoft.com/office/drawing/2014/main" id="{50D470C3-D535-4A01-B79F-41F0573B9ADC}"/>
              </a:ext>
            </a:extLst>
          </p:cNvPr>
          <p:cNvSpPr>
            <a:spLocks noGrp="1"/>
          </p:cNvSpPr>
          <p:nvPr>
            <p:ph idx="1"/>
          </p:nvPr>
        </p:nvSpPr>
        <p:spPr>
          <a:xfrm>
            <a:off x="522515" y="1745170"/>
            <a:ext cx="6209827" cy="424732"/>
          </a:xfrm>
        </p:spPr>
        <p:txBody>
          <a:bodyPr vert="horz" wrap="square" lIns="91440" tIns="45720" rIns="91440" bIns="45720" rtlCol="0">
            <a:spAutoFit/>
          </a:bodyPr>
          <a:lstStyle/>
          <a:p>
            <a:pPr marL="285750" indent="-285750" algn="just"/>
            <a:r>
              <a:rPr lang="en-US" altLang="zh-TW" sz="2400" b="1" dirty="0">
                <a:latin typeface="Times New Roman" panose="02020603050405020304" pitchFamily="18" charset="0"/>
                <a:cs typeface="Times New Roman" panose="02020603050405020304" pitchFamily="18" charset="0"/>
              </a:rPr>
              <a:t>Extension: Target-based augmented reality</a:t>
            </a:r>
            <a:endParaRPr lang="zh-TW" altLang="en-US" sz="2400" b="1" dirty="0">
              <a:latin typeface="Times New Roman" panose="02020603050405020304" pitchFamily="18" charset="0"/>
              <a:cs typeface="Times New Roman" panose="02020603050405020304" pitchFamily="18" charset="0"/>
            </a:endParaRPr>
          </a:p>
        </p:txBody>
      </p:sp>
      <p:sp>
        <p:nvSpPr>
          <p:cNvPr id="2" name="矩形 1"/>
          <p:cNvSpPr/>
          <p:nvPr/>
        </p:nvSpPr>
        <p:spPr>
          <a:xfrm>
            <a:off x="962891" y="2392463"/>
            <a:ext cx="10571018" cy="1421928"/>
          </a:xfrm>
          <a:prstGeom prst="rect">
            <a:avLst/>
          </a:prstGeom>
        </p:spPr>
        <p:txBody>
          <a:bodyPr vert="horz" wrap="square" lIns="91440" tIns="45720" rIns="91440" bIns="45720" rtlCol="0">
            <a:spAutoFit/>
          </a:bodyPr>
          <a:lstStyle/>
          <a:p>
            <a:pPr marL="285750" indent="-285750" algn="just">
              <a:lnSpc>
                <a:spcPct val="90000"/>
              </a:lnSpc>
              <a:spcBef>
                <a:spcPts val="1000"/>
              </a:spcBef>
              <a:buFont typeface="Arial" panose="020B0604020202020204" pitchFamily="34" charset="0"/>
              <a:buChar char="•"/>
            </a:pPr>
            <a:r>
              <a:rPr lang="en-US" altLang="zh-CN" sz="2400" dirty="0">
                <a:latin typeface="Times New Roman" panose="02020603050405020304" pitchFamily="18" charset="0"/>
                <a:cs typeface="Times New Roman" panose="02020603050405020304" pitchFamily="18" charset="0"/>
              </a:rPr>
              <a:t>A widely used application of pose estimation is augmented reality, where virtual 3D images or annotations are superimposed on top of a live video feed, either through the use of see-through glasses (a Head-Mounted Display: HMD) or on a regular computer or mobile device screen.</a:t>
            </a:r>
            <a:endParaRPr lang="zh-CN" altLang="en-US" sz="2400" dirty="0">
              <a:latin typeface="Times New Roman" panose="02020603050405020304" pitchFamily="18" charset="0"/>
              <a:cs typeface="Times New Roman" panose="02020603050405020304" pitchFamily="18" charset="0"/>
            </a:endParaRPr>
          </a:p>
        </p:txBody>
      </p:sp>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8715" y="3475314"/>
            <a:ext cx="4143405" cy="3190898"/>
          </a:xfrm>
          <a:prstGeom prst="rect">
            <a:avLst/>
          </a:prstGeom>
        </p:spPr>
      </p:pic>
      <p:sp>
        <p:nvSpPr>
          <p:cNvPr id="6" name="矩形 5"/>
          <p:cNvSpPr/>
          <p:nvPr/>
        </p:nvSpPr>
        <p:spPr>
          <a:xfrm>
            <a:off x="110836" y="109771"/>
            <a:ext cx="10799618" cy="253916"/>
          </a:xfrm>
          <a:prstGeom prst="rect">
            <a:avLst/>
          </a:prstGeom>
        </p:spPr>
        <p:txBody>
          <a:bodyPr wrap="square">
            <a:spAutoFit/>
          </a:bodyPr>
          <a:lstStyle/>
          <a:p>
            <a:r>
              <a:rPr lang="en-US" altLang="zh-CN" sz="1050" dirty="0">
                <a:solidFill>
                  <a:srgbClr val="333333"/>
                </a:solidFill>
                <a:latin typeface="Times New Roman" panose="02020603050405020304" pitchFamily="18" charset="0"/>
                <a:cs typeface="Times New Roman" panose="02020603050405020304" pitchFamily="18" charset="0"/>
              </a:rPr>
              <a:t>Azuma, R. T., </a:t>
            </a:r>
            <a:r>
              <a:rPr lang="en-US" altLang="zh-CN" sz="1050" dirty="0" err="1">
                <a:solidFill>
                  <a:srgbClr val="333333"/>
                </a:solidFill>
                <a:latin typeface="Times New Roman" panose="02020603050405020304" pitchFamily="18" charset="0"/>
                <a:cs typeface="Times New Roman" panose="02020603050405020304" pitchFamily="18" charset="0"/>
              </a:rPr>
              <a:t>Baillot</a:t>
            </a:r>
            <a:r>
              <a:rPr lang="en-US" altLang="zh-CN" sz="1050" dirty="0">
                <a:solidFill>
                  <a:srgbClr val="333333"/>
                </a:solidFill>
                <a:latin typeface="Times New Roman" panose="02020603050405020304" pitchFamily="18" charset="0"/>
                <a:cs typeface="Times New Roman" panose="02020603050405020304" pitchFamily="18" charset="0"/>
              </a:rPr>
              <a:t>, Y., </a:t>
            </a:r>
            <a:r>
              <a:rPr lang="en-US" altLang="zh-CN" sz="1050" dirty="0" err="1">
                <a:solidFill>
                  <a:srgbClr val="333333"/>
                </a:solidFill>
                <a:latin typeface="Times New Roman" panose="02020603050405020304" pitchFamily="18" charset="0"/>
                <a:cs typeface="Times New Roman" panose="02020603050405020304" pitchFamily="18" charset="0"/>
              </a:rPr>
              <a:t>Behringer</a:t>
            </a:r>
            <a:r>
              <a:rPr lang="en-US" altLang="zh-CN" sz="1050" dirty="0">
                <a:solidFill>
                  <a:srgbClr val="333333"/>
                </a:solidFill>
                <a:latin typeface="Times New Roman" panose="02020603050405020304" pitchFamily="18" charset="0"/>
                <a:cs typeface="Times New Roman" panose="02020603050405020304" pitchFamily="18" charset="0"/>
              </a:rPr>
              <a:t>, R., </a:t>
            </a:r>
            <a:r>
              <a:rPr lang="en-US" altLang="zh-CN" sz="1050" dirty="0" err="1">
                <a:solidFill>
                  <a:srgbClr val="333333"/>
                </a:solidFill>
                <a:latin typeface="Times New Roman" panose="02020603050405020304" pitchFamily="18" charset="0"/>
                <a:cs typeface="Times New Roman" panose="02020603050405020304" pitchFamily="18" charset="0"/>
              </a:rPr>
              <a:t>Feiner</a:t>
            </a:r>
            <a:r>
              <a:rPr lang="en-US" altLang="zh-CN" sz="1050" dirty="0">
                <a:solidFill>
                  <a:srgbClr val="333333"/>
                </a:solidFill>
                <a:latin typeface="Times New Roman" panose="02020603050405020304" pitchFamily="18" charset="0"/>
                <a:cs typeface="Times New Roman" panose="02020603050405020304" pitchFamily="18" charset="0"/>
              </a:rPr>
              <a:t>, S. K., </a:t>
            </a:r>
            <a:r>
              <a:rPr lang="en-US" altLang="zh-CN" sz="1050" dirty="0" err="1">
                <a:solidFill>
                  <a:srgbClr val="333333"/>
                </a:solidFill>
                <a:latin typeface="Times New Roman" panose="02020603050405020304" pitchFamily="18" charset="0"/>
                <a:cs typeface="Times New Roman" panose="02020603050405020304" pitchFamily="18" charset="0"/>
              </a:rPr>
              <a:t>Julier</a:t>
            </a:r>
            <a:r>
              <a:rPr lang="en-US" altLang="zh-CN" sz="1050" dirty="0">
                <a:solidFill>
                  <a:srgbClr val="333333"/>
                </a:solidFill>
                <a:latin typeface="Times New Roman" panose="02020603050405020304" pitchFamily="18" charset="0"/>
                <a:cs typeface="Times New Roman" panose="02020603050405020304" pitchFamily="18" charset="0"/>
              </a:rPr>
              <a:t>, S., and </a:t>
            </a:r>
            <a:r>
              <a:rPr lang="en-US" altLang="zh-CN" sz="1050" dirty="0" err="1">
                <a:solidFill>
                  <a:srgbClr val="333333"/>
                </a:solidFill>
                <a:latin typeface="Times New Roman" panose="02020603050405020304" pitchFamily="18" charset="0"/>
                <a:cs typeface="Times New Roman" panose="02020603050405020304" pitchFamily="18" charset="0"/>
              </a:rPr>
              <a:t>MacIntyre</a:t>
            </a:r>
            <a:r>
              <a:rPr lang="en-US" altLang="zh-CN" sz="1050" dirty="0">
                <a:solidFill>
                  <a:srgbClr val="333333"/>
                </a:solidFill>
                <a:latin typeface="Times New Roman" panose="02020603050405020304" pitchFamily="18" charset="0"/>
                <a:cs typeface="Times New Roman" panose="02020603050405020304" pitchFamily="18" charset="0"/>
              </a:rPr>
              <a:t>, B. (2001). Recent advances in augmented reality. IEEE Computer Graphics and Applications, 21(6):34–47. </a:t>
            </a:r>
            <a:endParaRPr lang="zh-CN" altLang="en-US" sz="1050" dirty="0">
              <a:solidFill>
                <a:srgbClr val="333333"/>
              </a:solidFill>
              <a:latin typeface="Times New Roman" panose="02020603050405020304" pitchFamily="18" charset="0"/>
              <a:cs typeface="Times New Roman" panose="02020603050405020304" pitchFamily="18" charset="0"/>
            </a:endParaRPr>
          </a:p>
        </p:txBody>
      </p:sp>
      <p:sp>
        <p:nvSpPr>
          <p:cNvPr id="7" name="矩形 6">
            <a:extLst>
              <a:ext uri="{FF2B5EF4-FFF2-40B4-BE49-F238E27FC236}">
                <a16:creationId xmlns:a16="http://schemas.microsoft.com/office/drawing/2014/main" id="{E84BD2F1-5946-4403-883F-EF777E7BB766}"/>
              </a:ext>
            </a:extLst>
          </p:cNvPr>
          <p:cNvSpPr/>
          <p:nvPr/>
        </p:nvSpPr>
        <p:spPr>
          <a:xfrm>
            <a:off x="9076007" y="482208"/>
            <a:ext cx="3147015" cy="369332"/>
          </a:xfrm>
          <a:prstGeom prst="rect">
            <a:avLst/>
          </a:prstGeom>
        </p:spPr>
        <p:txBody>
          <a:bodyPr wrap="none">
            <a:spAutoFit/>
          </a:bodyPr>
          <a:lstStyle/>
          <a:p>
            <a:r>
              <a:rPr lang="en-US" altLang="zh-TW" dirty="0">
                <a:latin typeface="arial" panose="020B0604020202020204" pitchFamily="34" charset="0"/>
              </a:rPr>
              <a:t>HMD: Head-mounted display</a:t>
            </a:r>
            <a:endParaRPr lang="zh-TW" altLang="en-US" dirty="0"/>
          </a:p>
        </p:txBody>
      </p:sp>
    </p:spTree>
    <p:extLst>
      <p:ext uri="{BB962C8B-B14F-4D97-AF65-F5344CB8AC3E}">
        <p14:creationId xmlns:p14="http://schemas.microsoft.com/office/powerpoint/2010/main" val="35514255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394C277F-777C-4AD0-9033-378FE50CA613}"/>
              </a:ext>
            </a:extLst>
          </p:cNvPr>
          <p:cNvSpPr txBox="1">
            <a:spLocks/>
          </p:cNvSpPr>
          <p:nvPr/>
        </p:nvSpPr>
        <p:spPr>
          <a:xfrm>
            <a:off x="522515" y="778154"/>
            <a:ext cx="11107080" cy="630942"/>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en-US" altLang="zh-TW" sz="4000" b="1" dirty="0">
                <a:latin typeface="Times New Roman" panose="02020603050405020304" pitchFamily="18" charset="0"/>
                <a:ea typeface="+mn-ea"/>
                <a:cs typeface="Times New Roman" panose="02020603050405020304" pitchFamily="18" charset="0"/>
              </a:rPr>
              <a:t>11.2.2 Pose Estimation - </a:t>
            </a:r>
            <a:r>
              <a:rPr lang="en-US" altLang="zh-TW" sz="4000" b="1" dirty="0">
                <a:latin typeface="Times New Roman" panose="02020603050405020304" pitchFamily="18" charset="0"/>
                <a:cs typeface="Times New Roman" panose="02020603050405020304" pitchFamily="18" charset="0"/>
              </a:rPr>
              <a:t>Iterative</a:t>
            </a:r>
            <a:r>
              <a:rPr lang="en-US" altLang="zh-TW" sz="4000" b="1" dirty="0">
                <a:latin typeface="Times New Roman" panose="02020603050405020304" pitchFamily="18" charset="0"/>
                <a:ea typeface="+mn-ea"/>
                <a:cs typeface="Times New Roman" panose="02020603050405020304" pitchFamily="18" charset="0"/>
              </a:rPr>
              <a:t> Algorithms </a:t>
            </a:r>
            <a:r>
              <a:rPr lang="en-US" altLang="zh-TW" sz="4000" b="1" dirty="0">
                <a:latin typeface="Times New Roman" panose="02020603050405020304" pitchFamily="18" charset="0"/>
                <a:cs typeface="Times New Roman" panose="02020603050405020304" pitchFamily="18" charset="0"/>
              </a:rPr>
              <a:t>(5/7)</a:t>
            </a:r>
            <a:endParaRPr lang="zh-TW" altLang="en-US" sz="4000" b="1" dirty="0">
              <a:latin typeface="Times New Roman" panose="02020603050405020304" pitchFamily="18" charset="0"/>
              <a:ea typeface="+mn-ea"/>
              <a:cs typeface="Times New Roman" panose="02020603050405020304" pitchFamily="18" charset="0"/>
            </a:endParaRPr>
          </a:p>
        </p:txBody>
      </p:sp>
      <p:sp>
        <p:nvSpPr>
          <p:cNvPr id="5" name="內容版面配置區 2">
            <a:extLst>
              <a:ext uri="{FF2B5EF4-FFF2-40B4-BE49-F238E27FC236}">
                <a16:creationId xmlns:a16="http://schemas.microsoft.com/office/drawing/2014/main" id="{50D470C3-D535-4A01-B79F-41F0573B9ADC}"/>
              </a:ext>
            </a:extLst>
          </p:cNvPr>
          <p:cNvSpPr>
            <a:spLocks noGrp="1"/>
          </p:cNvSpPr>
          <p:nvPr>
            <p:ph idx="1"/>
          </p:nvPr>
        </p:nvSpPr>
        <p:spPr>
          <a:xfrm>
            <a:off x="522515" y="1745170"/>
            <a:ext cx="6209827" cy="424732"/>
          </a:xfrm>
        </p:spPr>
        <p:txBody>
          <a:bodyPr vert="horz" wrap="square" lIns="91440" tIns="45720" rIns="91440" bIns="45720" rtlCol="0">
            <a:spAutoFit/>
          </a:bodyPr>
          <a:lstStyle/>
          <a:p>
            <a:pPr marL="285750" indent="-285750" algn="just"/>
            <a:r>
              <a:rPr lang="en-US" altLang="zh-TW" sz="2400" b="1" dirty="0">
                <a:latin typeface="Times New Roman" panose="02020603050405020304" pitchFamily="18" charset="0"/>
                <a:cs typeface="Times New Roman" panose="02020603050405020304" pitchFamily="18" charset="0"/>
              </a:rPr>
              <a:t>Extension: Target-based augmented reality</a:t>
            </a:r>
            <a:endParaRPr lang="zh-TW" altLang="en-US" sz="2400" b="1" dirty="0">
              <a:latin typeface="Times New Roman" panose="02020603050405020304" pitchFamily="18" charset="0"/>
              <a:cs typeface="Times New Roman" panose="02020603050405020304" pitchFamily="18" charset="0"/>
            </a:endParaRPr>
          </a:p>
        </p:txBody>
      </p:sp>
      <p:pic>
        <p:nvPicPr>
          <p:cNvPr id="6" name="圖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8734" y="1957536"/>
            <a:ext cx="4071967" cy="4333907"/>
          </a:xfrm>
          <a:prstGeom prst="rect">
            <a:avLst/>
          </a:prstGeom>
        </p:spPr>
      </p:pic>
      <p:pic>
        <p:nvPicPr>
          <p:cNvPr id="7" name="圖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1497" y="2599661"/>
            <a:ext cx="4200556" cy="3833841"/>
          </a:xfrm>
          <a:prstGeom prst="rect">
            <a:avLst/>
          </a:prstGeom>
        </p:spPr>
      </p:pic>
      <p:sp>
        <p:nvSpPr>
          <p:cNvPr id="8" name="矩形 7"/>
          <p:cNvSpPr/>
          <p:nvPr/>
        </p:nvSpPr>
        <p:spPr>
          <a:xfrm>
            <a:off x="110836" y="109771"/>
            <a:ext cx="10799618" cy="253916"/>
          </a:xfrm>
          <a:prstGeom prst="rect">
            <a:avLst/>
          </a:prstGeom>
        </p:spPr>
        <p:txBody>
          <a:bodyPr wrap="square">
            <a:spAutoFit/>
          </a:bodyPr>
          <a:lstStyle/>
          <a:p>
            <a:r>
              <a:rPr lang="en-US" altLang="zh-CN" sz="1050" dirty="0">
                <a:solidFill>
                  <a:srgbClr val="333333"/>
                </a:solidFill>
                <a:latin typeface="Times New Roman" panose="02020603050405020304" pitchFamily="18" charset="0"/>
                <a:cs typeface="Times New Roman" panose="02020603050405020304" pitchFamily="18" charset="0"/>
              </a:rPr>
              <a:t>Azuma, R. T., </a:t>
            </a:r>
            <a:r>
              <a:rPr lang="en-US" altLang="zh-CN" sz="1050" dirty="0" err="1">
                <a:solidFill>
                  <a:srgbClr val="333333"/>
                </a:solidFill>
                <a:latin typeface="Times New Roman" panose="02020603050405020304" pitchFamily="18" charset="0"/>
                <a:cs typeface="Times New Roman" panose="02020603050405020304" pitchFamily="18" charset="0"/>
              </a:rPr>
              <a:t>Baillot</a:t>
            </a:r>
            <a:r>
              <a:rPr lang="en-US" altLang="zh-CN" sz="1050" dirty="0">
                <a:solidFill>
                  <a:srgbClr val="333333"/>
                </a:solidFill>
                <a:latin typeface="Times New Roman" panose="02020603050405020304" pitchFamily="18" charset="0"/>
                <a:cs typeface="Times New Roman" panose="02020603050405020304" pitchFamily="18" charset="0"/>
              </a:rPr>
              <a:t>, Y., </a:t>
            </a:r>
            <a:r>
              <a:rPr lang="en-US" altLang="zh-CN" sz="1050" dirty="0" err="1">
                <a:solidFill>
                  <a:srgbClr val="333333"/>
                </a:solidFill>
                <a:latin typeface="Times New Roman" panose="02020603050405020304" pitchFamily="18" charset="0"/>
                <a:cs typeface="Times New Roman" panose="02020603050405020304" pitchFamily="18" charset="0"/>
              </a:rPr>
              <a:t>Behringer</a:t>
            </a:r>
            <a:r>
              <a:rPr lang="en-US" altLang="zh-CN" sz="1050" dirty="0">
                <a:solidFill>
                  <a:srgbClr val="333333"/>
                </a:solidFill>
                <a:latin typeface="Times New Roman" panose="02020603050405020304" pitchFamily="18" charset="0"/>
                <a:cs typeface="Times New Roman" panose="02020603050405020304" pitchFamily="18" charset="0"/>
              </a:rPr>
              <a:t>, R., </a:t>
            </a:r>
            <a:r>
              <a:rPr lang="en-US" altLang="zh-CN" sz="1050" dirty="0" err="1">
                <a:solidFill>
                  <a:srgbClr val="333333"/>
                </a:solidFill>
                <a:latin typeface="Times New Roman" panose="02020603050405020304" pitchFamily="18" charset="0"/>
                <a:cs typeface="Times New Roman" panose="02020603050405020304" pitchFamily="18" charset="0"/>
              </a:rPr>
              <a:t>Feiner</a:t>
            </a:r>
            <a:r>
              <a:rPr lang="en-US" altLang="zh-CN" sz="1050" dirty="0">
                <a:solidFill>
                  <a:srgbClr val="333333"/>
                </a:solidFill>
                <a:latin typeface="Times New Roman" panose="02020603050405020304" pitchFamily="18" charset="0"/>
                <a:cs typeface="Times New Roman" panose="02020603050405020304" pitchFamily="18" charset="0"/>
              </a:rPr>
              <a:t>, S. K., </a:t>
            </a:r>
            <a:r>
              <a:rPr lang="en-US" altLang="zh-CN" sz="1050" dirty="0" err="1">
                <a:solidFill>
                  <a:srgbClr val="333333"/>
                </a:solidFill>
                <a:latin typeface="Times New Roman" panose="02020603050405020304" pitchFamily="18" charset="0"/>
                <a:cs typeface="Times New Roman" panose="02020603050405020304" pitchFamily="18" charset="0"/>
              </a:rPr>
              <a:t>Julier</a:t>
            </a:r>
            <a:r>
              <a:rPr lang="en-US" altLang="zh-CN" sz="1050" dirty="0">
                <a:solidFill>
                  <a:srgbClr val="333333"/>
                </a:solidFill>
                <a:latin typeface="Times New Roman" panose="02020603050405020304" pitchFamily="18" charset="0"/>
                <a:cs typeface="Times New Roman" panose="02020603050405020304" pitchFamily="18" charset="0"/>
              </a:rPr>
              <a:t>, S., and </a:t>
            </a:r>
            <a:r>
              <a:rPr lang="en-US" altLang="zh-CN" sz="1050" dirty="0" err="1">
                <a:solidFill>
                  <a:srgbClr val="333333"/>
                </a:solidFill>
                <a:latin typeface="Times New Roman" panose="02020603050405020304" pitchFamily="18" charset="0"/>
                <a:cs typeface="Times New Roman" panose="02020603050405020304" pitchFamily="18" charset="0"/>
              </a:rPr>
              <a:t>MacIntyre</a:t>
            </a:r>
            <a:r>
              <a:rPr lang="en-US" altLang="zh-CN" sz="1050" dirty="0">
                <a:solidFill>
                  <a:srgbClr val="333333"/>
                </a:solidFill>
                <a:latin typeface="Times New Roman" panose="02020603050405020304" pitchFamily="18" charset="0"/>
                <a:cs typeface="Times New Roman" panose="02020603050405020304" pitchFamily="18" charset="0"/>
              </a:rPr>
              <a:t>, B. (2001). Recent advances in augmented reality. IEEE Computer Graphics and Applications, 21(6):34–47. </a:t>
            </a:r>
            <a:endParaRPr lang="zh-CN" altLang="en-US" sz="1050" dirty="0">
              <a:solidFill>
                <a:srgbClr val="333333"/>
              </a:solidFill>
              <a:latin typeface="Times New Roman" panose="02020603050405020304" pitchFamily="18" charset="0"/>
              <a:cs typeface="Times New Roman" panose="02020603050405020304" pitchFamily="18" charset="0"/>
            </a:endParaRPr>
          </a:p>
        </p:txBody>
      </p:sp>
      <p:sp>
        <p:nvSpPr>
          <p:cNvPr id="2" name="文字方塊 1">
            <a:extLst>
              <a:ext uri="{FF2B5EF4-FFF2-40B4-BE49-F238E27FC236}">
                <a16:creationId xmlns:a16="http://schemas.microsoft.com/office/drawing/2014/main" id="{A2735F5D-0828-40B7-B395-70DCA9725880}"/>
              </a:ext>
            </a:extLst>
          </p:cNvPr>
          <p:cNvSpPr txBox="1"/>
          <p:nvPr/>
        </p:nvSpPr>
        <p:spPr>
          <a:xfrm>
            <a:off x="9247306" y="408822"/>
            <a:ext cx="3326296" cy="369332"/>
          </a:xfrm>
          <a:prstGeom prst="rect">
            <a:avLst/>
          </a:prstGeom>
          <a:noFill/>
        </p:spPr>
        <p:txBody>
          <a:bodyPr wrap="square" rtlCol="0">
            <a:spAutoFit/>
          </a:bodyPr>
          <a:lstStyle/>
          <a:p>
            <a:r>
              <a:rPr lang="en-US" altLang="zh-TW" dirty="0"/>
              <a:t>HMD: Head-Mounted Display</a:t>
            </a:r>
            <a:endParaRPr lang="zh-TW" altLang="en-US" dirty="0"/>
          </a:p>
        </p:txBody>
      </p:sp>
    </p:spTree>
    <p:extLst>
      <p:ext uri="{BB962C8B-B14F-4D97-AF65-F5344CB8AC3E}">
        <p14:creationId xmlns:p14="http://schemas.microsoft.com/office/powerpoint/2010/main" val="25395268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394C277F-777C-4AD0-9033-378FE50CA613}"/>
              </a:ext>
            </a:extLst>
          </p:cNvPr>
          <p:cNvSpPr txBox="1">
            <a:spLocks/>
          </p:cNvSpPr>
          <p:nvPr/>
        </p:nvSpPr>
        <p:spPr>
          <a:xfrm>
            <a:off x="522515" y="778154"/>
            <a:ext cx="11107080" cy="630942"/>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en-US" altLang="zh-TW" sz="4000" b="1" dirty="0">
                <a:latin typeface="Times New Roman" panose="02020603050405020304" pitchFamily="18" charset="0"/>
                <a:ea typeface="+mn-ea"/>
                <a:cs typeface="Times New Roman" panose="02020603050405020304" pitchFamily="18" charset="0"/>
              </a:rPr>
              <a:t>11.2.2 Pose Estimation - </a:t>
            </a:r>
            <a:r>
              <a:rPr lang="en-US" altLang="zh-TW" sz="4000" b="1" dirty="0">
                <a:latin typeface="Times New Roman" panose="02020603050405020304" pitchFamily="18" charset="0"/>
                <a:cs typeface="Times New Roman" panose="02020603050405020304" pitchFamily="18" charset="0"/>
              </a:rPr>
              <a:t>Iterative</a:t>
            </a:r>
            <a:r>
              <a:rPr lang="en-US" altLang="zh-TW" sz="4000" b="1" dirty="0">
                <a:latin typeface="Times New Roman" panose="02020603050405020304" pitchFamily="18" charset="0"/>
                <a:ea typeface="+mn-ea"/>
                <a:cs typeface="Times New Roman" panose="02020603050405020304" pitchFamily="18" charset="0"/>
              </a:rPr>
              <a:t> Algorithms </a:t>
            </a:r>
            <a:r>
              <a:rPr lang="en-US" altLang="zh-TW" sz="4000" b="1" dirty="0">
                <a:latin typeface="Times New Roman" panose="02020603050405020304" pitchFamily="18" charset="0"/>
                <a:cs typeface="Times New Roman" panose="02020603050405020304" pitchFamily="18" charset="0"/>
              </a:rPr>
              <a:t>(6/7)</a:t>
            </a:r>
            <a:endParaRPr lang="zh-TW" altLang="en-US" sz="4000" b="1" dirty="0">
              <a:latin typeface="Times New Roman" panose="02020603050405020304" pitchFamily="18" charset="0"/>
              <a:ea typeface="+mn-ea"/>
              <a:cs typeface="Times New Roman" panose="02020603050405020304" pitchFamily="18" charset="0"/>
            </a:endParaRPr>
          </a:p>
        </p:txBody>
      </p:sp>
      <p:sp>
        <p:nvSpPr>
          <p:cNvPr id="5" name="內容版面配置區 2">
            <a:extLst>
              <a:ext uri="{FF2B5EF4-FFF2-40B4-BE49-F238E27FC236}">
                <a16:creationId xmlns:a16="http://schemas.microsoft.com/office/drawing/2014/main" id="{50D470C3-D535-4A01-B79F-41F0573B9ADC}"/>
              </a:ext>
            </a:extLst>
          </p:cNvPr>
          <p:cNvSpPr>
            <a:spLocks noGrp="1"/>
          </p:cNvSpPr>
          <p:nvPr>
            <p:ph idx="1"/>
          </p:nvPr>
        </p:nvSpPr>
        <p:spPr>
          <a:xfrm>
            <a:off x="522515" y="1745170"/>
            <a:ext cx="6209827" cy="424732"/>
          </a:xfrm>
        </p:spPr>
        <p:txBody>
          <a:bodyPr vert="horz" wrap="square" lIns="91440" tIns="45720" rIns="91440" bIns="45720" rtlCol="0">
            <a:spAutoFit/>
          </a:bodyPr>
          <a:lstStyle/>
          <a:p>
            <a:pPr marL="285750" indent="-285750" algn="just"/>
            <a:r>
              <a:rPr lang="en-US" altLang="zh-TW" sz="2400" b="1" dirty="0">
                <a:latin typeface="Times New Roman" panose="02020603050405020304" pitchFamily="18" charset="0"/>
                <a:cs typeface="Times New Roman" panose="02020603050405020304" pitchFamily="18" charset="0"/>
              </a:rPr>
              <a:t>Extension: Target-based augmented reality</a:t>
            </a:r>
            <a:endParaRPr lang="zh-TW" altLang="en-US" sz="2400" b="1" dirty="0">
              <a:latin typeface="Times New Roman" panose="02020603050405020304" pitchFamily="18" charset="0"/>
              <a:cs typeface="Times New Roman" panose="02020603050405020304" pitchFamily="18" charset="0"/>
            </a:endParaRPr>
          </a:p>
        </p:txBody>
      </p:sp>
      <p:sp>
        <p:nvSpPr>
          <p:cNvPr id="6" name="矩形 5"/>
          <p:cNvSpPr/>
          <p:nvPr/>
        </p:nvSpPr>
        <p:spPr>
          <a:xfrm>
            <a:off x="962890" y="2329980"/>
            <a:ext cx="10120745" cy="757130"/>
          </a:xfrm>
          <a:prstGeom prst="rect">
            <a:avLst/>
          </a:prstGeom>
        </p:spPr>
        <p:txBody>
          <a:bodyPr vert="horz" wrap="square" lIns="91440" tIns="45720" rIns="91440" bIns="45720" rtlCol="0">
            <a:spAutoFit/>
          </a:bodyPr>
          <a:lstStyle/>
          <a:p>
            <a:pPr marL="285750" indent="-285750" algn="just">
              <a:lnSpc>
                <a:spcPct val="90000"/>
              </a:lnSpc>
              <a:spcBef>
                <a:spcPts val="1000"/>
              </a:spcBef>
              <a:buFont typeface="Arial" panose="020B0604020202020204" pitchFamily="34" charset="0"/>
              <a:buChar char="•"/>
            </a:pPr>
            <a:r>
              <a:rPr lang="en-US" altLang="zh-CN" sz="2400" dirty="0">
                <a:latin typeface="Times New Roman" panose="02020603050405020304" pitchFamily="18" charset="0"/>
                <a:cs typeface="Times New Roman" panose="02020603050405020304" pitchFamily="18" charset="0"/>
              </a:rPr>
              <a:t>In some applications, a special pattern printed on cards or in a book is tracked to perform the augmentation.</a:t>
            </a:r>
            <a:endParaRPr lang="zh-CN" altLang="en-US" sz="2400" dirty="0">
              <a:latin typeface="Times New Roman" panose="02020603050405020304" pitchFamily="18" charset="0"/>
              <a:cs typeface="Times New Roman" panose="02020603050405020304" pitchFamily="18" charset="0"/>
            </a:endParaRPr>
          </a:p>
        </p:txBody>
      </p:sp>
      <p:pic>
        <p:nvPicPr>
          <p:cNvPr id="7" name="圖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9532" y="3111081"/>
            <a:ext cx="8275959" cy="3608143"/>
          </a:xfrm>
          <a:prstGeom prst="rect">
            <a:avLst/>
          </a:prstGeom>
        </p:spPr>
      </p:pic>
      <p:sp>
        <p:nvSpPr>
          <p:cNvPr id="8" name="矩形 7"/>
          <p:cNvSpPr/>
          <p:nvPr/>
        </p:nvSpPr>
        <p:spPr>
          <a:xfrm>
            <a:off x="138544" y="138776"/>
            <a:ext cx="7917873" cy="253916"/>
          </a:xfrm>
          <a:prstGeom prst="rect">
            <a:avLst/>
          </a:prstGeom>
        </p:spPr>
        <p:txBody>
          <a:bodyPr wrap="square">
            <a:spAutoFit/>
          </a:bodyPr>
          <a:lstStyle/>
          <a:p>
            <a:r>
              <a:rPr lang="en-US" altLang="zh-CN" sz="1050" dirty="0" err="1">
                <a:solidFill>
                  <a:srgbClr val="333333"/>
                </a:solidFill>
                <a:latin typeface="Times New Roman" panose="02020603050405020304" pitchFamily="18" charset="0"/>
                <a:cs typeface="Times New Roman" panose="02020603050405020304" pitchFamily="18" charset="0"/>
              </a:rPr>
              <a:t>Billinghurst</a:t>
            </a:r>
            <a:r>
              <a:rPr lang="en-US" altLang="zh-CN" sz="1050" dirty="0">
                <a:solidFill>
                  <a:srgbClr val="333333"/>
                </a:solidFill>
                <a:latin typeface="Times New Roman" panose="02020603050405020304" pitchFamily="18" charset="0"/>
                <a:cs typeface="Times New Roman" panose="02020603050405020304" pitchFamily="18" charset="0"/>
              </a:rPr>
              <a:t>, M., Kato, H., and </a:t>
            </a:r>
            <a:r>
              <a:rPr lang="en-US" altLang="zh-CN" sz="1050" dirty="0" err="1">
                <a:solidFill>
                  <a:srgbClr val="333333"/>
                </a:solidFill>
                <a:latin typeface="Times New Roman" panose="02020603050405020304" pitchFamily="18" charset="0"/>
                <a:cs typeface="Times New Roman" panose="02020603050405020304" pitchFamily="18" charset="0"/>
              </a:rPr>
              <a:t>Poupyrev</a:t>
            </a:r>
            <a:r>
              <a:rPr lang="en-US" altLang="zh-CN" sz="1050" dirty="0">
                <a:solidFill>
                  <a:srgbClr val="333333"/>
                </a:solidFill>
                <a:latin typeface="Times New Roman" panose="02020603050405020304" pitchFamily="18" charset="0"/>
                <a:cs typeface="Times New Roman" panose="02020603050405020304" pitchFamily="18" charset="0"/>
              </a:rPr>
              <a:t>, I. (2001). The </a:t>
            </a:r>
            <a:r>
              <a:rPr lang="en-US" altLang="zh-CN" sz="1050" dirty="0" err="1">
                <a:solidFill>
                  <a:srgbClr val="333333"/>
                </a:solidFill>
                <a:latin typeface="Times New Roman" panose="02020603050405020304" pitchFamily="18" charset="0"/>
                <a:cs typeface="Times New Roman" panose="02020603050405020304" pitchFamily="18" charset="0"/>
              </a:rPr>
              <a:t>MagicBook</a:t>
            </a:r>
            <a:r>
              <a:rPr lang="en-US" altLang="zh-CN" sz="1050" dirty="0">
                <a:solidFill>
                  <a:srgbClr val="333333"/>
                </a:solidFill>
                <a:latin typeface="Times New Roman" panose="02020603050405020304" pitchFamily="18" charset="0"/>
                <a:cs typeface="Times New Roman" panose="02020603050405020304" pitchFamily="18" charset="0"/>
              </a:rPr>
              <a:t>: a transitional AR interface. Computers &amp; Graphics, 25:745–753.</a:t>
            </a:r>
            <a:endParaRPr lang="zh-CN" altLang="en-US" sz="1050" dirty="0">
              <a:solidFill>
                <a:srgbClr val="333333"/>
              </a:solidFill>
              <a:latin typeface="Times New Roman" panose="02020603050405020304" pitchFamily="18" charset="0"/>
              <a:cs typeface="Times New Roman" panose="02020603050405020304" pitchFamily="18" charset="0"/>
            </a:endParaRPr>
          </a:p>
        </p:txBody>
      </p:sp>
      <p:sp>
        <p:nvSpPr>
          <p:cNvPr id="2" name="文字方塊 1">
            <a:extLst>
              <a:ext uri="{FF2B5EF4-FFF2-40B4-BE49-F238E27FC236}">
                <a16:creationId xmlns:a16="http://schemas.microsoft.com/office/drawing/2014/main" id="{21446E8E-A059-4BCA-9377-1F1EF0449FC6}"/>
              </a:ext>
            </a:extLst>
          </p:cNvPr>
          <p:cNvSpPr txBox="1"/>
          <p:nvPr/>
        </p:nvSpPr>
        <p:spPr>
          <a:xfrm>
            <a:off x="7243088" y="6558529"/>
            <a:ext cx="5990795" cy="369332"/>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hlinkClick r:id="rId3"/>
              </a:rPr>
              <a:t>https://www.youtube.com/watch?v=x67wyE8EYwY</a:t>
            </a:r>
            <a:endParaRPr lang="zh-CN"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73761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394C277F-777C-4AD0-9033-378FE50CA613}"/>
              </a:ext>
            </a:extLst>
          </p:cNvPr>
          <p:cNvSpPr txBox="1">
            <a:spLocks/>
          </p:cNvSpPr>
          <p:nvPr/>
        </p:nvSpPr>
        <p:spPr>
          <a:xfrm>
            <a:off x="522515" y="778154"/>
            <a:ext cx="11107080" cy="630942"/>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en-US" altLang="zh-TW" sz="4000" b="1" dirty="0">
                <a:latin typeface="Times New Roman" panose="02020603050405020304" pitchFamily="18" charset="0"/>
                <a:ea typeface="+mn-ea"/>
                <a:cs typeface="Times New Roman" panose="02020603050405020304" pitchFamily="18" charset="0"/>
              </a:rPr>
              <a:t>11.2.2 Pose Estimation - </a:t>
            </a:r>
            <a:r>
              <a:rPr lang="en-US" altLang="zh-TW" sz="4000" b="1" dirty="0">
                <a:latin typeface="Times New Roman" panose="02020603050405020304" pitchFamily="18" charset="0"/>
                <a:cs typeface="Times New Roman" panose="02020603050405020304" pitchFamily="18" charset="0"/>
              </a:rPr>
              <a:t>Iterative</a:t>
            </a:r>
            <a:r>
              <a:rPr lang="en-US" altLang="zh-TW" sz="4000" b="1" dirty="0">
                <a:latin typeface="Times New Roman" panose="02020603050405020304" pitchFamily="18" charset="0"/>
                <a:ea typeface="+mn-ea"/>
                <a:cs typeface="Times New Roman" panose="02020603050405020304" pitchFamily="18" charset="0"/>
              </a:rPr>
              <a:t> Algorithms </a:t>
            </a:r>
            <a:r>
              <a:rPr lang="en-US" altLang="zh-TW" sz="4000" b="1" dirty="0">
                <a:latin typeface="Times New Roman" panose="02020603050405020304" pitchFamily="18" charset="0"/>
                <a:cs typeface="Times New Roman" panose="02020603050405020304" pitchFamily="18" charset="0"/>
              </a:rPr>
              <a:t>(7/7)</a:t>
            </a:r>
            <a:endParaRPr lang="zh-TW" altLang="en-US" sz="4000" b="1" dirty="0">
              <a:latin typeface="Times New Roman" panose="02020603050405020304" pitchFamily="18" charset="0"/>
              <a:ea typeface="+mn-ea"/>
              <a:cs typeface="Times New Roman" panose="02020603050405020304" pitchFamily="18" charset="0"/>
            </a:endParaRPr>
          </a:p>
        </p:txBody>
      </p:sp>
      <p:sp>
        <p:nvSpPr>
          <p:cNvPr id="5" name="內容版面配置區 2">
            <a:extLst>
              <a:ext uri="{FF2B5EF4-FFF2-40B4-BE49-F238E27FC236}">
                <a16:creationId xmlns:a16="http://schemas.microsoft.com/office/drawing/2014/main" id="{50D470C3-D535-4A01-B79F-41F0573B9ADC}"/>
              </a:ext>
            </a:extLst>
          </p:cNvPr>
          <p:cNvSpPr>
            <a:spLocks noGrp="1"/>
          </p:cNvSpPr>
          <p:nvPr>
            <p:ph idx="1"/>
          </p:nvPr>
        </p:nvSpPr>
        <p:spPr>
          <a:xfrm>
            <a:off x="522515" y="1745170"/>
            <a:ext cx="6844304" cy="424732"/>
          </a:xfrm>
        </p:spPr>
        <p:txBody>
          <a:bodyPr vert="horz" wrap="square" lIns="91440" tIns="45720" rIns="91440" bIns="45720" rtlCol="0">
            <a:spAutoFit/>
          </a:bodyPr>
          <a:lstStyle/>
          <a:p>
            <a:pPr marL="285750" indent="-285750" algn="just"/>
            <a:r>
              <a:rPr lang="en-US" altLang="zh-TW" sz="2400" b="1" dirty="0">
                <a:latin typeface="Times New Roman" panose="02020603050405020304" pitchFamily="18" charset="0"/>
                <a:cs typeface="Times New Roman" panose="02020603050405020304" pitchFamily="18" charset="0"/>
              </a:rPr>
              <a:t>Extension: Target-based Augmented Reality (AR)</a:t>
            </a:r>
            <a:endParaRPr lang="zh-TW" altLang="en-US" sz="2400" b="1" dirty="0">
              <a:latin typeface="Times New Roman" panose="02020603050405020304" pitchFamily="18" charset="0"/>
              <a:cs typeface="Times New Roman" panose="02020603050405020304" pitchFamily="18" charset="0"/>
            </a:endParaRPr>
          </a:p>
        </p:txBody>
      </p:sp>
      <p:sp>
        <p:nvSpPr>
          <p:cNvPr id="6" name="矩形 5"/>
          <p:cNvSpPr/>
          <p:nvPr/>
        </p:nvSpPr>
        <p:spPr>
          <a:xfrm>
            <a:off x="872837" y="2267726"/>
            <a:ext cx="10633363" cy="757130"/>
          </a:xfrm>
          <a:prstGeom prst="rect">
            <a:avLst/>
          </a:prstGeom>
        </p:spPr>
        <p:txBody>
          <a:bodyPr vert="horz" wrap="square" lIns="91440" tIns="45720" rIns="91440" bIns="45720" rtlCol="0">
            <a:spAutoFit/>
          </a:bodyPr>
          <a:lstStyle/>
          <a:p>
            <a:pPr marL="285750" indent="-285750" algn="just">
              <a:lnSpc>
                <a:spcPct val="90000"/>
              </a:lnSpc>
              <a:spcBef>
                <a:spcPts val="1000"/>
              </a:spcBef>
              <a:buFont typeface="Arial" panose="020B0604020202020204" pitchFamily="34" charset="0"/>
              <a:buChar char="•"/>
            </a:pPr>
            <a:r>
              <a:rPr lang="en-US" altLang="zh-CN" sz="2400" dirty="0">
                <a:latin typeface="Times New Roman" panose="02020603050405020304" pitchFamily="18" charset="0"/>
                <a:cs typeface="Times New Roman" panose="02020603050405020304" pitchFamily="18" charset="0"/>
              </a:rPr>
              <a:t>Today, tracking known targets such as movie posters is used in some phone-based augmented reality systems such as Facebook’s Spark AR.</a:t>
            </a:r>
            <a:endParaRPr lang="zh-CN" altLang="en-US" sz="2400" dirty="0">
              <a:latin typeface="Times New Roman" panose="02020603050405020304" pitchFamily="18" charset="0"/>
              <a:cs typeface="Times New Roman" panose="02020603050405020304" pitchFamily="18" charset="0"/>
            </a:endParaRPr>
          </a:p>
        </p:txBody>
      </p:sp>
      <p:sp>
        <p:nvSpPr>
          <p:cNvPr id="7" name="矩形 6"/>
          <p:cNvSpPr/>
          <p:nvPr/>
        </p:nvSpPr>
        <p:spPr>
          <a:xfrm>
            <a:off x="1214875" y="3309716"/>
            <a:ext cx="5141920" cy="430887"/>
          </a:xfrm>
          <a:prstGeom prst="rect">
            <a:avLst/>
          </a:prstGeom>
        </p:spPr>
        <p:txBody>
          <a:bodyPr wrap="none">
            <a:spAutoFit/>
          </a:bodyPr>
          <a:lstStyle/>
          <a:p>
            <a:pPr marL="342900" indent="-342900">
              <a:buFont typeface="Wingdings" panose="05000000000000000000" pitchFamily="2" charset="2"/>
              <a:buChar char="ü"/>
            </a:pPr>
            <a:r>
              <a:rPr lang="en-US" altLang="zh-CN" sz="2200" dirty="0">
                <a:latin typeface="Times New Roman" panose="02020603050405020304" pitchFamily="18" charset="0"/>
                <a:cs typeface="Times New Roman" panose="02020603050405020304" pitchFamily="18" charset="0"/>
                <a:hlinkClick r:id="rId2"/>
              </a:rPr>
              <a:t>https://sparkar.facebook.com/ar-studio/</a:t>
            </a:r>
            <a:endParaRPr lang="zh-CN" altLang="en-US" sz="2200" dirty="0">
              <a:latin typeface="Times New Roman" panose="02020603050405020304" pitchFamily="18" charset="0"/>
              <a:cs typeface="Times New Roman" panose="02020603050405020304" pitchFamily="18" charset="0"/>
            </a:endParaRPr>
          </a:p>
        </p:txBody>
      </p:sp>
      <p:sp>
        <p:nvSpPr>
          <p:cNvPr id="8" name="矩形 7"/>
          <p:cNvSpPr/>
          <p:nvPr/>
        </p:nvSpPr>
        <p:spPr>
          <a:xfrm>
            <a:off x="1214875" y="3810019"/>
            <a:ext cx="6392391" cy="430887"/>
          </a:xfrm>
          <a:prstGeom prst="rect">
            <a:avLst/>
          </a:prstGeom>
        </p:spPr>
        <p:txBody>
          <a:bodyPr wrap="none">
            <a:spAutoFit/>
          </a:bodyPr>
          <a:lstStyle/>
          <a:p>
            <a:pPr marL="342900" indent="-342900">
              <a:buFont typeface="Wingdings" panose="05000000000000000000" pitchFamily="2" charset="2"/>
              <a:buChar char="ü"/>
            </a:pPr>
            <a:r>
              <a:rPr lang="zh-CN" altLang="en-US" sz="2200" dirty="0">
                <a:latin typeface="Times New Roman" panose="02020603050405020304" pitchFamily="18" charset="0"/>
                <a:cs typeface="Times New Roman" panose="02020603050405020304" pitchFamily="18" charset="0"/>
                <a:hlinkClick r:id="rId3"/>
              </a:rPr>
              <a:t>https://www.youtube.com/watch?v=kfrGL6gNVEQ</a:t>
            </a:r>
            <a:endParaRPr lang="zh-CN" alt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15291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394C277F-777C-4AD0-9033-378FE50CA613}"/>
              </a:ext>
            </a:extLst>
          </p:cNvPr>
          <p:cNvSpPr txBox="1">
            <a:spLocks/>
          </p:cNvSpPr>
          <p:nvPr/>
        </p:nvSpPr>
        <p:spPr>
          <a:xfrm>
            <a:off x="522515" y="778154"/>
            <a:ext cx="10068654" cy="630942"/>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en-US" altLang="zh-TW" sz="4000" b="1" dirty="0">
                <a:latin typeface="Times New Roman" panose="02020603050405020304" pitchFamily="18" charset="0"/>
                <a:ea typeface="+mn-ea"/>
                <a:cs typeface="Times New Roman" panose="02020603050405020304" pitchFamily="18" charset="0"/>
              </a:rPr>
              <a:t>11.2.3 </a:t>
            </a:r>
            <a:r>
              <a:rPr lang="en-US" altLang="zh-CN" sz="4000" b="1" dirty="0">
                <a:latin typeface="Times New Roman" panose="02020603050405020304" pitchFamily="18" charset="0"/>
                <a:cs typeface="Times New Roman" panose="02020603050405020304" pitchFamily="18" charset="0"/>
              </a:rPr>
              <a:t>Application: Location recognition </a:t>
            </a:r>
            <a:r>
              <a:rPr lang="en-US" altLang="zh-TW" sz="4000" b="1" dirty="0">
                <a:latin typeface="Times New Roman" panose="02020603050405020304" pitchFamily="18" charset="0"/>
                <a:cs typeface="Times New Roman" panose="02020603050405020304" pitchFamily="18" charset="0"/>
              </a:rPr>
              <a:t>(1/5)</a:t>
            </a:r>
            <a:endParaRPr lang="zh-TW" altLang="en-US" sz="4000" b="1" dirty="0">
              <a:latin typeface="Times New Roman" panose="02020603050405020304" pitchFamily="18" charset="0"/>
              <a:ea typeface="+mn-ea"/>
              <a:cs typeface="Times New Roman" panose="02020603050405020304" pitchFamily="18" charset="0"/>
            </a:endParaRPr>
          </a:p>
        </p:txBody>
      </p:sp>
      <p:sp>
        <p:nvSpPr>
          <p:cNvPr id="5" name="矩形 4"/>
          <p:cNvSpPr/>
          <p:nvPr/>
        </p:nvSpPr>
        <p:spPr>
          <a:xfrm>
            <a:off x="692728" y="1859064"/>
            <a:ext cx="10474036" cy="2889574"/>
          </a:xfrm>
          <a:prstGeom prst="rect">
            <a:avLst/>
          </a:prstGeom>
        </p:spPr>
        <p:txBody>
          <a:bodyPr vert="horz" wrap="square" lIns="91440" tIns="45720" rIns="91440" bIns="45720" rtlCol="0">
            <a:spAutoFit/>
          </a:bodyPr>
          <a:lstStyle/>
          <a:p>
            <a:pPr marL="285750" indent="-285750" algn="just">
              <a:lnSpc>
                <a:spcPts val="3000"/>
              </a:lnSpc>
              <a:spcBef>
                <a:spcPts val="1000"/>
              </a:spcBef>
              <a:buFont typeface="Arial" panose="020B0604020202020204" pitchFamily="34" charset="0"/>
              <a:buChar char="•"/>
            </a:pPr>
            <a:r>
              <a:rPr lang="en-US" altLang="zh-CN" sz="2400" dirty="0">
                <a:latin typeface="Times New Roman" panose="02020603050405020304" pitchFamily="18" charset="0"/>
                <a:cs typeface="Times New Roman" panose="02020603050405020304" pitchFamily="18" charset="0"/>
              </a:rPr>
              <a:t>One of the most exciting applications of pose estimation is in the area of location recognition, which can be used both in desktop applications and in mobile smartphone applications. </a:t>
            </a:r>
          </a:p>
          <a:p>
            <a:pPr marL="285750" indent="-285750" algn="just">
              <a:lnSpc>
                <a:spcPts val="3000"/>
              </a:lnSpc>
              <a:spcBef>
                <a:spcPts val="1000"/>
              </a:spcBef>
              <a:buFont typeface="Arial" panose="020B0604020202020204" pitchFamily="34" charset="0"/>
              <a:buChar char="•"/>
            </a:pPr>
            <a:r>
              <a:rPr lang="en-US" altLang="zh-CN" sz="2400" dirty="0">
                <a:latin typeface="Times New Roman" panose="02020603050405020304" pitchFamily="18" charset="0"/>
                <a:cs typeface="Times New Roman" panose="02020603050405020304" pitchFamily="18" charset="0"/>
              </a:rPr>
              <a:t>The latter case includes not only finding out your current location based on a cell-phone image, but also providing you with navigation directions or annotating your images with useful information, such as building names and restaurant reviews</a:t>
            </a:r>
            <a:endParaRPr lang="zh-CN" alt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67339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394C277F-777C-4AD0-9033-378FE50CA613}"/>
              </a:ext>
            </a:extLst>
          </p:cNvPr>
          <p:cNvSpPr txBox="1">
            <a:spLocks/>
          </p:cNvSpPr>
          <p:nvPr/>
        </p:nvSpPr>
        <p:spPr>
          <a:xfrm>
            <a:off x="522515" y="778154"/>
            <a:ext cx="10068654" cy="630942"/>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en-US" altLang="zh-TW" sz="4000" b="1" dirty="0">
                <a:latin typeface="Times New Roman" panose="02020603050405020304" pitchFamily="18" charset="0"/>
                <a:ea typeface="+mn-ea"/>
                <a:cs typeface="Times New Roman" panose="02020603050405020304" pitchFamily="18" charset="0"/>
              </a:rPr>
              <a:t>11.2.3 </a:t>
            </a:r>
            <a:r>
              <a:rPr lang="en-US" altLang="zh-CN" sz="4000" b="1" dirty="0">
                <a:latin typeface="Times New Roman" panose="02020603050405020304" pitchFamily="18" charset="0"/>
                <a:cs typeface="Times New Roman" panose="02020603050405020304" pitchFamily="18" charset="0"/>
              </a:rPr>
              <a:t>Application: Location recognition </a:t>
            </a:r>
            <a:r>
              <a:rPr lang="en-US" altLang="zh-TW" sz="4000" b="1" dirty="0">
                <a:latin typeface="Times New Roman" panose="02020603050405020304" pitchFamily="18" charset="0"/>
                <a:cs typeface="Times New Roman" panose="02020603050405020304" pitchFamily="18" charset="0"/>
              </a:rPr>
              <a:t>(2/5)</a:t>
            </a:r>
            <a:endParaRPr lang="zh-TW" altLang="en-US" sz="4000" b="1" dirty="0">
              <a:latin typeface="Times New Roman" panose="02020603050405020304" pitchFamily="18" charset="0"/>
              <a:ea typeface="+mn-ea"/>
              <a:cs typeface="Times New Roman" panose="02020603050405020304" pitchFamily="18" charset="0"/>
            </a:endParaRPr>
          </a:p>
        </p:txBody>
      </p:sp>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8617" y="2744919"/>
            <a:ext cx="5019712" cy="3405212"/>
          </a:xfrm>
          <a:prstGeom prst="rect">
            <a:avLst/>
          </a:prstGeom>
        </p:spPr>
      </p:pic>
      <p:pic>
        <p:nvPicPr>
          <p:cNvPr id="3" name="圖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162" y="2744919"/>
            <a:ext cx="5437750" cy="3545909"/>
          </a:xfrm>
          <a:prstGeom prst="rect">
            <a:avLst/>
          </a:prstGeom>
        </p:spPr>
      </p:pic>
      <p:sp>
        <p:nvSpPr>
          <p:cNvPr id="5" name="矩形 4"/>
          <p:cNvSpPr/>
          <p:nvPr/>
        </p:nvSpPr>
        <p:spPr>
          <a:xfrm>
            <a:off x="704162" y="1838480"/>
            <a:ext cx="10335491" cy="477054"/>
          </a:xfrm>
          <a:prstGeom prst="rect">
            <a:avLst/>
          </a:prstGeom>
        </p:spPr>
        <p:txBody>
          <a:bodyPr vert="horz" wrap="square" lIns="91440" tIns="45720" rIns="91440" bIns="45720" rtlCol="0">
            <a:spAutoFit/>
          </a:bodyPr>
          <a:lstStyle/>
          <a:p>
            <a:pPr marL="285750" indent="-285750" algn="just">
              <a:lnSpc>
                <a:spcPts val="3000"/>
              </a:lnSpc>
              <a:spcBef>
                <a:spcPts val="1000"/>
              </a:spcBef>
              <a:buFont typeface="Arial" panose="020B0604020202020204" pitchFamily="34" charset="0"/>
              <a:buChar char="•"/>
            </a:pPr>
            <a:r>
              <a:rPr lang="en-US" altLang="zh-CN" sz="2400" dirty="0">
                <a:latin typeface="Times New Roman" panose="02020603050405020304" pitchFamily="18" charset="0"/>
                <a:cs typeface="Times New Roman" panose="02020603050405020304" pitchFamily="18" charset="0"/>
              </a:rPr>
              <a:t>This problem is also often called visual place recognition or visual localization.</a:t>
            </a:r>
            <a:endParaRPr lang="zh-CN" altLang="en-US" sz="2400" dirty="0">
              <a:latin typeface="Times New Roman" panose="02020603050405020304" pitchFamily="18" charset="0"/>
              <a:cs typeface="Times New Roman" panose="02020603050405020304" pitchFamily="18" charset="0"/>
            </a:endParaRPr>
          </a:p>
        </p:txBody>
      </p:sp>
      <p:sp>
        <p:nvSpPr>
          <p:cNvPr id="6" name="矩形 5"/>
          <p:cNvSpPr/>
          <p:nvPr/>
        </p:nvSpPr>
        <p:spPr>
          <a:xfrm>
            <a:off x="159327" y="141020"/>
            <a:ext cx="10431842" cy="253916"/>
          </a:xfrm>
          <a:prstGeom prst="rect">
            <a:avLst/>
          </a:prstGeom>
        </p:spPr>
        <p:txBody>
          <a:bodyPr wrap="square">
            <a:spAutoFit/>
          </a:bodyPr>
          <a:lstStyle/>
          <a:p>
            <a:r>
              <a:rPr lang="en-US" altLang="zh-CN" sz="1050" dirty="0">
                <a:solidFill>
                  <a:srgbClr val="333333"/>
                </a:solidFill>
                <a:latin typeface="Times New Roman" panose="02020603050405020304" pitchFamily="18" charset="0"/>
                <a:cs typeface="Times New Roman" panose="02020603050405020304" pitchFamily="18" charset="0"/>
              </a:rPr>
              <a:t>Lowry, S., </a:t>
            </a:r>
            <a:r>
              <a:rPr lang="en-US" altLang="zh-CN" sz="1050" dirty="0" err="1">
                <a:solidFill>
                  <a:srgbClr val="333333"/>
                </a:solidFill>
                <a:latin typeface="Times New Roman" panose="02020603050405020304" pitchFamily="18" charset="0"/>
                <a:cs typeface="Times New Roman" panose="02020603050405020304" pitchFamily="18" charset="0"/>
              </a:rPr>
              <a:t>Sunderhauf</a:t>
            </a:r>
            <a:r>
              <a:rPr lang="en-US" altLang="zh-CN" sz="1050" dirty="0">
                <a:solidFill>
                  <a:srgbClr val="333333"/>
                </a:solidFill>
                <a:latin typeface="Times New Roman" panose="02020603050405020304" pitchFamily="18" charset="0"/>
                <a:cs typeface="Times New Roman" panose="02020603050405020304" pitchFamily="18" charset="0"/>
              </a:rPr>
              <a:t>, ¨ N., Newman, P., Leonard, J. J., Cox, D., </a:t>
            </a:r>
            <a:r>
              <a:rPr lang="en-US" altLang="zh-CN" sz="1050" dirty="0" err="1">
                <a:solidFill>
                  <a:srgbClr val="333333"/>
                </a:solidFill>
                <a:latin typeface="Times New Roman" panose="02020603050405020304" pitchFamily="18" charset="0"/>
                <a:cs typeface="Times New Roman" panose="02020603050405020304" pitchFamily="18" charset="0"/>
              </a:rPr>
              <a:t>Corke</a:t>
            </a:r>
            <a:r>
              <a:rPr lang="en-US" altLang="zh-CN" sz="1050" dirty="0">
                <a:solidFill>
                  <a:srgbClr val="333333"/>
                </a:solidFill>
                <a:latin typeface="Times New Roman" panose="02020603050405020304" pitchFamily="18" charset="0"/>
                <a:cs typeface="Times New Roman" panose="02020603050405020304" pitchFamily="18" charset="0"/>
              </a:rPr>
              <a:t>, P., and Milford, M. J. (2015). Visual place recognition: A survey. IEEE Transactions on Robotics, 32(1):1–19.</a:t>
            </a:r>
            <a:endParaRPr lang="zh-CN" altLang="en-US" sz="1050" dirty="0">
              <a:solidFill>
                <a:srgbClr val="33333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46274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62000" y="1699644"/>
            <a:ext cx="10744200" cy="1246495"/>
          </a:xfrm>
          <a:prstGeom prst="rect">
            <a:avLst/>
          </a:prstGeom>
        </p:spPr>
        <p:txBody>
          <a:bodyPr vert="horz" wrap="square" lIns="91440" tIns="45720" rIns="91440" bIns="45720" rtlCol="0">
            <a:spAutoFit/>
          </a:bodyPr>
          <a:lstStyle/>
          <a:p>
            <a:pPr marL="285750" indent="-285750" algn="just">
              <a:lnSpc>
                <a:spcPts val="3000"/>
              </a:lnSpc>
              <a:spcBef>
                <a:spcPts val="1000"/>
              </a:spcBef>
              <a:buFont typeface="Arial" panose="020B0604020202020204" pitchFamily="34" charset="0"/>
              <a:buChar char="•"/>
            </a:pPr>
            <a:r>
              <a:rPr lang="zh-CN" altLang="en-US" sz="2400" dirty="0">
                <a:latin typeface="Times New Roman" panose="02020603050405020304" pitchFamily="18" charset="0"/>
                <a:cs typeface="Times New Roman" panose="02020603050405020304" pitchFamily="18" charset="0"/>
              </a:rPr>
              <a:t>The main difficulty in location recognition is in dealing with the extremely large community (user-generated) photo collections on websites such as Flickr  or commercially captured databases. </a:t>
            </a:r>
          </a:p>
        </p:txBody>
      </p:sp>
      <p:sp>
        <p:nvSpPr>
          <p:cNvPr id="5" name="標題 1">
            <a:extLst>
              <a:ext uri="{FF2B5EF4-FFF2-40B4-BE49-F238E27FC236}">
                <a16:creationId xmlns:a16="http://schemas.microsoft.com/office/drawing/2014/main" id="{394C277F-777C-4AD0-9033-378FE50CA613}"/>
              </a:ext>
            </a:extLst>
          </p:cNvPr>
          <p:cNvSpPr txBox="1">
            <a:spLocks/>
          </p:cNvSpPr>
          <p:nvPr/>
        </p:nvSpPr>
        <p:spPr>
          <a:xfrm>
            <a:off x="522515" y="778154"/>
            <a:ext cx="10068654" cy="630942"/>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en-US" altLang="zh-TW" sz="4000" b="1" dirty="0">
                <a:latin typeface="Times New Roman" panose="02020603050405020304" pitchFamily="18" charset="0"/>
                <a:ea typeface="+mn-ea"/>
                <a:cs typeface="Times New Roman" panose="02020603050405020304" pitchFamily="18" charset="0"/>
              </a:rPr>
              <a:t>11.2.3 </a:t>
            </a:r>
            <a:r>
              <a:rPr lang="en-US" altLang="zh-CN" sz="4000" b="1" dirty="0">
                <a:latin typeface="Times New Roman" panose="02020603050405020304" pitchFamily="18" charset="0"/>
                <a:cs typeface="Times New Roman" panose="02020603050405020304" pitchFamily="18" charset="0"/>
              </a:rPr>
              <a:t>Application: Location recognition </a:t>
            </a:r>
            <a:r>
              <a:rPr lang="en-US" altLang="zh-TW" sz="4000" b="1" dirty="0">
                <a:latin typeface="Times New Roman" panose="02020603050405020304" pitchFamily="18" charset="0"/>
                <a:cs typeface="Times New Roman" panose="02020603050405020304" pitchFamily="18" charset="0"/>
              </a:rPr>
              <a:t>(3/5)</a:t>
            </a:r>
            <a:endParaRPr lang="zh-TW" altLang="en-US" sz="4000" b="1" dirty="0">
              <a:latin typeface="Times New Roman" panose="02020603050405020304" pitchFamily="18" charset="0"/>
              <a:ea typeface="+mn-ea"/>
              <a:cs typeface="Times New Roman" panose="02020603050405020304" pitchFamily="18" charset="0"/>
            </a:endParaRPr>
          </a:p>
        </p:txBody>
      </p:sp>
      <p:pic>
        <p:nvPicPr>
          <p:cNvPr id="6" name="圖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4975" y="3160487"/>
            <a:ext cx="8358249" cy="3343299"/>
          </a:xfrm>
          <a:prstGeom prst="rect">
            <a:avLst/>
          </a:prstGeom>
        </p:spPr>
      </p:pic>
      <p:sp>
        <p:nvSpPr>
          <p:cNvPr id="2" name="文字方塊 1">
            <a:extLst>
              <a:ext uri="{FF2B5EF4-FFF2-40B4-BE49-F238E27FC236}">
                <a16:creationId xmlns:a16="http://schemas.microsoft.com/office/drawing/2014/main" id="{48810A44-12BF-4BFB-8384-6D57FC7A7A78}"/>
              </a:ext>
            </a:extLst>
          </p:cNvPr>
          <p:cNvSpPr txBox="1"/>
          <p:nvPr/>
        </p:nvSpPr>
        <p:spPr>
          <a:xfrm>
            <a:off x="7254977" y="194474"/>
            <a:ext cx="4978992" cy="369332"/>
          </a:xfrm>
          <a:prstGeom prst="rect">
            <a:avLst/>
          </a:prstGeom>
          <a:noFill/>
        </p:spPr>
        <p:txBody>
          <a:bodyPr wrap="none" rtlCol="0">
            <a:spAutoFit/>
          </a:bodyPr>
          <a:lstStyle/>
          <a:p>
            <a:r>
              <a:rPr lang="en-US" altLang="zh-TW" dirty="0"/>
              <a:t>IEEE: Institute of Electrical and Electronic Engineers</a:t>
            </a:r>
            <a:endParaRPr lang="zh-TW" altLang="en-US" dirty="0"/>
          </a:p>
        </p:txBody>
      </p:sp>
    </p:spTree>
    <p:extLst>
      <p:ext uri="{BB962C8B-B14F-4D97-AF65-F5344CB8AC3E}">
        <p14:creationId xmlns:p14="http://schemas.microsoft.com/office/powerpoint/2010/main" val="26228095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22515" y="1582278"/>
            <a:ext cx="11215255" cy="1222451"/>
          </a:xfrm>
          <a:prstGeom prst="rect">
            <a:avLst/>
          </a:prstGeom>
        </p:spPr>
        <p:txBody>
          <a:bodyPr vert="horz" wrap="square" lIns="91440" tIns="45720" rIns="91440" bIns="45720" rtlCol="0">
            <a:spAutoFit/>
          </a:bodyPr>
          <a:lstStyle/>
          <a:p>
            <a:pPr marL="285750" indent="-285750" algn="just">
              <a:lnSpc>
                <a:spcPts val="3000"/>
              </a:lnSpc>
              <a:spcBef>
                <a:spcPts val="1000"/>
              </a:spcBef>
              <a:buFont typeface="Arial" panose="020B0604020202020204" pitchFamily="34" charset="0"/>
              <a:buChar char="•"/>
            </a:pPr>
            <a:r>
              <a:rPr lang="zh-CN" altLang="en-US" sz="2400" dirty="0">
                <a:latin typeface="Times New Roman" panose="02020603050405020304" pitchFamily="18" charset="0"/>
                <a:cs typeface="Times New Roman" panose="02020603050405020304" pitchFamily="18" charset="0"/>
              </a:rPr>
              <a:t>The prevalence of commonly appearing elements such as foliage, signs, and common architectural elements further complicates the task. Figure 11.8 shows sample results from denser commercially acquired datasets.</a:t>
            </a:r>
          </a:p>
        </p:txBody>
      </p:sp>
      <p:sp>
        <p:nvSpPr>
          <p:cNvPr id="5" name="標題 1">
            <a:extLst>
              <a:ext uri="{FF2B5EF4-FFF2-40B4-BE49-F238E27FC236}">
                <a16:creationId xmlns:a16="http://schemas.microsoft.com/office/drawing/2014/main" id="{394C277F-777C-4AD0-9033-378FE50CA613}"/>
              </a:ext>
            </a:extLst>
          </p:cNvPr>
          <p:cNvSpPr txBox="1">
            <a:spLocks/>
          </p:cNvSpPr>
          <p:nvPr/>
        </p:nvSpPr>
        <p:spPr>
          <a:xfrm>
            <a:off x="522515" y="778154"/>
            <a:ext cx="10068654" cy="630942"/>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en-US" altLang="zh-TW" sz="4000" b="1" dirty="0">
                <a:latin typeface="Times New Roman" panose="02020603050405020304" pitchFamily="18" charset="0"/>
                <a:ea typeface="+mn-ea"/>
                <a:cs typeface="Times New Roman" panose="02020603050405020304" pitchFamily="18" charset="0"/>
              </a:rPr>
              <a:t>11.2.3 </a:t>
            </a:r>
            <a:r>
              <a:rPr lang="en-US" altLang="zh-CN" sz="4000" b="1" dirty="0">
                <a:latin typeface="Times New Roman" panose="02020603050405020304" pitchFamily="18" charset="0"/>
                <a:cs typeface="Times New Roman" panose="02020603050405020304" pitchFamily="18" charset="0"/>
              </a:rPr>
              <a:t>Application: Location recognition </a:t>
            </a:r>
            <a:r>
              <a:rPr lang="en-US" altLang="zh-TW" sz="4000" b="1" dirty="0">
                <a:latin typeface="Times New Roman" panose="02020603050405020304" pitchFamily="18" charset="0"/>
                <a:cs typeface="Times New Roman" panose="02020603050405020304" pitchFamily="18" charset="0"/>
              </a:rPr>
              <a:t>(4/5)</a:t>
            </a:r>
            <a:endParaRPr lang="zh-TW" altLang="en-US" sz="4000" b="1" dirty="0">
              <a:latin typeface="Times New Roman" panose="02020603050405020304" pitchFamily="18" charset="0"/>
              <a:ea typeface="+mn-ea"/>
              <a:cs typeface="Times New Roman" panose="02020603050405020304" pitchFamily="18" charset="0"/>
            </a:endParaRPr>
          </a:p>
        </p:txBody>
      </p:sp>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5505" y="2914122"/>
            <a:ext cx="7389274" cy="3784550"/>
          </a:xfrm>
          <a:prstGeom prst="rect">
            <a:avLst/>
          </a:prstGeom>
        </p:spPr>
      </p:pic>
    </p:spTree>
    <p:extLst>
      <p:ext uri="{BB962C8B-B14F-4D97-AF65-F5344CB8AC3E}">
        <p14:creationId xmlns:p14="http://schemas.microsoft.com/office/powerpoint/2010/main" val="1773373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651163" y="1768917"/>
            <a:ext cx="10945092" cy="861774"/>
          </a:xfrm>
          <a:prstGeom prst="rect">
            <a:avLst/>
          </a:prstGeom>
        </p:spPr>
        <p:txBody>
          <a:bodyPr vert="horz" wrap="square" lIns="91440" tIns="45720" rIns="91440" bIns="45720" rtlCol="0">
            <a:spAutoFit/>
          </a:bodyPr>
          <a:lstStyle/>
          <a:p>
            <a:pPr marL="285750" indent="-285750" algn="just">
              <a:lnSpc>
                <a:spcPts val="3000"/>
              </a:lnSpc>
              <a:spcBef>
                <a:spcPts val="1000"/>
              </a:spcBef>
              <a:buFont typeface="Arial" panose="020B0604020202020204" pitchFamily="34" charset="0"/>
              <a:buChar char="•"/>
            </a:pPr>
            <a:r>
              <a:rPr lang="en-US" altLang="zh-CN" sz="2400" dirty="0">
                <a:latin typeface="Times New Roman" panose="02020603050405020304" pitchFamily="18" charset="0"/>
                <a:cs typeface="Times New Roman" panose="02020603050405020304" pitchFamily="18" charset="0"/>
              </a:rPr>
              <a:t>The Long-Term Visual Localization benchmark at </a:t>
            </a:r>
            <a:r>
              <a:rPr lang="en-US" altLang="zh-CN" sz="2400" dirty="0">
                <a:latin typeface="Times New Roman" panose="02020603050405020304" pitchFamily="18" charset="0"/>
                <a:cs typeface="Times New Roman" panose="02020603050405020304" pitchFamily="18" charset="0"/>
                <a:hlinkClick r:id="rId3"/>
              </a:rPr>
              <a:t>https://www.visuallocalization.net/ </a:t>
            </a:r>
            <a:r>
              <a:rPr lang="en-US" altLang="zh-CN" sz="2400" dirty="0">
                <a:latin typeface="Times New Roman" panose="02020603050405020304" pitchFamily="18" charset="0"/>
                <a:cs typeface="Times New Roman" panose="02020603050405020304" pitchFamily="18" charset="0"/>
              </a:rPr>
              <a:t>has a leaderboard listing the best-performing localization systems.</a:t>
            </a:r>
            <a:endParaRPr lang="zh-CN" altLang="en-US" sz="2400" dirty="0">
              <a:latin typeface="Times New Roman" panose="02020603050405020304" pitchFamily="18" charset="0"/>
              <a:cs typeface="Times New Roman" panose="02020603050405020304" pitchFamily="18" charset="0"/>
            </a:endParaRPr>
          </a:p>
        </p:txBody>
      </p:sp>
      <p:sp>
        <p:nvSpPr>
          <p:cNvPr id="6" name="標題 1">
            <a:extLst>
              <a:ext uri="{FF2B5EF4-FFF2-40B4-BE49-F238E27FC236}">
                <a16:creationId xmlns:a16="http://schemas.microsoft.com/office/drawing/2014/main" id="{394C277F-777C-4AD0-9033-378FE50CA613}"/>
              </a:ext>
            </a:extLst>
          </p:cNvPr>
          <p:cNvSpPr txBox="1">
            <a:spLocks/>
          </p:cNvSpPr>
          <p:nvPr/>
        </p:nvSpPr>
        <p:spPr>
          <a:xfrm>
            <a:off x="522515" y="778154"/>
            <a:ext cx="10068654" cy="630942"/>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en-US" altLang="zh-TW" sz="4000" b="1" dirty="0">
                <a:latin typeface="Times New Roman" panose="02020603050405020304" pitchFamily="18" charset="0"/>
                <a:ea typeface="+mn-ea"/>
                <a:cs typeface="Times New Roman" panose="02020603050405020304" pitchFamily="18" charset="0"/>
              </a:rPr>
              <a:t>11.2.3 </a:t>
            </a:r>
            <a:r>
              <a:rPr lang="en-US" altLang="zh-CN" sz="4000" b="1" dirty="0">
                <a:latin typeface="Times New Roman" panose="02020603050405020304" pitchFamily="18" charset="0"/>
                <a:cs typeface="Times New Roman" panose="02020603050405020304" pitchFamily="18" charset="0"/>
              </a:rPr>
              <a:t>Application: Location recognition </a:t>
            </a:r>
            <a:r>
              <a:rPr lang="en-US" altLang="zh-TW" sz="4000" b="1" dirty="0">
                <a:latin typeface="Times New Roman" panose="02020603050405020304" pitchFamily="18" charset="0"/>
                <a:cs typeface="Times New Roman" panose="02020603050405020304" pitchFamily="18" charset="0"/>
              </a:rPr>
              <a:t>(5/5)</a:t>
            </a:r>
            <a:endParaRPr lang="zh-TW" altLang="en-US" sz="4000" b="1" dirty="0">
              <a:latin typeface="Times New Roman" panose="02020603050405020304" pitchFamily="18" charset="0"/>
              <a:ea typeface="+mn-ea"/>
              <a:cs typeface="Times New Roman" panose="02020603050405020304" pitchFamily="18" charset="0"/>
            </a:endParaRPr>
          </a:p>
        </p:txBody>
      </p:sp>
      <p:sp>
        <p:nvSpPr>
          <p:cNvPr id="7" name="矩形 6"/>
          <p:cNvSpPr/>
          <p:nvPr/>
        </p:nvSpPr>
        <p:spPr>
          <a:xfrm>
            <a:off x="951343" y="2775068"/>
            <a:ext cx="4531305" cy="430887"/>
          </a:xfrm>
          <a:prstGeom prst="rect">
            <a:avLst/>
          </a:prstGeom>
        </p:spPr>
        <p:txBody>
          <a:bodyPr wrap="none">
            <a:spAutoFit/>
          </a:bodyPr>
          <a:lstStyle/>
          <a:p>
            <a:pPr marL="342900" indent="-342900">
              <a:buFont typeface="Wingdings" panose="05000000000000000000" pitchFamily="2" charset="2"/>
              <a:buChar char="ü"/>
            </a:pPr>
            <a:r>
              <a:rPr lang="en-US" altLang="zh-CN" sz="2200" dirty="0">
                <a:latin typeface="Times New Roman" panose="02020603050405020304" pitchFamily="18" charset="0"/>
                <a:cs typeface="Times New Roman" panose="02020603050405020304" pitchFamily="18" charset="0"/>
                <a:hlinkClick r:id="rId3"/>
              </a:rPr>
              <a:t>https://www.visuallocalization.net/ </a:t>
            </a:r>
            <a:endParaRPr lang="zh-CN" altLang="en-US" sz="2200" dirty="0"/>
          </a:p>
        </p:txBody>
      </p:sp>
      <p:pic>
        <p:nvPicPr>
          <p:cNvPr id="4" name="图片 3">
            <a:extLst>
              <a:ext uri="{FF2B5EF4-FFF2-40B4-BE49-F238E27FC236}">
                <a16:creationId xmlns:a16="http://schemas.microsoft.com/office/drawing/2014/main" id="{8D060E26-25B0-4345-7EAF-5AA62AF8DC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6785" y="3429000"/>
            <a:ext cx="9293847" cy="3291098"/>
          </a:xfrm>
          <a:prstGeom prst="rect">
            <a:avLst/>
          </a:prstGeom>
        </p:spPr>
      </p:pic>
    </p:spTree>
    <p:extLst>
      <p:ext uri="{BB962C8B-B14F-4D97-AF65-F5344CB8AC3E}">
        <p14:creationId xmlns:p14="http://schemas.microsoft.com/office/powerpoint/2010/main" val="28523247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37274A24-B281-41BB-A481-065069A400D5}"/>
              </a:ext>
            </a:extLst>
          </p:cNvPr>
          <p:cNvSpPr txBox="1"/>
          <p:nvPr/>
        </p:nvSpPr>
        <p:spPr>
          <a:xfrm>
            <a:off x="8219962" y="251515"/>
            <a:ext cx="4055165" cy="923330"/>
          </a:xfrm>
          <a:prstGeom prst="rect">
            <a:avLst/>
          </a:prstGeom>
          <a:noFill/>
        </p:spPr>
        <p:txBody>
          <a:bodyPr wrap="square" rtlCol="0">
            <a:spAutoFit/>
          </a:bodyPr>
          <a:lstStyle/>
          <a:p>
            <a:r>
              <a:rPr lang="en-US" altLang="zh-TW" dirty="0"/>
              <a:t>EXIF: Exchangeable Image File Format</a:t>
            </a:r>
          </a:p>
          <a:p>
            <a:r>
              <a:rPr lang="en-US" altLang="zh-TW" dirty="0"/>
              <a:t>JPEG: Joint Photographic Experts Group</a:t>
            </a:r>
          </a:p>
          <a:p>
            <a:r>
              <a:rPr lang="en-US" altLang="zh-TW" dirty="0"/>
              <a:t>sRGB: standard Red, Green, Blue</a:t>
            </a:r>
            <a:endParaRPr lang="zh-TW" altLang="en-US" dirty="0"/>
          </a:p>
        </p:txBody>
      </p:sp>
      <p:pic>
        <p:nvPicPr>
          <p:cNvPr id="6" name="圖片 5">
            <a:extLst>
              <a:ext uri="{FF2B5EF4-FFF2-40B4-BE49-F238E27FC236}">
                <a16:creationId xmlns:a16="http://schemas.microsoft.com/office/drawing/2014/main" id="{2264DB7C-4524-4382-80AA-E4091BFE68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4467" y="129659"/>
            <a:ext cx="4545495" cy="6598682"/>
          </a:xfrm>
          <a:prstGeom prst="rect">
            <a:avLst/>
          </a:prstGeom>
        </p:spPr>
      </p:pic>
      <p:sp>
        <p:nvSpPr>
          <p:cNvPr id="5" name="矩形 4">
            <a:extLst>
              <a:ext uri="{FF2B5EF4-FFF2-40B4-BE49-F238E27FC236}">
                <a16:creationId xmlns:a16="http://schemas.microsoft.com/office/drawing/2014/main" id="{A22C8A27-F5FE-4AE2-9E2E-938545A8CA7E}"/>
              </a:ext>
            </a:extLst>
          </p:cNvPr>
          <p:cNvSpPr/>
          <p:nvPr/>
        </p:nvSpPr>
        <p:spPr>
          <a:xfrm>
            <a:off x="0" y="5294"/>
            <a:ext cx="3575471" cy="707886"/>
          </a:xfrm>
          <a:prstGeom prst="rect">
            <a:avLst/>
          </a:prstGeom>
        </p:spPr>
        <p:txBody>
          <a:bodyPr wrap="square">
            <a:spAutoFit/>
          </a:bodyPr>
          <a:lstStyle/>
          <a:p>
            <a:r>
              <a:rPr lang="en-US" altLang="zh-TW" sz="4000" b="1" dirty="0">
                <a:latin typeface="Times New Roman" panose="02020603050405020304" pitchFamily="18" charset="0"/>
                <a:cs typeface="Times New Roman" panose="02020603050405020304" pitchFamily="18" charset="0"/>
              </a:rPr>
              <a:t>Camera matrix</a:t>
            </a:r>
            <a:endParaRPr lang="zh-TW" alt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34209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394C277F-777C-4AD0-9033-378FE50CA613}"/>
              </a:ext>
            </a:extLst>
          </p:cNvPr>
          <p:cNvSpPr txBox="1">
            <a:spLocks/>
          </p:cNvSpPr>
          <p:nvPr/>
        </p:nvSpPr>
        <p:spPr>
          <a:xfrm>
            <a:off x="522515" y="778154"/>
            <a:ext cx="5684248" cy="630942"/>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en-US" altLang="zh-TW" sz="4000" b="1" dirty="0">
                <a:latin typeface="Times New Roman" panose="02020603050405020304" pitchFamily="18" charset="0"/>
                <a:ea typeface="+mn-ea"/>
                <a:cs typeface="Times New Roman" panose="02020603050405020304" pitchFamily="18" charset="0"/>
              </a:rPr>
              <a:t>11.2.4 </a:t>
            </a:r>
            <a:r>
              <a:rPr lang="en-US" altLang="zh-CN" sz="4000" b="1" dirty="0">
                <a:latin typeface="Times New Roman" panose="02020603050405020304" pitchFamily="18" charset="0"/>
                <a:cs typeface="Times New Roman" panose="02020603050405020304" pitchFamily="18" charset="0"/>
              </a:rPr>
              <a:t>Triangulation</a:t>
            </a:r>
            <a:r>
              <a:rPr lang="en-US" altLang="zh-CN" sz="4000" dirty="0"/>
              <a:t> </a:t>
            </a:r>
            <a:r>
              <a:rPr lang="en-US" altLang="zh-TW" sz="4000" b="1" dirty="0">
                <a:latin typeface="Times New Roman" panose="02020603050405020304" pitchFamily="18" charset="0"/>
                <a:cs typeface="Times New Roman" panose="02020603050405020304" pitchFamily="18" charset="0"/>
              </a:rPr>
              <a:t>(1/4)</a:t>
            </a:r>
            <a:endParaRPr lang="zh-TW" altLang="en-US" sz="4000" b="1" dirty="0">
              <a:latin typeface="Times New Roman" panose="02020603050405020304" pitchFamily="18" charset="0"/>
              <a:ea typeface="+mn-ea"/>
              <a:cs typeface="Times New Roman" panose="02020603050405020304" pitchFamily="18" charset="0"/>
            </a:endParaRPr>
          </a:p>
        </p:txBody>
      </p:sp>
      <p:sp>
        <p:nvSpPr>
          <p:cNvPr id="5" name="矩形 4"/>
          <p:cNvSpPr/>
          <p:nvPr/>
        </p:nvSpPr>
        <p:spPr>
          <a:xfrm>
            <a:off x="782781" y="1678862"/>
            <a:ext cx="10792691" cy="861774"/>
          </a:xfrm>
          <a:prstGeom prst="rect">
            <a:avLst/>
          </a:prstGeom>
        </p:spPr>
        <p:txBody>
          <a:bodyPr vert="horz" wrap="square" lIns="91440" tIns="45720" rIns="91440" bIns="45720" rtlCol="0">
            <a:spAutoFit/>
          </a:bodyPr>
          <a:lstStyle/>
          <a:p>
            <a:pPr marL="285750" indent="-285750" algn="just">
              <a:lnSpc>
                <a:spcPts val="3000"/>
              </a:lnSpc>
              <a:spcBef>
                <a:spcPts val="1000"/>
              </a:spcBef>
              <a:buFont typeface="Arial" panose="020B0604020202020204" pitchFamily="34" charset="0"/>
              <a:buChar char="•"/>
            </a:pPr>
            <a:r>
              <a:rPr lang="en-US" altLang="zh-CN" sz="2400" dirty="0">
                <a:latin typeface="Times New Roman" panose="02020603050405020304" pitchFamily="18" charset="0"/>
                <a:cs typeface="Times New Roman" panose="02020603050405020304" pitchFamily="18" charset="0"/>
              </a:rPr>
              <a:t>The problem of determining a point’s 3D position from a set of corresponding image locations and known camera positions is known as triangulation.</a:t>
            </a:r>
            <a:endParaRPr lang="zh-CN" altLang="en-US" sz="2400" dirty="0">
              <a:latin typeface="Times New Roman" panose="02020603050405020304" pitchFamily="18" charset="0"/>
              <a:cs typeface="Times New Roman" panose="02020603050405020304" pitchFamily="18" charset="0"/>
            </a:endParaRPr>
          </a:p>
        </p:txBody>
      </p:sp>
      <p:pic>
        <p:nvPicPr>
          <p:cNvPr id="6" name="圖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4151" y="2540636"/>
            <a:ext cx="9474794" cy="4150558"/>
          </a:xfrm>
          <a:prstGeom prst="rect">
            <a:avLst/>
          </a:prstGeom>
        </p:spPr>
      </p:pic>
      <p:sp>
        <p:nvSpPr>
          <p:cNvPr id="2" name="动作按钮: 前进或下一项 1">
            <a:hlinkClick r:id="rId4" highlightClick="1"/>
            <a:extLst>
              <a:ext uri="{FF2B5EF4-FFF2-40B4-BE49-F238E27FC236}">
                <a16:creationId xmlns:a16="http://schemas.microsoft.com/office/drawing/2014/main" id="{F698AAFE-AE6C-872E-4DC2-694A99CFD613}"/>
              </a:ext>
            </a:extLst>
          </p:cNvPr>
          <p:cNvSpPr/>
          <p:nvPr/>
        </p:nvSpPr>
        <p:spPr>
          <a:xfrm>
            <a:off x="10046369" y="778154"/>
            <a:ext cx="1215189" cy="630942"/>
          </a:xfrm>
          <a:prstGeom prst="actionButtonForwardNex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616097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394C277F-777C-4AD0-9033-378FE50CA613}"/>
              </a:ext>
            </a:extLst>
          </p:cNvPr>
          <p:cNvSpPr txBox="1">
            <a:spLocks/>
          </p:cNvSpPr>
          <p:nvPr/>
        </p:nvSpPr>
        <p:spPr>
          <a:xfrm>
            <a:off x="522515" y="778154"/>
            <a:ext cx="5684248" cy="630942"/>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en-US" altLang="zh-TW" sz="4000" b="1" dirty="0">
                <a:latin typeface="Times New Roman" panose="02020603050405020304" pitchFamily="18" charset="0"/>
                <a:ea typeface="+mn-ea"/>
                <a:cs typeface="Times New Roman" panose="02020603050405020304" pitchFamily="18" charset="0"/>
              </a:rPr>
              <a:t>11.2.4 </a:t>
            </a:r>
            <a:r>
              <a:rPr lang="en-US" altLang="zh-CN" sz="4000" b="1" dirty="0">
                <a:latin typeface="Times New Roman" panose="02020603050405020304" pitchFamily="18" charset="0"/>
                <a:cs typeface="Times New Roman" panose="02020603050405020304" pitchFamily="18" charset="0"/>
              </a:rPr>
              <a:t>Triangulation</a:t>
            </a:r>
            <a:r>
              <a:rPr lang="en-US" altLang="zh-CN" sz="4000" dirty="0"/>
              <a:t> </a:t>
            </a:r>
            <a:r>
              <a:rPr lang="en-US" altLang="zh-TW" sz="4000" b="1" dirty="0">
                <a:latin typeface="Times New Roman" panose="02020603050405020304" pitchFamily="18" charset="0"/>
                <a:cs typeface="Times New Roman" panose="02020603050405020304" pitchFamily="18" charset="0"/>
              </a:rPr>
              <a:t>(2/4)</a:t>
            </a:r>
            <a:endParaRPr lang="zh-TW" altLang="en-US" sz="4000" b="1" dirty="0">
              <a:latin typeface="Times New Roman" panose="02020603050405020304" pitchFamily="18" charset="0"/>
              <a:ea typeface="+mn-ea"/>
              <a:cs typeface="Times New Roman" panose="02020603050405020304" pitchFamily="18" charset="0"/>
            </a:endParaRPr>
          </a:p>
        </p:txBody>
      </p:sp>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0984" y="1836368"/>
            <a:ext cx="9911597" cy="2610941"/>
          </a:xfrm>
          <a:prstGeom prst="rect">
            <a:avLst/>
          </a:prstGeom>
        </p:spPr>
      </p:pic>
      <p:pic>
        <p:nvPicPr>
          <p:cNvPr id="6" name="圖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0985" y="4660752"/>
            <a:ext cx="9820306" cy="1335119"/>
          </a:xfrm>
          <a:prstGeom prst="rect">
            <a:avLst/>
          </a:prstGeom>
        </p:spPr>
      </p:pic>
    </p:spTree>
    <p:extLst>
      <p:ext uri="{BB962C8B-B14F-4D97-AF65-F5344CB8AC3E}">
        <p14:creationId xmlns:p14="http://schemas.microsoft.com/office/powerpoint/2010/main" val="96694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394C277F-777C-4AD0-9033-378FE50CA613}"/>
              </a:ext>
            </a:extLst>
          </p:cNvPr>
          <p:cNvSpPr txBox="1">
            <a:spLocks/>
          </p:cNvSpPr>
          <p:nvPr/>
        </p:nvSpPr>
        <p:spPr>
          <a:xfrm>
            <a:off x="522515" y="778154"/>
            <a:ext cx="5684248" cy="630942"/>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en-US" altLang="zh-TW" sz="4000" b="1" dirty="0">
                <a:latin typeface="Times New Roman" panose="02020603050405020304" pitchFamily="18" charset="0"/>
                <a:ea typeface="+mn-ea"/>
                <a:cs typeface="Times New Roman" panose="02020603050405020304" pitchFamily="18" charset="0"/>
              </a:rPr>
              <a:t>11.2.4 </a:t>
            </a:r>
            <a:r>
              <a:rPr lang="en-US" altLang="zh-CN" sz="4000" b="1" dirty="0">
                <a:latin typeface="Times New Roman" panose="02020603050405020304" pitchFamily="18" charset="0"/>
                <a:cs typeface="Times New Roman" panose="02020603050405020304" pitchFamily="18" charset="0"/>
              </a:rPr>
              <a:t>Triangulation</a:t>
            </a:r>
            <a:r>
              <a:rPr lang="en-US" altLang="zh-CN" sz="4000" dirty="0"/>
              <a:t> </a:t>
            </a:r>
            <a:r>
              <a:rPr lang="en-US" altLang="zh-TW" sz="4000" b="1" dirty="0">
                <a:latin typeface="Times New Roman" panose="02020603050405020304" pitchFamily="18" charset="0"/>
                <a:cs typeface="Times New Roman" panose="02020603050405020304" pitchFamily="18" charset="0"/>
              </a:rPr>
              <a:t>(3/4)</a:t>
            </a:r>
            <a:endParaRPr lang="zh-TW" altLang="en-US" sz="4000" b="1" dirty="0">
              <a:latin typeface="Times New Roman" panose="02020603050405020304" pitchFamily="18" charset="0"/>
              <a:ea typeface="+mn-ea"/>
              <a:cs typeface="Times New Roman" panose="02020603050405020304" pitchFamily="18" charset="0"/>
            </a:endParaRPr>
          </a:p>
        </p:txBody>
      </p:sp>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595" y="1821861"/>
            <a:ext cx="10111426" cy="3643757"/>
          </a:xfrm>
          <a:prstGeom prst="rect">
            <a:avLst/>
          </a:prstGeom>
        </p:spPr>
      </p:pic>
      <p:pic>
        <p:nvPicPr>
          <p:cNvPr id="3" name="圖片 2">
            <a:extLst>
              <a:ext uri="{FF2B5EF4-FFF2-40B4-BE49-F238E27FC236}">
                <a16:creationId xmlns:a16="http://schemas.microsoft.com/office/drawing/2014/main" id="{1AFF6DDA-CF49-41A4-9230-348782BB741D}"/>
              </a:ext>
            </a:extLst>
          </p:cNvPr>
          <p:cNvPicPr>
            <a:picLocks noChangeAspect="1"/>
          </p:cNvPicPr>
          <p:nvPr/>
        </p:nvPicPr>
        <p:blipFill>
          <a:blip r:embed="rId4"/>
          <a:stretch>
            <a:fillRect/>
          </a:stretch>
        </p:blipFill>
        <p:spPr>
          <a:xfrm>
            <a:off x="6338296" y="252290"/>
            <a:ext cx="5853704" cy="525864"/>
          </a:xfrm>
          <a:prstGeom prst="rect">
            <a:avLst/>
          </a:prstGeom>
        </p:spPr>
      </p:pic>
    </p:spTree>
    <p:extLst>
      <p:ext uri="{BB962C8B-B14F-4D97-AF65-F5344CB8AC3E}">
        <p14:creationId xmlns:p14="http://schemas.microsoft.com/office/powerpoint/2010/main" val="24003189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394C277F-777C-4AD0-9033-378FE50CA613}"/>
              </a:ext>
            </a:extLst>
          </p:cNvPr>
          <p:cNvSpPr txBox="1">
            <a:spLocks/>
          </p:cNvSpPr>
          <p:nvPr/>
        </p:nvSpPr>
        <p:spPr>
          <a:xfrm>
            <a:off x="522515" y="778154"/>
            <a:ext cx="5684248" cy="630942"/>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en-US" altLang="zh-TW" sz="4000" b="1" dirty="0">
                <a:latin typeface="Times New Roman" panose="02020603050405020304" pitchFamily="18" charset="0"/>
                <a:ea typeface="+mn-ea"/>
                <a:cs typeface="Times New Roman" panose="02020603050405020304" pitchFamily="18" charset="0"/>
              </a:rPr>
              <a:t>11.2.4 </a:t>
            </a:r>
            <a:r>
              <a:rPr lang="en-US" altLang="zh-CN" sz="4000" b="1" dirty="0">
                <a:latin typeface="Times New Roman" panose="02020603050405020304" pitchFamily="18" charset="0"/>
                <a:cs typeface="Times New Roman" panose="02020603050405020304" pitchFamily="18" charset="0"/>
              </a:rPr>
              <a:t>Triangulation</a:t>
            </a:r>
            <a:r>
              <a:rPr lang="en-US" altLang="zh-CN" sz="4000" dirty="0"/>
              <a:t> </a:t>
            </a:r>
            <a:r>
              <a:rPr lang="en-US" altLang="zh-TW" sz="4000" b="1" dirty="0">
                <a:latin typeface="Times New Roman" panose="02020603050405020304" pitchFamily="18" charset="0"/>
                <a:cs typeface="Times New Roman" panose="02020603050405020304" pitchFamily="18" charset="0"/>
              </a:rPr>
              <a:t>(4/4)</a:t>
            </a:r>
            <a:endParaRPr lang="zh-TW" altLang="en-US" sz="4000" b="1" dirty="0">
              <a:latin typeface="Times New Roman" panose="02020603050405020304" pitchFamily="18" charset="0"/>
              <a:ea typeface="+mn-ea"/>
              <a:cs typeface="Times New Roman" panose="02020603050405020304" pitchFamily="18" charset="0"/>
            </a:endParaRPr>
          </a:p>
        </p:txBody>
      </p:sp>
      <p:sp>
        <p:nvSpPr>
          <p:cNvPr id="5" name="矩形 4"/>
          <p:cNvSpPr/>
          <p:nvPr/>
        </p:nvSpPr>
        <p:spPr>
          <a:xfrm>
            <a:off x="872835" y="1678557"/>
            <a:ext cx="10390909" cy="1246495"/>
          </a:xfrm>
          <a:prstGeom prst="rect">
            <a:avLst/>
          </a:prstGeom>
        </p:spPr>
        <p:txBody>
          <a:bodyPr vert="horz" wrap="square" lIns="91440" tIns="45720" rIns="91440" bIns="45720" rtlCol="0">
            <a:spAutoFit/>
          </a:bodyPr>
          <a:lstStyle/>
          <a:p>
            <a:pPr marL="285750" indent="-285750" algn="just">
              <a:lnSpc>
                <a:spcPts val="3000"/>
              </a:lnSpc>
              <a:spcBef>
                <a:spcPts val="1000"/>
              </a:spcBef>
              <a:buFont typeface="Arial" panose="020B0604020202020204" pitchFamily="34" charset="0"/>
              <a:buChar char="•"/>
            </a:pPr>
            <a:r>
              <a:rPr lang="zh-CN" altLang="en-US" sz="2400" dirty="0">
                <a:latin typeface="Times New Roman" panose="02020603050405020304" pitchFamily="18" charset="0"/>
                <a:cs typeface="Times New Roman" panose="02020603050405020304" pitchFamily="18" charset="0"/>
              </a:rPr>
              <a:t>An alternative formulation, which is more statistically optimal and which can produce significantly better estimates if some of the cameras are closer to the 3D point than others, is to minimize the residual in the measurement equations</a:t>
            </a:r>
            <a:r>
              <a:rPr lang="en-US" altLang="zh-CN" sz="2400" dirty="0">
                <a:latin typeface="Times New Roman" panose="02020603050405020304" pitchFamily="18" charset="0"/>
                <a:cs typeface="Times New Roman" panose="02020603050405020304" pitchFamily="18" charset="0"/>
              </a:rPr>
              <a:t>,</a:t>
            </a:r>
            <a:endParaRPr lang="zh-CN" altLang="en-US" sz="2400" dirty="0">
              <a:latin typeface="Times New Roman" panose="02020603050405020304" pitchFamily="18" charset="0"/>
              <a:cs typeface="Times New Roman" panose="02020603050405020304" pitchFamily="18" charset="0"/>
            </a:endParaRPr>
          </a:p>
        </p:txBody>
      </p:sp>
      <p:pic>
        <p:nvPicPr>
          <p:cNvPr id="6" name="圖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2717" y="3194513"/>
            <a:ext cx="7792478" cy="1933471"/>
          </a:xfrm>
          <a:prstGeom prst="rect">
            <a:avLst/>
          </a:prstGeom>
        </p:spPr>
      </p:pic>
      <p:pic>
        <p:nvPicPr>
          <p:cNvPr id="7" name="圖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4299" y="5269027"/>
            <a:ext cx="10464295" cy="814275"/>
          </a:xfrm>
          <a:prstGeom prst="rect">
            <a:avLst/>
          </a:prstGeom>
        </p:spPr>
      </p:pic>
    </p:spTree>
    <p:extLst>
      <p:ext uri="{BB962C8B-B14F-4D97-AF65-F5344CB8AC3E}">
        <p14:creationId xmlns:p14="http://schemas.microsoft.com/office/powerpoint/2010/main" val="26627751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45429" y="1127780"/>
            <a:ext cx="8600752" cy="630942"/>
          </a:xfrm>
          <a:prstGeom prst="rect">
            <a:avLst/>
          </a:prstGeom>
        </p:spPr>
        <p:txBody>
          <a:bodyPr wrap="none">
            <a:spAutoFit/>
          </a:bodyPr>
          <a:lstStyle/>
          <a:p>
            <a:pPr>
              <a:lnSpc>
                <a:spcPts val="4200"/>
              </a:lnSpc>
            </a:pPr>
            <a:r>
              <a:rPr lang="en-US" altLang="zh-CN" sz="4000" b="1" dirty="0">
                <a:latin typeface="Times New Roman" panose="02020603050405020304" pitchFamily="18" charset="0"/>
                <a:cs typeface="Times New Roman" panose="02020603050405020304" pitchFamily="18" charset="0"/>
              </a:rPr>
              <a:t>11.3 Two-frame structure from motion</a:t>
            </a:r>
          </a:p>
        </p:txBody>
      </p:sp>
      <p:sp>
        <p:nvSpPr>
          <p:cNvPr id="5" name="矩形 4"/>
          <p:cNvSpPr/>
          <p:nvPr/>
        </p:nvSpPr>
        <p:spPr>
          <a:xfrm>
            <a:off x="1230237" y="2009213"/>
            <a:ext cx="6719468" cy="688650"/>
          </a:xfrm>
          <a:prstGeom prst="rect">
            <a:avLst/>
          </a:prstGeom>
        </p:spPr>
        <p:txBody>
          <a:bodyPr wrap="none">
            <a:spAutoFit/>
          </a:bodyPr>
          <a:lstStyle/>
          <a:p>
            <a:pPr marL="457200" indent="-457200">
              <a:lnSpc>
                <a:spcPts val="5200"/>
              </a:lnSpc>
              <a:buFont typeface="Arial" panose="020B0604020202020204" pitchFamily="34" charset="0"/>
              <a:buChar char="•"/>
            </a:pPr>
            <a:r>
              <a:rPr lang="en-US" altLang="zh-CN" sz="3200" b="1" dirty="0">
                <a:latin typeface="Times New Roman" panose="02020603050405020304" pitchFamily="18" charset="0"/>
                <a:cs typeface="Times New Roman" panose="02020603050405020304" pitchFamily="18" charset="0"/>
              </a:rPr>
              <a:t>11.3.1 Application: View morphing</a:t>
            </a:r>
          </a:p>
        </p:txBody>
      </p:sp>
    </p:spTree>
    <p:extLst>
      <p:ext uri="{BB962C8B-B14F-4D97-AF65-F5344CB8AC3E}">
        <p14:creationId xmlns:p14="http://schemas.microsoft.com/office/powerpoint/2010/main" val="12662369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24179" y="940575"/>
            <a:ext cx="10612582" cy="837730"/>
          </a:xfrm>
          <a:prstGeom prst="rect">
            <a:avLst/>
          </a:prstGeom>
        </p:spPr>
        <p:txBody>
          <a:bodyPr vert="horz" wrap="square" lIns="91440" tIns="45720" rIns="91440" bIns="45720" rtlCol="0">
            <a:spAutoFit/>
          </a:bodyPr>
          <a:lstStyle/>
          <a:p>
            <a:pPr marL="285750" indent="-285750" algn="just">
              <a:lnSpc>
                <a:spcPts val="3000"/>
              </a:lnSpc>
              <a:spcBef>
                <a:spcPts val="1000"/>
              </a:spcBef>
              <a:buFont typeface="Arial" panose="020B0604020202020204" pitchFamily="34" charset="0"/>
              <a:buChar char="•"/>
            </a:pPr>
            <a:r>
              <a:rPr lang="en-US" altLang="zh-CN" sz="2400" dirty="0">
                <a:latin typeface="Times New Roman" panose="02020603050405020304" pitchFamily="18" charset="0"/>
                <a:cs typeface="Times New Roman" panose="02020603050405020304" pitchFamily="18" charset="0"/>
              </a:rPr>
              <a:t>In 3D reconstruction, we have always assumed that either the 3D point positions or the 3D camera poses are known in advance. </a:t>
            </a:r>
            <a:endParaRPr lang="zh-CN" altLang="en-US" sz="2400" dirty="0">
              <a:latin typeface="Times New Roman" panose="02020603050405020304" pitchFamily="18" charset="0"/>
              <a:cs typeface="Times New Roman" panose="02020603050405020304" pitchFamily="18" charset="0"/>
            </a:endParaRPr>
          </a:p>
        </p:txBody>
      </p:sp>
      <p:sp>
        <p:nvSpPr>
          <p:cNvPr id="5" name="矩形 4"/>
          <p:cNvSpPr/>
          <p:nvPr/>
        </p:nvSpPr>
        <p:spPr>
          <a:xfrm>
            <a:off x="411352" y="309633"/>
            <a:ext cx="8600752" cy="630942"/>
          </a:xfrm>
          <a:prstGeom prst="rect">
            <a:avLst/>
          </a:prstGeom>
        </p:spPr>
        <p:txBody>
          <a:bodyPr wrap="none">
            <a:spAutoFit/>
          </a:bodyPr>
          <a:lstStyle/>
          <a:p>
            <a:pPr>
              <a:lnSpc>
                <a:spcPts val="4200"/>
              </a:lnSpc>
            </a:pPr>
            <a:r>
              <a:rPr lang="en-US" altLang="zh-CN" sz="4000" b="1" dirty="0">
                <a:latin typeface="Times New Roman" panose="02020603050405020304" pitchFamily="18" charset="0"/>
                <a:cs typeface="Times New Roman" panose="02020603050405020304" pitchFamily="18" charset="0"/>
              </a:rPr>
              <a:t>11.3 Two-frame structure from motion</a:t>
            </a:r>
          </a:p>
        </p:txBody>
      </p:sp>
      <mc:AlternateContent xmlns:mc="http://schemas.openxmlformats.org/markup-compatibility/2006" xmlns:a14="http://schemas.microsoft.com/office/drawing/2010/main">
        <mc:Choice Requires="a14">
          <p:sp>
            <p:nvSpPr>
              <p:cNvPr id="2" name="矩形 1"/>
              <p:cNvSpPr/>
              <p:nvPr/>
            </p:nvSpPr>
            <p:spPr>
              <a:xfrm>
                <a:off x="789709" y="1834892"/>
                <a:ext cx="10612582" cy="1631216"/>
              </a:xfrm>
              <a:prstGeom prst="rect">
                <a:avLst/>
              </a:prstGeom>
            </p:spPr>
            <p:txBody>
              <a:bodyPr vert="horz" wrap="square" lIns="91440" tIns="45720" rIns="91440" bIns="45720" rtlCol="0">
                <a:spAutoFit/>
              </a:bodyPr>
              <a:lstStyle/>
              <a:p>
                <a:pPr marL="285750" indent="-285750" algn="just">
                  <a:lnSpc>
                    <a:spcPts val="3000"/>
                  </a:lnSpc>
                  <a:spcBef>
                    <a:spcPts val="1000"/>
                  </a:spcBef>
                  <a:buFont typeface="Arial" panose="020B0604020202020204" pitchFamily="34" charset="0"/>
                  <a:buChar char="•"/>
                </a:pPr>
                <a:r>
                  <a:rPr lang="en-US" altLang="zh-TW" sz="2400" dirty="0">
                    <a:latin typeface="Times New Roman" panose="02020603050405020304" pitchFamily="18" charset="0"/>
                    <a:cs typeface="Times New Roman" panose="02020603050405020304" pitchFamily="18" charset="0"/>
                  </a:rPr>
                  <a:t>Consider Figure 11.11, which shows a 3D point </a:t>
                </a:r>
                <a:r>
                  <a:rPr lang="en-US" altLang="zh-TW" sz="2400" b="1" dirty="0">
                    <a:latin typeface="Times New Roman" panose="02020603050405020304" pitchFamily="18" charset="0"/>
                    <a:cs typeface="Times New Roman" panose="02020603050405020304" pitchFamily="18" charset="0"/>
                  </a:rPr>
                  <a:t>p</a:t>
                </a:r>
                <a:r>
                  <a:rPr lang="en-US" altLang="zh-TW" sz="2400" dirty="0">
                    <a:latin typeface="Times New Roman" panose="02020603050405020304" pitchFamily="18" charset="0"/>
                    <a:cs typeface="Times New Roman" panose="02020603050405020304" pitchFamily="18" charset="0"/>
                  </a:rPr>
                  <a:t> being viewed from two cameras whose relative position can be encoded by a rotation </a:t>
                </a:r>
                <a:r>
                  <a:rPr lang="en-US" altLang="zh-TW" sz="2400" b="1" dirty="0">
                    <a:latin typeface="Times New Roman" panose="02020603050405020304" pitchFamily="18" charset="0"/>
                    <a:cs typeface="Times New Roman" panose="02020603050405020304" pitchFamily="18" charset="0"/>
                  </a:rPr>
                  <a:t>R</a:t>
                </a:r>
                <a:r>
                  <a:rPr lang="en-US" altLang="zh-TW" sz="2400" dirty="0">
                    <a:latin typeface="Times New Roman" panose="02020603050405020304" pitchFamily="18" charset="0"/>
                    <a:cs typeface="Times New Roman" panose="02020603050405020304" pitchFamily="18" charset="0"/>
                  </a:rPr>
                  <a:t> and a translation </a:t>
                </a:r>
                <a:r>
                  <a:rPr lang="en-US" altLang="zh-TW" sz="2400" b="1" dirty="0">
                    <a:latin typeface="Times New Roman" panose="02020603050405020304" pitchFamily="18" charset="0"/>
                    <a:cs typeface="Times New Roman" panose="02020603050405020304" pitchFamily="18" charset="0"/>
                  </a:rPr>
                  <a:t>t</a:t>
                </a:r>
                <a:r>
                  <a:rPr lang="en-US" altLang="zh-TW" sz="2400" dirty="0">
                    <a:latin typeface="Times New Roman" panose="02020603050405020304" pitchFamily="18" charset="0"/>
                    <a:cs typeface="Times New Roman" panose="02020603050405020304" pitchFamily="18" charset="0"/>
                  </a:rPr>
                  <a:t>. Since we do not know anything about the camera positions, we can set the first camera at origin </a:t>
                </a:r>
                <a14:m>
                  <m:oMath xmlns:m="http://schemas.openxmlformats.org/officeDocument/2006/math">
                    <m:sSub>
                      <m:sSubPr>
                        <m:ctrlPr>
                          <a:rPr lang="en-US" altLang="zh-TW" sz="2400" b="1" i="1" smtClean="0">
                            <a:latin typeface="Cambria Math" panose="02040503050406030204" pitchFamily="18" charset="0"/>
                          </a:rPr>
                        </m:ctrlPr>
                      </m:sSubPr>
                      <m:e>
                        <m:r>
                          <a:rPr lang="en-US" altLang="zh-TW" sz="2400" b="1" i="0" smtClean="0">
                            <a:latin typeface="Cambria Math" panose="02040503050406030204" pitchFamily="18" charset="0"/>
                          </a:rPr>
                          <m:t>𝐜</m:t>
                        </m:r>
                      </m:e>
                      <m:sub>
                        <m:r>
                          <a:rPr lang="en-US" altLang="zh-TW" sz="2400" b="1" i="0" smtClean="0">
                            <a:latin typeface="Cambria Math" panose="02040503050406030204" pitchFamily="18" charset="0"/>
                          </a:rPr>
                          <m:t>𝟎</m:t>
                        </m:r>
                      </m:sub>
                    </m:sSub>
                    <m:r>
                      <a:rPr lang="en-US" altLang="zh-TW" sz="2400" b="1" i="0" smtClean="0">
                        <a:latin typeface="Cambria Math" panose="02040503050406030204" pitchFamily="18" charset="0"/>
                      </a:rPr>
                      <m:t>=</m:t>
                    </m:r>
                    <m:r>
                      <a:rPr lang="en-US" altLang="zh-TW" sz="2400" b="1" i="0" smtClean="0">
                        <a:latin typeface="Cambria Math" panose="02040503050406030204" pitchFamily="18" charset="0"/>
                      </a:rPr>
                      <m:t>𝟎</m:t>
                    </m:r>
                  </m:oMath>
                </a14:m>
                <a:r>
                  <a:rPr lang="zh-TW" altLang="en-US" sz="2400" dirty="0">
                    <a:latin typeface="Times New Roman" panose="02020603050405020304" pitchFamily="18" charset="0"/>
                    <a:cs typeface="Times New Roman" panose="02020603050405020304" pitchFamily="18" charset="0"/>
                  </a:rPr>
                  <a:t> </a:t>
                </a:r>
                <a:r>
                  <a:rPr lang="en-US" altLang="zh-TW" sz="2400" dirty="0">
                    <a:latin typeface="Times New Roman" panose="02020603050405020304" pitchFamily="18" charset="0"/>
                    <a:cs typeface="Times New Roman" panose="02020603050405020304" pitchFamily="18" charset="0"/>
                  </a:rPr>
                  <a:t>, and at a canonical orientation </a:t>
                </a:r>
                <a14:m>
                  <m:oMath xmlns:m="http://schemas.openxmlformats.org/officeDocument/2006/math">
                    <m:sSub>
                      <m:sSubPr>
                        <m:ctrlPr>
                          <a:rPr lang="en-US" altLang="zh-TW" sz="2400" b="1" i="1" smtClean="0">
                            <a:latin typeface="Cambria Math" panose="02040503050406030204" pitchFamily="18" charset="0"/>
                          </a:rPr>
                        </m:ctrlPr>
                      </m:sSubPr>
                      <m:e>
                        <m:r>
                          <a:rPr lang="en-US" altLang="zh-TW" sz="2400" b="1" i="0" smtClean="0">
                            <a:latin typeface="Cambria Math" panose="02040503050406030204" pitchFamily="18" charset="0"/>
                          </a:rPr>
                          <m:t>𝐑</m:t>
                        </m:r>
                      </m:e>
                      <m:sub>
                        <m:r>
                          <a:rPr lang="en-US" altLang="zh-TW" sz="2400" b="1" i="0" smtClean="0">
                            <a:latin typeface="Cambria Math" panose="02040503050406030204" pitchFamily="18" charset="0"/>
                          </a:rPr>
                          <m:t>𝟎</m:t>
                        </m:r>
                      </m:sub>
                    </m:sSub>
                    <m:r>
                      <a:rPr lang="en-US" altLang="zh-TW" sz="2400" b="1" i="0" smtClean="0">
                        <a:latin typeface="Cambria Math" panose="02040503050406030204" pitchFamily="18" charset="0"/>
                      </a:rPr>
                      <m:t>=</m:t>
                    </m:r>
                    <m:r>
                      <a:rPr lang="en-US" altLang="zh-TW" sz="2400" b="1" i="0" smtClean="0">
                        <a:latin typeface="Cambria Math" panose="02040503050406030204" pitchFamily="18" charset="0"/>
                      </a:rPr>
                      <m:t>𝐈</m:t>
                    </m:r>
                  </m:oMath>
                </a14:m>
                <a:endParaRPr lang="zh-TW" altLang="en-US" sz="2400" b="1" dirty="0">
                  <a:latin typeface="Times New Roman" panose="02020603050405020304" pitchFamily="18" charset="0"/>
                  <a:cs typeface="Times New Roman" panose="02020603050405020304" pitchFamily="18" charset="0"/>
                </a:endParaRPr>
              </a:p>
            </p:txBody>
          </p:sp>
        </mc:Choice>
        <mc:Fallback xmlns="">
          <p:sp>
            <p:nvSpPr>
              <p:cNvPr id="2" name="矩形 1"/>
              <p:cNvSpPr>
                <a:spLocks noRot="1" noChangeAspect="1" noMove="1" noResize="1" noEditPoints="1" noAdjustHandles="1" noChangeArrowheads="1" noChangeShapeType="1" noTextEdit="1"/>
              </p:cNvSpPr>
              <p:nvPr/>
            </p:nvSpPr>
            <p:spPr>
              <a:xfrm>
                <a:off x="789709" y="1834892"/>
                <a:ext cx="10612582" cy="1631216"/>
              </a:xfrm>
              <a:prstGeom prst="rect">
                <a:avLst/>
              </a:prstGeom>
              <a:blipFill>
                <a:blip r:embed="rId3"/>
                <a:stretch>
                  <a:fillRect l="-805" t="-3358" r="-920" b="-5970"/>
                </a:stretch>
              </a:blipFill>
            </p:spPr>
            <p:txBody>
              <a:bodyPr/>
              <a:lstStyle/>
              <a:p>
                <a:r>
                  <a:rPr lang="zh-TW" altLang="en-US">
                    <a:noFill/>
                  </a:rPr>
                  <a:t> </a:t>
                </a:r>
              </a:p>
            </p:txBody>
          </p:sp>
        </mc:Fallback>
      </mc:AlternateContent>
      <p:pic>
        <p:nvPicPr>
          <p:cNvPr id="3" name="圖片 2"/>
          <p:cNvPicPr>
            <a:picLocks noChangeAspect="1"/>
          </p:cNvPicPr>
          <p:nvPr/>
        </p:nvPicPr>
        <p:blipFill rotWithShape="1">
          <a:blip r:embed="rId4" cstate="print">
            <a:extLst>
              <a:ext uri="{28A0092B-C50C-407E-A947-70E740481C1C}">
                <a14:useLocalDpi xmlns:a14="http://schemas.microsoft.com/office/drawing/2010/main" val="0"/>
              </a:ext>
            </a:extLst>
          </a:blip>
          <a:srcRect l="24837" r="23613" b="27837"/>
          <a:stretch/>
        </p:blipFill>
        <p:spPr>
          <a:xfrm>
            <a:off x="789709" y="3429000"/>
            <a:ext cx="4803780" cy="3155096"/>
          </a:xfrm>
          <a:prstGeom prst="rect">
            <a:avLst/>
          </a:prstGeom>
        </p:spPr>
      </p:pic>
      <p:sp>
        <p:nvSpPr>
          <p:cNvPr id="7" name="矩形 6">
            <a:extLst>
              <a:ext uri="{FF2B5EF4-FFF2-40B4-BE49-F238E27FC236}">
                <a16:creationId xmlns:a16="http://schemas.microsoft.com/office/drawing/2014/main" id="{92C18A88-A938-4AA6-862B-1199F8F047B2}"/>
              </a:ext>
            </a:extLst>
          </p:cNvPr>
          <p:cNvSpPr/>
          <p:nvPr/>
        </p:nvSpPr>
        <p:spPr>
          <a:xfrm>
            <a:off x="2566117" y="6488668"/>
            <a:ext cx="1386085" cy="369332"/>
          </a:xfrm>
          <a:prstGeom prst="rect">
            <a:avLst/>
          </a:prstGeom>
        </p:spPr>
        <p:txBody>
          <a:bodyPr wrap="none">
            <a:spAutoFit/>
          </a:bodyPr>
          <a:lstStyle/>
          <a:p>
            <a:r>
              <a:rPr lang="en-US" altLang="zh-TW" b="1" dirty="0">
                <a:latin typeface="Times New Roman" panose="02020603050405020304" pitchFamily="18" charset="0"/>
                <a:cs typeface="Times New Roman" panose="02020603050405020304" pitchFamily="18" charset="0"/>
              </a:rPr>
              <a:t>Figure 11.11</a:t>
            </a:r>
            <a:endParaRPr lang="zh-TW" altLang="en-US" b="1" dirty="0"/>
          </a:p>
        </p:txBody>
      </p:sp>
      <p:pic>
        <p:nvPicPr>
          <p:cNvPr id="9" name="圖片 8">
            <a:extLst>
              <a:ext uri="{FF2B5EF4-FFF2-40B4-BE49-F238E27FC236}">
                <a16:creationId xmlns:a16="http://schemas.microsoft.com/office/drawing/2014/main" id="{1FCD88C2-2641-4818-829D-927AD2571D6E}"/>
              </a:ext>
            </a:extLst>
          </p:cNvPr>
          <p:cNvPicPr>
            <a:picLocks noChangeAspect="1"/>
          </p:cNvPicPr>
          <p:nvPr/>
        </p:nvPicPr>
        <p:blipFill rotWithShape="1">
          <a:blip r:embed="rId5">
            <a:extLst>
              <a:ext uri="{28A0092B-C50C-407E-A947-70E740481C1C}">
                <a14:useLocalDpi xmlns:a14="http://schemas.microsoft.com/office/drawing/2010/main" val="0"/>
              </a:ext>
            </a:extLst>
          </a:blip>
          <a:srcRect l="39151"/>
          <a:stretch/>
        </p:blipFill>
        <p:spPr>
          <a:xfrm>
            <a:off x="6255026" y="3757655"/>
            <a:ext cx="5717282" cy="2790712"/>
          </a:xfrm>
          <a:prstGeom prst="rect">
            <a:avLst/>
          </a:prstGeom>
        </p:spPr>
      </p:pic>
    </p:spTree>
    <p:extLst>
      <p:ext uri="{BB962C8B-B14F-4D97-AF65-F5344CB8AC3E}">
        <p14:creationId xmlns:p14="http://schemas.microsoft.com/office/powerpoint/2010/main" val="7896518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1657" y="2954335"/>
            <a:ext cx="8484051" cy="3506863"/>
          </a:xfrm>
          <a:prstGeom prst="rect">
            <a:avLst/>
          </a:prstGeom>
        </p:spPr>
      </p:pic>
      <p:sp>
        <p:nvSpPr>
          <p:cNvPr id="5" name="矩形 4"/>
          <p:cNvSpPr/>
          <p:nvPr/>
        </p:nvSpPr>
        <p:spPr>
          <a:xfrm>
            <a:off x="411352" y="735895"/>
            <a:ext cx="8600752" cy="630942"/>
          </a:xfrm>
          <a:prstGeom prst="rect">
            <a:avLst/>
          </a:prstGeom>
        </p:spPr>
        <p:txBody>
          <a:bodyPr wrap="none">
            <a:spAutoFit/>
          </a:bodyPr>
          <a:lstStyle/>
          <a:p>
            <a:pPr>
              <a:lnSpc>
                <a:spcPts val="4200"/>
              </a:lnSpc>
            </a:pPr>
            <a:r>
              <a:rPr lang="en-US" altLang="zh-CN" sz="4000" b="1" dirty="0">
                <a:latin typeface="Times New Roman" panose="02020603050405020304" pitchFamily="18" charset="0"/>
                <a:cs typeface="Times New Roman" panose="02020603050405020304" pitchFamily="18" charset="0"/>
              </a:rPr>
              <a:t>11.3 Two-frame structure from motion</a:t>
            </a:r>
          </a:p>
        </p:txBody>
      </p:sp>
      <p:pic>
        <p:nvPicPr>
          <p:cNvPr id="3" name="图片 2">
            <a:extLst>
              <a:ext uri="{FF2B5EF4-FFF2-40B4-BE49-F238E27FC236}">
                <a16:creationId xmlns:a16="http://schemas.microsoft.com/office/drawing/2014/main" id="{0294E76A-4BD6-A224-EE29-8326A1D5B40B}"/>
              </a:ext>
            </a:extLst>
          </p:cNvPr>
          <p:cNvPicPr>
            <a:picLocks noChangeAspect="1"/>
          </p:cNvPicPr>
          <p:nvPr/>
        </p:nvPicPr>
        <p:blipFill>
          <a:blip r:embed="rId4"/>
          <a:stretch>
            <a:fillRect/>
          </a:stretch>
        </p:blipFill>
        <p:spPr>
          <a:xfrm>
            <a:off x="-16328" y="1639195"/>
            <a:ext cx="3477986" cy="2281877"/>
          </a:xfrm>
          <a:prstGeom prst="rect">
            <a:avLst/>
          </a:prstGeom>
        </p:spPr>
      </p:pic>
    </p:spTree>
    <p:extLst>
      <p:ext uri="{BB962C8B-B14F-4D97-AF65-F5344CB8AC3E}">
        <p14:creationId xmlns:p14="http://schemas.microsoft.com/office/powerpoint/2010/main" val="19294934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內容版面配置區 8">
            <a:extLst>
              <a:ext uri="{FF2B5EF4-FFF2-40B4-BE49-F238E27FC236}">
                <a16:creationId xmlns:a16="http://schemas.microsoft.com/office/drawing/2014/main" id="{86A731F9-B8DC-4E9A-BD31-F1AE840CC4A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98123" y="121934"/>
            <a:ext cx="9590344" cy="6260690"/>
          </a:xfrm>
        </p:spPr>
      </p:pic>
    </p:spTree>
    <p:extLst>
      <p:ext uri="{BB962C8B-B14F-4D97-AF65-F5344CB8AC3E}">
        <p14:creationId xmlns:p14="http://schemas.microsoft.com/office/powerpoint/2010/main" val="28718863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A97F8E39-556E-F972-EF6E-B53640763F43}"/>
              </a:ext>
            </a:extLst>
          </p:cNvPr>
          <p:cNvSpPr txBox="1"/>
          <p:nvPr/>
        </p:nvSpPr>
        <p:spPr>
          <a:xfrm>
            <a:off x="3428999" y="587828"/>
            <a:ext cx="5666015" cy="861774"/>
          </a:xfrm>
          <a:prstGeom prst="rect">
            <a:avLst/>
          </a:prstGeom>
          <a:noFill/>
        </p:spPr>
        <p:txBody>
          <a:bodyPr wrap="square" rtlCol="0">
            <a:spAutoFit/>
          </a:bodyPr>
          <a:lstStyle/>
          <a:p>
            <a:r>
              <a:rPr lang="en-US" altLang="zh-CN" sz="3200" b="1" i="0" dirty="0" err="1">
                <a:solidFill>
                  <a:srgbClr val="4F4F4F"/>
                </a:solidFill>
                <a:effectLst/>
                <a:latin typeface="Times New Roman" panose="02020603050405020304" pitchFamily="18" charset="0"/>
                <a:cs typeface="Times New Roman" panose="02020603050405020304" pitchFamily="18" charset="0"/>
              </a:rPr>
              <a:t>Epipolar</a:t>
            </a:r>
            <a:r>
              <a:rPr lang="en-US" altLang="zh-CN" sz="3200" b="1" i="0" dirty="0">
                <a:solidFill>
                  <a:srgbClr val="4F4F4F"/>
                </a:solidFill>
                <a:effectLst/>
                <a:latin typeface="Times New Roman" panose="02020603050405020304" pitchFamily="18" charset="0"/>
                <a:cs typeface="Times New Roman" panose="02020603050405020304" pitchFamily="18" charset="0"/>
              </a:rPr>
              <a:t> Geometry Constraint </a:t>
            </a:r>
          </a:p>
          <a:p>
            <a:endParaRPr lang="zh-CN" altLang="en-US" dirty="0"/>
          </a:p>
        </p:txBody>
      </p:sp>
      <p:pic>
        <p:nvPicPr>
          <p:cNvPr id="8" name="图片 7">
            <a:extLst>
              <a:ext uri="{FF2B5EF4-FFF2-40B4-BE49-F238E27FC236}">
                <a16:creationId xmlns:a16="http://schemas.microsoft.com/office/drawing/2014/main" id="{4814407A-2843-3E4D-565C-4A07EF55AF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4800" y="1449602"/>
            <a:ext cx="8722400" cy="4946877"/>
          </a:xfrm>
          <a:prstGeom prst="rect">
            <a:avLst/>
          </a:prstGeom>
        </p:spPr>
      </p:pic>
      <p:sp>
        <p:nvSpPr>
          <p:cNvPr id="10" name="矩形 9">
            <a:extLst>
              <a:ext uri="{FF2B5EF4-FFF2-40B4-BE49-F238E27FC236}">
                <a16:creationId xmlns:a16="http://schemas.microsoft.com/office/drawing/2014/main" id="{584C9AD4-052B-F247-E317-5492C837DDBB}"/>
              </a:ext>
            </a:extLst>
          </p:cNvPr>
          <p:cNvSpPr/>
          <p:nvPr/>
        </p:nvSpPr>
        <p:spPr>
          <a:xfrm>
            <a:off x="8817429" y="2873828"/>
            <a:ext cx="979714" cy="555172"/>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極線</a:t>
            </a:r>
          </a:p>
        </p:txBody>
      </p:sp>
    </p:spTree>
    <p:extLst>
      <p:ext uri="{BB962C8B-B14F-4D97-AF65-F5344CB8AC3E}">
        <p14:creationId xmlns:p14="http://schemas.microsoft.com/office/powerpoint/2010/main" val="40991431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469" y="1837043"/>
            <a:ext cx="10069549" cy="3058966"/>
          </a:xfrm>
          <a:prstGeom prst="rect">
            <a:avLst/>
          </a:prstGeom>
        </p:spPr>
      </p:pic>
      <p:sp>
        <p:nvSpPr>
          <p:cNvPr id="5" name="矩形 4"/>
          <p:cNvSpPr/>
          <p:nvPr/>
        </p:nvSpPr>
        <p:spPr>
          <a:xfrm>
            <a:off x="411352" y="735895"/>
            <a:ext cx="8600752" cy="630942"/>
          </a:xfrm>
          <a:prstGeom prst="rect">
            <a:avLst/>
          </a:prstGeom>
        </p:spPr>
        <p:txBody>
          <a:bodyPr wrap="none">
            <a:spAutoFit/>
          </a:bodyPr>
          <a:lstStyle/>
          <a:p>
            <a:pPr>
              <a:lnSpc>
                <a:spcPts val="4200"/>
              </a:lnSpc>
            </a:pPr>
            <a:r>
              <a:rPr lang="en-US" altLang="zh-CN" sz="4000" b="1" dirty="0">
                <a:latin typeface="Times New Roman" panose="02020603050405020304" pitchFamily="18" charset="0"/>
                <a:cs typeface="Times New Roman" panose="02020603050405020304" pitchFamily="18" charset="0"/>
              </a:rPr>
              <a:t>11.3 Two-frame structure from motion</a:t>
            </a:r>
          </a:p>
        </p:txBody>
      </p:sp>
    </p:spTree>
    <p:extLst>
      <p:ext uri="{BB962C8B-B14F-4D97-AF65-F5344CB8AC3E}">
        <p14:creationId xmlns:p14="http://schemas.microsoft.com/office/powerpoint/2010/main" val="25119653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1693" y="281474"/>
            <a:ext cx="7967822" cy="630942"/>
          </a:xfrm>
          <a:prstGeom prst="rect">
            <a:avLst/>
          </a:prstGeom>
        </p:spPr>
        <p:txBody>
          <a:bodyPr wrap="none">
            <a:spAutoFit/>
          </a:bodyPr>
          <a:lstStyle/>
          <a:p>
            <a:pPr>
              <a:lnSpc>
                <a:spcPts val="4200"/>
              </a:lnSpc>
            </a:pPr>
            <a:r>
              <a:rPr lang="en-US" altLang="zh-CN" sz="4000" b="1" dirty="0">
                <a:latin typeface="Times New Roman" panose="02020603050405020304" pitchFamily="18" charset="0"/>
                <a:cs typeface="Times New Roman" panose="02020603050405020304" pitchFamily="18" charset="0"/>
              </a:rPr>
              <a:t>11.1 Geometric intrinsic calibration</a:t>
            </a:r>
          </a:p>
        </p:txBody>
      </p:sp>
      <p:sp>
        <p:nvSpPr>
          <p:cNvPr id="5" name="矩形 4"/>
          <p:cNvSpPr/>
          <p:nvPr/>
        </p:nvSpPr>
        <p:spPr>
          <a:xfrm>
            <a:off x="782764" y="1211545"/>
            <a:ext cx="7863243" cy="2022348"/>
          </a:xfrm>
          <a:prstGeom prst="rect">
            <a:avLst/>
          </a:prstGeom>
        </p:spPr>
        <p:txBody>
          <a:bodyPr wrap="none">
            <a:spAutoFit/>
          </a:bodyPr>
          <a:lstStyle/>
          <a:p>
            <a:pPr marL="457200" indent="-457200">
              <a:lnSpc>
                <a:spcPts val="5200"/>
              </a:lnSpc>
              <a:buFont typeface="Arial" panose="020B0604020202020204" pitchFamily="34" charset="0"/>
              <a:buChar char="•"/>
            </a:pPr>
            <a:r>
              <a:rPr lang="en-US" altLang="zh-CN" sz="3200" b="1" dirty="0">
                <a:latin typeface="Times New Roman" panose="02020603050405020304" pitchFamily="18" charset="0"/>
                <a:cs typeface="Times New Roman" panose="02020603050405020304" pitchFamily="18" charset="0"/>
              </a:rPr>
              <a:t>11.1.1 Vanishing points </a:t>
            </a:r>
          </a:p>
          <a:p>
            <a:pPr marL="457200" indent="-457200">
              <a:lnSpc>
                <a:spcPts val="5200"/>
              </a:lnSpc>
              <a:buFont typeface="Arial" panose="020B0604020202020204" pitchFamily="34" charset="0"/>
              <a:buChar char="•"/>
            </a:pPr>
            <a:r>
              <a:rPr lang="en-US" altLang="zh-CN" sz="3200" b="1" dirty="0">
                <a:latin typeface="Times New Roman" panose="02020603050405020304" pitchFamily="18" charset="0"/>
                <a:cs typeface="Times New Roman" panose="02020603050405020304" pitchFamily="18" charset="0"/>
              </a:rPr>
              <a:t>11.1.2 Application: Single view metrology</a:t>
            </a:r>
          </a:p>
          <a:p>
            <a:pPr marL="457200" indent="-457200">
              <a:lnSpc>
                <a:spcPts val="5200"/>
              </a:lnSpc>
              <a:buFont typeface="Arial" panose="020B0604020202020204" pitchFamily="34" charset="0"/>
              <a:buChar char="•"/>
            </a:pPr>
            <a:r>
              <a:rPr lang="en-US" altLang="zh-CN" sz="3200" b="1" dirty="0">
                <a:latin typeface="Times New Roman" panose="02020603050405020304" pitchFamily="18" charset="0"/>
                <a:cs typeface="Times New Roman" panose="02020603050405020304" pitchFamily="18" charset="0"/>
              </a:rPr>
              <a:t>11.1.</a:t>
            </a:r>
            <a:r>
              <a:rPr lang="en-US" altLang="zh-TW" sz="3200" b="1" dirty="0">
                <a:latin typeface="Times New Roman" panose="02020603050405020304" pitchFamily="18" charset="0"/>
                <a:cs typeface="Times New Roman" panose="02020603050405020304" pitchFamily="18" charset="0"/>
              </a:rPr>
              <a:t>3</a:t>
            </a:r>
            <a:r>
              <a:rPr lang="en-US" altLang="zh-CN" sz="3200" b="1" dirty="0">
                <a:latin typeface="Times New Roman" panose="02020603050405020304" pitchFamily="18" charset="0"/>
                <a:cs typeface="Times New Roman" panose="02020603050405020304" pitchFamily="18" charset="0"/>
              </a:rPr>
              <a:t> Radial distortion</a:t>
            </a:r>
          </a:p>
        </p:txBody>
      </p:sp>
    </p:spTree>
    <p:extLst>
      <p:ext uri="{BB962C8B-B14F-4D97-AF65-F5344CB8AC3E}">
        <p14:creationId xmlns:p14="http://schemas.microsoft.com/office/powerpoint/2010/main" val="7765353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394C277F-777C-4AD0-9033-378FE50CA613}"/>
              </a:ext>
            </a:extLst>
          </p:cNvPr>
          <p:cNvSpPr txBox="1">
            <a:spLocks/>
          </p:cNvSpPr>
          <p:nvPr/>
        </p:nvSpPr>
        <p:spPr>
          <a:xfrm>
            <a:off x="386207" y="817911"/>
            <a:ext cx="8909875" cy="630942"/>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en-US" altLang="zh-TW" sz="4000" b="1" dirty="0">
                <a:latin typeface="Times New Roman" panose="02020603050405020304" pitchFamily="18" charset="0"/>
                <a:ea typeface="+mn-ea"/>
                <a:cs typeface="Times New Roman" panose="02020603050405020304" pitchFamily="18" charset="0"/>
              </a:rPr>
              <a:t>11.3.1 Application: View morphing </a:t>
            </a:r>
            <a:r>
              <a:rPr lang="en-US" altLang="zh-TW" sz="4000" b="1" dirty="0">
                <a:latin typeface="Times New Roman" panose="02020603050405020304" pitchFamily="18" charset="0"/>
                <a:cs typeface="Times New Roman" panose="02020603050405020304" pitchFamily="18" charset="0"/>
              </a:rPr>
              <a:t>(1/2)</a:t>
            </a:r>
            <a:endParaRPr lang="zh-TW" altLang="en-US" sz="4000" b="1" dirty="0">
              <a:latin typeface="Times New Roman" panose="02020603050405020304" pitchFamily="18" charset="0"/>
              <a:ea typeface="+mn-ea"/>
              <a:cs typeface="Times New Roman" panose="02020603050405020304" pitchFamily="18" charset="0"/>
            </a:endParaRPr>
          </a:p>
        </p:txBody>
      </p:sp>
      <p:pic>
        <p:nvPicPr>
          <p:cNvPr id="6" name="圖片 5"/>
          <p:cNvPicPr>
            <a:picLocks noChangeAspect="1"/>
          </p:cNvPicPr>
          <p:nvPr/>
        </p:nvPicPr>
        <p:blipFill rotWithShape="1">
          <a:blip r:embed="rId3">
            <a:extLst>
              <a:ext uri="{28A0092B-C50C-407E-A947-70E740481C1C}">
                <a14:useLocalDpi xmlns:a14="http://schemas.microsoft.com/office/drawing/2010/main" val="0"/>
              </a:ext>
            </a:extLst>
          </a:blip>
          <a:srcRect r="201" b="11617"/>
          <a:stretch/>
        </p:blipFill>
        <p:spPr>
          <a:xfrm>
            <a:off x="1625466" y="2195401"/>
            <a:ext cx="8278458" cy="4377716"/>
          </a:xfrm>
          <a:prstGeom prst="rect">
            <a:avLst/>
          </a:prstGeom>
        </p:spPr>
      </p:pic>
      <p:sp>
        <p:nvSpPr>
          <p:cNvPr id="7" name="矩形 6"/>
          <p:cNvSpPr/>
          <p:nvPr/>
        </p:nvSpPr>
        <p:spPr>
          <a:xfrm>
            <a:off x="117375" y="181977"/>
            <a:ext cx="8259891" cy="253916"/>
          </a:xfrm>
          <a:prstGeom prst="rect">
            <a:avLst/>
          </a:prstGeom>
        </p:spPr>
        <p:txBody>
          <a:bodyPr wrap="square">
            <a:spAutoFit/>
          </a:bodyPr>
          <a:lstStyle/>
          <a:p>
            <a:r>
              <a:rPr lang="en-US" altLang="zh-TW" sz="1050" dirty="0">
                <a:solidFill>
                  <a:srgbClr val="333333"/>
                </a:solidFill>
                <a:latin typeface="Times New Roman" panose="02020603050405020304" pitchFamily="18" charset="0"/>
                <a:cs typeface="Times New Roman" panose="02020603050405020304" pitchFamily="18" charset="0"/>
              </a:rPr>
              <a:t>Seitz, S. M. and Dyer, C. M. (1996). View morphing. In ACM SIGGRAPH 1996 Conference Proceedings, pp. 21–30, New Orleans.</a:t>
            </a:r>
            <a:endParaRPr lang="zh-TW" altLang="en-US" sz="1050" dirty="0">
              <a:solidFill>
                <a:srgbClr val="333333"/>
              </a:solidFill>
              <a:latin typeface="Times New Roman" panose="02020603050405020304" pitchFamily="18" charset="0"/>
              <a:cs typeface="Times New Roman" panose="02020603050405020304" pitchFamily="18" charset="0"/>
            </a:endParaRPr>
          </a:p>
        </p:txBody>
      </p:sp>
      <p:sp>
        <p:nvSpPr>
          <p:cNvPr id="2" name="矩形 1">
            <a:extLst>
              <a:ext uri="{FF2B5EF4-FFF2-40B4-BE49-F238E27FC236}">
                <a16:creationId xmlns:a16="http://schemas.microsoft.com/office/drawing/2014/main" id="{C673F648-8ABE-43FF-9342-F37E9A1B0DCF}"/>
              </a:ext>
            </a:extLst>
          </p:cNvPr>
          <p:cNvSpPr/>
          <p:nvPr/>
        </p:nvSpPr>
        <p:spPr>
          <a:xfrm>
            <a:off x="386207" y="1733736"/>
            <a:ext cx="11993218" cy="461665"/>
          </a:xfrm>
          <a:prstGeom prst="rect">
            <a:avLst/>
          </a:prstGeom>
        </p:spPr>
        <p:txBody>
          <a:bodyPr wrap="square">
            <a:spAutoFit/>
          </a:bodyPr>
          <a:lstStyle/>
          <a:p>
            <a:pPr marL="342900" indent="-342900">
              <a:buFont typeface="Arial" panose="020B0604020202020204" pitchFamily="34" charset="0"/>
              <a:buChar char="•"/>
            </a:pPr>
            <a:r>
              <a:rPr lang="en-US" altLang="zh-TW" sz="2400" dirty="0"/>
              <a:t>An interesting application of basic two-frame structure from motion is view morphing </a:t>
            </a:r>
            <a:endParaRPr lang="zh-TW" altLang="en-US" sz="2400" dirty="0"/>
          </a:p>
        </p:txBody>
      </p:sp>
    </p:spTree>
    <p:extLst>
      <p:ext uri="{BB962C8B-B14F-4D97-AF65-F5344CB8AC3E}">
        <p14:creationId xmlns:p14="http://schemas.microsoft.com/office/powerpoint/2010/main" val="10277669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394C277F-777C-4AD0-9033-378FE50CA613}"/>
              </a:ext>
            </a:extLst>
          </p:cNvPr>
          <p:cNvSpPr txBox="1">
            <a:spLocks/>
          </p:cNvSpPr>
          <p:nvPr/>
        </p:nvSpPr>
        <p:spPr>
          <a:xfrm>
            <a:off x="386207" y="817911"/>
            <a:ext cx="8909875" cy="630942"/>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en-US" altLang="zh-TW" sz="4000" b="1" dirty="0">
                <a:latin typeface="Times New Roman" panose="02020603050405020304" pitchFamily="18" charset="0"/>
                <a:ea typeface="+mn-ea"/>
                <a:cs typeface="Times New Roman" panose="02020603050405020304" pitchFamily="18" charset="0"/>
              </a:rPr>
              <a:t>11.3.1 Application: View morphing </a:t>
            </a:r>
            <a:r>
              <a:rPr lang="en-US" altLang="zh-TW" sz="4000" b="1" dirty="0">
                <a:latin typeface="Times New Roman" panose="02020603050405020304" pitchFamily="18" charset="0"/>
                <a:cs typeface="Times New Roman" panose="02020603050405020304" pitchFamily="18" charset="0"/>
              </a:rPr>
              <a:t>(1/2)</a:t>
            </a:r>
            <a:endParaRPr lang="zh-TW" altLang="en-US" sz="4000" b="1" dirty="0">
              <a:latin typeface="Times New Roman" panose="02020603050405020304" pitchFamily="18" charset="0"/>
              <a:ea typeface="+mn-ea"/>
              <a:cs typeface="Times New Roman" panose="02020603050405020304" pitchFamily="18" charset="0"/>
            </a:endParaRPr>
          </a:p>
        </p:txBody>
      </p:sp>
      <p:sp>
        <p:nvSpPr>
          <p:cNvPr id="7" name="矩形 6"/>
          <p:cNvSpPr/>
          <p:nvPr/>
        </p:nvSpPr>
        <p:spPr>
          <a:xfrm>
            <a:off x="117375" y="181977"/>
            <a:ext cx="8259891" cy="253916"/>
          </a:xfrm>
          <a:prstGeom prst="rect">
            <a:avLst/>
          </a:prstGeom>
        </p:spPr>
        <p:txBody>
          <a:bodyPr wrap="square">
            <a:spAutoFit/>
          </a:bodyPr>
          <a:lstStyle/>
          <a:p>
            <a:r>
              <a:rPr lang="en-US" altLang="zh-TW" sz="1050" dirty="0">
                <a:solidFill>
                  <a:srgbClr val="333333"/>
                </a:solidFill>
                <a:latin typeface="Times New Roman" panose="02020603050405020304" pitchFamily="18" charset="0"/>
                <a:cs typeface="Times New Roman" panose="02020603050405020304" pitchFamily="18" charset="0"/>
              </a:rPr>
              <a:t>Seitz, S. M. and Dyer, C. M. (1996). View morphing. In ACM SIGGRAPH 1996 Conference Proceedings, pp. 21–30, New Orleans.</a:t>
            </a:r>
            <a:endParaRPr lang="zh-TW" altLang="en-US" sz="1050" dirty="0">
              <a:solidFill>
                <a:srgbClr val="333333"/>
              </a:solidFill>
              <a:latin typeface="Times New Roman" panose="02020603050405020304" pitchFamily="18" charset="0"/>
              <a:cs typeface="Times New Roman" panose="02020603050405020304" pitchFamily="18" charset="0"/>
            </a:endParaRPr>
          </a:p>
        </p:txBody>
      </p:sp>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5458" y="1778928"/>
            <a:ext cx="8316903" cy="4436045"/>
          </a:xfrm>
          <a:prstGeom prst="rect">
            <a:avLst/>
          </a:prstGeom>
        </p:spPr>
      </p:pic>
    </p:spTree>
    <p:extLst>
      <p:ext uri="{BB962C8B-B14F-4D97-AF65-F5344CB8AC3E}">
        <p14:creationId xmlns:p14="http://schemas.microsoft.com/office/powerpoint/2010/main" val="4569184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45429" y="1127780"/>
            <a:ext cx="8906221" cy="630942"/>
          </a:xfrm>
          <a:prstGeom prst="rect">
            <a:avLst/>
          </a:prstGeom>
        </p:spPr>
        <p:txBody>
          <a:bodyPr wrap="none">
            <a:spAutoFit/>
          </a:bodyPr>
          <a:lstStyle/>
          <a:p>
            <a:pPr>
              <a:lnSpc>
                <a:spcPts val="4200"/>
              </a:lnSpc>
            </a:pPr>
            <a:r>
              <a:rPr lang="en-US" altLang="zh-CN" sz="4000" b="1" dirty="0">
                <a:latin typeface="Times New Roman" panose="02020603050405020304" pitchFamily="18" charset="0"/>
                <a:cs typeface="Times New Roman" panose="02020603050405020304" pitchFamily="18" charset="0"/>
              </a:rPr>
              <a:t>11.4 </a:t>
            </a:r>
            <a:r>
              <a:rPr lang="en-US" altLang="zh-TW" sz="4000" b="1" dirty="0">
                <a:latin typeface="Times New Roman" panose="02020603050405020304" pitchFamily="18" charset="0"/>
                <a:cs typeface="Times New Roman" panose="02020603050405020304" pitchFamily="18" charset="0"/>
              </a:rPr>
              <a:t>Multi-frame structure from motion</a:t>
            </a:r>
            <a:endParaRPr lang="en-US" altLang="zh-CN" sz="4000" b="1" dirty="0">
              <a:latin typeface="Times New Roman" panose="02020603050405020304" pitchFamily="18" charset="0"/>
              <a:cs typeface="Times New Roman" panose="02020603050405020304" pitchFamily="18" charset="0"/>
            </a:endParaRPr>
          </a:p>
        </p:txBody>
      </p:sp>
      <p:sp>
        <p:nvSpPr>
          <p:cNvPr id="5" name="矩形 4"/>
          <p:cNvSpPr/>
          <p:nvPr/>
        </p:nvSpPr>
        <p:spPr>
          <a:xfrm>
            <a:off x="612736" y="1967250"/>
            <a:ext cx="11498853" cy="1426031"/>
          </a:xfrm>
          <a:prstGeom prst="rect">
            <a:avLst/>
          </a:prstGeom>
        </p:spPr>
        <p:txBody>
          <a:bodyPr wrap="none">
            <a:spAutoFit/>
          </a:bodyPr>
          <a:lstStyle/>
          <a:p>
            <a:pPr marL="457200" indent="-457200">
              <a:lnSpc>
                <a:spcPts val="5200"/>
              </a:lnSpc>
              <a:buFont typeface="Arial" panose="020B0604020202020204" pitchFamily="34" charset="0"/>
              <a:buChar char="•"/>
            </a:pPr>
            <a:r>
              <a:rPr lang="en-US" altLang="zh-CN" sz="3200" b="1" dirty="0">
                <a:latin typeface="Times New Roman" panose="02020603050405020304" pitchFamily="18" charset="0"/>
                <a:cs typeface="Times New Roman" panose="02020603050405020304" pitchFamily="18" charset="0"/>
              </a:rPr>
              <a:t>11.4.1 </a:t>
            </a:r>
            <a:r>
              <a:rPr lang="en-US" altLang="zh-TW" sz="3200" b="1" dirty="0">
                <a:latin typeface="Times New Roman" panose="02020603050405020304" pitchFamily="18" charset="0"/>
                <a:cs typeface="Times New Roman" panose="02020603050405020304" pitchFamily="18" charset="0"/>
              </a:rPr>
              <a:t>Application: Match move</a:t>
            </a:r>
          </a:p>
          <a:p>
            <a:pPr marL="457200" indent="-457200">
              <a:lnSpc>
                <a:spcPts val="5200"/>
              </a:lnSpc>
              <a:buFont typeface="Arial" panose="020B0604020202020204" pitchFamily="34" charset="0"/>
              <a:buChar char="•"/>
            </a:pPr>
            <a:r>
              <a:rPr lang="en-US" altLang="zh-CN" sz="3200" b="1" dirty="0">
                <a:latin typeface="Times New Roman" panose="02020603050405020304" pitchFamily="18" charset="0"/>
                <a:cs typeface="Times New Roman" panose="02020603050405020304" pitchFamily="18" charset="0"/>
              </a:rPr>
              <a:t>11.4.2 </a:t>
            </a:r>
            <a:r>
              <a:rPr lang="en-US" altLang="zh-TW" sz="3200" b="1" dirty="0">
                <a:latin typeface="Times New Roman" panose="02020603050405020304" pitchFamily="18" charset="0"/>
                <a:cs typeface="Times New Roman" panose="02020603050405020304" pitchFamily="18" charset="0"/>
              </a:rPr>
              <a:t>Application: Reconstruction from Internet photographs</a:t>
            </a:r>
            <a:endParaRPr lang="en-US" altLang="zh-CN"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83346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914398" y="1688464"/>
            <a:ext cx="10284374" cy="1246495"/>
          </a:xfrm>
          <a:prstGeom prst="rect">
            <a:avLst/>
          </a:prstGeom>
        </p:spPr>
        <p:txBody>
          <a:bodyPr vert="horz" wrap="square" lIns="91440" tIns="45720" rIns="91440" bIns="45720" rtlCol="0">
            <a:spAutoFit/>
          </a:bodyPr>
          <a:lstStyle/>
          <a:p>
            <a:pPr marL="285750" indent="-285750" algn="just">
              <a:lnSpc>
                <a:spcPts val="3000"/>
              </a:lnSpc>
              <a:spcBef>
                <a:spcPts val="1000"/>
              </a:spcBef>
              <a:buFont typeface="Arial" panose="020B0604020202020204" pitchFamily="34" charset="0"/>
              <a:buChar char="•"/>
            </a:pPr>
            <a:r>
              <a:rPr lang="en-US" altLang="zh-TW" sz="2000" dirty="0">
                <a:latin typeface="Times New Roman" panose="02020603050405020304" pitchFamily="18" charset="0"/>
                <a:cs typeface="Times New Roman" panose="02020603050405020304" pitchFamily="18" charset="0"/>
              </a:rPr>
              <a:t>One of the neatest applications of structure from motion is to estimate the 3D motion of a video or film camera, along with the geometry of a 3D scene, in order to superimpose 3D graphics or Computer-Generated Images (CGI) on the scene.</a:t>
            </a:r>
            <a:endParaRPr lang="zh-TW" altLang="en-US" sz="2000" dirty="0">
              <a:latin typeface="Times New Roman" panose="02020603050405020304" pitchFamily="18" charset="0"/>
              <a:cs typeface="Times New Roman" panose="02020603050405020304" pitchFamily="18" charset="0"/>
            </a:endParaRPr>
          </a:p>
        </p:txBody>
      </p:sp>
      <p:sp>
        <p:nvSpPr>
          <p:cNvPr id="6" name="標題 1">
            <a:extLst>
              <a:ext uri="{FF2B5EF4-FFF2-40B4-BE49-F238E27FC236}">
                <a16:creationId xmlns:a16="http://schemas.microsoft.com/office/drawing/2014/main" id="{394C277F-777C-4AD0-9033-378FE50CA613}"/>
              </a:ext>
            </a:extLst>
          </p:cNvPr>
          <p:cNvSpPr txBox="1">
            <a:spLocks/>
          </p:cNvSpPr>
          <p:nvPr/>
        </p:nvSpPr>
        <p:spPr>
          <a:xfrm>
            <a:off x="386207" y="817911"/>
            <a:ext cx="8253734" cy="630942"/>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en-US" altLang="zh-TW" sz="4000" b="1" dirty="0">
                <a:latin typeface="Times New Roman" panose="02020603050405020304" pitchFamily="18" charset="0"/>
                <a:ea typeface="+mn-ea"/>
                <a:cs typeface="Times New Roman" panose="02020603050405020304" pitchFamily="18" charset="0"/>
              </a:rPr>
              <a:t>11.4.1 Application: </a:t>
            </a:r>
            <a:r>
              <a:rPr lang="en-US" altLang="zh-TW" sz="4000" b="1" dirty="0">
                <a:latin typeface="Times New Roman" panose="02020603050405020304" pitchFamily="18" charset="0"/>
                <a:cs typeface="Times New Roman" panose="02020603050405020304" pitchFamily="18" charset="0"/>
              </a:rPr>
              <a:t>Match move (1/2)</a:t>
            </a:r>
            <a:endParaRPr lang="zh-TW" altLang="en-US" sz="4000" b="1" dirty="0">
              <a:latin typeface="Times New Roman" panose="02020603050405020304" pitchFamily="18" charset="0"/>
              <a:ea typeface="+mn-ea"/>
              <a:cs typeface="Times New Roman" panose="02020603050405020304" pitchFamily="18" charset="0"/>
            </a:endParaRPr>
          </a:p>
        </p:txBody>
      </p:sp>
      <p:sp>
        <p:nvSpPr>
          <p:cNvPr id="7" name="矩形 6"/>
          <p:cNvSpPr/>
          <p:nvPr/>
        </p:nvSpPr>
        <p:spPr>
          <a:xfrm>
            <a:off x="914398" y="2934959"/>
            <a:ext cx="10284374" cy="1210396"/>
          </a:xfrm>
          <a:prstGeom prst="rect">
            <a:avLst/>
          </a:prstGeom>
        </p:spPr>
        <p:txBody>
          <a:bodyPr vert="horz" wrap="square" lIns="91440" tIns="45720" rIns="91440" bIns="45720" rtlCol="0">
            <a:spAutoFit/>
          </a:bodyPr>
          <a:lstStyle/>
          <a:p>
            <a:pPr marL="285750" indent="-285750" algn="just">
              <a:lnSpc>
                <a:spcPts val="3000"/>
              </a:lnSpc>
              <a:spcBef>
                <a:spcPts val="1000"/>
              </a:spcBef>
              <a:buFont typeface="Arial" panose="020B0604020202020204" pitchFamily="34" charset="0"/>
              <a:buChar char="•"/>
            </a:pPr>
            <a:r>
              <a:rPr lang="zh-TW" altLang="en-US" sz="2000" dirty="0">
                <a:latin typeface="Times New Roman" panose="02020603050405020304" pitchFamily="18" charset="0"/>
                <a:cs typeface="Times New Roman" panose="02020603050405020304" pitchFamily="18" charset="0"/>
              </a:rPr>
              <a:t>For very small motions, or motions involving pure camera rotations, one or two tracked points can suffice to compute the necessary visual motion. For planar surfaces moving in 3D, four points are needed to compute the homography, which can then be used to insert planar overlays</a:t>
            </a:r>
            <a:r>
              <a:rPr lang="en-US" altLang="zh-TW" sz="2000" dirty="0">
                <a:latin typeface="Times New Roman" panose="02020603050405020304" pitchFamily="18" charset="0"/>
                <a:cs typeface="Times New Roman" panose="02020603050405020304" pitchFamily="18" charset="0"/>
              </a:rPr>
              <a:t>.</a:t>
            </a:r>
            <a:r>
              <a:rPr lang="zh-TW" altLang="en-US" sz="20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7086937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394C277F-777C-4AD0-9033-378FE50CA613}"/>
              </a:ext>
            </a:extLst>
          </p:cNvPr>
          <p:cNvSpPr txBox="1">
            <a:spLocks/>
          </p:cNvSpPr>
          <p:nvPr/>
        </p:nvSpPr>
        <p:spPr>
          <a:xfrm>
            <a:off x="386207" y="817911"/>
            <a:ext cx="8253734" cy="630942"/>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en-US" altLang="zh-TW" sz="4000" b="1" dirty="0">
                <a:latin typeface="Times New Roman" panose="02020603050405020304" pitchFamily="18" charset="0"/>
                <a:ea typeface="+mn-ea"/>
                <a:cs typeface="Times New Roman" panose="02020603050405020304" pitchFamily="18" charset="0"/>
              </a:rPr>
              <a:t>11.4.1 Application: </a:t>
            </a:r>
            <a:r>
              <a:rPr lang="en-US" altLang="zh-TW" sz="4000" b="1" dirty="0">
                <a:latin typeface="Times New Roman" panose="02020603050405020304" pitchFamily="18" charset="0"/>
                <a:cs typeface="Times New Roman" panose="02020603050405020304" pitchFamily="18" charset="0"/>
              </a:rPr>
              <a:t>Match move (2/2)</a:t>
            </a:r>
            <a:endParaRPr lang="zh-TW" altLang="en-US" sz="4000" b="1" dirty="0">
              <a:latin typeface="Times New Roman" panose="02020603050405020304" pitchFamily="18" charset="0"/>
              <a:ea typeface="+mn-ea"/>
              <a:cs typeface="Times New Roman" panose="02020603050405020304" pitchFamily="18" charset="0"/>
            </a:endParaRPr>
          </a:p>
        </p:txBody>
      </p:sp>
      <p:sp>
        <p:nvSpPr>
          <p:cNvPr id="6" name="矩形 5"/>
          <p:cNvSpPr/>
          <p:nvPr/>
        </p:nvSpPr>
        <p:spPr>
          <a:xfrm>
            <a:off x="804040" y="1579631"/>
            <a:ext cx="10284374" cy="453009"/>
          </a:xfrm>
          <a:prstGeom prst="rect">
            <a:avLst/>
          </a:prstGeom>
        </p:spPr>
        <p:txBody>
          <a:bodyPr vert="horz" wrap="square" lIns="91440" tIns="45720" rIns="91440" bIns="45720" rtlCol="0">
            <a:spAutoFit/>
          </a:bodyPr>
          <a:lstStyle/>
          <a:p>
            <a:pPr marL="285750" indent="-285750" algn="just">
              <a:lnSpc>
                <a:spcPts val="3000"/>
              </a:lnSpc>
              <a:spcBef>
                <a:spcPts val="1000"/>
              </a:spcBef>
              <a:buFont typeface="Arial" panose="020B0604020202020204" pitchFamily="34" charset="0"/>
              <a:buChar char="•"/>
            </a:pPr>
            <a:r>
              <a:rPr lang="zh-TW" altLang="en-US" sz="2400" dirty="0">
                <a:latin typeface="Times New Roman" panose="02020603050405020304" pitchFamily="18" charset="0"/>
                <a:cs typeface="Times New Roman" panose="02020603050405020304" pitchFamily="18" charset="0"/>
              </a:rPr>
              <a:t>e.g</a:t>
            </a:r>
            <a:r>
              <a:rPr lang="en-US" altLang="zh-TW" sz="2400" dirty="0">
                <a:latin typeface="Times New Roman" panose="02020603050405020304" pitchFamily="18" charset="0"/>
                <a:cs typeface="Times New Roman" panose="02020603050405020304" pitchFamily="18" charset="0"/>
              </a:rPr>
              <a:t>, </a:t>
            </a:r>
            <a:r>
              <a:rPr lang="zh-TW" altLang="en-US" sz="2400" dirty="0">
                <a:latin typeface="Times New Roman" panose="02020603050405020304" pitchFamily="18" charset="0"/>
                <a:cs typeface="Times New Roman" panose="02020603050405020304" pitchFamily="18" charset="0"/>
              </a:rPr>
              <a:t> to replace the contents of advertising billboards during sporting events.</a:t>
            </a:r>
            <a:r>
              <a:rPr lang="en-US" altLang="zh-TW" sz="2000" dirty="0">
                <a:latin typeface="Times New Roman" panose="02020603050405020304" pitchFamily="18" charset="0"/>
                <a:cs typeface="Times New Roman" panose="02020603050405020304" pitchFamily="18" charset="0"/>
              </a:rPr>
              <a:t>.</a:t>
            </a:r>
            <a:endParaRPr lang="zh-TW" altLang="en-US" sz="2000" dirty="0">
              <a:latin typeface="Times New Roman" panose="02020603050405020304" pitchFamily="18" charset="0"/>
              <a:cs typeface="Times New Roman" panose="02020603050405020304" pitchFamily="18" charset="0"/>
            </a:endParaRPr>
          </a:p>
        </p:txBody>
      </p:sp>
      <p:sp>
        <p:nvSpPr>
          <p:cNvPr id="7" name="矩形 6"/>
          <p:cNvSpPr/>
          <p:nvPr/>
        </p:nvSpPr>
        <p:spPr>
          <a:xfrm>
            <a:off x="198236" y="166325"/>
            <a:ext cx="6096000" cy="253916"/>
          </a:xfrm>
          <a:prstGeom prst="rect">
            <a:avLst/>
          </a:prstGeom>
        </p:spPr>
        <p:txBody>
          <a:bodyPr wrap="square">
            <a:spAutoFit/>
          </a:bodyPr>
          <a:lstStyle/>
          <a:p>
            <a:r>
              <a:rPr lang="en-US" altLang="zh-TW" sz="1050" dirty="0">
                <a:solidFill>
                  <a:srgbClr val="333333"/>
                </a:solidFill>
                <a:latin typeface="Times New Roman" panose="02020603050405020304" pitchFamily="18" charset="0"/>
                <a:cs typeface="Times New Roman" panose="02020603050405020304" pitchFamily="18" charset="0"/>
              </a:rPr>
              <a:t>Roble, D. (1999). Vision in film and special effects. Computer Graphics, 33(4):58–60.</a:t>
            </a:r>
            <a:endParaRPr lang="zh-TW" altLang="en-US" sz="1050" dirty="0">
              <a:solidFill>
                <a:srgbClr val="333333"/>
              </a:solidFill>
              <a:latin typeface="Times New Roman" panose="02020603050405020304" pitchFamily="18" charset="0"/>
              <a:cs typeface="Times New Roman" panose="02020603050405020304" pitchFamily="18" charset="0"/>
            </a:endParaRPr>
          </a:p>
        </p:txBody>
      </p:sp>
      <p:pic>
        <p:nvPicPr>
          <p:cNvPr id="8" name="圖片 7">
            <a:extLst>
              <a:ext uri="{FF2B5EF4-FFF2-40B4-BE49-F238E27FC236}">
                <a16:creationId xmlns:a16="http://schemas.microsoft.com/office/drawing/2014/main" id="{FDDD8E1A-5212-467D-894A-3B245484BA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2596" y="2327747"/>
            <a:ext cx="7686807" cy="4238420"/>
          </a:xfrm>
          <a:prstGeom prst="rect">
            <a:avLst/>
          </a:prstGeom>
        </p:spPr>
      </p:pic>
    </p:spTree>
    <p:extLst>
      <p:ext uri="{BB962C8B-B14F-4D97-AF65-F5344CB8AC3E}">
        <p14:creationId xmlns:p14="http://schemas.microsoft.com/office/powerpoint/2010/main" val="26552487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394C277F-777C-4AD0-9033-378FE50CA613}"/>
              </a:ext>
            </a:extLst>
          </p:cNvPr>
          <p:cNvSpPr txBox="1">
            <a:spLocks/>
          </p:cNvSpPr>
          <p:nvPr/>
        </p:nvSpPr>
        <p:spPr>
          <a:xfrm>
            <a:off x="72977" y="818715"/>
            <a:ext cx="12119023" cy="592470"/>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en-US" altLang="zh-TW" sz="3200" b="1" dirty="0">
                <a:latin typeface="Times New Roman" panose="02020603050405020304" pitchFamily="18" charset="0"/>
                <a:ea typeface="+mn-ea"/>
                <a:cs typeface="Times New Roman" panose="02020603050405020304" pitchFamily="18" charset="0"/>
              </a:rPr>
              <a:t>11.4.2 </a:t>
            </a:r>
            <a:r>
              <a:rPr lang="en-US" altLang="zh-TW" sz="3200" b="1" dirty="0">
                <a:latin typeface="Times New Roman" panose="02020603050405020304" pitchFamily="18" charset="0"/>
                <a:cs typeface="Times New Roman" panose="02020603050405020304" pitchFamily="18" charset="0"/>
              </a:rPr>
              <a:t>Application: Reconstruction from Internet photographs (1/5)</a:t>
            </a:r>
            <a:endParaRPr lang="zh-TW" altLang="en-US" sz="3200" b="1" dirty="0">
              <a:latin typeface="Times New Roman" panose="02020603050405020304" pitchFamily="18" charset="0"/>
              <a:ea typeface="+mn-ea"/>
              <a:cs typeface="Times New Roman" panose="02020603050405020304" pitchFamily="18" charset="0"/>
            </a:endParaRPr>
          </a:p>
        </p:txBody>
      </p:sp>
      <p:sp>
        <p:nvSpPr>
          <p:cNvPr id="5" name="矩形 4"/>
          <p:cNvSpPr/>
          <p:nvPr/>
        </p:nvSpPr>
        <p:spPr>
          <a:xfrm>
            <a:off x="840826" y="1646082"/>
            <a:ext cx="10484069" cy="861774"/>
          </a:xfrm>
          <a:prstGeom prst="rect">
            <a:avLst/>
          </a:prstGeom>
        </p:spPr>
        <p:txBody>
          <a:bodyPr vert="horz" wrap="square" lIns="91440" tIns="45720" rIns="91440" bIns="45720" rtlCol="0">
            <a:spAutoFit/>
          </a:bodyPr>
          <a:lstStyle/>
          <a:p>
            <a:pPr marL="285750" indent="-285750" algn="just">
              <a:lnSpc>
                <a:spcPts val="3000"/>
              </a:lnSpc>
              <a:spcBef>
                <a:spcPts val="1000"/>
              </a:spcBef>
              <a:buFont typeface="Arial" panose="020B0604020202020204" pitchFamily="34" charset="0"/>
              <a:buChar char="•"/>
            </a:pPr>
            <a:r>
              <a:rPr lang="en-US" altLang="zh-TW" sz="2000" dirty="0">
                <a:latin typeface="Times New Roman" panose="02020603050405020304" pitchFamily="18" charset="0"/>
                <a:cs typeface="Times New Roman" panose="02020603050405020304" pitchFamily="18" charset="0"/>
              </a:rPr>
              <a:t>The most widely used application of structure from motion is in the reconstruction of 3D objects and scenes from video sequences and collections of images.</a:t>
            </a:r>
            <a:endParaRPr lang="zh-TW" altLang="en-US" sz="2000" dirty="0">
              <a:latin typeface="Times New Roman" panose="02020603050405020304" pitchFamily="18" charset="0"/>
              <a:cs typeface="Times New Roman" panose="02020603050405020304" pitchFamily="18" charset="0"/>
            </a:endParaRPr>
          </a:p>
        </p:txBody>
      </p:sp>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3511" y="2657788"/>
            <a:ext cx="6504323" cy="3085262"/>
          </a:xfrm>
          <a:prstGeom prst="rect">
            <a:avLst/>
          </a:prstGeom>
        </p:spPr>
      </p:pic>
      <p:sp>
        <p:nvSpPr>
          <p:cNvPr id="3" name="矩形 2"/>
          <p:cNvSpPr/>
          <p:nvPr/>
        </p:nvSpPr>
        <p:spPr>
          <a:xfrm>
            <a:off x="840826" y="5795602"/>
            <a:ext cx="10484069" cy="825675"/>
          </a:xfrm>
          <a:prstGeom prst="rect">
            <a:avLst/>
          </a:prstGeom>
        </p:spPr>
        <p:txBody>
          <a:bodyPr vert="horz" wrap="square" lIns="91440" tIns="45720" rIns="91440" bIns="45720" rtlCol="0">
            <a:spAutoFit/>
          </a:bodyPr>
          <a:lstStyle/>
          <a:p>
            <a:pPr marL="285750" indent="-285750" algn="just">
              <a:lnSpc>
                <a:spcPts val="3000"/>
              </a:lnSpc>
              <a:spcBef>
                <a:spcPts val="1000"/>
              </a:spcBef>
              <a:buFont typeface="Arial" panose="020B0604020202020204" pitchFamily="34" charset="0"/>
              <a:buChar char="•"/>
            </a:pPr>
            <a:r>
              <a:rPr lang="zh-TW" altLang="en-US" sz="2000" dirty="0">
                <a:latin typeface="Times New Roman" panose="02020603050405020304" pitchFamily="18" charset="0"/>
                <a:cs typeface="Times New Roman" panose="02020603050405020304" pitchFamily="18" charset="0"/>
              </a:rPr>
              <a:t>Planetary rover navigation. Virtual reality simulation (left) and close-range reconstruction of rocky terrain to support rover operations (right).</a:t>
            </a:r>
          </a:p>
        </p:txBody>
      </p:sp>
      <p:sp>
        <p:nvSpPr>
          <p:cNvPr id="6" name="矩形 5"/>
          <p:cNvSpPr/>
          <p:nvPr/>
        </p:nvSpPr>
        <p:spPr>
          <a:xfrm>
            <a:off x="274058" y="239897"/>
            <a:ext cx="6457818" cy="253916"/>
          </a:xfrm>
          <a:prstGeom prst="rect">
            <a:avLst/>
          </a:prstGeom>
        </p:spPr>
        <p:txBody>
          <a:bodyPr wrap="square">
            <a:spAutoFit/>
          </a:bodyPr>
          <a:lstStyle/>
          <a:p>
            <a:r>
              <a:rPr lang="en-US" altLang="zh-TW" sz="1050" dirty="0" err="1">
                <a:solidFill>
                  <a:srgbClr val="333333"/>
                </a:solidFill>
                <a:latin typeface="Times New Roman" panose="02020603050405020304" pitchFamily="18" charset="0"/>
                <a:cs typeface="Times New Roman" panose="02020603050405020304" pitchFamily="18" charset="0"/>
              </a:rPr>
              <a:t>Pollefeys</a:t>
            </a:r>
            <a:r>
              <a:rPr lang="en-US" altLang="zh-TW" sz="1050" dirty="0">
                <a:solidFill>
                  <a:srgbClr val="333333"/>
                </a:solidFill>
                <a:latin typeface="Times New Roman" panose="02020603050405020304" pitchFamily="18" charset="0"/>
                <a:cs typeface="Times New Roman" panose="02020603050405020304" pitchFamily="18" charset="0"/>
              </a:rPr>
              <a:t>, M. and Van </a:t>
            </a:r>
            <a:r>
              <a:rPr lang="en-US" altLang="zh-TW" sz="1050" dirty="0" err="1">
                <a:solidFill>
                  <a:srgbClr val="333333"/>
                </a:solidFill>
                <a:latin typeface="Times New Roman" panose="02020603050405020304" pitchFamily="18" charset="0"/>
                <a:cs typeface="Times New Roman" panose="02020603050405020304" pitchFamily="18" charset="0"/>
              </a:rPr>
              <a:t>Gool</a:t>
            </a:r>
            <a:r>
              <a:rPr lang="en-US" altLang="zh-TW" sz="1050" dirty="0">
                <a:solidFill>
                  <a:srgbClr val="333333"/>
                </a:solidFill>
                <a:latin typeface="Times New Roman" panose="02020603050405020304" pitchFamily="18" charset="0"/>
                <a:cs typeface="Times New Roman" panose="02020603050405020304" pitchFamily="18" charset="0"/>
              </a:rPr>
              <a:t>, L. (2002). From images to 3D models. Communications of the ACM, 45(7):50–55.</a:t>
            </a:r>
            <a:endParaRPr lang="zh-TW" altLang="en-US" sz="1050" dirty="0">
              <a:solidFill>
                <a:srgbClr val="33333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587884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394C277F-777C-4AD0-9033-378FE50CA613}"/>
              </a:ext>
            </a:extLst>
          </p:cNvPr>
          <p:cNvSpPr txBox="1">
            <a:spLocks/>
          </p:cNvSpPr>
          <p:nvPr/>
        </p:nvSpPr>
        <p:spPr>
          <a:xfrm>
            <a:off x="202568" y="845873"/>
            <a:ext cx="12119023" cy="592470"/>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en-US" altLang="zh-TW" sz="3200" b="1" dirty="0">
                <a:latin typeface="Times New Roman" panose="02020603050405020304" pitchFamily="18" charset="0"/>
                <a:ea typeface="+mn-ea"/>
                <a:cs typeface="Times New Roman" panose="02020603050405020304" pitchFamily="18" charset="0"/>
              </a:rPr>
              <a:t>11.4.2 </a:t>
            </a:r>
            <a:r>
              <a:rPr lang="en-US" altLang="zh-TW" sz="3200" b="1" dirty="0">
                <a:latin typeface="Times New Roman" panose="02020603050405020304" pitchFamily="18" charset="0"/>
                <a:cs typeface="Times New Roman" panose="02020603050405020304" pitchFamily="18" charset="0"/>
              </a:rPr>
              <a:t>Application: Reconstruction from Internet photographs (2/5)</a:t>
            </a:r>
            <a:endParaRPr lang="zh-TW" altLang="en-US" sz="3200" b="1" dirty="0">
              <a:latin typeface="Times New Roman" panose="02020603050405020304" pitchFamily="18" charset="0"/>
              <a:ea typeface="+mn-ea"/>
              <a:cs typeface="Times New Roman" panose="02020603050405020304" pitchFamily="18" charset="0"/>
            </a:endParaRPr>
          </a:p>
        </p:txBody>
      </p:sp>
      <p:sp>
        <p:nvSpPr>
          <p:cNvPr id="5" name="矩形 4"/>
          <p:cNvSpPr/>
          <p:nvPr/>
        </p:nvSpPr>
        <p:spPr>
          <a:xfrm>
            <a:off x="940675" y="1751525"/>
            <a:ext cx="10342180" cy="1246495"/>
          </a:xfrm>
          <a:prstGeom prst="rect">
            <a:avLst/>
          </a:prstGeom>
        </p:spPr>
        <p:txBody>
          <a:bodyPr vert="horz" wrap="square" lIns="91440" tIns="45720" rIns="91440" bIns="45720" rtlCol="0">
            <a:spAutoFit/>
          </a:bodyPr>
          <a:lstStyle/>
          <a:p>
            <a:pPr marL="285750" indent="-285750" algn="just">
              <a:lnSpc>
                <a:spcPts val="3000"/>
              </a:lnSpc>
              <a:spcBef>
                <a:spcPts val="1000"/>
              </a:spcBef>
              <a:buFont typeface="Arial" panose="020B0604020202020204" pitchFamily="34" charset="0"/>
              <a:buChar char="•"/>
            </a:pPr>
            <a:r>
              <a:rPr lang="zh-TW" altLang="en-US" sz="2000" dirty="0">
                <a:latin typeface="Times New Roman" panose="02020603050405020304" pitchFamily="18" charset="0"/>
                <a:cs typeface="Times New Roman" panose="02020603050405020304" pitchFamily="18" charset="0"/>
              </a:rPr>
              <a:t>An exciting innovation in this space has been the application of structure from motion and multi-view stereo techniques to thousands of images taken from the internet, where very little is known about the cameras taking the photographs</a:t>
            </a:r>
            <a:r>
              <a:rPr lang="en-US" altLang="zh-TW" sz="2000" dirty="0">
                <a:latin typeface="Times New Roman" panose="02020603050405020304" pitchFamily="18" charset="0"/>
                <a:cs typeface="Times New Roman" panose="02020603050405020304" pitchFamily="18" charset="0"/>
              </a:rPr>
              <a:t>.</a:t>
            </a:r>
            <a:endParaRPr lang="zh-TW" altLang="en-US" sz="2000" dirty="0">
              <a:latin typeface="Times New Roman" panose="02020603050405020304" pitchFamily="18" charset="0"/>
              <a:cs typeface="Times New Roman" panose="02020603050405020304" pitchFamily="18" charset="0"/>
            </a:endParaRPr>
          </a:p>
        </p:txBody>
      </p:sp>
      <p:pic>
        <p:nvPicPr>
          <p:cNvPr id="6" name="圖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0403" y="3311202"/>
            <a:ext cx="8455735" cy="3076393"/>
          </a:xfrm>
          <a:prstGeom prst="rect">
            <a:avLst/>
          </a:prstGeom>
        </p:spPr>
      </p:pic>
      <p:sp>
        <p:nvSpPr>
          <p:cNvPr id="7" name="矩形 6"/>
          <p:cNvSpPr/>
          <p:nvPr/>
        </p:nvSpPr>
        <p:spPr>
          <a:xfrm>
            <a:off x="202568" y="216465"/>
            <a:ext cx="9855831" cy="253916"/>
          </a:xfrm>
          <a:prstGeom prst="rect">
            <a:avLst/>
          </a:prstGeom>
        </p:spPr>
        <p:txBody>
          <a:bodyPr wrap="square">
            <a:spAutoFit/>
          </a:bodyPr>
          <a:lstStyle/>
          <a:p>
            <a:r>
              <a:rPr lang="en-US" altLang="zh-TW" sz="1050" dirty="0" err="1">
                <a:solidFill>
                  <a:srgbClr val="333333"/>
                </a:solidFill>
                <a:latin typeface="Times New Roman" panose="02020603050405020304" pitchFamily="18" charset="0"/>
                <a:cs typeface="Times New Roman" panose="02020603050405020304" pitchFamily="18" charset="0"/>
              </a:rPr>
              <a:t>Snavely</a:t>
            </a:r>
            <a:r>
              <a:rPr lang="en-US" altLang="zh-TW" sz="1050" dirty="0">
                <a:solidFill>
                  <a:srgbClr val="333333"/>
                </a:solidFill>
                <a:latin typeface="Times New Roman" panose="02020603050405020304" pitchFamily="18" charset="0"/>
                <a:cs typeface="Times New Roman" panose="02020603050405020304" pitchFamily="18" charset="0"/>
              </a:rPr>
              <a:t>, N., Seitz, S. M., and </a:t>
            </a:r>
            <a:r>
              <a:rPr lang="en-US" altLang="zh-TW" sz="1050" dirty="0" err="1">
                <a:solidFill>
                  <a:srgbClr val="333333"/>
                </a:solidFill>
                <a:latin typeface="Times New Roman" panose="02020603050405020304" pitchFamily="18" charset="0"/>
                <a:cs typeface="Times New Roman" panose="02020603050405020304" pitchFamily="18" charset="0"/>
              </a:rPr>
              <a:t>Szeliski</a:t>
            </a:r>
            <a:r>
              <a:rPr lang="en-US" altLang="zh-TW" sz="1050" dirty="0">
                <a:solidFill>
                  <a:srgbClr val="333333"/>
                </a:solidFill>
                <a:latin typeface="Times New Roman" panose="02020603050405020304" pitchFamily="18" charset="0"/>
                <a:cs typeface="Times New Roman" panose="02020603050405020304" pitchFamily="18" charset="0"/>
              </a:rPr>
              <a:t>, R. (2008a). Modeling the world from internet photo collections. International Journal of Computer Vision, 80(2):189–210.</a:t>
            </a:r>
            <a:endParaRPr lang="zh-TW" altLang="en-US" sz="1050" dirty="0">
              <a:solidFill>
                <a:srgbClr val="33333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384102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394C277F-777C-4AD0-9033-378FE50CA613}"/>
              </a:ext>
            </a:extLst>
          </p:cNvPr>
          <p:cNvSpPr txBox="1">
            <a:spLocks/>
          </p:cNvSpPr>
          <p:nvPr/>
        </p:nvSpPr>
        <p:spPr>
          <a:xfrm>
            <a:off x="202568" y="808045"/>
            <a:ext cx="12119023" cy="592470"/>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en-US" altLang="zh-TW" sz="3200" b="1" dirty="0">
                <a:latin typeface="Times New Roman" panose="02020603050405020304" pitchFamily="18" charset="0"/>
                <a:ea typeface="+mn-ea"/>
                <a:cs typeface="Times New Roman" panose="02020603050405020304" pitchFamily="18" charset="0"/>
              </a:rPr>
              <a:t>11.4.2 </a:t>
            </a:r>
            <a:r>
              <a:rPr lang="en-US" altLang="zh-TW" sz="3200" b="1" dirty="0">
                <a:latin typeface="Times New Roman" panose="02020603050405020304" pitchFamily="18" charset="0"/>
                <a:cs typeface="Times New Roman" panose="02020603050405020304" pitchFamily="18" charset="0"/>
              </a:rPr>
              <a:t>Application: Reconstruction from Internet photographs (3/5)</a:t>
            </a:r>
            <a:endParaRPr lang="zh-TW" altLang="en-US" sz="3200" b="1" dirty="0">
              <a:latin typeface="Times New Roman" panose="02020603050405020304" pitchFamily="18" charset="0"/>
              <a:ea typeface="+mn-ea"/>
              <a:cs typeface="Times New Roman" panose="02020603050405020304" pitchFamily="18" charset="0"/>
            </a:endParaRPr>
          </a:p>
        </p:txBody>
      </p:sp>
      <p:sp>
        <p:nvSpPr>
          <p:cNvPr id="5" name="矩形 4"/>
          <p:cNvSpPr/>
          <p:nvPr/>
        </p:nvSpPr>
        <p:spPr>
          <a:xfrm>
            <a:off x="549019" y="1628269"/>
            <a:ext cx="10991732" cy="1246495"/>
          </a:xfrm>
          <a:prstGeom prst="rect">
            <a:avLst/>
          </a:prstGeom>
        </p:spPr>
        <p:txBody>
          <a:bodyPr vert="horz" wrap="square" lIns="91440" tIns="45720" rIns="91440" bIns="45720" rtlCol="0">
            <a:spAutoFit/>
          </a:bodyPr>
          <a:lstStyle/>
          <a:p>
            <a:pPr marL="285750" indent="-285750" algn="just">
              <a:lnSpc>
                <a:spcPts val="3000"/>
              </a:lnSpc>
              <a:spcBef>
                <a:spcPts val="1000"/>
              </a:spcBef>
              <a:buFont typeface="Arial" panose="020B0604020202020204" pitchFamily="34" charset="0"/>
              <a:buChar char="•"/>
            </a:pPr>
            <a:r>
              <a:rPr lang="zh-TW" altLang="en-US" sz="2000" dirty="0">
                <a:latin typeface="Times New Roman" panose="02020603050405020304" pitchFamily="18" charset="0"/>
                <a:cs typeface="Times New Roman" panose="02020603050405020304" pitchFamily="18" charset="0"/>
              </a:rPr>
              <a:t>Screenshots from the explorer interface. Left: when the user visits a photo</a:t>
            </a:r>
            <a:r>
              <a:rPr lang="en-US" altLang="zh-TW" sz="2000" dirty="0">
                <a:latin typeface="Times New Roman" panose="02020603050405020304" pitchFamily="18" charset="0"/>
                <a:cs typeface="Times New Roman" panose="02020603050405020304" pitchFamily="18" charset="0"/>
              </a:rPr>
              <a:t>graph</a:t>
            </a:r>
            <a:r>
              <a:rPr lang="zh-TW" altLang="en-US" sz="2000" dirty="0">
                <a:latin typeface="Times New Roman" panose="02020603050405020304" pitchFamily="18" charset="0"/>
                <a:cs typeface="Times New Roman" panose="02020603050405020304" pitchFamily="18" charset="0"/>
              </a:rPr>
              <a:t>, that photo</a:t>
            </a:r>
            <a:r>
              <a:rPr lang="en-US" altLang="zh-TW" sz="2000" dirty="0">
                <a:latin typeface="Times New Roman" panose="02020603050405020304" pitchFamily="18" charset="0"/>
                <a:cs typeface="Times New Roman" panose="02020603050405020304" pitchFamily="18" charset="0"/>
              </a:rPr>
              <a:t>graph</a:t>
            </a:r>
            <a:r>
              <a:rPr lang="zh-TW" altLang="en-US" sz="2000" dirty="0">
                <a:latin typeface="Times New Roman" panose="02020603050405020304" pitchFamily="18" charset="0"/>
                <a:cs typeface="Times New Roman" panose="02020603050405020304" pitchFamily="18" charset="0"/>
              </a:rPr>
              <a:t> appears at full-resolution, and information about it appears in a pane on the left. Right: a view looking down on the Prague dataset, rendered in a non-photorealistic style</a:t>
            </a:r>
            <a:r>
              <a:rPr lang="en-US" altLang="zh-TW" sz="2000" dirty="0">
                <a:latin typeface="Times New Roman" panose="02020603050405020304" pitchFamily="18" charset="0"/>
                <a:cs typeface="Times New Roman" panose="02020603050405020304" pitchFamily="18" charset="0"/>
              </a:rPr>
              <a:t>.</a:t>
            </a:r>
            <a:endParaRPr lang="zh-TW" altLang="en-US" sz="2000" dirty="0">
              <a:latin typeface="Times New Roman" panose="02020603050405020304" pitchFamily="18" charset="0"/>
              <a:cs typeface="Times New Roman" panose="02020603050405020304" pitchFamily="18" charset="0"/>
            </a:endParaRPr>
          </a:p>
        </p:txBody>
      </p:sp>
      <p:sp>
        <p:nvSpPr>
          <p:cNvPr id="6" name="矩形 5"/>
          <p:cNvSpPr/>
          <p:nvPr/>
        </p:nvSpPr>
        <p:spPr>
          <a:xfrm>
            <a:off x="202568" y="216465"/>
            <a:ext cx="9855831" cy="253916"/>
          </a:xfrm>
          <a:prstGeom prst="rect">
            <a:avLst/>
          </a:prstGeom>
        </p:spPr>
        <p:txBody>
          <a:bodyPr wrap="square">
            <a:spAutoFit/>
          </a:bodyPr>
          <a:lstStyle/>
          <a:p>
            <a:r>
              <a:rPr lang="en-US" altLang="zh-TW" sz="1050" dirty="0" err="1">
                <a:solidFill>
                  <a:srgbClr val="333333"/>
                </a:solidFill>
                <a:latin typeface="Times New Roman" panose="02020603050405020304" pitchFamily="18" charset="0"/>
                <a:cs typeface="Times New Roman" panose="02020603050405020304" pitchFamily="18" charset="0"/>
              </a:rPr>
              <a:t>Snavely</a:t>
            </a:r>
            <a:r>
              <a:rPr lang="en-US" altLang="zh-TW" sz="1050" dirty="0">
                <a:solidFill>
                  <a:srgbClr val="333333"/>
                </a:solidFill>
                <a:latin typeface="Times New Roman" panose="02020603050405020304" pitchFamily="18" charset="0"/>
                <a:cs typeface="Times New Roman" panose="02020603050405020304" pitchFamily="18" charset="0"/>
              </a:rPr>
              <a:t>, N., Seitz, S. M., and </a:t>
            </a:r>
            <a:r>
              <a:rPr lang="en-US" altLang="zh-TW" sz="1050" dirty="0" err="1">
                <a:solidFill>
                  <a:srgbClr val="333333"/>
                </a:solidFill>
                <a:latin typeface="Times New Roman" panose="02020603050405020304" pitchFamily="18" charset="0"/>
                <a:cs typeface="Times New Roman" panose="02020603050405020304" pitchFamily="18" charset="0"/>
              </a:rPr>
              <a:t>Szeliski</a:t>
            </a:r>
            <a:r>
              <a:rPr lang="en-US" altLang="zh-TW" sz="1050" dirty="0">
                <a:solidFill>
                  <a:srgbClr val="333333"/>
                </a:solidFill>
                <a:latin typeface="Times New Roman" panose="02020603050405020304" pitchFamily="18" charset="0"/>
                <a:cs typeface="Times New Roman" panose="02020603050405020304" pitchFamily="18" charset="0"/>
              </a:rPr>
              <a:t>, R. (2008a). Modeling the world from internet photo collections. International Journal of Computer Vision, 80(2):189–210.</a:t>
            </a:r>
            <a:endParaRPr lang="zh-TW" altLang="en-US" sz="1050" dirty="0">
              <a:solidFill>
                <a:srgbClr val="333333"/>
              </a:solidFill>
              <a:latin typeface="Times New Roman" panose="02020603050405020304" pitchFamily="18" charset="0"/>
              <a:cs typeface="Times New Roman" panose="02020603050405020304" pitchFamily="18" charset="0"/>
            </a:endParaRPr>
          </a:p>
        </p:txBody>
      </p:sp>
      <p:pic>
        <p:nvPicPr>
          <p:cNvPr id="7" name="圖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8225" y="3212428"/>
            <a:ext cx="10739038" cy="3102510"/>
          </a:xfrm>
          <a:prstGeom prst="rect">
            <a:avLst/>
          </a:prstGeom>
        </p:spPr>
      </p:pic>
    </p:spTree>
    <p:extLst>
      <p:ext uri="{BB962C8B-B14F-4D97-AF65-F5344CB8AC3E}">
        <p14:creationId xmlns:p14="http://schemas.microsoft.com/office/powerpoint/2010/main" val="13137914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394C277F-777C-4AD0-9033-378FE50CA613}"/>
              </a:ext>
            </a:extLst>
          </p:cNvPr>
          <p:cNvSpPr txBox="1">
            <a:spLocks/>
          </p:cNvSpPr>
          <p:nvPr/>
        </p:nvSpPr>
        <p:spPr>
          <a:xfrm>
            <a:off x="175661" y="826637"/>
            <a:ext cx="12119023" cy="592470"/>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en-US" altLang="zh-TW" sz="3200" b="1" dirty="0">
                <a:latin typeface="Times New Roman" panose="02020603050405020304" pitchFamily="18" charset="0"/>
                <a:ea typeface="+mn-ea"/>
                <a:cs typeface="Times New Roman" panose="02020603050405020304" pitchFamily="18" charset="0"/>
              </a:rPr>
              <a:t>11.4.2 </a:t>
            </a:r>
            <a:r>
              <a:rPr lang="en-US" altLang="zh-TW" sz="3200" b="1" dirty="0">
                <a:latin typeface="Times New Roman" panose="02020603050405020304" pitchFamily="18" charset="0"/>
                <a:cs typeface="Times New Roman" panose="02020603050405020304" pitchFamily="18" charset="0"/>
              </a:rPr>
              <a:t>Application: Reconstruction from Internet photographs (4/5)</a:t>
            </a:r>
            <a:endParaRPr lang="zh-TW" altLang="en-US" sz="3200" b="1" dirty="0">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矩形 4"/>
              <p:cNvSpPr/>
              <p:nvPr/>
            </p:nvSpPr>
            <p:spPr>
              <a:xfrm>
                <a:off x="844351" y="1755812"/>
                <a:ext cx="10777806" cy="1631216"/>
              </a:xfrm>
              <a:prstGeom prst="rect">
                <a:avLst/>
              </a:prstGeom>
            </p:spPr>
            <p:txBody>
              <a:bodyPr vert="horz" wrap="square" lIns="91440" tIns="45720" rIns="91440" bIns="45720" rtlCol="0">
                <a:spAutoFit/>
              </a:bodyPr>
              <a:lstStyle/>
              <a:p>
                <a:pPr marL="285750" indent="-285750" algn="just">
                  <a:lnSpc>
                    <a:spcPts val="3000"/>
                  </a:lnSpc>
                  <a:spcBef>
                    <a:spcPts val="1000"/>
                  </a:spcBef>
                  <a:buFont typeface="Arial" panose="020B0604020202020204" pitchFamily="34" charset="0"/>
                  <a:buChar char="•"/>
                </a:pPr>
                <a:r>
                  <a:rPr lang="en-US" altLang="zh-TW" sz="2800" dirty="0">
                    <a:latin typeface="Times New Roman" panose="02020603050405020304" pitchFamily="18" charset="0"/>
                    <a:cs typeface="Times New Roman" panose="02020603050405020304" pitchFamily="18" charset="0"/>
                  </a:rPr>
                  <a:t>Unfortunately, as the incremental structure from motion algorithm continues to add more cameras and points, it can become extremely slow. The direct solution of a dense system of </a:t>
                </a:r>
                <a14:m>
                  <m:oMath xmlns:m="http://schemas.openxmlformats.org/officeDocument/2006/math">
                    <m:r>
                      <a:rPr lang="en-US" altLang="zh-TW" sz="2800" b="0" i="1" smtClean="0">
                        <a:latin typeface="Cambria Math" panose="02040503050406030204" pitchFamily="18" charset="0"/>
                        <a:cs typeface="Times New Roman" panose="02020603050405020304" pitchFamily="18" charset="0"/>
                      </a:rPr>
                      <m:t>𝑂</m:t>
                    </m:r>
                    <m:r>
                      <a:rPr lang="en-US" altLang="zh-TW" sz="2800" b="0" i="1" smtClean="0">
                        <a:latin typeface="Cambria Math" panose="02040503050406030204" pitchFamily="18" charset="0"/>
                        <a:cs typeface="Times New Roman" panose="02020603050405020304" pitchFamily="18" charset="0"/>
                      </a:rPr>
                      <m:t>(</m:t>
                    </m:r>
                    <m:r>
                      <a:rPr lang="en-US" altLang="zh-TW" sz="2800" b="0" i="1" smtClean="0">
                        <a:latin typeface="Cambria Math" panose="02040503050406030204" pitchFamily="18" charset="0"/>
                        <a:cs typeface="Times New Roman" panose="02020603050405020304" pitchFamily="18" charset="0"/>
                      </a:rPr>
                      <m:t>𝑁</m:t>
                    </m:r>
                    <m:r>
                      <a:rPr lang="en-US" altLang="zh-TW" sz="2800" b="0" i="1" smtClean="0">
                        <a:latin typeface="Cambria Math" panose="02040503050406030204" pitchFamily="18" charset="0"/>
                        <a:cs typeface="Times New Roman" panose="02020603050405020304" pitchFamily="18" charset="0"/>
                      </a:rPr>
                      <m:t>)</m:t>
                    </m:r>
                  </m:oMath>
                </a14:m>
                <a:r>
                  <a:rPr lang="en-US" altLang="zh-TW" sz="2800" dirty="0">
                    <a:latin typeface="Times New Roman" panose="02020603050405020304" pitchFamily="18" charset="0"/>
                    <a:cs typeface="Times New Roman" panose="02020603050405020304" pitchFamily="18" charset="0"/>
                  </a:rPr>
                  <a:t> equations for the camera pose updates can take </a:t>
                </a:r>
                <a14:m>
                  <m:oMath xmlns:m="http://schemas.openxmlformats.org/officeDocument/2006/math">
                    <m:sSup>
                      <m:sSupPr>
                        <m:ctrlPr>
                          <a:rPr lang="en-US" altLang="zh-TW" sz="2800" i="1" smtClean="0">
                            <a:latin typeface="Cambria Math" panose="02040503050406030204" pitchFamily="18" charset="0"/>
                            <a:cs typeface="Times New Roman" panose="02020603050405020304" pitchFamily="18" charset="0"/>
                          </a:rPr>
                        </m:ctrlPr>
                      </m:sSupPr>
                      <m:e>
                        <m:r>
                          <a:rPr lang="en-US" altLang="zh-TW" sz="2800" b="0" i="1" smtClean="0">
                            <a:latin typeface="Cambria Math" panose="02040503050406030204" pitchFamily="18" charset="0"/>
                            <a:cs typeface="Times New Roman" panose="02020603050405020304" pitchFamily="18" charset="0"/>
                          </a:rPr>
                          <m:t>𝑂</m:t>
                        </m:r>
                        <m:r>
                          <a:rPr lang="en-US" altLang="zh-TW" sz="2800" b="0" i="1" smtClean="0">
                            <a:latin typeface="Cambria Math" panose="02040503050406030204" pitchFamily="18" charset="0"/>
                            <a:cs typeface="Times New Roman" panose="02020603050405020304" pitchFamily="18" charset="0"/>
                          </a:rPr>
                          <m:t>(</m:t>
                        </m:r>
                        <m:r>
                          <a:rPr lang="en-US" altLang="zh-TW" sz="2800" b="0" i="1" smtClean="0">
                            <a:latin typeface="Cambria Math" panose="02040503050406030204" pitchFamily="18" charset="0"/>
                            <a:cs typeface="Times New Roman" panose="02020603050405020304" pitchFamily="18" charset="0"/>
                          </a:rPr>
                          <m:t>𝑁</m:t>
                        </m:r>
                      </m:e>
                      <m:sup>
                        <m:r>
                          <a:rPr lang="en-US" altLang="zh-TW" sz="2800" b="0" i="1" smtClean="0">
                            <a:latin typeface="Cambria Math" panose="02040503050406030204" pitchFamily="18" charset="0"/>
                            <a:cs typeface="Times New Roman" panose="02020603050405020304" pitchFamily="18" charset="0"/>
                          </a:rPr>
                          <m:t>3</m:t>
                        </m:r>
                      </m:sup>
                    </m:sSup>
                    <m:r>
                      <a:rPr lang="en-US" altLang="zh-TW" sz="2800" b="0" i="1" smtClean="0">
                        <a:latin typeface="Cambria Math" panose="02040503050406030204" pitchFamily="18" charset="0"/>
                        <a:cs typeface="Times New Roman" panose="02020603050405020304" pitchFamily="18" charset="0"/>
                      </a:rPr>
                      <m:t>)</m:t>
                    </m:r>
                  </m:oMath>
                </a14:m>
                <a:r>
                  <a:rPr lang="en-US" altLang="zh-TW" sz="2800" dirty="0">
                    <a:latin typeface="Times New Roman" panose="02020603050405020304" pitchFamily="18" charset="0"/>
                    <a:cs typeface="Times New Roman" panose="02020603050405020304" pitchFamily="18" charset="0"/>
                  </a:rPr>
                  <a:t> time.</a:t>
                </a:r>
              </a:p>
            </p:txBody>
          </p:sp>
        </mc:Choice>
        <mc:Fallback xmlns="">
          <p:sp>
            <p:nvSpPr>
              <p:cNvPr id="5" name="矩形 4"/>
              <p:cNvSpPr>
                <a:spLocks noRot="1" noChangeAspect="1" noMove="1" noResize="1" noEditPoints="1" noAdjustHandles="1" noChangeArrowheads="1" noChangeShapeType="1" noTextEdit="1"/>
              </p:cNvSpPr>
              <p:nvPr/>
            </p:nvSpPr>
            <p:spPr>
              <a:xfrm>
                <a:off x="844351" y="1755812"/>
                <a:ext cx="10777806" cy="1631216"/>
              </a:xfrm>
              <a:prstGeom prst="rect">
                <a:avLst/>
              </a:prstGeom>
              <a:blipFill>
                <a:blip r:embed="rId3"/>
                <a:stretch>
                  <a:fillRect l="-1018" t="-6343" r="-1131" b="-9328"/>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417219930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394C277F-777C-4AD0-9033-378FE50CA613}"/>
              </a:ext>
            </a:extLst>
          </p:cNvPr>
          <p:cNvSpPr txBox="1">
            <a:spLocks/>
          </p:cNvSpPr>
          <p:nvPr/>
        </p:nvSpPr>
        <p:spPr>
          <a:xfrm>
            <a:off x="87171" y="816970"/>
            <a:ext cx="11936473" cy="592470"/>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en-US" altLang="zh-TW" sz="3200" b="1" dirty="0">
                <a:latin typeface="Times New Roman" panose="02020603050405020304" pitchFamily="18" charset="0"/>
                <a:ea typeface="+mn-ea"/>
                <a:cs typeface="Times New Roman" panose="02020603050405020304" pitchFamily="18" charset="0"/>
              </a:rPr>
              <a:t>11.4.2 </a:t>
            </a:r>
            <a:r>
              <a:rPr lang="en-US" altLang="zh-TW" sz="3200" b="1" dirty="0">
                <a:latin typeface="Times New Roman" panose="02020603050405020304" pitchFamily="18" charset="0"/>
                <a:cs typeface="Times New Roman" panose="02020603050405020304" pitchFamily="18" charset="0"/>
              </a:rPr>
              <a:t>Application: Reconstruction from Internet photographs (5/5)</a:t>
            </a:r>
            <a:endParaRPr lang="zh-TW" altLang="en-US" sz="3200" b="1" dirty="0">
              <a:latin typeface="Times New Roman" panose="02020603050405020304" pitchFamily="18" charset="0"/>
              <a:ea typeface="+mn-ea"/>
              <a:cs typeface="Times New Roman" panose="02020603050405020304" pitchFamily="18" charset="0"/>
            </a:endParaRPr>
          </a:p>
        </p:txBody>
      </p:sp>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77884" y="2562742"/>
            <a:ext cx="6221929" cy="4048199"/>
          </a:xfrm>
          <a:prstGeom prst="rect">
            <a:avLst/>
          </a:prstGeom>
        </p:spPr>
      </p:pic>
      <p:sp>
        <p:nvSpPr>
          <p:cNvPr id="6" name="矩形 5"/>
          <p:cNvSpPr/>
          <p:nvPr/>
        </p:nvSpPr>
        <p:spPr>
          <a:xfrm>
            <a:off x="772413" y="1596384"/>
            <a:ext cx="10626350" cy="1246495"/>
          </a:xfrm>
          <a:prstGeom prst="rect">
            <a:avLst/>
          </a:prstGeom>
        </p:spPr>
        <p:txBody>
          <a:bodyPr vert="horz" wrap="square" lIns="91440" tIns="45720" rIns="91440" bIns="45720" rtlCol="0">
            <a:spAutoFit/>
          </a:bodyPr>
          <a:lstStyle/>
          <a:p>
            <a:pPr marL="285750" indent="-285750" algn="just">
              <a:lnSpc>
                <a:spcPts val="3000"/>
              </a:lnSpc>
              <a:spcBef>
                <a:spcPts val="1000"/>
              </a:spcBef>
              <a:buFont typeface="Arial" panose="020B0604020202020204" pitchFamily="34" charset="0"/>
              <a:buChar char="•"/>
            </a:pPr>
            <a:r>
              <a:rPr lang="en-US" altLang="zh-TW" sz="2000" dirty="0">
                <a:latin typeface="Times New Roman" panose="02020603050405020304" pitchFamily="18" charset="0"/>
                <a:cs typeface="Times New Roman" panose="02020603050405020304" pitchFamily="18" charset="0"/>
              </a:rPr>
              <a:t>Among these, the COLMAP open source structure from motion and multi-view stereo system is currently one of the most widely used, since it can reconstruct extremely large scenes, such as the one shown in Figure 11.20.</a:t>
            </a:r>
            <a:endParaRPr lang="zh-TW" altLang="en-US" sz="2000" dirty="0">
              <a:latin typeface="Times New Roman" panose="02020603050405020304" pitchFamily="18" charset="0"/>
              <a:cs typeface="Times New Roman" panose="02020603050405020304" pitchFamily="18" charset="0"/>
            </a:endParaRPr>
          </a:p>
        </p:txBody>
      </p:sp>
      <p:sp>
        <p:nvSpPr>
          <p:cNvPr id="2" name="文字方塊 1">
            <a:extLst>
              <a:ext uri="{FF2B5EF4-FFF2-40B4-BE49-F238E27FC236}">
                <a16:creationId xmlns:a16="http://schemas.microsoft.com/office/drawing/2014/main" id="{706BFA1B-E6DC-4C0B-BB97-B07F3DB41028}"/>
              </a:ext>
            </a:extLst>
          </p:cNvPr>
          <p:cNvSpPr txBox="1"/>
          <p:nvPr/>
        </p:nvSpPr>
        <p:spPr>
          <a:xfrm>
            <a:off x="250457" y="6336363"/>
            <a:ext cx="2432076" cy="369332"/>
          </a:xfrm>
          <a:prstGeom prst="rect">
            <a:avLst/>
          </a:prstGeom>
          <a:noFill/>
        </p:spPr>
        <p:txBody>
          <a:bodyPr wrap="none" rtlCol="0">
            <a:spAutoFit/>
          </a:bodyPr>
          <a:lstStyle/>
          <a:p>
            <a:r>
              <a:rPr lang="en-US" altLang="zh-TW" dirty="0"/>
              <a:t>MVS: Multi-View Stereo</a:t>
            </a:r>
            <a:endParaRPr lang="zh-TW" altLang="en-US" dirty="0"/>
          </a:p>
        </p:txBody>
      </p:sp>
      <p:sp>
        <p:nvSpPr>
          <p:cNvPr id="3" name="矩形 2">
            <a:extLst>
              <a:ext uri="{FF2B5EF4-FFF2-40B4-BE49-F238E27FC236}">
                <a16:creationId xmlns:a16="http://schemas.microsoft.com/office/drawing/2014/main" id="{23A81484-B526-42B8-89C3-B63C280E37CC}"/>
              </a:ext>
            </a:extLst>
          </p:cNvPr>
          <p:cNvSpPr/>
          <p:nvPr/>
        </p:nvSpPr>
        <p:spPr>
          <a:xfrm>
            <a:off x="8543050" y="62393"/>
            <a:ext cx="3513526" cy="369332"/>
          </a:xfrm>
          <a:prstGeom prst="rect">
            <a:avLst/>
          </a:prstGeom>
        </p:spPr>
        <p:txBody>
          <a:bodyPr wrap="none">
            <a:spAutoFit/>
          </a:bodyPr>
          <a:lstStyle/>
          <a:p>
            <a:r>
              <a:rPr lang="en-US" altLang="zh-TW" dirty="0"/>
              <a:t>https://github.com/colmap/colmap</a:t>
            </a:r>
            <a:endParaRPr lang="zh-TW" altLang="en-US" dirty="0"/>
          </a:p>
        </p:txBody>
      </p:sp>
    </p:spTree>
    <p:extLst>
      <p:ext uri="{BB962C8B-B14F-4D97-AF65-F5344CB8AC3E}">
        <p14:creationId xmlns:p14="http://schemas.microsoft.com/office/powerpoint/2010/main" val="518595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CD16E4A8-3BA7-4E69-9026-A51032FAFB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9321" y="1965670"/>
            <a:ext cx="10105945" cy="3600243"/>
          </a:xfrm>
          <a:prstGeom prst="rect">
            <a:avLst/>
          </a:prstGeom>
        </p:spPr>
      </p:pic>
      <p:sp>
        <p:nvSpPr>
          <p:cNvPr id="8" name="矩形 7">
            <a:extLst>
              <a:ext uri="{FF2B5EF4-FFF2-40B4-BE49-F238E27FC236}">
                <a16:creationId xmlns:a16="http://schemas.microsoft.com/office/drawing/2014/main" id="{DCEF9FCE-9D00-4862-84DF-B8577D0D2D6B}"/>
              </a:ext>
            </a:extLst>
          </p:cNvPr>
          <p:cNvSpPr/>
          <p:nvPr/>
        </p:nvSpPr>
        <p:spPr>
          <a:xfrm>
            <a:off x="2875722" y="1643270"/>
            <a:ext cx="3220278" cy="360024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矩形 2">
            <a:extLst>
              <a:ext uri="{FF2B5EF4-FFF2-40B4-BE49-F238E27FC236}">
                <a16:creationId xmlns:a16="http://schemas.microsoft.com/office/drawing/2014/main" id="{00BE1A6F-D082-48B6-885A-E01AD1764F58}"/>
              </a:ext>
            </a:extLst>
          </p:cNvPr>
          <p:cNvSpPr/>
          <p:nvPr/>
        </p:nvSpPr>
        <p:spPr>
          <a:xfrm>
            <a:off x="450573" y="312519"/>
            <a:ext cx="9705798" cy="630942"/>
          </a:xfrm>
          <a:prstGeom prst="rect">
            <a:avLst/>
          </a:prstGeom>
        </p:spPr>
        <p:txBody>
          <a:bodyPr wrap="square">
            <a:spAutoFit/>
          </a:bodyPr>
          <a:lstStyle/>
          <a:p>
            <a:pPr lvl="0">
              <a:lnSpc>
                <a:spcPts val="4200"/>
              </a:lnSpc>
            </a:pPr>
            <a:r>
              <a:rPr lang="en-US" altLang="zh-CN" sz="4000" b="1" dirty="0">
                <a:solidFill>
                  <a:prstClr val="black"/>
                </a:solidFill>
                <a:latin typeface="Times New Roman" panose="02020603050405020304" pitchFamily="18" charset="0"/>
                <a:cs typeface="Times New Roman" panose="02020603050405020304" pitchFamily="18" charset="0"/>
              </a:rPr>
              <a:t>11.1 Geometric intrinsic calibration(1/6)</a:t>
            </a:r>
          </a:p>
        </p:txBody>
      </p:sp>
    </p:spTree>
    <p:extLst>
      <p:ext uri="{BB962C8B-B14F-4D97-AF65-F5344CB8AC3E}">
        <p14:creationId xmlns:p14="http://schemas.microsoft.com/office/powerpoint/2010/main" val="227054667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45429" y="1127780"/>
            <a:ext cx="11762131" cy="630942"/>
          </a:xfrm>
          <a:prstGeom prst="rect">
            <a:avLst/>
          </a:prstGeom>
        </p:spPr>
        <p:txBody>
          <a:bodyPr wrap="none">
            <a:spAutoFit/>
          </a:bodyPr>
          <a:lstStyle/>
          <a:p>
            <a:pPr>
              <a:lnSpc>
                <a:spcPts val="4200"/>
              </a:lnSpc>
            </a:pPr>
            <a:r>
              <a:rPr lang="en-US" altLang="zh-CN" sz="4000" b="1" dirty="0">
                <a:latin typeface="Times New Roman" panose="02020603050405020304" pitchFamily="18" charset="0"/>
                <a:cs typeface="Times New Roman" panose="02020603050405020304" pitchFamily="18" charset="0"/>
              </a:rPr>
              <a:t>11.5 </a:t>
            </a:r>
            <a:r>
              <a:rPr lang="en-US" altLang="zh-TW" sz="4000" b="1" dirty="0">
                <a:latin typeface="Times New Roman" panose="02020603050405020304" pitchFamily="18" charset="0"/>
                <a:cs typeface="Times New Roman" panose="02020603050405020304" pitchFamily="18" charset="0"/>
              </a:rPr>
              <a:t>Simultaneous localization and mapping (SLAM)</a:t>
            </a:r>
            <a:endParaRPr lang="en-US" altLang="zh-CN" sz="4000" b="1" dirty="0">
              <a:latin typeface="Times New Roman" panose="02020603050405020304" pitchFamily="18" charset="0"/>
              <a:cs typeface="Times New Roman" panose="02020603050405020304" pitchFamily="18" charset="0"/>
            </a:endParaRPr>
          </a:p>
        </p:txBody>
      </p:sp>
      <p:sp>
        <p:nvSpPr>
          <p:cNvPr id="6" name="矩形 5">
            <a:extLst>
              <a:ext uri="{FF2B5EF4-FFF2-40B4-BE49-F238E27FC236}">
                <a16:creationId xmlns:a16="http://schemas.microsoft.com/office/drawing/2014/main" id="{18CC646C-0437-435D-B405-B6928EB0B827}"/>
              </a:ext>
            </a:extLst>
          </p:cNvPr>
          <p:cNvSpPr/>
          <p:nvPr/>
        </p:nvSpPr>
        <p:spPr>
          <a:xfrm>
            <a:off x="1358786" y="1921632"/>
            <a:ext cx="9261918" cy="3683060"/>
          </a:xfrm>
          <a:prstGeom prst="rect">
            <a:avLst/>
          </a:prstGeom>
        </p:spPr>
        <p:txBody>
          <a:bodyPr wrap="square">
            <a:spAutoFit/>
          </a:bodyPr>
          <a:lstStyle/>
          <a:p>
            <a:pPr marL="457200" indent="-457200">
              <a:lnSpc>
                <a:spcPts val="4000"/>
              </a:lnSpc>
              <a:buFont typeface="Arial" panose="020B0604020202020204" pitchFamily="34" charset="0"/>
              <a:buChar char="•"/>
            </a:pPr>
            <a:r>
              <a:rPr lang="en-US" altLang="zh-CN" sz="2400" b="1" dirty="0">
                <a:latin typeface="Times New Roman" panose="02020603050405020304" pitchFamily="18" charset="0"/>
                <a:cs typeface="Times New Roman" panose="02020603050405020304" pitchFamily="18" charset="0"/>
              </a:rPr>
              <a:t>11.5.1 Introduction</a:t>
            </a:r>
          </a:p>
          <a:p>
            <a:pPr marL="457200" indent="-457200">
              <a:lnSpc>
                <a:spcPts val="4000"/>
              </a:lnSpc>
              <a:buFont typeface="Arial" panose="020B0604020202020204" pitchFamily="34" charset="0"/>
              <a:buChar char="•"/>
            </a:pPr>
            <a:r>
              <a:rPr lang="en-US" altLang="zh-CN" sz="2400" b="1" dirty="0">
                <a:latin typeface="Times New Roman" panose="02020603050405020304" pitchFamily="18" charset="0"/>
                <a:cs typeface="Times New Roman" panose="02020603050405020304" pitchFamily="18" charset="0"/>
              </a:rPr>
              <a:t>11.5.2 Overview of the Flowchart</a:t>
            </a:r>
          </a:p>
          <a:p>
            <a:pPr marL="914400" lvl="1" indent="-457200">
              <a:lnSpc>
                <a:spcPts val="4000"/>
              </a:lnSpc>
              <a:buFont typeface="Wingdings" panose="05000000000000000000" pitchFamily="2" charset="2"/>
              <a:buChar char="ü"/>
            </a:pPr>
            <a:r>
              <a:rPr lang="en-US" altLang="zh-CN" sz="2000" b="1" dirty="0">
                <a:latin typeface="Times New Roman" panose="02020603050405020304" pitchFamily="18" charset="0"/>
                <a:cs typeface="Times New Roman" panose="02020603050405020304" pitchFamily="18" charset="0"/>
              </a:rPr>
              <a:t>Data Collection</a:t>
            </a:r>
          </a:p>
          <a:p>
            <a:pPr marL="914400" lvl="1" indent="-457200">
              <a:lnSpc>
                <a:spcPts val="4000"/>
              </a:lnSpc>
              <a:buFont typeface="Wingdings" panose="05000000000000000000" pitchFamily="2" charset="2"/>
              <a:buChar char="ü"/>
            </a:pPr>
            <a:r>
              <a:rPr lang="en-US" altLang="zh-CN" sz="2000" b="1" dirty="0">
                <a:latin typeface="Times New Roman" panose="02020603050405020304" pitchFamily="18" charset="0"/>
                <a:cs typeface="Times New Roman" panose="02020603050405020304" pitchFamily="18" charset="0"/>
              </a:rPr>
              <a:t>Visual Odometry</a:t>
            </a:r>
          </a:p>
          <a:p>
            <a:pPr marL="914400" lvl="1" indent="-457200">
              <a:lnSpc>
                <a:spcPts val="4000"/>
              </a:lnSpc>
              <a:buFont typeface="Wingdings" panose="05000000000000000000" pitchFamily="2" charset="2"/>
              <a:buChar char="ü"/>
            </a:pPr>
            <a:r>
              <a:rPr lang="en-US" altLang="zh-CN" sz="2000" b="1" dirty="0">
                <a:latin typeface="Times New Roman" panose="02020603050405020304" pitchFamily="18" charset="0"/>
                <a:cs typeface="Times New Roman" panose="02020603050405020304" pitchFamily="18" charset="0"/>
              </a:rPr>
              <a:t>Optimization</a:t>
            </a:r>
          </a:p>
          <a:p>
            <a:pPr marL="914400" lvl="1" indent="-457200">
              <a:lnSpc>
                <a:spcPts val="4000"/>
              </a:lnSpc>
              <a:buFont typeface="Wingdings" panose="05000000000000000000" pitchFamily="2" charset="2"/>
              <a:buChar char="ü"/>
            </a:pPr>
            <a:r>
              <a:rPr lang="en-US" altLang="zh-CN" sz="2000" b="1" dirty="0">
                <a:latin typeface="Times New Roman" panose="02020603050405020304" pitchFamily="18" charset="0"/>
                <a:cs typeface="Times New Roman" panose="02020603050405020304" pitchFamily="18" charset="0"/>
              </a:rPr>
              <a:t>Loop Closure Detection</a:t>
            </a:r>
          </a:p>
          <a:p>
            <a:pPr lvl="1" indent="-457200">
              <a:lnSpc>
                <a:spcPts val="4000"/>
              </a:lnSpc>
              <a:buFont typeface="Arial" panose="020B0604020202020204" pitchFamily="34" charset="0"/>
              <a:buChar char="•"/>
            </a:pPr>
            <a:r>
              <a:rPr lang="en-US" altLang="zh-CN" sz="2400" b="1" dirty="0">
                <a:latin typeface="Times New Roman" panose="02020603050405020304" pitchFamily="18" charset="0"/>
                <a:cs typeface="Times New Roman" panose="02020603050405020304" pitchFamily="18" charset="0"/>
              </a:rPr>
              <a:t>11.5.3 Applications: Autonomous Navigation </a:t>
            </a:r>
          </a:p>
        </p:txBody>
      </p:sp>
    </p:spTree>
    <p:extLst>
      <p:ext uri="{BB962C8B-B14F-4D97-AF65-F5344CB8AC3E}">
        <p14:creationId xmlns:p14="http://schemas.microsoft.com/office/powerpoint/2010/main" val="33648643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4003578A-1DBE-4AEA-8D0A-67F006F08C03}"/>
              </a:ext>
            </a:extLst>
          </p:cNvPr>
          <p:cNvSpPr/>
          <p:nvPr/>
        </p:nvSpPr>
        <p:spPr>
          <a:xfrm>
            <a:off x="573218" y="541411"/>
            <a:ext cx="4947060" cy="646331"/>
          </a:xfrm>
          <a:prstGeom prst="rect">
            <a:avLst/>
          </a:prstGeom>
        </p:spPr>
        <p:txBody>
          <a:bodyPr wrap="none">
            <a:spAutoFit/>
          </a:bodyPr>
          <a:lstStyle/>
          <a:p>
            <a:r>
              <a:rPr lang="en-US" altLang="zh-CN" sz="3600" b="1" dirty="0">
                <a:latin typeface="Times New Roman" panose="02020603050405020304" pitchFamily="18" charset="0"/>
                <a:cs typeface="Times New Roman" panose="02020603050405020304" pitchFamily="18" charset="0"/>
              </a:rPr>
              <a:t>11.5.1 Introduction (1/4)</a:t>
            </a:r>
            <a:endParaRPr lang="zh-CN" altLang="en-US" sz="3600" b="1" dirty="0"/>
          </a:p>
        </p:txBody>
      </p:sp>
      <p:sp>
        <p:nvSpPr>
          <p:cNvPr id="7" name="矩形 6">
            <a:extLst>
              <a:ext uri="{FF2B5EF4-FFF2-40B4-BE49-F238E27FC236}">
                <a16:creationId xmlns:a16="http://schemas.microsoft.com/office/drawing/2014/main" id="{53569C66-02CB-4512-AAFB-2A4F784D9428}"/>
              </a:ext>
            </a:extLst>
          </p:cNvPr>
          <p:cNvSpPr/>
          <p:nvPr/>
        </p:nvSpPr>
        <p:spPr>
          <a:xfrm>
            <a:off x="694476" y="1423715"/>
            <a:ext cx="10648438" cy="1839221"/>
          </a:xfrm>
          <a:prstGeom prst="rect">
            <a:avLst/>
          </a:prstGeom>
        </p:spPr>
        <p:txBody>
          <a:bodyPr wrap="square">
            <a:spAutoFit/>
          </a:bodyPr>
          <a:lstStyle/>
          <a:p>
            <a:pPr marL="342900" indent="-342900" algn="just">
              <a:lnSpc>
                <a:spcPts val="3200"/>
              </a:lnSpc>
              <a:spcAft>
                <a:spcPts val="1200"/>
              </a:spcAft>
              <a:buFont typeface="Arial" panose="020B0604020202020204" pitchFamily="34" charset="0"/>
              <a:buChar char="•"/>
            </a:pPr>
            <a:r>
              <a:rPr lang="en-US" altLang="zh-CN" sz="2000" dirty="0">
                <a:latin typeface="Times New Roman" panose="02020603050405020304" pitchFamily="18" charset="0"/>
                <a:cs typeface="Times New Roman" panose="02020603050405020304" pitchFamily="18" charset="0"/>
              </a:rPr>
              <a:t>In some scenario, mobile robot cannot localize its position through the GPS.</a:t>
            </a:r>
          </a:p>
          <a:p>
            <a:pPr marL="342900" indent="-342900" algn="just">
              <a:lnSpc>
                <a:spcPts val="3200"/>
              </a:lnSpc>
              <a:spcAft>
                <a:spcPts val="1200"/>
              </a:spcAft>
              <a:buFont typeface="Arial" panose="020B0604020202020204" pitchFamily="34" charset="0"/>
              <a:buChar char="•"/>
            </a:pPr>
            <a:r>
              <a:rPr lang="en-US" altLang="zh-CN" sz="2000" dirty="0">
                <a:latin typeface="Times New Roman" panose="02020603050405020304" pitchFamily="18" charset="0"/>
                <a:cs typeface="Times New Roman" panose="02020603050405020304" pitchFamily="18" charset="0"/>
              </a:rPr>
              <a:t>However, GPS can only be used outdoors. To solve the positioning, mapping, attitude estimation, and path planning of GPS failure areas in buildings, caves, and </a:t>
            </a:r>
            <a:r>
              <a:rPr lang="en-US" altLang="zh-CN" sz="2000" dirty="0" err="1">
                <a:latin typeface="Times New Roman" panose="02020603050405020304" pitchFamily="18" charset="0"/>
                <a:cs typeface="Times New Roman" panose="02020603050405020304" pitchFamily="18" charset="0"/>
              </a:rPr>
              <a:t>seabeds</a:t>
            </a:r>
            <a:r>
              <a:rPr lang="en-US" altLang="zh-CN" sz="2000" dirty="0">
                <a:latin typeface="Times New Roman" panose="02020603050405020304" pitchFamily="18" charset="0"/>
                <a:cs typeface="Times New Roman" panose="02020603050405020304" pitchFamily="18" charset="0"/>
              </a:rPr>
              <a:t>, the most effective currently is SLAM technology.</a:t>
            </a:r>
            <a:endParaRPr lang="en-US" altLang="zh-TW" sz="2000" dirty="0">
              <a:latin typeface="Times New Roman" panose="02020603050405020304" pitchFamily="18" charset="0"/>
              <a:cs typeface="Times New Roman" panose="02020603050405020304" pitchFamily="18" charset="0"/>
            </a:endParaRPr>
          </a:p>
        </p:txBody>
      </p:sp>
      <p:sp>
        <p:nvSpPr>
          <p:cNvPr id="8" name="矩形 7">
            <a:hlinkClick r:id="rId3"/>
            <a:extLst>
              <a:ext uri="{FF2B5EF4-FFF2-40B4-BE49-F238E27FC236}">
                <a16:creationId xmlns:a16="http://schemas.microsoft.com/office/drawing/2014/main" id="{D62F42E0-0585-4C2A-B714-4DA41BE7A924}"/>
              </a:ext>
            </a:extLst>
          </p:cNvPr>
          <p:cNvSpPr/>
          <p:nvPr/>
        </p:nvSpPr>
        <p:spPr>
          <a:xfrm>
            <a:off x="93840" y="6468780"/>
            <a:ext cx="4538422" cy="307777"/>
          </a:xfrm>
          <a:prstGeom prst="rect">
            <a:avLst/>
          </a:prstGeom>
        </p:spPr>
        <p:txBody>
          <a:bodyPr wrap="none">
            <a:spAutoFit/>
          </a:bodyPr>
          <a:lstStyle/>
          <a:p>
            <a:r>
              <a:rPr lang="zh-CN" altLang="en-US" sz="1400" dirty="0"/>
              <a:t>https://www.youtube.com/watch?v=IMSozUpFFkU&amp;t=2s</a:t>
            </a:r>
          </a:p>
        </p:txBody>
      </p:sp>
      <p:pic>
        <p:nvPicPr>
          <p:cNvPr id="10" name="圖片 9">
            <a:extLst>
              <a:ext uri="{FF2B5EF4-FFF2-40B4-BE49-F238E27FC236}">
                <a16:creationId xmlns:a16="http://schemas.microsoft.com/office/drawing/2014/main" id="{09547D35-3167-487C-B2BF-0EEBC17312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98129" y="3188324"/>
            <a:ext cx="4430485" cy="3280456"/>
          </a:xfrm>
          <a:prstGeom prst="rect">
            <a:avLst/>
          </a:prstGeom>
        </p:spPr>
      </p:pic>
      <p:sp>
        <p:nvSpPr>
          <p:cNvPr id="2" name="文字方塊 1">
            <a:extLst>
              <a:ext uri="{FF2B5EF4-FFF2-40B4-BE49-F238E27FC236}">
                <a16:creationId xmlns:a16="http://schemas.microsoft.com/office/drawing/2014/main" id="{F80786C3-55C9-4C41-9285-B5E5FB9E6E14}"/>
              </a:ext>
            </a:extLst>
          </p:cNvPr>
          <p:cNvSpPr txBox="1"/>
          <p:nvPr/>
        </p:nvSpPr>
        <p:spPr>
          <a:xfrm>
            <a:off x="8762338" y="172079"/>
            <a:ext cx="3084306" cy="369332"/>
          </a:xfrm>
          <a:prstGeom prst="rect">
            <a:avLst/>
          </a:prstGeom>
          <a:noFill/>
        </p:spPr>
        <p:txBody>
          <a:bodyPr wrap="none" rtlCol="0">
            <a:spAutoFit/>
          </a:bodyPr>
          <a:lstStyle>
            <a:defPPr>
              <a:defRPr lang="zh-TW"/>
            </a:defPPr>
          </a:lstStyle>
          <a:p>
            <a:r>
              <a:rPr lang="en-US" altLang="zh-TW" dirty="0"/>
              <a:t>GPS: Global Positioning System</a:t>
            </a:r>
            <a:endParaRPr lang="zh-TW" altLang="en-US" dirty="0"/>
          </a:p>
        </p:txBody>
      </p:sp>
      <p:sp>
        <p:nvSpPr>
          <p:cNvPr id="5" name="文字方塊 4">
            <a:extLst>
              <a:ext uri="{FF2B5EF4-FFF2-40B4-BE49-F238E27FC236}">
                <a16:creationId xmlns:a16="http://schemas.microsoft.com/office/drawing/2014/main" id="{2140BEC7-CA1B-4E5A-880A-EC9BA20CFF63}"/>
              </a:ext>
            </a:extLst>
          </p:cNvPr>
          <p:cNvSpPr txBox="1"/>
          <p:nvPr/>
        </p:nvSpPr>
        <p:spPr>
          <a:xfrm>
            <a:off x="6981430" y="541411"/>
            <a:ext cx="5286768" cy="369332"/>
          </a:xfrm>
          <a:prstGeom prst="rect">
            <a:avLst/>
          </a:prstGeom>
          <a:noFill/>
        </p:spPr>
        <p:txBody>
          <a:bodyPr wrap="none" rtlCol="0">
            <a:spAutoFit/>
          </a:bodyPr>
          <a:lstStyle/>
          <a:p>
            <a:r>
              <a:rPr lang="en-US" altLang="zh-TW" dirty="0"/>
              <a:t>NASA: National Aeronautics and Space Administration</a:t>
            </a:r>
            <a:endParaRPr lang="zh-TW" altLang="en-US" dirty="0"/>
          </a:p>
        </p:txBody>
      </p:sp>
    </p:spTree>
    <p:extLst>
      <p:ext uri="{BB962C8B-B14F-4D97-AF65-F5344CB8AC3E}">
        <p14:creationId xmlns:p14="http://schemas.microsoft.com/office/powerpoint/2010/main" val="63439620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5E9FD723-276B-49AE-BE93-704AAC5AE29F}"/>
              </a:ext>
            </a:extLst>
          </p:cNvPr>
          <p:cNvSpPr/>
          <p:nvPr/>
        </p:nvSpPr>
        <p:spPr>
          <a:xfrm>
            <a:off x="619923" y="1492221"/>
            <a:ext cx="2819400" cy="502702"/>
          </a:xfrm>
          <a:prstGeom prst="rect">
            <a:avLst/>
          </a:prstGeom>
        </p:spPr>
        <p:txBody>
          <a:bodyPr wrap="square">
            <a:spAutoFit/>
          </a:bodyPr>
          <a:lstStyle/>
          <a:p>
            <a:pPr algn="just">
              <a:lnSpc>
                <a:spcPts val="3200"/>
              </a:lnSpc>
              <a:spcAft>
                <a:spcPts val="1200"/>
              </a:spcAft>
            </a:pPr>
            <a:r>
              <a:rPr lang="en-US" altLang="zh-CN" sz="2800" b="1" dirty="0">
                <a:latin typeface="Times New Roman" panose="02020603050405020304" pitchFamily="18" charset="0"/>
                <a:cs typeface="Times New Roman" panose="02020603050405020304" pitchFamily="18" charset="0"/>
              </a:rPr>
              <a:t>What is SLAM ? </a:t>
            </a:r>
          </a:p>
        </p:txBody>
      </p:sp>
      <p:sp>
        <p:nvSpPr>
          <p:cNvPr id="6" name="矩形 5">
            <a:extLst>
              <a:ext uri="{FF2B5EF4-FFF2-40B4-BE49-F238E27FC236}">
                <a16:creationId xmlns:a16="http://schemas.microsoft.com/office/drawing/2014/main" id="{1557CD71-399B-4FC5-B688-9C1EE46259B8}"/>
              </a:ext>
            </a:extLst>
          </p:cNvPr>
          <p:cNvSpPr/>
          <p:nvPr/>
        </p:nvSpPr>
        <p:spPr>
          <a:xfrm>
            <a:off x="941050" y="2177044"/>
            <a:ext cx="10646229" cy="1595117"/>
          </a:xfrm>
          <a:prstGeom prst="rect">
            <a:avLst/>
          </a:prstGeom>
        </p:spPr>
        <p:txBody>
          <a:bodyPr wrap="square">
            <a:spAutoFit/>
          </a:bodyPr>
          <a:lstStyle/>
          <a:p>
            <a:pPr marL="285750" indent="-285750" algn="just">
              <a:lnSpc>
                <a:spcPts val="3000"/>
              </a:lnSpc>
              <a:buFont typeface="Arial" panose="020B0604020202020204" pitchFamily="34" charset="0"/>
              <a:buChar char="•"/>
            </a:pPr>
            <a:r>
              <a:rPr lang="zh-CN" altLang="en-US" sz="2000" dirty="0">
                <a:latin typeface="Times New Roman" panose="02020603050405020304" pitchFamily="18" charset="0"/>
                <a:cs typeface="Times New Roman" panose="02020603050405020304" pitchFamily="18" charset="0"/>
              </a:rPr>
              <a:t>SLAM means that when a certain mobile device (such as a robot) starts from an unknown location in an unknown environment, it uses sensors to observe and locate its own position, posture, and trajectory during the movement and then builds an incremental map based on its own position</a:t>
            </a:r>
            <a:r>
              <a:rPr lang="en-US" altLang="zh-CN" sz="2000" dirty="0">
                <a:latin typeface="Times New Roman" panose="02020603050405020304" pitchFamily="18" charset="0"/>
                <a:cs typeface="Times New Roman" panose="02020603050405020304" pitchFamily="18" charset="0"/>
              </a:rPr>
              <a:t>, t</a:t>
            </a:r>
            <a:r>
              <a:rPr lang="zh-CN" altLang="en-US" sz="2000" dirty="0">
                <a:latin typeface="Times New Roman" panose="02020603050405020304" pitchFamily="18" charset="0"/>
                <a:cs typeface="Times New Roman" panose="02020603050405020304" pitchFamily="18" charset="0"/>
              </a:rPr>
              <a:t>o achieve the purpose of simultaneous positioning and map construction.</a:t>
            </a:r>
          </a:p>
        </p:txBody>
      </p:sp>
      <p:sp>
        <p:nvSpPr>
          <p:cNvPr id="7" name="矩形 6">
            <a:extLst>
              <a:ext uri="{FF2B5EF4-FFF2-40B4-BE49-F238E27FC236}">
                <a16:creationId xmlns:a16="http://schemas.microsoft.com/office/drawing/2014/main" id="{4E45EB16-6695-4A39-A8D3-92B9E063610F}"/>
              </a:ext>
            </a:extLst>
          </p:cNvPr>
          <p:cNvSpPr/>
          <p:nvPr/>
        </p:nvSpPr>
        <p:spPr>
          <a:xfrm>
            <a:off x="941050" y="3772161"/>
            <a:ext cx="10727873" cy="990015"/>
          </a:xfrm>
          <a:prstGeom prst="rect">
            <a:avLst/>
          </a:prstGeom>
        </p:spPr>
        <p:txBody>
          <a:bodyPr wrap="square">
            <a:spAutoFit/>
          </a:bodyPr>
          <a:lstStyle/>
          <a:p>
            <a:pPr marL="342900" indent="-342900">
              <a:lnSpc>
                <a:spcPts val="3200"/>
              </a:lnSpc>
              <a:spcAft>
                <a:spcPts val="600"/>
              </a:spcAft>
              <a:buFont typeface="Arial" panose="020B0604020202020204" pitchFamily="34" charset="0"/>
              <a:buChar char="•"/>
            </a:pPr>
            <a:r>
              <a:rPr lang="en-US" altLang="zh-TW" sz="2000" dirty="0">
                <a:latin typeface="Times New Roman" panose="02020603050405020304" pitchFamily="18" charset="0"/>
                <a:cs typeface="Times New Roman" panose="02020603050405020304" pitchFamily="18" charset="0"/>
              </a:rPr>
              <a:t>The mobile robot needs to estimate the robot’s state, including the location, direction, and pose.</a:t>
            </a:r>
          </a:p>
          <a:p>
            <a:pPr marL="342900" indent="-342900">
              <a:lnSpc>
                <a:spcPts val="3200"/>
              </a:lnSpc>
              <a:spcAft>
                <a:spcPts val="600"/>
              </a:spcAft>
              <a:buFont typeface="Arial" panose="020B0604020202020204" pitchFamily="34" charset="0"/>
              <a:buChar char="•"/>
            </a:pPr>
            <a:r>
              <a:rPr lang="en-US" altLang="zh-TW" sz="2000" dirty="0">
                <a:latin typeface="Times New Roman" panose="02020603050405020304" pitchFamily="18" charset="0"/>
                <a:cs typeface="Times New Roman" panose="02020603050405020304" pitchFamily="18" charset="0"/>
              </a:rPr>
              <a:t>Mobile robot  needs to build the map </a:t>
            </a:r>
            <a:r>
              <a:rPr lang="en-US" altLang="en-US" sz="2000" dirty="0">
                <a:latin typeface="Times New Roman" panose="02020603050405020304" pitchFamily="18" charset="0"/>
                <a:cs typeface="Times New Roman" panose="02020603050405020304" pitchFamily="18" charset="0"/>
              </a:rPr>
              <a:t>simultaneously.</a:t>
            </a:r>
            <a:endParaRPr lang="en-US" altLang="zh-TW" sz="2000" dirty="0">
              <a:latin typeface="Times New Roman" panose="02020603050405020304" pitchFamily="18" charset="0"/>
              <a:cs typeface="Times New Roman" panose="02020603050405020304" pitchFamily="18" charset="0"/>
            </a:endParaRPr>
          </a:p>
        </p:txBody>
      </p:sp>
      <p:sp>
        <p:nvSpPr>
          <p:cNvPr id="8" name="矩形 7">
            <a:extLst>
              <a:ext uri="{FF2B5EF4-FFF2-40B4-BE49-F238E27FC236}">
                <a16:creationId xmlns:a16="http://schemas.microsoft.com/office/drawing/2014/main" id="{4003578A-1DBE-4AEA-8D0A-67F006F08C03}"/>
              </a:ext>
            </a:extLst>
          </p:cNvPr>
          <p:cNvSpPr/>
          <p:nvPr/>
        </p:nvSpPr>
        <p:spPr>
          <a:xfrm>
            <a:off x="573218" y="541411"/>
            <a:ext cx="4947060" cy="646331"/>
          </a:xfrm>
          <a:prstGeom prst="rect">
            <a:avLst/>
          </a:prstGeom>
        </p:spPr>
        <p:txBody>
          <a:bodyPr wrap="none">
            <a:spAutoFit/>
          </a:bodyPr>
          <a:lstStyle/>
          <a:p>
            <a:r>
              <a:rPr lang="en-US" altLang="zh-CN" sz="3600" b="1" dirty="0">
                <a:latin typeface="Times New Roman" panose="02020603050405020304" pitchFamily="18" charset="0"/>
                <a:cs typeface="Times New Roman" panose="02020603050405020304" pitchFamily="18" charset="0"/>
              </a:rPr>
              <a:t>11.5.1 Introduction (2/4)</a:t>
            </a:r>
            <a:endParaRPr lang="zh-CN" altLang="en-US" sz="3600" b="1" dirty="0"/>
          </a:p>
        </p:txBody>
      </p:sp>
    </p:spTree>
    <p:extLst>
      <p:ext uri="{BB962C8B-B14F-4D97-AF65-F5344CB8AC3E}">
        <p14:creationId xmlns:p14="http://schemas.microsoft.com/office/powerpoint/2010/main" val="34430405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F2016C6E-F8DF-4696-B2B8-421298ABF9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5410" y="2133033"/>
            <a:ext cx="4380734" cy="2591934"/>
          </a:xfrm>
          <a:prstGeom prst="rect">
            <a:avLst/>
          </a:prstGeom>
        </p:spPr>
      </p:pic>
      <p:sp>
        <p:nvSpPr>
          <p:cNvPr id="8" name="矩形 7">
            <a:extLst>
              <a:ext uri="{FF2B5EF4-FFF2-40B4-BE49-F238E27FC236}">
                <a16:creationId xmlns:a16="http://schemas.microsoft.com/office/drawing/2014/main" id="{A10C061B-DE2D-49E4-AF74-C02521DE6821}"/>
              </a:ext>
            </a:extLst>
          </p:cNvPr>
          <p:cNvSpPr/>
          <p:nvPr/>
        </p:nvSpPr>
        <p:spPr>
          <a:xfrm>
            <a:off x="125266" y="6466505"/>
            <a:ext cx="3315331" cy="261610"/>
          </a:xfrm>
          <a:prstGeom prst="rect">
            <a:avLst/>
          </a:prstGeom>
        </p:spPr>
        <p:txBody>
          <a:bodyPr wrap="none">
            <a:spAutoFit/>
          </a:bodyPr>
          <a:lstStyle/>
          <a:p>
            <a:r>
              <a:rPr lang="zh-CN" altLang="en-US" sz="1100" dirty="0">
                <a:latin typeface="Times New Roman" panose="02020603050405020304" pitchFamily="18" charset="0"/>
                <a:cs typeface="Times New Roman" panose="02020603050405020304" pitchFamily="18" charset="0"/>
              </a:rPr>
              <a:t>https://www.wired.com/2017/05/the-physics-of-drones/</a:t>
            </a:r>
          </a:p>
        </p:txBody>
      </p:sp>
      <p:pic>
        <p:nvPicPr>
          <p:cNvPr id="10" name="圖片 9">
            <a:extLst>
              <a:ext uri="{FF2B5EF4-FFF2-40B4-BE49-F238E27FC236}">
                <a16:creationId xmlns:a16="http://schemas.microsoft.com/office/drawing/2014/main" id="{0805525E-B405-4713-A572-AEA329B070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70110" y="544676"/>
            <a:ext cx="5152973" cy="2748252"/>
          </a:xfrm>
          <a:prstGeom prst="rect">
            <a:avLst/>
          </a:prstGeom>
        </p:spPr>
      </p:pic>
      <p:sp>
        <p:nvSpPr>
          <p:cNvPr id="11" name="矩形 10">
            <a:extLst>
              <a:ext uri="{FF2B5EF4-FFF2-40B4-BE49-F238E27FC236}">
                <a16:creationId xmlns:a16="http://schemas.microsoft.com/office/drawing/2014/main" id="{3CD5CB96-2455-4114-BA85-FDD0653F0A6D}"/>
              </a:ext>
            </a:extLst>
          </p:cNvPr>
          <p:cNvSpPr/>
          <p:nvPr/>
        </p:nvSpPr>
        <p:spPr>
          <a:xfrm>
            <a:off x="125266" y="6237943"/>
            <a:ext cx="3302507" cy="261610"/>
          </a:xfrm>
          <a:prstGeom prst="rect">
            <a:avLst/>
          </a:prstGeom>
        </p:spPr>
        <p:txBody>
          <a:bodyPr wrap="none">
            <a:spAutoFit/>
          </a:bodyPr>
          <a:lstStyle/>
          <a:p>
            <a:r>
              <a:rPr lang="zh-CN" altLang="en-US" sz="1100" dirty="0">
                <a:latin typeface="Times New Roman" panose="02020603050405020304" pitchFamily="18" charset="0"/>
                <a:cs typeface="Times New Roman" panose="02020603050405020304" pitchFamily="18" charset="0"/>
              </a:rPr>
              <a:t>https://lvivity.com/augmented-reality-in-interior-design</a:t>
            </a:r>
          </a:p>
        </p:txBody>
      </p:sp>
      <p:pic>
        <p:nvPicPr>
          <p:cNvPr id="16" name="圖片 15">
            <a:extLst>
              <a:ext uri="{FF2B5EF4-FFF2-40B4-BE49-F238E27FC236}">
                <a16:creationId xmlns:a16="http://schemas.microsoft.com/office/drawing/2014/main" id="{9341EE51-5271-4B2D-9A9D-8A718919E7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6605" y="3641564"/>
            <a:ext cx="4239985" cy="2824941"/>
          </a:xfrm>
          <a:prstGeom prst="rect">
            <a:avLst/>
          </a:prstGeom>
        </p:spPr>
      </p:pic>
      <p:sp>
        <p:nvSpPr>
          <p:cNvPr id="17" name="矩形 16">
            <a:extLst>
              <a:ext uri="{FF2B5EF4-FFF2-40B4-BE49-F238E27FC236}">
                <a16:creationId xmlns:a16="http://schemas.microsoft.com/office/drawing/2014/main" id="{D7605479-EF3C-4C0C-8890-C42D6FD046C2}"/>
              </a:ext>
            </a:extLst>
          </p:cNvPr>
          <p:cNvSpPr/>
          <p:nvPr/>
        </p:nvSpPr>
        <p:spPr>
          <a:xfrm>
            <a:off x="125266" y="5977664"/>
            <a:ext cx="3783408" cy="276999"/>
          </a:xfrm>
          <a:prstGeom prst="rect">
            <a:avLst/>
          </a:prstGeom>
        </p:spPr>
        <p:txBody>
          <a:bodyPr wrap="none">
            <a:spAutoFit/>
          </a:bodyPr>
          <a:lstStyle/>
          <a:p>
            <a:r>
              <a:rPr lang="zh-CN" altLang="en-US" sz="1200" dirty="0">
                <a:latin typeface="Times New Roman" panose="02020603050405020304" pitchFamily="18" charset="0"/>
                <a:cs typeface="Times New Roman" panose="02020603050405020304" pitchFamily="18" charset="0"/>
              </a:rPr>
              <a:t>https://time.com/4129247/google-self-driving-cars-patent/</a:t>
            </a:r>
          </a:p>
        </p:txBody>
      </p:sp>
      <p:sp>
        <p:nvSpPr>
          <p:cNvPr id="9" name="矩形 8">
            <a:extLst>
              <a:ext uri="{FF2B5EF4-FFF2-40B4-BE49-F238E27FC236}">
                <a16:creationId xmlns:a16="http://schemas.microsoft.com/office/drawing/2014/main" id="{4003578A-1DBE-4AEA-8D0A-67F006F08C03}"/>
              </a:ext>
            </a:extLst>
          </p:cNvPr>
          <p:cNvSpPr/>
          <p:nvPr/>
        </p:nvSpPr>
        <p:spPr>
          <a:xfrm>
            <a:off x="573218" y="541411"/>
            <a:ext cx="4947060" cy="646331"/>
          </a:xfrm>
          <a:prstGeom prst="rect">
            <a:avLst/>
          </a:prstGeom>
        </p:spPr>
        <p:txBody>
          <a:bodyPr wrap="none">
            <a:spAutoFit/>
          </a:bodyPr>
          <a:lstStyle/>
          <a:p>
            <a:r>
              <a:rPr lang="en-US" altLang="zh-CN" sz="3600" b="1" dirty="0">
                <a:latin typeface="Times New Roman" panose="02020603050405020304" pitchFamily="18" charset="0"/>
                <a:cs typeface="Times New Roman" panose="02020603050405020304" pitchFamily="18" charset="0"/>
              </a:rPr>
              <a:t>11.5.1 Introduction (3/4)</a:t>
            </a:r>
            <a:endParaRPr lang="zh-CN" altLang="en-US" sz="3600" b="1" dirty="0"/>
          </a:p>
        </p:txBody>
      </p:sp>
    </p:spTree>
    <p:extLst>
      <p:ext uri="{BB962C8B-B14F-4D97-AF65-F5344CB8AC3E}">
        <p14:creationId xmlns:p14="http://schemas.microsoft.com/office/powerpoint/2010/main" val="326656193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圓角 5">
            <a:extLst>
              <a:ext uri="{FF2B5EF4-FFF2-40B4-BE49-F238E27FC236}">
                <a16:creationId xmlns:a16="http://schemas.microsoft.com/office/drawing/2014/main" id="{3D52ACFD-0CA8-4BDF-89EC-5BC7ABB34040}"/>
              </a:ext>
            </a:extLst>
          </p:cNvPr>
          <p:cNvSpPr/>
          <p:nvPr/>
        </p:nvSpPr>
        <p:spPr>
          <a:xfrm>
            <a:off x="2693537" y="4723618"/>
            <a:ext cx="2366038" cy="737874"/>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solidFill>
            </a:endParaRPr>
          </a:p>
        </p:txBody>
      </p:sp>
      <p:sp>
        <p:nvSpPr>
          <p:cNvPr id="8" name="矩形 7">
            <a:extLst>
              <a:ext uri="{FF2B5EF4-FFF2-40B4-BE49-F238E27FC236}">
                <a16:creationId xmlns:a16="http://schemas.microsoft.com/office/drawing/2014/main" id="{5FB51270-8536-49D0-88C2-2455815DE280}"/>
              </a:ext>
            </a:extLst>
          </p:cNvPr>
          <p:cNvSpPr/>
          <p:nvPr/>
        </p:nvSpPr>
        <p:spPr>
          <a:xfrm>
            <a:off x="2892238" y="4897278"/>
            <a:ext cx="1997663" cy="400110"/>
          </a:xfrm>
          <a:prstGeom prst="rect">
            <a:avLst/>
          </a:prstGeom>
        </p:spPr>
        <p:txBody>
          <a:bodyPr wrap="none">
            <a:spAutoFit/>
          </a:bodyPr>
          <a:lstStyle/>
          <a:p>
            <a:r>
              <a:rPr lang="en-US" altLang="zh-TW" sz="2000" b="1" dirty="0">
                <a:latin typeface="Times New Roman" panose="02020603050405020304" pitchFamily="18" charset="0"/>
                <a:cs typeface="Times New Roman" panose="02020603050405020304" pitchFamily="18" charset="0"/>
              </a:rPr>
              <a:t>State Estimation</a:t>
            </a:r>
            <a:endParaRPr lang="zh-CN" altLang="en-US" sz="2000" b="1" dirty="0">
              <a:latin typeface="Times New Roman" panose="02020603050405020304" pitchFamily="18" charset="0"/>
              <a:cs typeface="Times New Roman" panose="02020603050405020304" pitchFamily="18" charset="0"/>
            </a:endParaRPr>
          </a:p>
        </p:txBody>
      </p:sp>
      <p:sp>
        <p:nvSpPr>
          <p:cNvPr id="3" name="矩形 2">
            <a:extLst>
              <a:ext uri="{FF2B5EF4-FFF2-40B4-BE49-F238E27FC236}">
                <a16:creationId xmlns:a16="http://schemas.microsoft.com/office/drawing/2014/main" id="{17EE588A-EC61-467C-B336-74D7A5EE1547}"/>
              </a:ext>
            </a:extLst>
          </p:cNvPr>
          <p:cNvSpPr/>
          <p:nvPr/>
        </p:nvSpPr>
        <p:spPr>
          <a:xfrm>
            <a:off x="4769891" y="4200280"/>
            <a:ext cx="3345852" cy="369332"/>
          </a:xfrm>
          <a:prstGeom prst="rect">
            <a:avLst/>
          </a:prstGeom>
        </p:spPr>
        <p:txBody>
          <a:bodyPr wrap="none">
            <a:spAutoFit/>
          </a:bodyPr>
          <a:lstStyle/>
          <a:p>
            <a:r>
              <a:rPr lang="en-US" altLang="en-US" dirty="0">
                <a:latin typeface="Times New Roman" panose="02020603050405020304" pitchFamily="18" charset="0"/>
                <a:cs typeface="Times New Roman" panose="02020603050405020304" pitchFamily="18" charset="0"/>
              </a:rPr>
              <a:t>A Map Is Needed for Localization</a:t>
            </a:r>
            <a:endParaRPr lang="zh-CN" altLang="en-US" dirty="0">
              <a:latin typeface="Times New Roman" panose="02020603050405020304" pitchFamily="18" charset="0"/>
              <a:cs typeface="Times New Roman" panose="02020603050405020304" pitchFamily="18" charset="0"/>
            </a:endParaRPr>
          </a:p>
        </p:txBody>
      </p:sp>
      <p:sp>
        <p:nvSpPr>
          <p:cNvPr id="12" name="矩形 11">
            <a:extLst>
              <a:ext uri="{FF2B5EF4-FFF2-40B4-BE49-F238E27FC236}">
                <a16:creationId xmlns:a16="http://schemas.microsoft.com/office/drawing/2014/main" id="{9A2A835E-6DB7-4B51-917F-4A4789D0BD61}"/>
              </a:ext>
            </a:extLst>
          </p:cNvPr>
          <p:cNvSpPr/>
          <p:nvPr/>
        </p:nvSpPr>
        <p:spPr>
          <a:xfrm>
            <a:off x="5933704" y="5693027"/>
            <a:ext cx="1018227" cy="369332"/>
          </a:xfrm>
          <a:prstGeom prst="rect">
            <a:avLst/>
          </a:prstGeom>
        </p:spPr>
        <p:txBody>
          <a:bodyPr wrap="none">
            <a:spAutoFit/>
          </a:bodyPr>
          <a:lstStyle/>
          <a:p>
            <a:r>
              <a:rPr lang="en-US" altLang="en-US" dirty="0">
                <a:latin typeface="Times New Roman" panose="02020603050405020304" pitchFamily="18" charset="0"/>
                <a:cs typeface="Times New Roman" panose="02020603050405020304" pitchFamily="18" charset="0"/>
              </a:rPr>
              <a:t>Mapping</a:t>
            </a:r>
            <a:endParaRPr lang="zh-CN" altLang="en-US" dirty="0">
              <a:latin typeface="Times New Roman" panose="02020603050405020304" pitchFamily="18" charset="0"/>
              <a:cs typeface="Times New Roman" panose="02020603050405020304" pitchFamily="18" charset="0"/>
            </a:endParaRPr>
          </a:p>
        </p:txBody>
      </p:sp>
      <p:sp>
        <p:nvSpPr>
          <p:cNvPr id="13" name="矩形: 圓角 12">
            <a:extLst>
              <a:ext uri="{FF2B5EF4-FFF2-40B4-BE49-F238E27FC236}">
                <a16:creationId xmlns:a16="http://schemas.microsoft.com/office/drawing/2014/main" id="{210F1568-EEB7-495B-B315-B4457C8FDA01}"/>
              </a:ext>
            </a:extLst>
          </p:cNvPr>
          <p:cNvSpPr/>
          <p:nvPr/>
        </p:nvSpPr>
        <p:spPr>
          <a:xfrm>
            <a:off x="7806171" y="4797692"/>
            <a:ext cx="2012251" cy="663800"/>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solidFill>
            </a:endParaRPr>
          </a:p>
        </p:txBody>
      </p:sp>
      <p:sp>
        <p:nvSpPr>
          <p:cNvPr id="14" name="矩形 13">
            <a:extLst>
              <a:ext uri="{FF2B5EF4-FFF2-40B4-BE49-F238E27FC236}">
                <a16:creationId xmlns:a16="http://schemas.microsoft.com/office/drawing/2014/main" id="{DC0C81A0-9915-4210-AA5B-0070B3D262AC}"/>
              </a:ext>
            </a:extLst>
          </p:cNvPr>
          <p:cNvSpPr/>
          <p:nvPr/>
        </p:nvSpPr>
        <p:spPr>
          <a:xfrm>
            <a:off x="7968535" y="4929537"/>
            <a:ext cx="1632370" cy="400110"/>
          </a:xfrm>
          <a:prstGeom prst="rect">
            <a:avLst/>
          </a:prstGeom>
        </p:spPr>
        <p:txBody>
          <a:bodyPr wrap="none">
            <a:spAutoFit/>
          </a:bodyPr>
          <a:lstStyle/>
          <a:p>
            <a:r>
              <a:rPr lang="en-US" altLang="zh-TW" sz="2000" b="1" dirty="0">
                <a:latin typeface="Times New Roman" panose="02020603050405020304" pitchFamily="18" charset="0"/>
                <a:cs typeface="Times New Roman" panose="02020603050405020304" pitchFamily="18" charset="0"/>
              </a:rPr>
              <a:t>Environment</a:t>
            </a:r>
            <a:endParaRPr lang="zh-CN" altLang="en-US" sz="2000" b="1" dirty="0"/>
          </a:p>
        </p:txBody>
      </p:sp>
      <p:sp>
        <p:nvSpPr>
          <p:cNvPr id="15" name="箭號: 弧形右彎 14">
            <a:extLst>
              <a:ext uri="{FF2B5EF4-FFF2-40B4-BE49-F238E27FC236}">
                <a16:creationId xmlns:a16="http://schemas.microsoft.com/office/drawing/2014/main" id="{3A0505E9-E9B6-485F-A7FB-B1194B586B99}"/>
              </a:ext>
            </a:extLst>
          </p:cNvPr>
          <p:cNvSpPr/>
          <p:nvPr/>
        </p:nvSpPr>
        <p:spPr>
          <a:xfrm rot="5400000">
            <a:off x="5864359" y="1720187"/>
            <a:ext cx="737872" cy="5243479"/>
          </a:xfrm>
          <a:prstGeom prst="curvedRightArrow">
            <a:avLst>
              <a:gd name="adj1" fmla="val 13007"/>
              <a:gd name="adj2" fmla="val 39590"/>
              <a:gd name="adj3" fmla="val 3016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6" name="箭號: 弧形右彎 15">
            <a:extLst>
              <a:ext uri="{FF2B5EF4-FFF2-40B4-BE49-F238E27FC236}">
                <a16:creationId xmlns:a16="http://schemas.microsoft.com/office/drawing/2014/main" id="{BAD5DBC7-BDDA-4FEE-955A-069B60672347}"/>
              </a:ext>
            </a:extLst>
          </p:cNvPr>
          <p:cNvSpPr/>
          <p:nvPr/>
        </p:nvSpPr>
        <p:spPr>
          <a:xfrm rot="16200000">
            <a:off x="6015187" y="3255954"/>
            <a:ext cx="737872" cy="5243479"/>
          </a:xfrm>
          <a:prstGeom prst="curvedRightArrow">
            <a:avLst>
              <a:gd name="adj1" fmla="val 13007"/>
              <a:gd name="adj2" fmla="val 39590"/>
              <a:gd name="adj3" fmla="val 3016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 name="矩形 17">
            <a:extLst>
              <a:ext uri="{FF2B5EF4-FFF2-40B4-BE49-F238E27FC236}">
                <a16:creationId xmlns:a16="http://schemas.microsoft.com/office/drawing/2014/main" id="{3B6DA1B6-CF94-45C0-B0CB-9415ECFA08F8}"/>
              </a:ext>
            </a:extLst>
          </p:cNvPr>
          <p:cNvSpPr/>
          <p:nvPr/>
        </p:nvSpPr>
        <p:spPr>
          <a:xfrm>
            <a:off x="573218" y="1361402"/>
            <a:ext cx="2797625" cy="461665"/>
          </a:xfrm>
          <a:prstGeom prst="rect">
            <a:avLst/>
          </a:prstGeom>
        </p:spPr>
        <p:txBody>
          <a:bodyPr wrap="none">
            <a:spAutoFit/>
          </a:bodyPr>
          <a:lstStyle/>
          <a:p>
            <a:r>
              <a:rPr lang="en-US" altLang="zh-CN" sz="2400" b="1" i="0" dirty="0">
                <a:effectLst/>
                <a:latin typeface="Times New Roman" panose="02020603050405020304" pitchFamily="18" charset="0"/>
                <a:cs typeface="Times New Roman" panose="02020603050405020304" pitchFamily="18" charset="0"/>
              </a:rPr>
              <a:t>For a robot vacuum</a:t>
            </a:r>
            <a:endParaRPr lang="zh-CN" altLang="en-US" sz="2400" b="1" dirty="0">
              <a:latin typeface="Times New Roman" panose="02020603050405020304" pitchFamily="18" charset="0"/>
              <a:cs typeface="Times New Roman" panose="02020603050405020304" pitchFamily="18" charset="0"/>
            </a:endParaRPr>
          </a:p>
        </p:txBody>
      </p:sp>
      <p:sp>
        <p:nvSpPr>
          <p:cNvPr id="19" name="矩形 18">
            <a:extLst>
              <a:ext uri="{FF2B5EF4-FFF2-40B4-BE49-F238E27FC236}">
                <a16:creationId xmlns:a16="http://schemas.microsoft.com/office/drawing/2014/main" id="{144812AB-F12B-47ED-A1ED-2D72E74C3AA2}"/>
              </a:ext>
            </a:extLst>
          </p:cNvPr>
          <p:cNvSpPr/>
          <p:nvPr/>
        </p:nvSpPr>
        <p:spPr>
          <a:xfrm>
            <a:off x="1105702" y="1875016"/>
            <a:ext cx="10155570" cy="1672061"/>
          </a:xfrm>
          <a:prstGeom prst="rect">
            <a:avLst/>
          </a:prstGeom>
        </p:spPr>
        <p:txBody>
          <a:bodyPr wrap="square">
            <a:spAutoFit/>
          </a:bodyPr>
          <a:lstStyle/>
          <a:p>
            <a:pPr marL="285750" indent="-285750" algn="just">
              <a:lnSpc>
                <a:spcPts val="3000"/>
              </a:lnSpc>
              <a:spcAft>
                <a:spcPts val="600"/>
              </a:spcAft>
              <a:buFont typeface="Arial" panose="020B0604020202020204" pitchFamily="34" charset="0"/>
              <a:buChar char="•"/>
            </a:pPr>
            <a:r>
              <a:rPr lang="zh-CN" altLang="en-US" sz="2000" b="1" dirty="0">
                <a:latin typeface="Times New Roman" panose="02020603050405020304" pitchFamily="18" charset="0"/>
                <a:cs typeface="Times New Roman" panose="02020603050405020304" pitchFamily="18" charset="0"/>
              </a:rPr>
              <a:t>Where am I? </a:t>
            </a:r>
            <a:r>
              <a:rPr lang="en-US" altLang="zh-CN" sz="2000" dirty="0">
                <a:latin typeface="Times New Roman" panose="02020603050405020304" pitchFamily="18" charset="0"/>
                <a:cs typeface="Times New Roman" panose="02020603050405020304" pitchFamily="18" charset="0"/>
              </a:rPr>
              <a:t>T</a:t>
            </a:r>
            <a:r>
              <a:rPr lang="zh-CN" altLang="en-US" sz="2000" dirty="0">
                <a:latin typeface="Times New Roman" panose="02020603050405020304" pitchFamily="18" charset="0"/>
                <a:cs typeface="Times New Roman" panose="02020603050405020304" pitchFamily="18" charset="0"/>
              </a:rPr>
              <a:t>he sweeping robot needs to know its specific location in the room during its work. The corresponding term is called: Localization.</a:t>
            </a:r>
            <a:endParaRPr lang="en-US" altLang="zh-CN" sz="2000" dirty="0">
              <a:latin typeface="Times New Roman" panose="02020603050405020304" pitchFamily="18" charset="0"/>
              <a:cs typeface="Times New Roman" panose="02020603050405020304" pitchFamily="18" charset="0"/>
            </a:endParaRPr>
          </a:p>
          <a:p>
            <a:pPr marL="285750" indent="-285750" algn="just">
              <a:lnSpc>
                <a:spcPts val="3000"/>
              </a:lnSpc>
              <a:buFont typeface="Arial" panose="020B0604020202020204" pitchFamily="34" charset="0"/>
              <a:buChar char="•"/>
            </a:pPr>
            <a:r>
              <a:rPr lang="en-US" altLang="zh-CN" sz="2000" b="1" dirty="0">
                <a:latin typeface="Times New Roman" panose="02020603050405020304" pitchFamily="18" charset="0"/>
                <a:cs typeface="Times New Roman" panose="02020603050405020304" pitchFamily="18" charset="0"/>
              </a:rPr>
              <a:t>How is the environment around me?  </a:t>
            </a:r>
            <a:r>
              <a:rPr lang="en-US" altLang="zh-CN" sz="2000" dirty="0">
                <a:latin typeface="Times New Roman" panose="02020603050405020304" pitchFamily="18" charset="0"/>
                <a:cs typeface="Times New Roman" panose="02020603050405020304" pitchFamily="18" charset="0"/>
              </a:rPr>
              <a:t>The</a:t>
            </a:r>
            <a:r>
              <a:rPr lang="en-US" altLang="zh-CN" sz="2000" b="1"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sweeping robot needs to know the ground structure information of the entire room. The corresponding term is called: mapping.</a:t>
            </a:r>
            <a:endParaRPr lang="zh-CN" altLang="en-US" sz="2000" dirty="0">
              <a:latin typeface="Times New Roman" panose="02020603050405020304" pitchFamily="18" charset="0"/>
              <a:cs typeface="Times New Roman" panose="02020603050405020304" pitchFamily="18" charset="0"/>
            </a:endParaRPr>
          </a:p>
        </p:txBody>
      </p:sp>
      <p:sp>
        <p:nvSpPr>
          <p:cNvPr id="20" name="矩形 19">
            <a:extLst>
              <a:ext uri="{FF2B5EF4-FFF2-40B4-BE49-F238E27FC236}">
                <a16:creationId xmlns:a16="http://schemas.microsoft.com/office/drawing/2014/main" id="{4003578A-1DBE-4AEA-8D0A-67F006F08C03}"/>
              </a:ext>
            </a:extLst>
          </p:cNvPr>
          <p:cNvSpPr/>
          <p:nvPr/>
        </p:nvSpPr>
        <p:spPr>
          <a:xfrm>
            <a:off x="573218" y="541411"/>
            <a:ext cx="4947060" cy="646331"/>
          </a:xfrm>
          <a:prstGeom prst="rect">
            <a:avLst/>
          </a:prstGeom>
        </p:spPr>
        <p:txBody>
          <a:bodyPr wrap="none">
            <a:spAutoFit/>
          </a:bodyPr>
          <a:lstStyle/>
          <a:p>
            <a:r>
              <a:rPr lang="en-US" altLang="zh-CN" sz="3600" b="1" dirty="0">
                <a:latin typeface="Times New Roman" panose="02020603050405020304" pitchFamily="18" charset="0"/>
                <a:cs typeface="Times New Roman" panose="02020603050405020304" pitchFamily="18" charset="0"/>
              </a:rPr>
              <a:t>11.5.1 Introduction (4/4)</a:t>
            </a:r>
            <a:endParaRPr lang="zh-CN" altLang="en-US" sz="3600" b="1" dirty="0"/>
          </a:p>
        </p:txBody>
      </p:sp>
    </p:spTree>
    <p:extLst>
      <p:ext uri="{BB962C8B-B14F-4D97-AF65-F5344CB8AC3E}">
        <p14:creationId xmlns:p14="http://schemas.microsoft.com/office/powerpoint/2010/main" val="207024711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B492B549-A0EE-42E9-870E-41470988859D}"/>
              </a:ext>
            </a:extLst>
          </p:cNvPr>
          <p:cNvSpPr/>
          <p:nvPr/>
        </p:nvSpPr>
        <p:spPr>
          <a:xfrm>
            <a:off x="467475" y="610295"/>
            <a:ext cx="6699463" cy="646331"/>
          </a:xfrm>
          <a:prstGeom prst="rect">
            <a:avLst/>
          </a:prstGeom>
        </p:spPr>
        <p:txBody>
          <a:bodyPr wrap="none">
            <a:spAutoFit/>
          </a:bodyPr>
          <a:lstStyle/>
          <a:p>
            <a:r>
              <a:rPr lang="en-US" altLang="zh-CN" sz="3600" b="1" dirty="0">
                <a:latin typeface="Times New Roman" panose="02020603050405020304" pitchFamily="18" charset="0"/>
                <a:cs typeface="Times New Roman" panose="02020603050405020304" pitchFamily="18" charset="0"/>
              </a:rPr>
              <a:t>11.5.2 Overview of the Flowchart</a:t>
            </a:r>
          </a:p>
        </p:txBody>
      </p:sp>
      <p:sp>
        <p:nvSpPr>
          <p:cNvPr id="6" name="矩形: 圓角 5">
            <a:extLst>
              <a:ext uri="{FF2B5EF4-FFF2-40B4-BE49-F238E27FC236}">
                <a16:creationId xmlns:a16="http://schemas.microsoft.com/office/drawing/2014/main" id="{352D6DF5-ACE0-4D83-B31B-8A4055CC314D}"/>
              </a:ext>
            </a:extLst>
          </p:cNvPr>
          <p:cNvSpPr/>
          <p:nvPr/>
        </p:nvSpPr>
        <p:spPr>
          <a:xfrm>
            <a:off x="816430" y="2242458"/>
            <a:ext cx="2144486" cy="1083128"/>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圓角 6">
            <a:extLst>
              <a:ext uri="{FF2B5EF4-FFF2-40B4-BE49-F238E27FC236}">
                <a16:creationId xmlns:a16="http://schemas.microsoft.com/office/drawing/2014/main" id="{195EFAA7-10BE-433D-BA31-9E8A62F0901E}"/>
              </a:ext>
            </a:extLst>
          </p:cNvPr>
          <p:cNvSpPr/>
          <p:nvPr/>
        </p:nvSpPr>
        <p:spPr>
          <a:xfrm>
            <a:off x="3586845" y="2242458"/>
            <a:ext cx="2144486" cy="1083128"/>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圓角 7">
            <a:extLst>
              <a:ext uri="{FF2B5EF4-FFF2-40B4-BE49-F238E27FC236}">
                <a16:creationId xmlns:a16="http://schemas.microsoft.com/office/drawing/2014/main" id="{B3E02D35-9F99-469A-8209-EE70F7E6682E}"/>
              </a:ext>
            </a:extLst>
          </p:cNvPr>
          <p:cNvSpPr/>
          <p:nvPr/>
        </p:nvSpPr>
        <p:spPr>
          <a:xfrm>
            <a:off x="6463395" y="2242458"/>
            <a:ext cx="2144486" cy="1083128"/>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圓角 8">
            <a:extLst>
              <a:ext uri="{FF2B5EF4-FFF2-40B4-BE49-F238E27FC236}">
                <a16:creationId xmlns:a16="http://schemas.microsoft.com/office/drawing/2014/main" id="{79C842DA-616C-4B8F-BE02-8895CE5C6A68}"/>
              </a:ext>
            </a:extLst>
          </p:cNvPr>
          <p:cNvSpPr/>
          <p:nvPr/>
        </p:nvSpPr>
        <p:spPr>
          <a:xfrm>
            <a:off x="9339945" y="2242458"/>
            <a:ext cx="2144486" cy="1083128"/>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CBABF3DF-31AB-40FE-B0DE-8741B1B6A80D}"/>
              </a:ext>
            </a:extLst>
          </p:cNvPr>
          <p:cNvSpPr/>
          <p:nvPr/>
        </p:nvSpPr>
        <p:spPr>
          <a:xfrm>
            <a:off x="945946" y="2583967"/>
            <a:ext cx="1885453" cy="400110"/>
          </a:xfrm>
          <a:prstGeom prst="rect">
            <a:avLst/>
          </a:prstGeom>
        </p:spPr>
        <p:txBody>
          <a:bodyPr wrap="none">
            <a:spAutoFit/>
          </a:bodyPr>
          <a:lstStyle/>
          <a:p>
            <a:pPr algn="ctr"/>
            <a:r>
              <a:rPr lang="en-US" altLang="zh-CN" sz="2000" b="1" i="0" dirty="0">
                <a:effectLst/>
                <a:latin typeface="Times New Roman" panose="02020603050405020304" pitchFamily="18" charset="0"/>
                <a:cs typeface="Times New Roman" panose="02020603050405020304" pitchFamily="18" charset="0"/>
              </a:rPr>
              <a:t>Data Collection</a:t>
            </a:r>
            <a:endParaRPr lang="zh-CN" altLang="en-US" sz="2000" b="1" dirty="0">
              <a:latin typeface="Times New Roman" panose="02020603050405020304" pitchFamily="18" charset="0"/>
              <a:cs typeface="Times New Roman" panose="02020603050405020304" pitchFamily="18" charset="0"/>
            </a:endParaRPr>
          </a:p>
        </p:txBody>
      </p:sp>
      <p:sp>
        <p:nvSpPr>
          <p:cNvPr id="12" name="矩形 11">
            <a:extLst>
              <a:ext uri="{FF2B5EF4-FFF2-40B4-BE49-F238E27FC236}">
                <a16:creationId xmlns:a16="http://schemas.microsoft.com/office/drawing/2014/main" id="{12888643-4EB9-4EC1-B00F-49DAE2AB9432}"/>
              </a:ext>
            </a:extLst>
          </p:cNvPr>
          <p:cNvSpPr/>
          <p:nvPr/>
        </p:nvSpPr>
        <p:spPr>
          <a:xfrm>
            <a:off x="3628934" y="2446942"/>
            <a:ext cx="2060308" cy="537135"/>
          </a:xfrm>
          <a:prstGeom prst="rect">
            <a:avLst/>
          </a:prstGeom>
        </p:spPr>
        <p:txBody>
          <a:bodyPr wrap="none">
            <a:spAutoFit/>
          </a:bodyPr>
          <a:lstStyle/>
          <a:p>
            <a:pPr>
              <a:lnSpc>
                <a:spcPts val="4000"/>
              </a:lnSpc>
            </a:pPr>
            <a:r>
              <a:rPr lang="en-US" altLang="zh-CN" sz="2000" b="1" dirty="0">
                <a:latin typeface="Times New Roman" panose="02020603050405020304" pitchFamily="18" charset="0"/>
                <a:cs typeface="Times New Roman" panose="02020603050405020304" pitchFamily="18" charset="0"/>
              </a:rPr>
              <a:t>Visual Odometry</a:t>
            </a:r>
          </a:p>
        </p:txBody>
      </p:sp>
      <p:sp>
        <p:nvSpPr>
          <p:cNvPr id="13" name="矩形 12">
            <a:extLst>
              <a:ext uri="{FF2B5EF4-FFF2-40B4-BE49-F238E27FC236}">
                <a16:creationId xmlns:a16="http://schemas.microsoft.com/office/drawing/2014/main" id="{FC43544E-7017-4180-9861-B2BF6A227DF8}"/>
              </a:ext>
            </a:extLst>
          </p:cNvPr>
          <p:cNvSpPr/>
          <p:nvPr/>
        </p:nvSpPr>
        <p:spPr>
          <a:xfrm>
            <a:off x="9339945" y="2446941"/>
            <a:ext cx="2199641" cy="537135"/>
          </a:xfrm>
          <a:prstGeom prst="rect">
            <a:avLst/>
          </a:prstGeom>
        </p:spPr>
        <p:txBody>
          <a:bodyPr wrap="none">
            <a:spAutoFit/>
          </a:bodyPr>
          <a:lstStyle/>
          <a:p>
            <a:pPr>
              <a:lnSpc>
                <a:spcPts val="4000"/>
              </a:lnSpc>
            </a:pPr>
            <a:r>
              <a:rPr lang="en-US" altLang="zh-CN" sz="2000" b="1" dirty="0">
                <a:latin typeface="Times New Roman" panose="02020603050405020304" pitchFamily="18" charset="0"/>
                <a:cs typeface="Times New Roman" panose="02020603050405020304" pitchFamily="18" charset="0"/>
              </a:rPr>
              <a:t>Map Construction</a:t>
            </a:r>
          </a:p>
        </p:txBody>
      </p:sp>
      <p:sp>
        <p:nvSpPr>
          <p:cNvPr id="14" name="矩形: 圓角 13">
            <a:extLst>
              <a:ext uri="{FF2B5EF4-FFF2-40B4-BE49-F238E27FC236}">
                <a16:creationId xmlns:a16="http://schemas.microsoft.com/office/drawing/2014/main" id="{EB5FA55D-AE39-447B-926C-FFF274505F26}"/>
              </a:ext>
            </a:extLst>
          </p:cNvPr>
          <p:cNvSpPr/>
          <p:nvPr/>
        </p:nvSpPr>
        <p:spPr>
          <a:xfrm>
            <a:off x="4024995" y="4109357"/>
            <a:ext cx="2144486" cy="1083128"/>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CAD464B4-64A6-4AC5-86BE-8CB7C8E697E6}"/>
              </a:ext>
            </a:extLst>
          </p:cNvPr>
          <p:cNvSpPr/>
          <p:nvPr/>
        </p:nvSpPr>
        <p:spPr>
          <a:xfrm>
            <a:off x="4230558" y="4296978"/>
            <a:ext cx="1733360" cy="707886"/>
          </a:xfrm>
          <a:prstGeom prst="rect">
            <a:avLst/>
          </a:prstGeom>
        </p:spPr>
        <p:txBody>
          <a:bodyPr wrap="none">
            <a:spAutoFit/>
          </a:bodyPr>
          <a:lstStyle/>
          <a:p>
            <a:pPr algn="ctr"/>
            <a:r>
              <a:rPr lang="en-US" altLang="zh-CN" sz="2000" b="1" i="0" dirty="0">
                <a:effectLst/>
                <a:latin typeface="Times New Roman" panose="02020603050405020304" pitchFamily="18" charset="0"/>
                <a:cs typeface="Times New Roman" panose="02020603050405020304" pitchFamily="18" charset="0"/>
              </a:rPr>
              <a:t>Loop Closure </a:t>
            </a:r>
          </a:p>
          <a:p>
            <a:pPr algn="ctr"/>
            <a:r>
              <a:rPr lang="en-US" altLang="zh-CN" sz="2000" b="1" i="0" dirty="0">
                <a:effectLst/>
                <a:latin typeface="Times New Roman" panose="02020603050405020304" pitchFamily="18" charset="0"/>
                <a:cs typeface="Times New Roman" panose="02020603050405020304" pitchFamily="18" charset="0"/>
              </a:rPr>
              <a:t>Detection</a:t>
            </a:r>
            <a:endParaRPr lang="zh-CN" altLang="en-US" sz="2000" b="1" dirty="0">
              <a:latin typeface="Times New Roman" panose="02020603050405020304" pitchFamily="18" charset="0"/>
              <a:cs typeface="Times New Roman" panose="02020603050405020304" pitchFamily="18" charset="0"/>
            </a:endParaRPr>
          </a:p>
        </p:txBody>
      </p:sp>
      <p:sp>
        <p:nvSpPr>
          <p:cNvPr id="16" name="矩形 15">
            <a:extLst>
              <a:ext uri="{FF2B5EF4-FFF2-40B4-BE49-F238E27FC236}">
                <a16:creationId xmlns:a16="http://schemas.microsoft.com/office/drawing/2014/main" id="{0C659997-6BB3-4313-88D4-D307919580B2}"/>
              </a:ext>
            </a:extLst>
          </p:cNvPr>
          <p:cNvSpPr/>
          <p:nvPr/>
        </p:nvSpPr>
        <p:spPr>
          <a:xfrm>
            <a:off x="6718747" y="2583966"/>
            <a:ext cx="1633781" cy="400110"/>
          </a:xfrm>
          <a:prstGeom prst="rect">
            <a:avLst/>
          </a:prstGeom>
        </p:spPr>
        <p:txBody>
          <a:bodyPr wrap="none">
            <a:spAutoFit/>
          </a:bodyPr>
          <a:lstStyle/>
          <a:p>
            <a:pPr algn="ctr"/>
            <a:r>
              <a:rPr lang="en-US" altLang="zh-CN" sz="2000" b="1" i="0" dirty="0">
                <a:effectLst/>
                <a:latin typeface="Times New Roman" panose="02020603050405020304" pitchFamily="18" charset="0"/>
                <a:cs typeface="Times New Roman" panose="02020603050405020304" pitchFamily="18" charset="0"/>
              </a:rPr>
              <a:t>Optimization</a:t>
            </a:r>
            <a:endParaRPr lang="zh-CN" altLang="en-US" sz="2000" b="1" dirty="0">
              <a:latin typeface="Times New Roman" panose="02020603050405020304" pitchFamily="18" charset="0"/>
              <a:cs typeface="Times New Roman" panose="02020603050405020304" pitchFamily="18" charset="0"/>
            </a:endParaRPr>
          </a:p>
        </p:txBody>
      </p:sp>
      <p:cxnSp>
        <p:nvCxnSpPr>
          <p:cNvPr id="18" name="接點: 弧形 17">
            <a:extLst>
              <a:ext uri="{FF2B5EF4-FFF2-40B4-BE49-F238E27FC236}">
                <a16:creationId xmlns:a16="http://schemas.microsoft.com/office/drawing/2014/main" id="{C5C1F0BE-BBFF-4A83-A89F-1D1E5F6490B5}"/>
              </a:ext>
            </a:extLst>
          </p:cNvPr>
          <p:cNvCxnSpPr>
            <a:stCxn id="6" idx="2"/>
            <a:endCxn id="14" idx="1"/>
          </p:cNvCxnSpPr>
          <p:nvPr/>
        </p:nvCxnSpPr>
        <p:spPr>
          <a:xfrm rot="16200000" flipH="1">
            <a:off x="2294167" y="2920092"/>
            <a:ext cx="1325335" cy="2136322"/>
          </a:xfrm>
          <a:prstGeom prst="curvedConnector2">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接點: 弧形 18">
            <a:extLst>
              <a:ext uri="{FF2B5EF4-FFF2-40B4-BE49-F238E27FC236}">
                <a16:creationId xmlns:a16="http://schemas.microsoft.com/office/drawing/2014/main" id="{9523C924-2A1D-451F-8757-AE0BABB7FEE8}"/>
              </a:ext>
            </a:extLst>
          </p:cNvPr>
          <p:cNvCxnSpPr>
            <a:cxnSpLocks/>
            <a:stCxn id="14" idx="3"/>
            <a:endCxn id="8" idx="2"/>
          </p:cNvCxnSpPr>
          <p:nvPr/>
        </p:nvCxnSpPr>
        <p:spPr>
          <a:xfrm flipV="1">
            <a:off x="6169481" y="3325586"/>
            <a:ext cx="1366157" cy="1325335"/>
          </a:xfrm>
          <a:prstGeom prst="curvedConnector2">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單箭頭接點 24">
            <a:extLst>
              <a:ext uri="{FF2B5EF4-FFF2-40B4-BE49-F238E27FC236}">
                <a16:creationId xmlns:a16="http://schemas.microsoft.com/office/drawing/2014/main" id="{3079932F-5740-4F64-8F64-5F0F755BE225}"/>
              </a:ext>
            </a:extLst>
          </p:cNvPr>
          <p:cNvCxnSpPr>
            <a:stCxn id="6" idx="3"/>
            <a:endCxn id="7" idx="1"/>
          </p:cNvCxnSpPr>
          <p:nvPr/>
        </p:nvCxnSpPr>
        <p:spPr>
          <a:xfrm>
            <a:off x="2960916" y="2784022"/>
            <a:ext cx="625929"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單箭頭接點 25">
            <a:extLst>
              <a:ext uri="{FF2B5EF4-FFF2-40B4-BE49-F238E27FC236}">
                <a16:creationId xmlns:a16="http://schemas.microsoft.com/office/drawing/2014/main" id="{028BF043-4149-4C97-8B40-6F3FA8D85598}"/>
              </a:ext>
            </a:extLst>
          </p:cNvPr>
          <p:cNvCxnSpPr>
            <a:cxnSpLocks/>
            <a:stCxn id="7" idx="3"/>
            <a:endCxn id="8" idx="1"/>
          </p:cNvCxnSpPr>
          <p:nvPr/>
        </p:nvCxnSpPr>
        <p:spPr>
          <a:xfrm>
            <a:off x="5731331" y="2784022"/>
            <a:ext cx="73206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單箭頭接點 28">
            <a:extLst>
              <a:ext uri="{FF2B5EF4-FFF2-40B4-BE49-F238E27FC236}">
                <a16:creationId xmlns:a16="http://schemas.microsoft.com/office/drawing/2014/main" id="{6E80E974-6C58-4893-973A-2D8AF30DB6DE}"/>
              </a:ext>
            </a:extLst>
          </p:cNvPr>
          <p:cNvCxnSpPr>
            <a:cxnSpLocks/>
            <a:stCxn id="8" idx="3"/>
            <a:endCxn id="9" idx="1"/>
          </p:cNvCxnSpPr>
          <p:nvPr/>
        </p:nvCxnSpPr>
        <p:spPr>
          <a:xfrm>
            <a:off x="8607881" y="2784022"/>
            <a:ext cx="73206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410504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A45E7D65-3612-4EA1-BAED-51E08F905E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9927" y="1558654"/>
            <a:ext cx="6112685" cy="2146417"/>
          </a:xfrm>
          <a:prstGeom prst="rect">
            <a:avLst/>
          </a:prstGeom>
        </p:spPr>
      </p:pic>
      <p:sp>
        <p:nvSpPr>
          <p:cNvPr id="8" name="矩形 7">
            <a:extLst>
              <a:ext uri="{FF2B5EF4-FFF2-40B4-BE49-F238E27FC236}">
                <a16:creationId xmlns:a16="http://schemas.microsoft.com/office/drawing/2014/main" id="{4F58BD98-30AB-4B86-A673-AFB265400FD8}"/>
              </a:ext>
            </a:extLst>
          </p:cNvPr>
          <p:cNvSpPr/>
          <p:nvPr/>
        </p:nvSpPr>
        <p:spPr>
          <a:xfrm>
            <a:off x="316721" y="1916276"/>
            <a:ext cx="5060040" cy="369332"/>
          </a:xfrm>
          <a:prstGeom prst="rect">
            <a:avLst/>
          </a:prstGeom>
        </p:spPr>
        <p:txBody>
          <a:bodyPr wrap="none">
            <a:spAutoFit/>
          </a:bodyPr>
          <a:lstStyle/>
          <a:p>
            <a:pPr marL="285750" indent="-285750">
              <a:buFont typeface="Arial" panose="020B0604020202020204" pitchFamily="34" charset="0"/>
              <a:buChar char="•"/>
            </a:pPr>
            <a:r>
              <a:rPr lang="en-US" altLang="zh-CN" b="1" dirty="0">
                <a:latin typeface="Times New Roman" panose="02020603050405020304" pitchFamily="18" charset="0"/>
                <a:cs typeface="Times New Roman" panose="02020603050405020304" pitchFamily="18" charset="0"/>
              </a:rPr>
              <a:t>Data Collection:</a:t>
            </a:r>
            <a:r>
              <a:rPr lang="zh-CN" altLang="en-US" b="1"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Image information processing.</a:t>
            </a:r>
            <a:endParaRPr lang="zh-CN" altLang="en-US" dirty="0">
              <a:latin typeface="Times New Roman" panose="02020603050405020304" pitchFamily="18" charset="0"/>
              <a:cs typeface="Times New Roman" panose="02020603050405020304" pitchFamily="18" charset="0"/>
            </a:endParaRPr>
          </a:p>
        </p:txBody>
      </p:sp>
      <p:sp>
        <p:nvSpPr>
          <p:cNvPr id="9" name="矩形 8">
            <a:extLst>
              <a:ext uri="{FF2B5EF4-FFF2-40B4-BE49-F238E27FC236}">
                <a16:creationId xmlns:a16="http://schemas.microsoft.com/office/drawing/2014/main" id="{1585635A-9F87-4227-8FAB-EF5856B52EF5}"/>
              </a:ext>
            </a:extLst>
          </p:cNvPr>
          <p:cNvSpPr/>
          <p:nvPr/>
        </p:nvSpPr>
        <p:spPr>
          <a:xfrm>
            <a:off x="316721" y="2676021"/>
            <a:ext cx="5779279" cy="923330"/>
          </a:xfrm>
          <a:prstGeom prst="rect">
            <a:avLst/>
          </a:prstGeom>
        </p:spPr>
        <p:txBody>
          <a:bodyPr wrap="square">
            <a:spAutoFit/>
          </a:bodyPr>
          <a:lstStyle/>
          <a:p>
            <a:pPr marL="285750" indent="-285750" algn="just">
              <a:buFont typeface="Arial" panose="020B0604020202020204" pitchFamily="34" charset="0"/>
              <a:buChar char="•"/>
            </a:pPr>
            <a:r>
              <a:rPr lang="en-US" altLang="zh-CN" b="1" dirty="0">
                <a:latin typeface="Times New Roman" panose="02020603050405020304" pitchFamily="18" charset="0"/>
                <a:cs typeface="Times New Roman" panose="02020603050405020304" pitchFamily="18" charset="0"/>
              </a:rPr>
              <a:t>Visual Odometry:</a:t>
            </a:r>
            <a:r>
              <a:rPr lang="zh-CN" altLang="en-US" b="1" dirty="0">
                <a:latin typeface="Times New Roman" panose="02020603050405020304" pitchFamily="18" charset="0"/>
                <a:cs typeface="Times New Roman" panose="02020603050405020304" pitchFamily="18" charset="0"/>
              </a:rPr>
              <a:t> </a:t>
            </a:r>
            <a:r>
              <a:rPr lang="zh-CN" altLang="en-US" dirty="0">
                <a:latin typeface="Times New Roman" panose="02020603050405020304" pitchFamily="18" charset="0"/>
                <a:cs typeface="Times New Roman" panose="02020603050405020304" pitchFamily="18" charset="0"/>
              </a:rPr>
              <a:t>Estimate the </a:t>
            </a:r>
            <a:r>
              <a:rPr lang="en-US" altLang="zh-CN" dirty="0">
                <a:latin typeface="Times New Roman" panose="02020603050405020304" pitchFamily="18" charset="0"/>
                <a:cs typeface="Times New Roman" panose="02020603050405020304" pitchFamily="18" charset="0"/>
              </a:rPr>
              <a:t>pose</a:t>
            </a:r>
            <a:r>
              <a:rPr lang="zh-CN" altLang="en-US" dirty="0">
                <a:latin typeface="Times New Roman" panose="02020603050405020304" pitchFamily="18" charset="0"/>
                <a:cs typeface="Times New Roman" panose="02020603050405020304" pitchFamily="18" charset="0"/>
              </a:rPr>
              <a:t> and direction of camera movement between adjacent images and construct a local map</a:t>
            </a:r>
            <a:r>
              <a:rPr lang="en-US" altLang="zh-CN" dirty="0">
                <a:latin typeface="Times New Roman" panose="02020603050405020304" pitchFamily="18" charset="0"/>
                <a:cs typeface="Times New Roman" panose="02020603050405020304" pitchFamily="18" charset="0"/>
              </a:rPr>
              <a:t>. </a:t>
            </a:r>
            <a:endParaRPr lang="zh-CN" altLang="en-US" dirty="0">
              <a:latin typeface="Times New Roman" panose="02020603050405020304" pitchFamily="18" charset="0"/>
              <a:cs typeface="Times New Roman" panose="02020603050405020304" pitchFamily="18" charset="0"/>
            </a:endParaRPr>
          </a:p>
        </p:txBody>
      </p:sp>
      <p:sp>
        <p:nvSpPr>
          <p:cNvPr id="10" name="矩形 9">
            <a:extLst>
              <a:ext uri="{FF2B5EF4-FFF2-40B4-BE49-F238E27FC236}">
                <a16:creationId xmlns:a16="http://schemas.microsoft.com/office/drawing/2014/main" id="{639AECA0-BD9A-423B-9C41-4BDBC7BCE8A9}"/>
              </a:ext>
            </a:extLst>
          </p:cNvPr>
          <p:cNvSpPr/>
          <p:nvPr/>
        </p:nvSpPr>
        <p:spPr>
          <a:xfrm>
            <a:off x="316721" y="3810792"/>
            <a:ext cx="7967308" cy="369332"/>
          </a:xfrm>
          <a:prstGeom prst="rect">
            <a:avLst/>
          </a:prstGeom>
        </p:spPr>
        <p:txBody>
          <a:bodyPr wrap="square">
            <a:spAutoFit/>
          </a:bodyPr>
          <a:lstStyle/>
          <a:p>
            <a:pPr marL="285750" indent="-285750" algn="just">
              <a:buFont typeface="Arial" panose="020B0604020202020204" pitchFamily="34" charset="0"/>
              <a:buChar char="•"/>
            </a:pPr>
            <a:r>
              <a:rPr lang="en-US" altLang="zh-CN" b="1" dirty="0">
                <a:latin typeface="Times New Roman" panose="02020603050405020304" pitchFamily="18" charset="0"/>
                <a:cs typeface="Times New Roman" panose="02020603050405020304" pitchFamily="18" charset="0"/>
              </a:rPr>
              <a:t>Optimization: </a:t>
            </a:r>
            <a:r>
              <a:rPr lang="zh-CN" altLang="en-US" dirty="0">
                <a:latin typeface="Times New Roman" panose="02020603050405020304" pitchFamily="18" charset="0"/>
                <a:cs typeface="Times New Roman" panose="02020603050405020304" pitchFamily="18" charset="0"/>
              </a:rPr>
              <a:t>Receive looped data to make judgments more accurate</a:t>
            </a:r>
            <a:r>
              <a:rPr lang="en-US" altLang="zh-CN" dirty="0">
                <a:latin typeface="Times New Roman" panose="02020603050405020304" pitchFamily="18" charset="0"/>
                <a:cs typeface="Times New Roman" panose="02020603050405020304" pitchFamily="18" charset="0"/>
              </a:rPr>
              <a:t>.</a:t>
            </a:r>
            <a:endParaRPr lang="zh-CN" altLang="en-US" dirty="0">
              <a:latin typeface="Times New Roman" panose="02020603050405020304" pitchFamily="18" charset="0"/>
              <a:cs typeface="Times New Roman" panose="02020603050405020304" pitchFamily="18" charset="0"/>
            </a:endParaRPr>
          </a:p>
        </p:txBody>
      </p:sp>
      <p:sp>
        <p:nvSpPr>
          <p:cNvPr id="11" name="矩形 10">
            <a:extLst>
              <a:ext uri="{FF2B5EF4-FFF2-40B4-BE49-F238E27FC236}">
                <a16:creationId xmlns:a16="http://schemas.microsoft.com/office/drawing/2014/main" id="{320134A6-A272-4E2F-91CE-8FC805565220}"/>
              </a:ext>
            </a:extLst>
          </p:cNvPr>
          <p:cNvSpPr/>
          <p:nvPr/>
        </p:nvSpPr>
        <p:spPr>
          <a:xfrm>
            <a:off x="316721" y="4468502"/>
            <a:ext cx="6035627" cy="369332"/>
          </a:xfrm>
          <a:prstGeom prst="rect">
            <a:avLst/>
          </a:prstGeom>
        </p:spPr>
        <p:txBody>
          <a:bodyPr wrap="square">
            <a:spAutoFit/>
          </a:bodyPr>
          <a:lstStyle/>
          <a:p>
            <a:pPr marL="285750" indent="-285750" algn="just">
              <a:buFont typeface="Arial" panose="020B0604020202020204" pitchFamily="34" charset="0"/>
              <a:buChar char="•"/>
            </a:pPr>
            <a:r>
              <a:rPr lang="en-US" altLang="zh-CN" b="1" dirty="0">
                <a:latin typeface="Times New Roman" panose="02020603050405020304" pitchFamily="18" charset="0"/>
                <a:cs typeface="Times New Roman" panose="02020603050405020304" pitchFamily="18" charset="0"/>
              </a:rPr>
              <a:t>Map Construction: </a:t>
            </a:r>
            <a:r>
              <a:rPr lang="zh-CN" altLang="en-US" dirty="0">
                <a:latin typeface="Times New Roman" panose="02020603050405020304" pitchFamily="18" charset="0"/>
                <a:cs typeface="Times New Roman" panose="02020603050405020304" pitchFamily="18" charset="0"/>
              </a:rPr>
              <a:t>Build a map based on the given data</a:t>
            </a:r>
            <a:r>
              <a:rPr lang="en-US" altLang="zh-CN" dirty="0">
                <a:latin typeface="Times New Roman" panose="02020603050405020304" pitchFamily="18" charset="0"/>
                <a:cs typeface="Times New Roman" panose="02020603050405020304" pitchFamily="18" charset="0"/>
              </a:rPr>
              <a:t>.</a:t>
            </a:r>
            <a:endParaRPr lang="zh-CN" altLang="en-US" dirty="0">
              <a:latin typeface="Times New Roman" panose="02020603050405020304" pitchFamily="18" charset="0"/>
              <a:cs typeface="Times New Roman" panose="02020603050405020304" pitchFamily="18" charset="0"/>
            </a:endParaRPr>
          </a:p>
        </p:txBody>
      </p:sp>
      <p:sp>
        <p:nvSpPr>
          <p:cNvPr id="13" name="矩形 12">
            <a:extLst>
              <a:ext uri="{FF2B5EF4-FFF2-40B4-BE49-F238E27FC236}">
                <a16:creationId xmlns:a16="http://schemas.microsoft.com/office/drawing/2014/main" id="{E48395C6-4535-422D-9A44-A5BEEE70BB9F}"/>
              </a:ext>
            </a:extLst>
          </p:cNvPr>
          <p:cNvSpPr/>
          <p:nvPr/>
        </p:nvSpPr>
        <p:spPr>
          <a:xfrm>
            <a:off x="316721" y="5126212"/>
            <a:ext cx="9715501" cy="646331"/>
          </a:xfrm>
          <a:prstGeom prst="rect">
            <a:avLst/>
          </a:prstGeom>
        </p:spPr>
        <p:txBody>
          <a:bodyPr wrap="square">
            <a:spAutoFit/>
          </a:bodyPr>
          <a:lstStyle/>
          <a:p>
            <a:pPr marL="285750" indent="-285750" algn="just">
              <a:buFont typeface="Arial" panose="020B0604020202020204" pitchFamily="34" charset="0"/>
              <a:buChar char="•"/>
            </a:pPr>
            <a:r>
              <a:rPr lang="en-US" altLang="zh-CN" b="1" dirty="0">
                <a:latin typeface="Times New Roman" panose="02020603050405020304" pitchFamily="18" charset="0"/>
                <a:cs typeface="Times New Roman" panose="02020603050405020304" pitchFamily="18" charset="0"/>
              </a:rPr>
              <a:t>Loop Closure Detection: </a:t>
            </a:r>
            <a:r>
              <a:rPr lang="zh-CN" altLang="en-US" dirty="0">
                <a:latin typeface="Times New Roman" panose="02020603050405020304" pitchFamily="18" charset="0"/>
                <a:cs typeface="Times New Roman" panose="02020603050405020304" pitchFamily="18" charset="0"/>
              </a:rPr>
              <a:t>Determine whether the robot has reached the previous position, and then optimize </a:t>
            </a:r>
            <a:r>
              <a:rPr lang="en-US" altLang="zh-CN" dirty="0">
                <a:latin typeface="Times New Roman" panose="02020603050405020304" pitchFamily="18" charset="0"/>
                <a:cs typeface="Times New Roman" panose="02020603050405020304" pitchFamily="18" charset="0"/>
              </a:rPr>
              <a:t>the</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model</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based</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on</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given</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data.</a:t>
            </a:r>
            <a:endParaRPr lang="zh-CN" altLang="en-US" dirty="0">
              <a:latin typeface="Times New Roman" panose="02020603050405020304" pitchFamily="18" charset="0"/>
              <a:cs typeface="Times New Roman" panose="02020603050405020304" pitchFamily="18" charset="0"/>
            </a:endParaRPr>
          </a:p>
        </p:txBody>
      </p:sp>
      <p:sp>
        <p:nvSpPr>
          <p:cNvPr id="12" name="矩形 11">
            <a:extLst>
              <a:ext uri="{FF2B5EF4-FFF2-40B4-BE49-F238E27FC236}">
                <a16:creationId xmlns:a16="http://schemas.microsoft.com/office/drawing/2014/main" id="{B492B549-A0EE-42E9-870E-41470988859D}"/>
              </a:ext>
            </a:extLst>
          </p:cNvPr>
          <p:cNvSpPr/>
          <p:nvPr/>
        </p:nvSpPr>
        <p:spPr>
          <a:xfrm>
            <a:off x="467475" y="610295"/>
            <a:ext cx="6699463" cy="646331"/>
          </a:xfrm>
          <a:prstGeom prst="rect">
            <a:avLst/>
          </a:prstGeom>
        </p:spPr>
        <p:txBody>
          <a:bodyPr wrap="none">
            <a:spAutoFit/>
          </a:bodyPr>
          <a:lstStyle/>
          <a:p>
            <a:r>
              <a:rPr lang="en-US" altLang="zh-CN" sz="3600" b="1" dirty="0">
                <a:latin typeface="Times New Roman" panose="02020603050405020304" pitchFamily="18" charset="0"/>
                <a:cs typeface="Times New Roman" panose="02020603050405020304" pitchFamily="18" charset="0"/>
              </a:rPr>
              <a:t>11.5.2 Overview of the Flowchart</a:t>
            </a:r>
          </a:p>
        </p:txBody>
      </p:sp>
    </p:spTree>
    <p:extLst>
      <p:ext uri="{BB962C8B-B14F-4D97-AF65-F5344CB8AC3E}">
        <p14:creationId xmlns:p14="http://schemas.microsoft.com/office/powerpoint/2010/main" val="71880550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33DFBE55-D51F-4AF0-B439-A501E25D9B47}"/>
              </a:ext>
            </a:extLst>
          </p:cNvPr>
          <p:cNvSpPr/>
          <p:nvPr/>
        </p:nvSpPr>
        <p:spPr>
          <a:xfrm>
            <a:off x="1232618" y="2334737"/>
            <a:ext cx="10257066" cy="3016210"/>
          </a:xfrm>
          <a:prstGeom prst="rect">
            <a:avLst/>
          </a:prstGeom>
        </p:spPr>
        <p:txBody>
          <a:bodyPr wrap="square">
            <a:spAutoFit/>
          </a:bodyPr>
          <a:lstStyle/>
          <a:p>
            <a:pPr marL="342900" indent="-342900">
              <a:lnSpc>
                <a:spcPts val="3200"/>
              </a:lnSpc>
              <a:spcAft>
                <a:spcPts val="1200"/>
              </a:spcAft>
              <a:buFont typeface="Arial" panose="020B0604020202020204" pitchFamily="34" charset="0"/>
              <a:buChar char="•"/>
            </a:pPr>
            <a:r>
              <a:rPr lang="en-US" altLang="zh-TW" sz="2000" dirty="0">
                <a:latin typeface="Times New Roman" panose="02020603050405020304" pitchFamily="18" charset="0"/>
                <a:cs typeface="Times New Roman" panose="02020603050405020304" pitchFamily="18" charset="0"/>
              </a:rPr>
              <a:t>Sensors of the mobile robot are helping to measure the position and environment. Sensors represent the eyes of the mobile robot.</a:t>
            </a:r>
          </a:p>
          <a:p>
            <a:pPr marL="800100" lvl="1" indent="-342900">
              <a:lnSpc>
                <a:spcPts val="3200"/>
              </a:lnSpc>
              <a:spcAft>
                <a:spcPts val="600"/>
              </a:spcAft>
              <a:buFont typeface="Wingdings" panose="05000000000000000000" pitchFamily="2" charset="2"/>
              <a:buChar char="ü"/>
            </a:pPr>
            <a:r>
              <a:rPr lang="en-US" altLang="zh-TW" sz="2000" dirty="0">
                <a:latin typeface="Times New Roman" panose="02020603050405020304" pitchFamily="18" charset="0"/>
                <a:cs typeface="Times New Roman" panose="02020603050405020304" pitchFamily="18" charset="0"/>
              </a:rPr>
              <a:t>Interoceptive</a:t>
            </a:r>
          </a:p>
          <a:p>
            <a:pPr marL="1257300" lvl="2" indent="-342900">
              <a:lnSpc>
                <a:spcPts val="3200"/>
              </a:lnSpc>
              <a:spcAft>
                <a:spcPts val="600"/>
              </a:spcAft>
              <a:buFont typeface="Wingdings" panose="05000000000000000000" pitchFamily="2" charset="2"/>
              <a:buChar char="Ø"/>
            </a:pPr>
            <a:r>
              <a:rPr lang="en-US" altLang="zh-TW" sz="2000" dirty="0">
                <a:latin typeface="Times New Roman" panose="02020603050405020304" pitchFamily="18" charset="0"/>
                <a:cs typeface="Times New Roman" panose="02020603050405020304" pitchFamily="18" charset="0"/>
              </a:rPr>
              <a:t>Laser, camera…</a:t>
            </a:r>
          </a:p>
          <a:p>
            <a:pPr lvl="2">
              <a:lnSpc>
                <a:spcPts val="3200"/>
              </a:lnSpc>
              <a:spcAft>
                <a:spcPts val="1200"/>
              </a:spcAft>
            </a:pPr>
            <a:r>
              <a:rPr lang="en-US" altLang="zh-TW" sz="2000" dirty="0">
                <a:latin typeface="Times New Roman" panose="02020603050405020304" pitchFamily="18" charset="0"/>
                <a:cs typeface="Times New Roman" panose="02020603050405020304" pitchFamily="18" charset="0"/>
              </a:rPr>
              <a:t>(highly affected by noise)</a:t>
            </a:r>
          </a:p>
          <a:p>
            <a:pPr marL="800100" lvl="1" indent="-342900">
              <a:lnSpc>
                <a:spcPts val="3200"/>
              </a:lnSpc>
              <a:spcAft>
                <a:spcPts val="600"/>
              </a:spcAft>
              <a:buFont typeface="Wingdings" panose="05000000000000000000" pitchFamily="2" charset="2"/>
              <a:buChar char="ü"/>
            </a:pPr>
            <a:r>
              <a:rPr lang="en-US" altLang="zh-TW" sz="2000" dirty="0">
                <a:latin typeface="Times New Roman" panose="02020603050405020304" pitchFamily="18" charset="0"/>
                <a:cs typeface="Times New Roman" panose="02020603050405020304" pitchFamily="18" charset="0"/>
              </a:rPr>
              <a:t>Laser SLAM and </a:t>
            </a:r>
            <a:r>
              <a:rPr lang="en-US" altLang="zh-TW" sz="2000" b="1" dirty="0">
                <a:latin typeface="Times New Roman" panose="02020603050405020304" pitchFamily="18" charset="0"/>
                <a:cs typeface="Times New Roman" panose="02020603050405020304" pitchFamily="18" charset="0"/>
              </a:rPr>
              <a:t>Vision SLAM</a:t>
            </a:r>
          </a:p>
        </p:txBody>
      </p:sp>
      <p:sp>
        <p:nvSpPr>
          <p:cNvPr id="12" name="矩形 11">
            <a:extLst>
              <a:ext uri="{FF2B5EF4-FFF2-40B4-BE49-F238E27FC236}">
                <a16:creationId xmlns:a16="http://schemas.microsoft.com/office/drawing/2014/main" id="{CE1BAA5D-07ED-4E8A-998E-D2BA79C01006}"/>
              </a:ext>
            </a:extLst>
          </p:cNvPr>
          <p:cNvSpPr/>
          <p:nvPr/>
        </p:nvSpPr>
        <p:spPr>
          <a:xfrm>
            <a:off x="491403" y="1593385"/>
            <a:ext cx="2568332" cy="523220"/>
          </a:xfrm>
          <a:prstGeom prst="rect">
            <a:avLst/>
          </a:prstGeom>
        </p:spPr>
        <p:txBody>
          <a:bodyPr wrap="none">
            <a:spAutoFit/>
          </a:bodyPr>
          <a:lstStyle/>
          <a:p>
            <a:r>
              <a:rPr lang="en-US" altLang="zh-CN" sz="2800" b="1" dirty="0">
                <a:latin typeface="Times New Roman" panose="02020603050405020304" pitchFamily="18" charset="0"/>
                <a:cs typeface="Times New Roman" panose="02020603050405020304" pitchFamily="18" charset="0"/>
              </a:rPr>
              <a:t>Data Collection</a:t>
            </a:r>
          </a:p>
        </p:txBody>
      </p:sp>
      <p:sp>
        <p:nvSpPr>
          <p:cNvPr id="6" name="矩形 5">
            <a:extLst>
              <a:ext uri="{FF2B5EF4-FFF2-40B4-BE49-F238E27FC236}">
                <a16:creationId xmlns:a16="http://schemas.microsoft.com/office/drawing/2014/main" id="{B492B549-A0EE-42E9-870E-41470988859D}"/>
              </a:ext>
            </a:extLst>
          </p:cNvPr>
          <p:cNvSpPr/>
          <p:nvPr/>
        </p:nvSpPr>
        <p:spPr>
          <a:xfrm>
            <a:off x="467475" y="610295"/>
            <a:ext cx="6699463" cy="646331"/>
          </a:xfrm>
          <a:prstGeom prst="rect">
            <a:avLst/>
          </a:prstGeom>
        </p:spPr>
        <p:txBody>
          <a:bodyPr wrap="none">
            <a:spAutoFit/>
          </a:bodyPr>
          <a:lstStyle/>
          <a:p>
            <a:r>
              <a:rPr lang="en-US" altLang="zh-CN" sz="3600" b="1" dirty="0">
                <a:latin typeface="Times New Roman" panose="02020603050405020304" pitchFamily="18" charset="0"/>
                <a:cs typeface="Times New Roman" panose="02020603050405020304" pitchFamily="18" charset="0"/>
              </a:rPr>
              <a:t>11.5.2 Overview of the Flowchart</a:t>
            </a:r>
          </a:p>
        </p:txBody>
      </p:sp>
    </p:spTree>
    <p:extLst>
      <p:ext uri="{BB962C8B-B14F-4D97-AF65-F5344CB8AC3E}">
        <p14:creationId xmlns:p14="http://schemas.microsoft.com/office/powerpoint/2010/main" val="388620420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圓角 6">
            <a:extLst>
              <a:ext uri="{FF2B5EF4-FFF2-40B4-BE49-F238E27FC236}">
                <a16:creationId xmlns:a16="http://schemas.microsoft.com/office/drawing/2014/main" id="{CFD8C638-E0C6-4C54-9E1E-23827D3C8842}"/>
              </a:ext>
            </a:extLst>
          </p:cNvPr>
          <p:cNvSpPr/>
          <p:nvPr/>
        </p:nvSpPr>
        <p:spPr>
          <a:xfrm>
            <a:off x="1932215" y="2340616"/>
            <a:ext cx="1175657" cy="584775"/>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404A501C-6ECF-4512-9121-4A5E033AF59C}"/>
              </a:ext>
            </a:extLst>
          </p:cNvPr>
          <p:cNvSpPr/>
          <p:nvPr/>
        </p:nvSpPr>
        <p:spPr>
          <a:xfrm>
            <a:off x="2136953" y="2432948"/>
            <a:ext cx="753732" cy="400110"/>
          </a:xfrm>
          <a:prstGeom prst="rect">
            <a:avLst/>
          </a:prstGeom>
        </p:spPr>
        <p:txBody>
          <a:bodyPr wrap="none">
            <a:spAutoFit/>
          </a:bodyPr>
          <a:lstStyle/>
          <a:p>
            <a:r>
              <a:rPr lang="en-US" altLang="zh-CN" sz="2000" dirty="0">
                <a:latin typeface="Times New Roman" panose="02020603050405020304" pitchFamily="18" charset="0"/>
                <a:cs typeface="Times New Roman" panose="02020603050405020304" pitchFamily="18" charset="0"/>
              </a:rPr>
              <a:t>Laser</a:t>
            </a:r>
            <a:endParaRPr lang="zh-CN" altLang="en-US" sz="2000" dirty="0">
              <a:latin typeface="Times New Roman" panose="02020603050405020304" pitchFamily="18" charset="0"/>
              <a:cs typeface="Times New Roman" panose="02020603050405020304" pitchFamily="18" charset="0"/>
            </a:endParaRPr>
          </a:p>
        </p:txBody>
      </p:sp>
      <p:sp>
        <p:nvSpPr>
          <p:cNvPr id="9" name="矩形: 圓角 8">
            <a:extLst>
              <a:ext uri="{FF2B5EF4-FFF2-40B4-BE49-F238E27FC236}">
                <a16:creationId xmlns:a16="http://schemas.microsoft.com/office/drawing/2014/main" id="{3ECF6C10-B4FB-4A33-AB03-3287451736FE}"/>
              </a:ext>
            </a:extLst>
          </p:cNvPr>
          <p:cNvSpPr/>
          <p:nvPr/>
        </p:nvSpPr>
        <p:spPr>
          <a:xfrm>
            <a:off x="6852086" y="2340616"/>
            <a:ext cx="1480930" cy="584775"/>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AD3C4DDC-F225-447B-813C-1CAD09008396}"/>
              </a:ext>
            </a:extLst>
          </p:cNvPr>
          <p:cNvSpPr/>
          <p:nvPr/>
        </p:nvSpPr>
        <p:spPr>
          <a:xfrm>
            <a:off x="7078594" y="2435532"/>
            <a:ext cx="981359" cy="400110"/>
          </a:xfrm>
          <a:prstGeom prst="rect">
            <a:avLst/>
          </a:prstGeom>
        </p:spPr>
        <p:txBody>
          <a:bodyPr wrap="none">
            <a:spAutoFit/>
          </a:bodyPr>
          <a:lstStyle/>
          <a:p>
            <a:r>
              <a:rPr lang="en-US" altLang="zh-CN" sz="2000" dirty="0">
                <a:latin typeface="Times New Roman" panose="02020603050405020304" pitchFamily="18" charset="0"/>
                <a:cs typeface="Times New Roman" panose="02020603050405020304" pitchFamily="18" charset="0"/>
              </a:rPr>
              <a:t>Camera</a:t>
            </a:r>
            <a:endParaRPr lang="zh-CN" altLang="en-US" sz="2000" dirty="0">
              <a:latin typeface="Times New Roman" panose="02020603050405020304" pitchFamily="18" charset="0"/>
              <a:cs typeface="Times New Roman" panose="02020603050405020304" pitchFamily="18" charset="0"/>
            </a:endParaRPr>
          </a:p>
        </p:txBody>
      </p:sp>
      <p:sp>
        <p:nvSpPr>
          <p:cNvPr id="11" name="矩形 10">
            <a:extLst>
              <a:ext uri="{FF2B5EF4-FFF2-40B4-BE49-F238E27FC236}">
                <a16:creationId xmlns:a16="http://schemas.microsoft.com/office/drawing/2014/main" id="{11DFCB39-9B34-47AF-B60D-477818A5C4E7}"/>
              </a:ext>
            </a:extLst>
          </p:cNvPr>
          <p:cNvSpPr/>
          <p:nvPr/>
        </p:nvSpPr>
        <p:spPr>
          <a:xfrm>
            <a:off x="1932215" y="3123995"/>
            <a:ext cx="3858985" cy="2717219"/>
          </a:xfrm>
          <a:prstGeom prst="rect">
            <a:avLst/>
          </a:prstGeom>
        </p:spPr>
        <p:txBody>
          <a:bodyPr wrap="square">
            <a:spAutoFit/>
          </a:bodyPr>
          <a:lstStyle/>
          <a:p>
            <a:pPr marL="342900" indent="-342900">
              <a:lnSpc>
                <a:spcPts val="3200"/>
              </a:lnSpc>
              <a:spcAft>
                <a:spcPts val="1200"/>
              </a:spcAft>
              <a:buFont typeface="Arial" panose="020B0604020202020204" pitchFamily="34" charset="0"/>
              <a:buChar char="•"/>
            </a:pPr>
            <a:r>
              <a:rPr lang="en-US" altLang="zh-TW" sz="2000" dirty="0">
                <a:latin typeface="Times New Roman" panose="02020603050405020304" pitchFamily="18" charset="0"/>
                <a:cs typeface="Times New Roman" panose="02020603050405020304" pitchFamily="18" charset="0"/>
              </a:rPr>
              <a:t>Precise</a:t>
            </a:r>
          </a:p>
          <a:p>
            <a:pPr marL="342900" indent="-342900">
              <a:lnSpc>
                <a:spcPts val="3200"/>
              </a:lnSpc>
              <a:spcAft>
                <a:spcPts val="1200"/>
              </a:spcAft>
              <a:buFont typeface="Arial" panose="020B0604020202020204" pitchFamily="34" charset="0"/>
              <a:buChar char="•"/>
            </a:pPr>
            <a:r>
              <a:rPr lang="en-US" altLang="zh-TW" sz="2000" dirty="0">
                <a:latin typeface="Times New Roman" panose="02020603050405020304" pitchFamily="18" charset="0"/>
                <a:cs typeface="Times New Roman" panose="02020603050405020304" pitchFamily="18" charset="0"/>
              </a:rPr>
              <a:t>Low latency</a:t>
            </a:r>
          </a:p>
          <a:p>
            <a:pPr marL="342900" indent="-342900">
              <a:lnSpc>
                <a:spcPts val="3200"/>
              </a:lnSpc>
              <a:spcAft>
                <a:spcPts val="1200"/>
              </a:spcAft>
              <a:buFont typeface="Arial" panose="020B0604020202020204" pitchFamily="34" charset="0"/>
              <a:buChar char="•"/>
            </a:pPr>
            <a:r>
              <a:rPr lang="en-US" altLang="zh-TW" sz="2000" dirty="0">
                <a:latin typeface="Times New Roman" panose="02020603050405020304" pitchFamily="18" charset="0"/>
                <a:cs typeface="Times New Roman" panose="02020603050405020304" pitchFamily="18" charset="0"/>
              </a:rPr>
              <a:t>Low computational complexity</a:t>
            </a:r>
          </a:p>
          <a:p>
            <a:pPr marL="342900" indent="-342900">
              <a:lnSpc>
                <a:spcPts val="3200"/>
              </a:lnSpc>
              <a:spcAft>
                <a:spcPts val="1200"/>
              </a:spcAft>
              <a:buFont typeface="Arial" panose="020B0604020202020204" pitchFamily="34" charset="0"/>
              <a:buChar char="•"/>
            </a:pPr>
            <a:r>
              <a:rPr lang="en-US" altLang="zh-TW" sz="2000" dirty="0">
                <a:latin typeface="Times New Roman" panose="02020603050405020304" pitchFamily="18" charset="0"/>
                <a:cs typeface="Times New Roman" panose="02020603050405020304" pitchFamily="18" charset="0"/>
              </a:rPr>
              <a:t>High power and huge size</a:t>
            </a:r>
          </a:p>
          <a:p>
            <a:pPr marL="342900" indent="-342900">
              <a:lnSpc>
                <a:spcPts val="3200"/>
              </a:lnSpc>
              <a:spcAft>
                <a:spcPts val="1200"/>
              </a:spcAft>
              <a:buFont typeface="Arial" panose="020B0604020202020204" pitchFamily="34" charset="0"/>
              <a:buChar char="•"/>
            </a:pPr>
            <a:r>
              <a:rPr lang="en-US" altLang="zh-TW" sz="2000" dirty="0">
                <a:latin typeface="Times New Roman" panose="02020603050405020304" pitchFamily="18" charset="0"/>
                <a:cs typeface="Times New Roman" panose="02020603050405020304" pitchFamily="18" charset="0"/>
              </a:rPr>
              <a:t>Expensive </a:t>
            </a:r>
          </a:p>
        </p:txBody>
      </p:sp>
      <p:sp>
        <p:nvSpPr>
          <p:cNvPr id="12" name="矩形 11">
            <a:extLst>
              <a:ext uri="{FF2B5EF4-FFF2-40B4-BE49-F238E27FC236}">
                <a16:creationId xmlns:a16="http://schemas.microsoft.com/office/drawing/2014/main" id="{463C0177-5DB6-42E6-B9D7-F2F2A77081D8}"/>
              </a:ext>
            </a:extLst>
          </p:cNvPr>
          <p:cNvSpPr/>
          <p:nvPr/>
        </p:nvSpPr>
        <p:spPr>
          <a:xfrm>
            <a:off x="6852085" y="3123995"/>
            <a:ext cx="4039072" cy="2717219"/>
          </a:xfrm>
          <a:prstGeom prst="rect">
            <a:avLst/>
          </a:prstGeom>
        </p:spPr>
        <p:txBody>
          <a:bodyPr wrap="square">
            <a:spAutoFit/>
          </a:bodyPr>
          <a:lstStyle/>
          <a:p>
            <a:pPr marL="342900" indent="-342900">
              <a:lnSpc>
                <a:spcPts val="3200"/>
              </a:lnSpc>
              <a:spcAft>
                <a:spcPts val="1200"/>
              </a:spcAft>
              <a:buFont typeface="Arial" panose="020B0604020202020204" pitchFamily="34" charset="0"/>
              <a:buChar char="•"/>
            </a:pPr>
            <a:r>
              <a:rPr lang="en-US" altLang="zh-TW" sz="2000" dirty="0">
                <a:latin typeface="Times New Roman" panose="02020603050405020304" pitchFamily="18" charset="0"/>
                <a:cs typeface="Times New Roman" panose="02020603050405020304" pitchFamily="18" charset="0"/>
              </a:rPr>
              <a:t>High computational complexity</a:t>
            </a:r>
          </a:p>
          <a:p>
            <a:pPr marL="342900" indent="-342900">
              <a:lnSpc>
                <a:spcPts val="3200"/>
              </a:lnSpc>
              <a:spcAft>
                <a:spcPts val="1200"/>
              </a:spcAft>
              <a:buFont typeface="Arial" panose="020B0604020202020204" pitchFamily="34" charset="0"/>
              <a:buChar char="•"/>
            </a:pPr>
            <a:r>
              <a:rPr lang="en-US" altLang="zh-TW" sz="2000" dirty="0">
                <a:latin typeface="Times New Roman" panose="02020603050405020304" pitchFamily="18" charset="0"/>
                <a:cs typeface="Times New Roman" panose="02020603050405020304" pitchFamily="18" charset="0"/>
              </a:rPr>
              <a:t>Environment dependency (night)</a:t>
            </a:r>
          </a:p>
          <a:p>
            <a:pPr marL="342900" indent="-342900">
              <a:lnSpc>
                <a:spcPts val="3200"/>
              </a:lnSpc>
              <a:spcAft>
                <a:spcPts val="1200"/>
              </a:spcAft>
              <a:buFont typeface="Arial" panose="020B0604020202020204" pitchFamily="34" charset="0"/>
              <a:buChar char="•"/>
            </a:pPr>
            <a:r>
              <a:rPr lang="en-US" altLang="zh-TW" sz="2000" dirty="0">
                <a:latin typeface="Times New Roman" panose="02020603050405020304" pitchFamily="18" charset="0"/>
                <a:cs typeface="Times New Roman" panose="02020603050405020304" pitchFamily="18" charset="0"/>
              </a:rPr>
              <a:t>Sensitive with noise</a:t>
            </a:r>
          </a:p>
          <a:p>
            <a:pPr marL="342900" indent="-342900">
              <a:lnSpc>
                <a:spcPts val="3200"/>
              </a:lnSpc>
              <a:spcAft>
                <a:spcPts val="1200"/>
              </a:spcAft>
              <a:buFont typeface="Arial" panose="020B0604020202020204" pitchFamily="34" charset="0"/>
              <a:buChar char="•"/>
            </a:pPr>
            <a:r>
              <a:rPr lang="en-US" altLang="zh-TW" sz="2000" dirty="0">
                <a:latin typeface="Times New Roman" panose="02020603050405020304" pitchFamily="18" charset="0"/>
                <a:cs typeface="Times New Roman" panose="02020603050405020304" pitchFamily="18" charset="0"/>
              </a:rPr>
              <a:t>Cheap</a:t>
            </a:r>
          </a:p>
          <a:p>
            <a:pPr marL="342900" indent="-342900">
              <a:lnSpc>
                <a:spcPts val="3200"/>
              </a:lnSpc>
              <a:spcAft>
                <a:spcPts val="1200"/>
              </a:spcAft>
              <a:buFont typeface="Arial" panose="020B0604020202020204" pitchFamily="34" charset="0"/>
              <a:buChar char="•"/>
            </a:pPr>
            <a:r>
              <a:rPr lang="en-US" altLang="zh-TW" sz="2000" dirty="0">
                <a:latin typeface="Times New Roman" panose="02020603050405020304" pitchFamily="18" charset="0"/>
                <a:cs typeface="Times New Roman" panose="02020603050405020304" pitchFamily="18" charset="0"/>
              </a:rPr>
              <a:t>Light </a:t>
            </a:r>
          </a:p>
        </p:txBody>
      </p:sp>
      <p:sp>
        <p:nvSpPr>
          <p:cNvPr id="17" name="矩形 16">
            <a:extLst>
              <a:ext uri="{FF2B5EF4-FFF2-40B4-BE49-F238E27FC236}">
                <a16:creationId xmlns:a16="http://schemas.microsoft.com/office/drawing/2014/main" id="{331E54F1-B7A8-481D-BF5C-C15A811DC62A}"/>
              </a:ext>
            </a:extLst>
          </p:cNvPr>
          <p:cNvSpPr/>
          <p:nvPr/>
        </p:nvSpPr>
        <p:spPr>
          <a:xfrm>
            <a:off x="467475" y="1537011"/>
            <a:ext cx="2568332" cy="523220"/>
          </a:xfrm>
          <a:prstGeom prst="rect">
            <a:avLst/>
          </a:prstGeom>
        </p:spPr>
        <p:txBody>
          <a:bodyPr wrap="none">
            <a:spAutoFit/>
          </a:bodyPr>
          <a:lstStyle/>
          <a:p>
            <a:r>
              <a:rPr lang="en-US" altLang="zh-CN" sz="2800" b="1" dirty="0">
                <a:latin typeface="Times New Roman" panose="02020603050405020304" pitchFamily="18" charset="0"/>
                <a:cs typeface="Times New Roman" panose="02020603050405020304" pitchFamily="18" charset="0"/>
              </a:rPr>
              <a:t>Data Collection</a:t>
            </a:r>
          </a:p>
        </p:txBody>
      </p:sp>
      <p:sp>
        <p:nvSpPr>
          <p:cNvPr id="13" name="矩形 12">
            <a:extLst>
              <a:ext uri="{FF2B5EF4-FFF2-40B4-BE49-F238E27FC236}">
                <a16:creationId xmlns:a16="http://schemas.microsoft.com/office/drawing/2014/main" id="{B492B549-A0EE-42E9-870E-41470988859D}"/>
              </a:ext>
            </a:extLst>
          </p:cNvPr>
          <p:cNvSpPr/>
          <p:nvPr/>
        </p:nvSpPr>
        <p:spPr>
          <a:xfrm>
            <a:off x="467475" y="610295"/>
            <a:ext cx="6699463" cy="646331"/>
          </a:xfrm>
          <a:prstGeom prst="rect">
            <a:avLst/>
          </a:prstGeom>
        </p:spPr>
        <p:txBody>
          <a:bodyPr wrap="none">
            <a:spAutoFit/>
          </a:bodyPr>
          <a:lstStyle/>
          <a:p>
            <a:r>
              <a:rPr lang="en-US" altLang="zh-CN" sz="3600" b="1" dirty="0">
                <a:latin typeface="Times New Roman" panose="02020603050405020304" pitchFamily="18" charset="0"/>
                <a:cs typeface="Times New Roman" panose="02020603050405020304" pitchFamily="18" charset="0"/>
              </a:rPr>
              <a:t>11.5.2 Overview of the Flowchart</a:t>
            </a:r>
          </a:p>
        </p:txBody>
      </p:sp>
    </p:spTree>
    <p:extLst>
      <p:ext uri="{BB962C8B-B14F-4D97-AF65-F5344CB8AC3E}">
        <p14:creationId xmlns:p14="http://schemas.microsoft.com/office/powerpoint/2010/main" val="348004036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1E3B2805-E681-48E0-ABA6-94226BB717C4}"/>
              </a:ext>
            </a:extLst>
          </p:cNvPr>
          <p:cNvSpPr/>
          <p:nvPr/>
        </p:nvSpPr>
        <p:spPr>
          <a:xfrm>
            <a:off x="766263" y="2527239"/>
            <a:ext cx="10907412" cy="480131"/>
          </a:xfrm>
          <a:prstGeom prst="rect">
            <a:avLst/>
          </a:prstGeom>
        </p:spPr>
        <p:txBody>
          <a:bodyPr wrap="square">
            <a:spAutoFit/>
          </a:bodyPr>
          <a:lstStyle/>
          <a:p>
            <a:pPr marL="457200" indent="-457200">
              <a:lnSpc>
                <a:spcPts val="3200"/>
              </a:lnSpc>
              <a:buFont typeface="Arial" panose="020B0604020202020204" pitchFamily="34" charset="0"/>
              <a:buChar char="•"/>
            </a:pPr>
            <a:r>
              <a:rPr lang="en-US" altLang="zh-CN" sz="2400" dirty="0">
                <a:latin typeface="Times New Roman" panose="02020603050405020304" pitchFamily="18" charset="0"/>
                <a:cs typeface="Times New Roman" panose="02020603050405020304" pitchFamily="18" charset="0"/>
              </a:rPr>
              <a:t>Types of cameras</a:t>
            </a:r>
            <a:endParaRPr lang="zh-CN" altLang="zh-CN" sz="2400" dirty="0">
              <a:latin typeface="Times New Roman" panose="02020603050405020304" pitchFamily="18" charset="0"/>
              <a:cs typeface="Times New Roman" panose="02020603050405020304" pitchFamily="18" charset="0"/>
            </a:endParaRPr>
          </a:p>
        </p:txBody>
      </p:sp>
      <p:sp>
        <p:nvSpPr>
          <p:cNvPr id="11" name="矩形 10">
            <a:extLst>
              <a:ext uri="{FF2B5EF4-FFF2-40B4-BE49-F238E27FC236}">
                <a16:creationId xmlns:a16="http://schemas.microsoft.com/office/drawing/2014/main" id="{8524D4A9-D71E-4DB1-A9A1-8644E6B90D98}"/>
              </a:ext>
            </a:extLst>
          </p:cNvPr>
          <p:cNvSpPr/>
          <p:nvPr/>
        </p:nvSpPr>
        <p:spPr>
          <a:xfrm>
            <a:off x="1193263" y="3147927"/>
            <a:ext cx="1880643" cy="1687963"/>
          </a:xfrm>
          <a:prstGeom prst="rect">
            <a:avLst/>
          </a:prstGeom>
        </p:spPr>
        <p:txBody>
          <a:bodyPr wrap="none">
            <a:spAutoFit/>
          </a:bodyPr>
          <a:lstStyle/>
          <a:p>
            <a:pPr marL="342900" indent="-342900">
              <a:lnSpc>
                <a:spcPct val="150000"/>
              </a:lnSpc>
              <a:buFont typeface="Wingdings" panose="05000000000000000000" pitchFamily="2" charset="2"/>
              <a:buChar char="ü"/>
            </a:pPr>
            <a:r>
              <a:rPr lang="en-US" altLang="zh-CN" sz="2400" i="0" dirty="0">
                <a:effectLst/>
                <a:latin typeface="Times New Roman" panose="02020603050405020304" pitchFamily="18" charset="0"/>
                <a:cs typeface="Times New Roman" panose="02020603050405020304" pitchFamily="18" charset="0"/>
              </a:rPr>
              <a:t>Monocular</a:t>
            </a:r>
          </a:p>
          <a:p>
            <a:pPr marL="342900" indent="-342900">
              <a:lnSpc>
                <a:spcPct val="150000"/>
              </a:lnSpc>
              <a:buFont typeface="Wingdings" panose="05000000000000000000" pitchFamily="2" charset="2"/>
              <a:buChar char="ü"/>
            </a:pPr>
            <a:r>
              <a:rPr lang="en-US" altLang="zh-CN" sz="2400" dirty="0">
                <a:latin typeface="Times New Roman" panose="02020603050405020304" pitchFamily="18" charset="0"/>
                <a:cs typeface="Times New Roman" panose="02020603050405020304" pitchFamily="18" charset="0"/>
              </a:rPr>
              <a:t>Stereo</a:t>
            </a:r>
          </a:p>
          <a:p>
            <a:pPr marL="342900" indent="-342900">
              <a:lnSpc>
                <a:spcPct val="150000"/>
              </a:lnSpc>
              <a:buFont typeface="Wingdings" panose="05000000000000000000" pitchFamily="2" charset="2"/>
              <a:buChar char="ü"/>
            </a:pPr>
            <a:r>
              <a:rPr lang="en-US" altLang="zh-CN" sz="2400" dirty="0">
                <a:latin typeface="Times New Roman" panose="02020603050405020304" pitchFamily="18" charset="0"/>
                <a:cs typeface="Times New Roman" panose="02020603050405020304" pitchFamily="18" charset="0"/>
              </a:rPr>
              <a:t>RGB-D</a:t>
            </a:r>
            <a:endParaRPr lang="zh-CN" altLang="en-US" sz="2400" dirty="0">
              <a:latin typeface="Times New Roman" panose="02020603050405020304" pitchFamily="18" charset="0"/>
              <a:cs typeface="Times New Roman" panose="02020603050405020304" pitchFamily="18" charset="0"/>
            </a:endParaRPr>
          </a:p>
        </p:txBody>
      </p:sp>
      <p:sp>
        <p:nvSpPr>
          <p:cNvPr id="2" name="矩形 1">
            <a:extLst>
              <a:ext uri="{FF2B5EF4-FFF2-40B4-BE49-F238E27FC236}">
                <a16:creationId xmlns:a16="http://schemas.microsoft.com/office/drawing/2014/main" id="{3174B60D-F6DD-48E2-BAF5-38ADC6DEB1AA}"/>
              </a:ext>
            </a:extLst>
          </p:cNvPr>
          <p:cNvSpPr/>
          <p:nvPr/>
        </p:nvSpPr>
        <p:spPr>
          <a:xfrm>
            <a:off x="0" y="6539876"/>
            <a:ext cx="2837636" cy="276999"/>
          </a:xfrm>
          <a:prstGeom prst="rect">
            <a:avLst/>
          </a:prstGeom>
        </p:spPr>
        <p:txBody>
          <a:bodyPr wrap="none">
            <a:spAutoFit/>
          </a:bodyPr>
          <a:lstStyle/>
          <a:p>
            <a:r>
              <a:rPr lang="zh-CN" altLang="en-US" sz="1200" dirty="0"/>
              <a:t>https://zhuanlan.zhihu.com/p/83081824</a:t>
            </a:r>
          </a:p>
        </p:txBody>
      </p:sp>
      <p:sp>
        <p:nvSpPr>
          <p:cNvPr id="3" name="文字方塊 2">
            <a:extLst>
              <a:ext uri="{FF2B5EF4-FFF2-40B4-BE49-F238E27FC236}">
                <a16:creationId xmlns:a16="http://schemas.microsoft.com/office/drawing/2014/main" id="{01D53909-403A-4E99-A473-597C897E3293}"/>
              </a:ext>
            </a:extLst>
          </p:cNvPr>
          <p:cNvSpPr txBox="1"/>
          <p:nvPr/>
        </p:nvSpPr>
        <p:spPr>
          <a:xfrm>
            <a:off x="9279770" y="196901"/>
            <a:ext cx="2675732" cy="307777"/>
          </a:xfrm>
          <a:prstGeom prst="rect">
            <a:avLst/>
          </a:prstGeom>
          <a:noFill/>
        </p:spPr>
        <p:txBody>
          <a:bodyPr wrap="none" rtlCol="0">
            <a:spAutoFit/>
          </a:bodyPr>
          <a:lstStyle/>
          <a:p>
            <a:r>
              <a:rPr lang="en-US" altLang="zh-TW" sz="1400" dirty="0">
                <a:latin typeface="Times New Roman" panose="02020603050405020304" pitchFamily="18" charset="0"/>
                <a:cs typeface="Times New Roman" panose="02020603050405020304" pitchFamily="18" charset="0"/>
              </a:rPr>
              <a:t>RGB-D: Red, Green, Blue - Depth</a:t>
            </a:r>
            <a:endParaRPr lang="zh-TW" altLang="en-US" sz="1400" dirty="0">
              <a:latin typeface="Times New Roman" panose="02020603050405020304" pitchFamily="18" charset="0"/>
              <a:cs typeface="Times New Roman" panose="02020603050405020304" pitchFamily="18" charset="0"/>
            </a:endParaRPr>
          </a:p>
        </p:txBody>
      </p:sp>
      <p:sp>
        <p:nvSpPr>
          <p:cNvPr id="9" name="矩形 8">
            <a:extLst>
              <a:ext uri="{FF2B5EF4-FFF2-40B4-BE49-F238E27FC236}">
                <a16:creationId xmlns:a16="http://schemas.microsoft.com/office/drawing/2014/main" id="{B492B549-A0EE-42E9-870E-41470988859D}"/>
              </a:ext>
            </a:extLst>
          </p:cNvPr>
          <p:cNvSpPr/>
          <p:nvPr/>
        </p:nvSpPr>
        <p:spPr>
          <a:xfrm>
            <a:off x="467475" y="610295"/>
            <a:ext cx="6699463" cy="646331"/>
          </a:xfrm>
          <a:prstGeom prst="rect">
            <a:avLst/>
          </a:prstGeom>
        </p:spPr>
        <p:txBody>
          <a:bodyPr wrap="none">
            <a:spAutoFit/>
          </a:bodyPr>
          <a:lstStyle/>
          <a:p>
            <a:r>
              <a:rPr lang="en-US" altLang="zh-CN" sz="3600" b="1" dirty="0">
                <a:latin typeface="Times New Roman" panose="02020603050405020304" pitchFamily="18" charset="0"/>
                <a:cs typeface="Times New Roman" panose="02020603050405020304" pitchFamily="18" charset="0"/>
              </a:rPr>
              <a:t>11.5.2 Overview of the Flowchart</a:t>
            </a:r>
          </a:p>
        </p:txBody>
      </p:sp>
      <p:sp>
        <p:nvSpPr>
          <p:cNvPr id="10" name="矩形 9">
            <a:extLst>
              <a:ext uri="{FF2B5EF4-FFF2-40B4-BE49-F238E27FC236}">
                <a16:creationId xmlns:a16="http://schemas.microsoft.com/office/drawing/2014/main" id="{F8940F7F-5494-42DC-ADC2-409A72708658}"/>
              </a:ext>
            </a:extLst>
          </p:cNvPr>
          <p:cNvSpPr/>
          <p:nvPr/>
        </p:nvSpPr>
        <p:spPr>
          <a:xfrm>
            <a:off x="881759" y="1716086"/>
            <a:ext cx="2814681" cy="561179"/>
          </a:xfrm>
          <a:prstGeom prst="rect">
            <a:avLst/>
          </a:prstGeom>
        </p:spPr>
        <p:txBody>
          <a:bodyPr wrap="square">
            <a:spAutoFit/>
          </a:bodyPr>
          <a:lstStyle/>
          <a:p>
            <a:pPr>
              <a:lnSpc>
                <a:spcPts val="4000"/>
              </a:lnSpc>
            </a:pPr>
            <a:r>
              <a:rPr lang="en-US" altLang="zh-CN" sz="2800" b="1" dirty="0">
                <a:latin typeface="Times New Roman" panose="02020603050405020304" pitchFamily="18" charset="0"/>
                <a:cs typeface="Times New Roman" panose="02020603050405020304" pitchFamily="18" charset="0"/>
              </a:rPr>
              <a:t>Data Collection</a:t>
            </a:r>
          </a:p>
        </p:txBody>
      </p:sp>
      <p:pic>
        <p:nvPicPr>
          <p:cNvPr id="5" name="圖片 4">
            <a:extLst>
              <a:ext uri="{FF2B5EF4-FFF2-40B4-BE49-F238E27FC236}">
                <a16:creationId xmlns:a16="http://schemas.microsoft.com/office/drawing/2014/main" id="{916C990C-C68B-40F4-A24E-42CE17315DC8}"/>
              </a:ext>
            </a:extLst>
          </p:cNvPr>
          <p:cNvPicPr>
            <a:picLocks noChangeAspect="1"/>
          </p:cNvPicPr>
          <p:nvPr/>
        </p:nvPicPr>
        <p:blipFill rotWithShape="1">
          <a:blip r:embed="rId3">
            <a:extLst>
              <a:ext uri="{28A0092B-C50C-407E-A947-70E740481C1C}">
                <a14:useLocalDpi xmlns:a14="http://schemas.microsoft.com/office/drawing/2010/main" val="0"/>
              </a:ext>
            </a:extLst>
          </a:blip>
          <a:srcRect t="2782" r="15843" b="70975"/>
          <a:stretch/>
        </p:blipFill>
        <p:spPr>
          <a:xfrm>
            <a:off x="2837636" y="2169431"/>
            <a:ext cx="5451711" cy="2793836"/>
          </a:xfrm>
          <a:prstGeom prst="rect">
            <a:avLst/>
          </a:prstGeom>
        </p:spPr>
      </p:pic>
      <p:pic>
        <p:nvPicPr>
          <p:cNvPr id="12" name="圖片 11">
            <a:extLst>
              <a:ext uri="{FF2B5EF4-FFF2-40B4-BE49-F238E27FC236}">
                <a16:creationId xmlns:a16="http://schemas.microsoft.com/office/drawing/2014/main" id="{CCE28D5F-B2D8-4006-BF04-C33055337985}"/>
              </a:ext>
            </a:extLst>
          </p:cNvPr>
          <p:cNvPicPr>
            <a:picLocks noChangeAspect="1"/>
          </p:cNvPicPr>
          <p:nvPr/>
        </p:nvPicPr>
        <p:blipFill rotWithShape="1">
          <a:blip r:embed="rId4"/>
          <a:srcRect t="35609" r="5799"/>
          <a:stretch/>
        </p:blipFill>
        <p:spPr>
          <a:xfrm>
            <a:off x="6910949" y="1483413"/>
            <a:ext cx="5020282" cy="4205345"/>
          </a:xfrm>
          <a:prstGeom prst="rect">
            <a:avLst/>
          </a:prstGeom>
        </p:spPr>
      </p:pic>
    </p:spTree>
    <p:extLst>
      <p:ext uri="{BB962C8B-B14F-4D97-AF65-F5344CB8AC3E}">
        <p14:creationId xmlns:p14="http://schemas.microsoft.com/office/powerpoint/2010/main" val="16124871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00BE1A6F-D082-48B6-885A-E01AD1764F58}"/>
              </a:ext>
            </a:extLst>
          </p:cNvPr>
          <p:cNvSpPr/>
          <p:nvPr/>
        </p:nvSpPr>
        <p:spPr>
          <a:xfrm>
            <a:off x="450573" y="312519"/>
            <a:ext cx="9705798" cy="630942"/>
          </a:xfrm>
          <a:prstGeom prst="rect">
            <a:avLst/>
          </a:prstGeom>
        </p:spPr>
        <p:txBody>
          <a:bodyPr wrap="square">
            <a:spAutoFit/>
          </a:bodyPr>
          <a:lstStyle/>
          <a:p>
            <a:pPr lvl="0">
              <a:lnSpc>
                <a:spcPts val="4200"/>
              </a:lnSpc>
            </a:pPr>
            <a:r>
              <a:rPr lang="en-US" altLang="zh-CN" sz="4000" b="1" dirty="0">
                <a:solidFill>
                  <a:prstClr val="black"/>
                </a:solidFill>
                <a:latin typeface="Times New Roman" panose="02020603050405020304" pitchFamily="18" charset="0"/>
                <a:cs typeface="Times New Roman" panose="02020603050405020304" pitchFamily="18" charset="0"/>
              </a:rPr>
              <a:t>11.1 Geometric intrinsic calibration(2/6)</a:t>
            </a:r>
          </a:p>
        </p:txBody>
      </p:sp>
      <p:pic>
        <p:nvPicPr>
          <p:cNvPr id="4" name="图片 3">
            <a:extLst>
              <a:ext uri="{FF2B5EF4-FFF2-40B4-BE49-F238E27FC236}">
                <a16:creationId xmlns:a16="http://schemas.microsoft.com/office/drawing/2014/main" id="{8F3B0C78-02DD-5B9B-5C2D-38FC3BE75E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9203" y="1636778"/>
            <a:ext cx="7661845" cy="4667931"/>
          </a:xfrm>
          <a:prstGeom prst="rect">
            <a:avLst/>
          </a:prstGeom>
        </p:spPr>
      </p:pic>
      <p:sp>
        <p:nvSpPr>
          <p:cNvPr id="6" name="文本框 5">
            <a:extLst>
              <a:ext uri="{FF2B5EF4-FFF2-40B4-BE49-F238E27FC236}">
                <a16:creationId xmlns:a16="http://schemas.microsoft.com/office/drawing/2014/main" id="{EBB2A4D5-4BF7-FA16-BA9F-A3BF708873AF}"/>
              </a:ext>
            </a:extLst>
          </p:cNvPr>
          <p:cNvSpPr txBox="1"/>
          <p:nvPr/>
        </p:nvSpPr>
        <p:spPr>
          <a:xfrm>
            <a:off x="822209" y="1422625"/>
            <a:ext cx="2655777" cy="1569660"/>
          </a:xfrm>
          <a:prstGeom prst="rect">
            <a:avLst/>
          </a:prstGeom>
          <a:noFill/>
        </p:spPr>
        <p:txBody>
          <a:bodyPr wrap="square">
            <a:spAutoFit/>
          </a:bodyPr>
          <a:lstStyle/>
          <a:p>
            <a:r>
              <a:rPr lang="en-US" altLang="zh-CN" sz="3200" dirty="0">
                <a:latin typeface="Times New Roman" panose="02020603050405020304" pitchFamily="18" charset="0"/>
                <a:cs typeface="Times New Roman" panose="02020603050405020304" pitchFamily="18" charset="0"/>
              </a:rPr>
              <a:t>Perspective Projection Camera</a:t>
            </a:r>
            <a:endParaRPr lang="zh-CN" alt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597175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7E2B6D4-3176-4E69-B7B0-E3DBE370BADA}"/>
              </a:ext>
            </a:extLst>
          </p:cNvPr>
          <p:cNvSpPr/>
          <p:nvPr/>
        </p:nvSpPr>
        <p:spPr>
          <a:xfrm>
            <a:off x="467475" y="1549528"/>
            <a:ext cx="2814681" cy="561179"/>
          </a:xfrm>
          <a:prstGeom prst="rect">
            <a:avLst/>
          </a:prstGeom>
        </p:spPr>
        <p:txBody>
          <a:bodyPr wrap="none">
            <a:spAutoFit/>
          </a:bodyPr>
          <a:lstStyle/>
          <a:p>
            <a:pPr>
              <a:lnSpc>
                <a:spcPts val="4000"/>
              </a:lnSpc>
            </a:pPr>
            <a:r>
              <a:rPr lang="en-US" altLang="zh-CN" sz="2800" b="1" dirty="0">
                <a:latin typeface="Times New Roman" panose="02020603050405020304" pitchFamily="18" charset="0"/>
                <a:cs typeface="Times New Roman" panose="02020603050405020304" pitchFamily="18" charset="0"/>
              </a:rPr>
              <a:t>Visual Odometry</a:t>
            </a:r>
          </a:p>
        </p:txBody>
      </p:sp>
      <p:pic>
        <p:nvPicPr>
          <p:cNvPr id="10" name="圖片 9">
            <a:extLst>
              <a:ext uri="{FF2B5EF4-FFF2-40B4-BE49-F238E27FC236}">
                <a16:creationId xmlns:a16="http://schemas.microsoft.com/office/drawing/2014/main" id="{8A6A1186-D72C-42B5-B8AB-2BA63A671C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3019" y="3175005"/>
            <a:ext cx="3625136" cy="2673934"/>
          </a:xfrm>
          <a:prstGeom prst="rect">
            <a:avLst/>
          </a:prstGeom>
        </p:spPr>
      </p:pic>
      <p:pic>
        <p:nvPicPr>
          <p:cNvPr id="15" name="圖片 14">
            <a:extLst>
              <a:ext uri="{FF2B5EF4-FFF2-40B4-BE49-F238E27FC236}">
                <a16:creationId xmlns:a16="http://schemas.microsoft.com/office/drawing/2014/main" id="{34F343EE-72A9-45A0-9584-421C639958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87758" y="3115553"/>
            <a:ext cx="5206849" cy="2661360"/>
          </a:xfrm>
          <a:prstGeom prst="rect">
            <a:avLst/>
          </a:prstGeom>
        </p:spPr>
      </p:pic>
      <p:sp>
        <p:nvSpPr>
          <p:cNvPr id="16" name="箭號: 向右 15">
            <a:extLst>
              <a:ext uri="{FF2B5EF4-FFF2-40B4-BE49-F238E27FC236}">
                <a16:creationId xmlns:a16="http://schemas.microsoft.com/office/drawing/2014/main" id="{83CF4355-10A4-488E-8AF9-70A8BA4C74A7}"/>
              </a:ext>
            </a:extLst>
          </p:cNvPr>
          <p:cNvSpPr/>
          <p:nvPr/>
        </p:nvSpPr>
        <p:spPr>
          <a:xfrm>
            <a:off x="5405209" y="4341537"/>
            <a:ext cx="1047863" cy="3408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09492F15-ADBF-4973-9570-3D48A24419AE}"/>
              </a:ext>
            </a:extLst>
          </p:cNvPr>
          <p:cNvSpPr/>
          <p:nvPr/>
        </p:nvSpPr>
        <p:spPr>
          <a:xfrm>
            <a:off x="628879" y="2271729"/>
            <a:ext cx="8639555" cy="461665"/>
          </a:xfrm>
          <a:prstGeom prst="rect">
            <a:avLst/>
          </a:prstGeom>
        </p:spPr>
        <p:txBody>
          <a:bodyPr wrap="square">
            <a:spAutoFit/>
          </a:bodyPr>
          <a:lstStyle/>
          <a:p>
            <a:pPr marL="342900" indent="-342900">
              <a:buFont typeface="Arial" panose="020B0604020202020204" pitchFamily="34" charset="0"/>
              <a:buChar char="•"/>
            </a:pPr>
            <a:r>
              <a:rPr lang="en-US" altLang="zh-CN" sz="2400" dirty="0">
                <a:latin typeface="Times New Roman" panose="02020603050405020304" pitchFamily="18" charset="0"/>
                <a:cs typeface="Times New Roman" panose="02020603050405020304" pitchFamily="18" charset="0"/>
              </a:rPr>
              <a:t>We can use m</a:t>
            </a:r>
            <a:r>
              <a:rPr lang="en-US" altLang="zh-TW" sz="2400" dirty="0">
                <a:latin typeface="Times New Roman" panose="02020603050405020304" pitchFamily="18" charset="0"/>
                <a:cs typeface="Times New Roman" panose="02020603050405020304" pitchFamily="18" charset="0"/>
              </a:rPr>
              <a:t>athematics to estimate </a:t>
            </a:r>
            <a:r>
              <a:rPr lang="en-US" altLang="zh-CN" sz="2400" dirty="0">
                <a:latin typeface="Times New Roman" panose="02020603050405020304" pitchFamily="18" charset="0"/>
                <a:cs typeface="Times New Roman" panose="02020603050405020304" pitchFamily="18" charset="0"/>
              </a:rPr>
              <a:t>pose of the camera</a:t>
            </a:r>
            <a:r>
              <a:rPr lang="en-US" altLang="zh-CN" sz="2400" dirty="0">
                <a:solidFill>
                  <a:srgbClr val="FF0000"/>
                </a:solidFill>
                <a:latin typeface="Times New Roman" panose="02020603050405020304" pitchFamily="18" charset="0"/>
                <a:cs typeface="Times New Roman" panose="02020603050405020304" pitchFamily="18" charset="0"/>
              </a:rPr>
              <a:t>.</a:t>
            </a:r>
            <a:r>
              <a:rPr lang="en-US" altLang="zh-TW" sz="2400" dirty="0">
                <a:latin typeface="Times New Roman" panose="02020603050405020304" pitchFamily="18" charset="0"/>
                <a:cs typeface="Times New Roman" panose="02020603050405020304" pitchFamily="18" charset="0"/>
              </a:rPr>
              <a:t> </a:t>
            </a:r>
            <a:endParaRPr lang="zh-CN" altLang="en-US" dirty="0"/>
          </a:p>
        </p:txBody>
      </p:sp>
      <p:sp>
        <p:nvSpPr>
          <p:cNvPr id="7" name="矩形 6">
            <a:extLst>
              <a:ext uri="{FF2B5EF4-FFF2-40B4-BE49-F238E27FC236}">
                <a16:creationId xmlns:a16="http://schemas.microsoft.com/office/drawing/2014/main" id="{B492B549-A0EE-42E9-870E-41470988859D}"/>
              </a:ext>
            </a:extLst>
          </p:cNvPr>
          <p:cNvSpPr/>
          <p:nvPr/>
        </p:nvSpPr>
        <p:spPr>
          <a:xfrm>
            <a:off x="467475" y="610295"/>
            <a:ext cx="6699463" cy="646331"/>
          </a:xfrm>
          <a:prstGeom prst="rect">
            <a:avLst/>
          </a:prstGeom>
        </p:spPr>
        <p:txBody>
          <a:bodyPr wrap="none">
            <a:spAutoFit/>
          </a:bodyPr>
          <a:lstStyle/>
          <a:p>
            <a:r>
              <a:rPr lang="en-US" altLang="zh-CN" sz="3600" b="1" dirty="0">
                <a:latin typeface="Times New Roman" panose="02020603050405020304" pitchFamily="18" charset="0"/>
                <a:cs typeface="Times New Roman" panose="02020603050405020304" pitchFamily="18" charset="0"/>
              </a:rPr>
              <a:t>11.5.2 Overview of the Flowchart</a:t>
            </a:r>
          </a:p>
        </p:txBody>
      </p:sp>
    </p:spTree>
    <p:extLst>
      <p:ext uri="{BB962C8B-B14F-4D97-AF65-F5344CB8AC3E}">
        <p14:creationId xmlns:p14="http://schemas.microsoft.com/office/powerpoint/2010/main" val="287315034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F8940F7F-5494-42DC-ADC2-409A72708658}"/>
              </a:ext>
            </a:extLst>
          </p:cNvPr>
          <p:cNvSpPr/>
          <p:nvPr/>
        </p:nvSpPr>
        <p:spPr>
          <a:xfrm>
            <a:off x="470941" y="1453443"/>
            <a:ext cx="2814681" cy="561179"/>
          </a:xfrm>
          <a:prstGeom prst="rect">
            <a:avLst/>
          </a:prstGeom>
        </p:spPr>
        <p:txBody>
          <a:bodyPr wrap="none">
            <a:spAutoFit/>
          </a:bodyPr>
          <a:lstStyle/>
          <a:p>
            <a:pPr>
              <a:lnSpc>
                <a:spcPts val="4000"/>
              </a:lnSpc>
            </a:pPr>
            <a:r>
              <a:rPr lang="en-US" altLang="zh-CN" sz="2800" b="1" dirty="0">
                <a:latin typeface="Times New Roman" panose="02020603050405020304" pitchFamily="18" charset="0"/>
                <a:cs typeface="Times New Roman" panose="02020603050405020304" pitchFamily="18" charset="0"/>
              </a:rPr>
              <a:t>Visual Odometry</a:t>
            </a:r>
          </a:p>
        </p:txBody>
      </p:sp>
      <p:sp>
        <p:nvSpPr>
          <p:cNvPr id="9" name="矩形 8">
            <a:extLst>
              <a:ext uri="{FF2B5EF4-FFF2-40B4-BE49-F238E27FC236}">
                <a16:creationId xmlns:a16="http://schemas.microsoft.com/office/drawing/2014/main" id="{86A8AD01-21DA-4036-B17E-4B4D5B1CA864}"/>
              </a:ext>
            </a:extLst>
          </p:cNvPr>
          <p:cNvSpPr/>
          <p:nvPr/>
        </p:nvSpPr>
        <p:spPr>
          <a:xfrm>
            <a:off x="515336" y="2058479"/>
            <a:ext cx="5860900" cy="461665"/>
          </a:xfrm>
          <a:prstGeom prst="rect">
            <a:avLst/>
          </a:prstGeom>
        </p:spPr>
        <p:txBody>
          <a:bodyPr wrap="none">
            <a:spAutoFit/>
          </a:bodyPr>
          <a:lstStyle/>
          <a:p>
            <a:pPr marL="457200" indent="-457200">
              <a:buFont typeface="Arial" panose="020B0604020202020204" pitchFamily="34" charset="0"/>
              <a:buChar char="•"/>
            </a:pPr>
            <a:r>
              <a:rPr lang="en-US" altLang="zh-CN" sz="2400" i="0" dirty="0">
                <a:effectLst/>
                <a:latin typeface="Times New Roman" panose="02020603050405020304" pitchFamily="18" charset="0"/>
                <a:cs typeface="Times New Roman" panose="02020603050405020304" pitchFamily="18" charset="0"/>
              </a:rPr>
              <a:t>Corner detection / Interest Point </a:t>
            </a:r>
            <a:r>
              <a:rPr lang="en-US" altLang="zh-CN" sz="2400" dirty="0">
                <a:latin typeface="Times New Roman" panose="02020603050405020304" pitchFamily="18" charset="0"/>
                <a:cs typeface="Times New Roman" panose="02020603050405020304" pitchFamily="18" charset="0"/>
              </a:rPr>
              <a:t>D</a:t>
            </a:r>
            <a:r>
              <a:rPr lang="en-US" altLang="zh-CN" sz="2400" i="0" dirty="0">
                <a:effectLst/>
                <a:latin typeface="Times New Roman" panose="02020603050405020304" pitchFamily="18" charset="0"/>
                <a:cs typeface="Times New Roman" panose="02020603050405020304" pitchFamily="18" charset="0"/>
              </a:rPr>
              <a:t>etection</a:t>
            </a:r>
            <a:endParaRPr lang="zh-CN" altLang="en-US" sz="2400" dirty="0">
              <a:latin typeface="Times New Roman" panose="02020603050405020304" pitchFamily="18" charset="0"/>
              <a:cs typeface="Times New Roman" panose="02020603050405020304" pitchFamily="18" charset="0"/>
            </a:endParaRPr>
          </a:p>
        </p:txBody>
      </p:sp>
      <p:pic>
        <p:nvPicPr>
          <p:cNvPr id="11" name="圖片 10">
            <a:extLst>
              <a:ext uri="{FF2B5EF4-FFF2-40B4-BE49-F238E27FC236}">
                <a16:creationId xmlns:a16="http://schemas.microsoft.com/office/drawing/2014/main" id="{D9787FD8-176D-4375-BF74-3A1813513C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462" y="2645628"/>
            <a:ext cx="4773035" cy="2696264"/>
          </a:xfrm>
          <a:prstGeom prst="rect">
            <a:avLst/>
          </a:prstGeom>
        </p:spPr>
      </p:pic>
      <p:sp>
        <p:nvSpPr>
          <p:cNvPr id="12" name="橢圓 11">
            <a:extLst>
              <a:ext uri="{FF2B5EF4-FFF2-40B4-BE49-F238E27FC236}">
                <a16:creationId xmlns:a16="http://schemas.microsoft.com/office/drawing/2014/main" id="{C99B2C8C-8375-4220-A7E6-8748E3EE0B95}"/>
              </a:ext>
            </a:extLst>
          </p:cNvPr>
          <p:cNvSpPr/>
          <p:nvPr/>
        </p:nvSpPr>
        <p:spPr>
          <a:xfrm>
            <a:off x="2477595" y="2993668"/>
            <a:ext cx="97392" cy="10171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橢圓 12">
            <a:extLst>
              <a:ext uri="{FF2B5EF4-FFF2-40B4-BE49-F238E27FC236}">
                <a16:creationId xmlns:a16="http://schemas.microsoft.com/office/drawing/2014/main" id="{48486756-A306-4E3A-AD81-2EA5F804681A}"/>
              </a:ext>
            </a:extLst>
          </p:cNvPr>
          <p:cNvSpPr/>
          <p:nvPr/>
        </p:nvSpPr>
        <p:spPr>
          <a:xfrm>
            <a:off x="3630965" y="2993667"/>
            <a:ext cx="97392" cy="10171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橢圓 13">
            <a:extLst>
              <a:ext uri="{FF2B5EF4-FFF2-40B4-BE49-F238E27FC236}">
                <a16:creationId xmlns:a16="http://schemas.microsoft.com/office/drawing/2014/main" id="{13857A00-C091-497F-9C1B-D63D09DF39FB}"/>
              </a:ext>
            </a:extLst>
          </p:cNvPr>
          <p:cNvSpPr/>
          <p:nvPr/>
        </p:nvSpPr>
        <p:spPr>
          <a:xfrm>
            <a:off x="3533573" y="3942904"/>
            <a:ext cx="97392" cy="10171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橢圓 14">
            <a:extLst>
              <a:ext uri="{FF2B5EF4-FFF2-40B4-BE49-F238E27FC236}">
                <a16:creationId xmlns:a16="http://schemas.microsoft.com/office/drawing/2014/main" id="{32696A6C-41C7-4B66-B55D-1B2868C2D0B8}"/>
              </a:ext>
            </a:extLst>
          </p:cNvPr>
          <p:cNvSpPr/>
          <p:nvPr/>
        </p:nvSpPr>
        <p:spPr>
          <a:xfrm>
            <a:off x="2516371" y="3892048"/>
            <a:ext cx="97392" cy="10171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橢圓 15">
            <a:extLst>
              <a:ext uri="{FF2B5EF4-FFF2-40B4-BE49-F238E27FC236}">
                <a16:creationId xmlns:a16="http://schemas.microsoft.com/office/drawing/2014/main" id="{9717450B-C1C0-4C79-9070-0BB749EB8EF8}"/>
              </a:ext>
            </a:extLst>
          </p:cNvPr>
          <p:cNvSpPr/>
          <p:nvPr/>
        </p:nvSpPr>
        <p:spPr>
          <a:xfrm>
            <a:off x="4438053" y="4607156"/>
            <a:ext cx="97392" cy="10171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橢圓 16">
            <a:extLst>
              <a:ext uri="{FF2B5EF4-FFF2-40B4-BE49-F238E27FC236}">
                <a16:creationId xmlns:a16="http://schemas.microsoft.com/office/drawing/2014/main" id="{E1E76374-FE5A-40EA-98FB-670B87D96037}"/>
              </a:ext>
            </a:extLst>
          </p:cNvPr>
          <p:cNvSpPr/>
          <p:nvPr/>
        </p:nvSpPr>
        <p:spPr>
          <a:xfrm>
            <a:off x="4535445" y="3961440"/>
            <a:ext cx="97392" cy="10171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橢圓 17">
            <a:extLst>
              <a:ext uri="{FF2B5EF4-FFF2-40B4-BE49-F238E27FC236}">
                <a16:creationId xmlns:a16="http://schemas.microsoft.com/office/drawing/2014/main" id="{3583B862-4BD2-4C05-AF8B-48182B2E6AEE}"/>
              </a:ext>
            </a:extLst>
          </p:cNvPr>
          <p:cNvSpPr/>
          <p:nvPr/>
        </p:nvSpPr>
        <p:spPr>
          <a:xfrm>
            <a:off x="5272196" y="4276160"/>
            <a:ext cx="97392" cy="10171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橢圓 18">
            <a:extLst>
              <a:ext uri="{FF2B5EF4-FFF2-40B4-BE49-F238E27FC236}">
                <a16:creationId xmlns:a16="http://schemas.microsoft.com/office/drawing/2014/main" id="{CEFF648D-BFD1-4F88-B898-EDC490352E39}"/>
              </a:ext>
            </a:extLst>
          </p:cNvPr>
          <p:cNvSpPr/>
          <p:nvPr/>
        </p:nvSpPr>
        <p:spPr>
          <a:xfrm>
            <a:off x="1929315" y="3487107"/>
            <a:ext cx="97392" cy="10171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橢圓 19">
            <a:extLst>
              <a:ext uri="{FF2B5EF4-FFF2-40B4-BE49-F238E27FC236}">
                <a16:creationId xmlns:a16="http://schemas.microsoft.com/office/drawing/2014/main" id="{ACEE2C64-D36D-4B5D-9CF6-30127E813C5D}"/>
              </a:ext>
            </a:extLst>
          </p:cNvPr>
          <p:cNvSpPr/>
          <p:nvPr/>
        </p:nvSpPr>
        <p:spPr>
          <a:xfrm>
            <a:off x="2200749" y="4505445"/>
            <a:ext cx="97392" cy="10171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橢圓 20">
            <a:extLst>
              <a:ext uri="{FF2B5EF4-FFF2-40B4-BE49-F238E27FC236}">
                <a16:creationId xmlns:a16="http://schemas.microsoft.com/office/drawing/2014/main" id="{417B1E1C-C52C-4EB1-989E-850BB79F724E}"/>
              </a:ext>
            </a:extLst>
          </p:cNvPr>
          <p:cNvSpPr/>
          <p:nvPr/>
        </p:nvSpPr>
        <p:spPr>
          <a:xfrm>
            <a:off x="3630965" y="4327015"/>
            <a:ext cx="97392" cy="10171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橢圓 21">
            <a:extLst>
              <a:ext uri="{FF2B5EF4-FFF2-40B4-BE49-F238E27FC236}">
                <a16:creationId xmlns:a16="http://schemas.microsoft.com/office/drawing/2014/main" id="{01D75171-8610-4980-8CE5-FF8C65C475AD}"/>
              </a:ext>
            </a:extLst>
          </p:cNvPr>
          <p:cNvSpPr/>
          <p:nvPr/>
        </p:nvSpPr>
        <p:spPr>
          <a:xfrm>
            <a:off x="2338721" y="4225304"/>
            <a:ext cx="97392" cy="10171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橢圓 22">
            <a:extLst>
              <a:ext uri="{FF2B5EF4-FFF2-40B4-BE49-F238E27FC236}">
                <a16:creationId xmlns:a16="http://schemas.microsoft.com/office/drawing/2014/main" id="{A40EC76E-FBC0-4BAF-A02D-D149721F4F5A}"/>
              </a:ext>
            </a:extLst>
          </p:cNvPr>
          <p:cNvSpPr/>
          <p:nvPr/>
        </p:nvSpPr>
        <p:spPr>
          <a:xfrm>
            <a:off x="3582269" y="4642398"/>
            <a:ext cx="97392" cy="10171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圖片 24">
            <a:extLst>
              <a:ext uri="{FF2B5EF4-FFF2-40B4-BE49-F238E27FC236}">
                <a16:creationId xmlns:a16="http://schemas.microsoft.com/office/drawing/2014/main" id="{AF801B1A-5341-415B-8A9A-6D43566FC3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2837" y="4189244"/>
            <a:ext cx="7382383" cy="2305296"/>
          </a:xfrm>
          <a:prstGeom prst="rect">
            <a:avLst/>
          </a:prstGeom>
        </p:spPr>
      </p:pic>
      <p:sp>
        <p:nvSpPr>
          <p:cNvPr id="26" name="矩形 25">
            <a:extLst>
              <a:ext uri="{FF2B5EF4-FFF2-40B4-BE49-F238E27FC236}">
                <a16:creationId xmlns:a16="http://schemas.microsoft.com/office/drawing/2014/main" id="{B492B549-A0EE-42E9-870E-41470988859D}"/>
              </a:ext>
            </a:extLst>
          </p:cNvPr>
          <p:cNvSpPr/>
          <p:nvPr/>
        </p:nvSpPr>
        <p:spPr>
          <a:xfrm>
            <a:off x="467475" y="610295"/>
            <a:ext cx="6699463" cy="646331"/>
          </a:xfrm>
          <a:prstGeom prst="rect">
            <a:avLst/>
          </a:prstGeom>
        </p:spPr>
        <p:txBody>
          <a:bodyPr wrap="none">
            <a:spAutoFit/>
          </a:bodyPr>
          <a:lstStyle/>
          <a:p>
            <a:r>
              <a:rPr lang="en-US" altLang="zh-CN" sz="3600" b="1" dirty="0">
                <a:latin typeface="Times New Roman" panose="02020603050405020304" pitchFamily="18" charset="0"/>
                <a:cs typeface="Times New Roman" panose="02020603050405020304" pitchFamily="18" charset="0"/>
              </a:rPr>
              <a:t>11.5.2 Overview of the Flowchart</a:t>
            </a:r>
          </a:p>
        </p:txBody>
      </p:sp>
      <p:sp>
        <p:nvSpPr>
          <p:cNvPr id="3" name="文字方塊 2">
            <a:extLst>
              <a:ext uri="{FF2B5EF4-FFF2-40B4-BE49-F238E27FC236}">
                <a16:creationId xmlns:a16="http://schemas.microsoft.com/office/drawing/2014/main" id="{9170AAF3-B407-4DB2-8D0B-4DD90929C2B2}"/>
              </a:ext>
            </a:extLst>
          </p:cNvPr>
          <p:cNvSpPr txBox="1"/>
          <p:nvPr/>
        </p:nvSpPr>
        <p:spPr>
          <a:xfrm>
            <a:off x="8324028" y="178794"/>
            <a:ext cx="4050663" cy="369332"/>
          </a:xfrm>
          <a:prstGeom prst="rect">
            <a:avLst/>
          </a:prstGeom>
          <a:noFill/>
        </p:spPr>
        <p:txBody>
          <a:bodyPr wrap="square" rtlCol="0">
            <a:spAutoFit/>
          </a:bodyPr>
          <a:lstStyle/>
          <a:p>
            <a:r>
              <a:rPr lang="en-US" altLang="zh-TW" dirty="0"/>
              <a:t>SIFT:</a:t>
            </a:r>
            <a:r>
              <a:rPr lang="zh-TW" altLang="en-US" dirty="0"/>
              <a:t> </a:t>
            </a:r>
            <a:r>
              <a:rPr lang="en-US" altLang="zh-TW" dirty="0"/>
              <a:t>Scale-Invariant Feature Transform</a:t>
            </a:r>
            <a:endParaRPr lang="zh-TW" altLang="en-US" dirty="0"/>
          </a:p>
        </p:txBody>
      </p:sp>
    </p:spTree>
    <p:extLst>
      <p:ext uri="{BB962C8B-B14F-4D97-AF65-F5344CB8AC3E}">
        <p14:creationId xmlns:p14="http://schemas.microsoft.com/office/powerpoint/2010/main" val="316774479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0268" y="3207107"/>
            <a:ext cx="5694219" cy="3426871"/>
          </a:xfrm>
          <a:prstGeom prst="rect">
            <a:avLst/>
          </a:prstGeom>
        </p:spPr>
      </p:pic>
      <p:sp>
        <p:nvSpPr>
          <p:cNvPr id="6" name="矩形 5">
            <a:extLst>
              <a:ext uri="{FF2B5EF4-FFF2-40B4-BE49-F238E27FC236}">
                <a16:creationId xmlns:a16="http://schemas.microsoft.com/office/drawing/2014/main" id="{C431CE40-BD4B-417D-A2DB-967F7E68A6B3}"/>
              </a:ext>
            </a:extLst>
          </p:cNvPr>
          <p:cNvSpPr/>
          <p:nvPr/>
        </p:nvSpPr>
        <p:spPr>
          <a:xfrm>
            <a:off x="875864" y="2086737"/>
            <a:ext cx="10160202" cy="1246495"/>
          </a:xfrm>
          <a:prstGeom prst="rect">
            <a:avLst/>
          </a:prstGeom>
        </p:spPr>
        <p:txBody>
          <a:bodyPr wrap="square">
            <a:spAutoFit/>
          </a:bodyPr>
          <a:lstStyle/>
          <a:p>
            <a:pPr marL="342900" indent="-342900" algn="just">
              <a:lnSpc>
                <a:spcPts val="3000"/>
              </a:lnSpc>
              <a:buFont typeface="Arial" panose="020B0604020202020204" pitchFamily="34" charset="0"/>
              <a:buChar char="•"/>
            </a:pPr>
            <a:r>
              <a:rPr lang="en-US" altLang="zh-CN" sz="2000" dirty="0">
                <a:latin typeface="Times New Roman" panose="02020603050405020304" pitchFamily="18" charset="0"/>
                <a:cs typeface="Times New Roman" panose="02020603050405020304" pitchFamily="18" charset="0"/>
              </a:rPr>
              <a:t>The robot is represented by the triangle. The stars represent landmarks. The robot initially measures using its sensors the location of the landmarks (sensor measurement illustrated with lighting)</a:t>
            </a:r>
            <a:endParaRPr lang="zh-CN" altLang="en-US" sz="2000" dirty="0">
              <a:latin typeface="Times New Roman" panose="02020603050405020304" pitchFamily="18" charset="0"/>
              <a:cs typeface="Times New Roman" panose="02020603050405020304" pitchFamily="18" charset="0"/>
            </a:endParaRPr>
          </a:p>
        </p:txBody>
      </p:sp>
      <p:sp>
        <p:nvSpPr>
          <p:cNvPr id="7" name="矩形 6">
            <a:extLst>
              <a:ext uri="{FF2B5EF4-FFF2-40B4-BE49-F238E27FC236}">
                <a16:creationId xmlns:a16="http://schemas.microsoft.com/office/drawing/2014/main" id="{B492B549-A0EE-42E9-870E-41470988859D}"/>
              </a:ext>
            </a:extLst>
          </p:cNvPr>
          <p:cNvSpPr/>
          <p:nvPr/>
        </p:nvSpPr>
        <p:spPr>
          <a:xfrm>
            <a:off x="467475" y="610295"/>
            <a:ext cx="6699463" cy="646331"/>
          </a:xfrm>
          <a:prstGeom prst="rect">
            <a:avLst/>
          </a:prstGeom>
        </p:spPr>
        <p:txBody>
          <a:bodyPr wrap="none">
            <a:spAutoFit/>
          </a:bodyPr>
          <a:lstStyle/>
          <a:p>
            <a:r>
              <a:rPr lang="en-US" altLang="zh-CN" sz="3600" b="1" dirty="0">
                <a:latin typeface="Times New Roman" panose="02020603050405020304" pitchFamily="18" charset="0"/>
                <a:cs typeface="Times New Roman" panose="02020603050405020304" pitchFamily="18" charset="0"/>
              </a:rPr>
              <a:t>11.5.2 Overview of the Flowchart</a:t>
            </a:r>
          </a:p>
        </p:txBody>
      </p:sp>
      <p:sp>
        <p:nvSpPr>
          <p:cNvPr id="8" name="矩形 7">
            <a:extLst>
              <a:ext uri="{FF2B5EF4-FFF2-40B4-BE49-F238E27FC236}">
                <a16:creationId xmlns:a16="http://schemas.microsoft.com/office/drawing/2014/main" id="{72138822-7FCB-47B0-86C7-C26F7D6C1156}"/>
              </a:ext>
            </a:extLst>
          </p:cNvPr>
          <p:cNvSpPr/>
          <p:nvPr/>
        </p:nvSpPr>
        <p:spPr>
          <a:xfrm>
            <a:off x="514771" y="1526088"/>
            <a:ext cx="2220480" cy="561179"/>
          </a:xfrm>
          <a:prstGeom prst="rect">
            <a:avLst/>
          </a:prstGeom>
        </p:spPr>
        <p:txBody>
          <a:bodyPr wrap="none">
            <a:spAutoFit/>
          </a:bodyPr>
          <a:lstStyle/>
          <a:p>
            <a:pPr>
              <a:lnSpc>
                <a:spcPts val="4000"/>
              </a:lnSpc>
            </a:pPr>
            <a:r>
              <a:rPr lang="en-US" altLang="zh-CN" sz="2800" b="1" dirty="0">
                <a:latin typeface="Times New Roman" panose="02020603050405020304" pitchFamily="18" charset="0"/>
                <a:cs typeface="Times New Roman" panose="02020603050405020304" pitchFamily="18" charset="0"/>
              </a:rPr>
              <a:t>Optimization</a:t>
            </a:r>
          </a:p>
        </p:txBody>
      </p:sp>
    </p:spTree>
    <p:extLst>
      <p:ext uri="{BB962C8B-B14F-4D97-AF65-F5344CB8AC3E}">
        <p14:creationId xmlns:p14="http://schemas.microsoft.com/office/powerpoint/2010/main" val="405212671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0126" y="3211975"/>
            <a:ext cx="5654853" cy="3362246"/>
          </a:xfrm>
          <a:prstGeom prst="rect">
            <a:avLst/>
          </a:prstGeom>
        </p:spPr>
      </p:pic>
      <p:sp>
        <p:nvSpPr>
          <p:cNvPr id="6" name="矩形 5">
            <a:extLst>
              <a:ext uri="{FF2B5EF4-FFF2-40B4-BE49-F238E27FC236}">
                <a16:creationId xmlns:a16="http://schemas.microsoft.com/office/drawing/2014/main" id="{C431CE40-BD4B-417D-A2DB-967F7E68A6B3}"/>
              </a:ext>
            </a:extLst>
          </p:cNvPr>
          <p:cNvSpPr/>
          <p:nvPr/>
        </p:nvSpPr>
        <p:spPr>
          <a:xfrm>
            <a:off x="833823" y="2218734"/>
            <a:ext cx="10160202" cy="861774"/>
          </a:xfrm>
          <a:prstGeom prst="rect">
            <a:avLst/>
          </a:prstGeom>
        </p:spPr>
        <p:txBody>
          <a:bodyPr wrap="square">
            <a:spAutoFit/>
          </a:bodyPr>
          <a:lstStyle/>
          <a:p>
            <a:pPr marL="342900" indent="-342900" algn="just">
              <a:lnSpc>
                <a:spcPts val="3000"/>
              </a:lnSpc>
              <a:buFont typeface="Arial" panose="020B0604020202020204" pitchFamily="34" charset="0"/>
              <a:buChar char="•"/>
            </a:pPr>
            <a:r>
              <a:rPr lang="en-US" altLang="zh-CN" sz="2000" dirty="0">
                <a:latin typeface="Times New Roman" panose="02020603050405020304" pitchFamily="18" charset="0"/>
                <a:cs typeface="Times New Roman" panose="02020603050405020304" pitchFamily="18" charset="0"/>
              </a:rPr>
              <a:t>The robot moves so it now thinks it is here. The distance moved is given by the robots </a:t>
            </a:r>
            <a:r>
              <a:rPr lang="en-US" altLang="zh-CN" sz="2000" dirty="0" err="1">
                <a:latin typeface="Times New Roman" panose="02020603050405020304" pitchFamily="18" charset="0"/>
                <a:cs typeface="Times New Roman" panose="02020603050405020304" pitchFamily="18" charset="0"/>
              </a:rPr>
              <a:t>odometry</a:t>
            </a:r>
            <a:r>
              <a:rPr lang="en-US" altLang="zh-CN" sz="2000" dirty="0">
                <a:latin typeface="Times New Roman" panose="02020603050405020304" pitchFamily="18" charset="0"/>
                <a:cs typeface="Times New Roman" panose="02020603050405020304" pitchFamily="18" charset="0"/>
              </a:rPr>
              <a:t> (from motion model).</a:t>
            </a:r>
            <a:endParaRPr lang="zh-CN" altLang="en-US" sz="2000" dirty="0">
              <a:latin typeface="Times New Roman" panose="02020603050405020304" pitchFamily="18" charset="0"/>
              <a:cs typeface="Times New Roman" panose="02020603050405020304" pitchFamily="18" charset="0"/>
            </a:endParaRPr>
          </a:p>
        </p:txBody>
      </p:sp>
      <p:sp>
        <p:nvSpPr>
          <p:cNvPr id="7" name="矩形 6">
            <a:extLst>
              <a:ext uri="{FF2B5EF4-FFF2-40B4-BE49-F238E27FC236}">
                <a16:creationId xmlns:a16="http://schemas.microsoft.com/office/drawing/2014/main" id="{72138822-7FCB-47B0-86C7-C26F7D6C1156}"/>
              </a:ext>
            </a:extLst>
          </p:cNvPr>
          <p:cNvSpPr/>
          <p:nvPr/>
        </p:nvSpPr>
        <p:spPr>
          <a:xfrm>
            <a:off x="514771" y="1526088"/>
            <a:ext cx="2220480" cy="561179"/>
          </a:xfrm>
          <a:prstGeom prst="rect">
            <a:avLst/>
          </a:prstGeom>
        </p:spPr>
        <p:txBody>
          <a:bodyPr wrap="none">
            <a:spAutoFit/>
          </a:bodyPr>
          <a:lstStyle/>
          <a:p>
            <a:pPr>
              <a:lnSpc>
                <a:spcPts val="4000"/>
              </a:lnSpc>
            </a:pPr>
            <a:r>
              <a:rPr lang="en-US" altLang="zh-CN" sz="2800" b="1" dirty="0">
                <a:latin typeface="Times New Roman" panose="02020603050405020304" pitchFamily="18" charset="0"/>
                <a:cs typeface="Times New Roman" panose="02020603050405020304" pitchFamily="18" charset="0"/>
              </a:rPr>
              <a:t>Optimization</a:t>
            </a:r>
          </a:p>
        </p:txBody>
      </p:sp>
      <p:sp>
        <p:nvSpPr>
          <p:cNvPr id="8" name="矩形 7">
            <a:extLst>
              <a:ext uri="{FF2B5EF4-FFF2-40B4-BE49-F238E27FC236}">
                <a16:creationId xmlns:a16="http://schemas.microsoft.com/office/drawing/2014/main" id="{B492B549-A0EE-42E9-870E-41470988859D}"/>
              </a:ext>
            </a:extLst>
          </p:cNvPr>
          <p:cNvSpPr/>
          <p:nvPr/>
        </p:nvSpPr>
        <p:spPr>
          <a:xfrm>
            <a:off x="467475" y="610295"/>
            <a:ext cx="6699463" cy="646331"/>
          </a:xfrm>
          <a:prstGeom prst="rect">
            <a:avLst/>
          </a:prstGeom>
        </p:spPr>
        <p:txBody>
          <a:bodyPr wrap="none">
            <a:spAutoFit/>
          </a:bodyPr>
          <a:lstStyle/>
          <a:p>
            <a:r>
              <a:rPr lang="en-US" altLang="zh-CN" sz="3600" b="1" dirty="0">
                <a:latin typeface="Times New Roman" panose="02020603050405020304" pitchFamily="18" charset="0"/>
                <a:cs typeface="Times New Roman" panose="02020603050405020304" pitchFamily="18" charset="0"/>
              </a:rPr>
              <a:t>11.5.2 Overview of the Flowchart</a:t>
            </a:r>
          </a:p>
        </p:txBody>
      </p:sp>
    </p:spTree>
    <p:extLst>
      <p:ext uri="{BB962C8B-B14F-4D97-AF65-F5344CB8AC3E}">
        <p14:creationId xmlns:p14="http://schemas.microsoft.com/office/powerpoint/2010/main" val="85503037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4897" y="3525756"/>
            <a:ext cx="5253426" cy="3083237"/>
          </a:xfrm>
          <a:prstGeom prst="rect">
            <a:avLst/>
          </a:prstGeom>
        </p:spPr>
      </p:pic>
      <p:sp>
        <p:nvSpPr>
          <p:cNvPr id="6" name="矩形 5">
            <a:extLst>
              <a:ext uri="{FF2B5EF4-FFF2-40B4-BE49-F238E27FC236}">
                <a16:creationId xmlns:a16="http://schemas.microsoft.com/office/drawing/2014/main" id="{C431CE40-BD4B-417D-A2DB-967F7E68A6B3}"/>
              </a:ext>
            </a:extLst>
          </p:cNvPr>
          <p:cNvSpPr/>
          <p:nvPr/>
        </p:nvSpPr>
        <p:spPr>
          <a:xfrm>
            <a:off x="1012432" y="2279261"/>
            <a:ext cx="10160202" cy="1246495"/>
          </a:xfrm>
          <a:prstGeom prst="rect">
            <a:avLst/>
          </a:prstGeom>
        </p:spPr>
        <p:txBody>
          <a:bodyPr wrap="square">
            <a:spAutoFit/>
          </a:bodyPr>
          <a:lstStyle/>
          <a:p>
            <a:pPr marL="342900" indent="-342900" algn="just">
              <a:lnSpc>
                <a:spcPts val="3000"/>
              </a:lnSpc>
              <a:buFont typeface="Arial" panose="020B0604020202020204" pitchFamily="34" charset="0"/>
              <a:buChar char="•"/>
            </a:pPr>
            <a:r>
              <a:rPr lang="en-US" altLang="zh-CN" sz="2000" dirty="0">
                <a:latin typeface="Times New Roman" panose="02020603050405020304" pitchFamily="18" charset="0"/>
                <a:cs typeface="Times New Roman" panose="02020603050405020304" pitchFamily="18" charset="0"/>
              </a:rPr>
              <a:t>The robot once again measures the location of the landmarks using its sensors but finds out they don’t match with where the robot thinks they should be (given the robot location). Thus the robot is not where it thinks it is.</a:t>
            </a:r>
            <a:endParaRPr lang="zh-CN" altLang="en-US" sz="2000" dirty="0">
              <a:latin typeface="Times New Roman" panose="02020603050405020304" pitchFamily="18" charset="0"/>
              <a:cs typeface="Times New Roman" panose="02020603050405020304" pitchFamily="18" charset="0"/>
            </a:endParaRPr>
          </a:p>
        </p:txBody>
      </p:sp>
      <p:sp>
        <p:nvSpPr>
          <p:cNvPr id="7" name="矩形 6">
            <a:extLst>
              <a:ext uri="{FF2B5EF4-FFF2-40B4-BE49-F238E27FC236}">
                <a16:creationId xmlns:a16="http://schemas.microsoft.com/office/drawing/2014/main" id="{72138822-7FCB-47B0-86C7-C26F7D6C1156}"/>
              </a:ext>
            </a:extLst>
          </p:cNvPr>
          <p:cNvSpPr/>
          <p:nvPr/>
        </p:nvSpPr>
        <p:spPr>
          <a:xfrm>
            <a:off x="514771" y="1526088"/>
            <a:ext cx="2220480" cy="561179"/>
          </a:xfrm>
          <a:prstGeom prst="rect">
            <a:avLst/>
          </a:prstGeom>
        </p:spPr>
        <p:txBody>
          <a:bodyPr wrap="none">
            <a:spAutoFit/>
          </a:bodyPr>
          <a:lstStyle/>
          <a:p>
            <a:pPr>
              <a:lnSpc>
                <a:spcPts val="4000"/>
              </a:lnSpc>
            </a:pPr>
            <a:r>
              <a:rPr lang="en-US" altLang="zh-CN" sz="2800" b="1" dirty="0">
                <a:latin typeface="Times New Roman" panose="02020603050405020304" pitchFamily="18" charset="0"/>
                <a:cs typeface="Times New Roman" panose="02020603050405020304" pitchFamily="18" charset="0"/>
              </a:rPr>
              <a:t>Optimization</a:t>
            </a:r>
          </a:p>
        </p:txBody>
      </p:sp>
      <p:sp>
        <p:nvSpPr>
          <p:cNvPr id="8" name="矩形 7">
            <a:extLst>
              <a:ext uri="{FF2B5EF4-FFF2-40B4-BE49-F238E27FC236}">
                <a16:creationId xmlns:a16="http://schemas.microsoft.com/office/drawing/2014/main" id="{B492B549-A0EE-42E9-870E-41470988859D}"/>
              </a:ext>
            </a:extLst>
          </p:cNvPr>
          <p:cNvSpPr/>
          <p:nvPr/>
        </p:nvSpPr>
        <p:spPr>
          <a:xfrm>
            <a:off x="467475" y="610295"/>
            <a:ext cx="6699463" cy="646331"/>
          </a:xfrm>
          <a:prstGeom prst="rect">
            <a:avLst/>
          </a:prstGeom>
        </p:spPr>
        <p:txBody>
          <a:bodyPr wrap="none">
            <a:spAutoFit/>
          </a:bodyPr>
          <a:lstStyle/>
          <a:p>
            <a:r>
              <a:rPr lang="en-US" altLang="zh-CN" sz="3600" b="1" dirty="0">
                <a:latin typeface="Times New Roman" panose="02020603050405020304" pitchFamily="18" charset="0"/>
                <a:cs typeface="Times New Roman" panose="02020603050405020304" pitchFamily="18" charset="0"/>
              </a:rPr>
              <a:t>11.5.2 Overview of the Flowchart</a:t>
            </a:r>
          </a:p>
        </p:txBody>
      </p:sp>
    </p:spTree>
    <p:extLst>
      <p:ext uri="{BB962C8B-B14F-4D97-AF65-F5344CB8AC3E}">
        <p14:creationId xmlns:p14="http://schemas.microsoft.com/office/powerpoint/2010/main" val="68102879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8827" y="3591652"/>
            <a:ext cx="5066033" cy="2980998"/>
          </a:xfrm>
          <a:prstGeom prst="rect">
            <a:avLst/>
          </a:prstGeom>
        </p:spPr>
      </p:pic>
      <p:sp>
        <p:nvSpPr>
          <p:cNvPr id="6" name="矩形 5">
            <a:extLst>
              <a:ext uri="{FF2B5EF4-FFF2-40B4-BE49-F238E27FC236}">
                <a16:creationId xmlns:a16="http://schemas.microsoft.com/office/drawing/2014/main" id="{C431CE40-BD4B-417D-A2DB-967F7E68A6B3}"/>
              </a:ext>
            </a:extLst>
          </p:cNvPr>
          <p:cNvSpPr/>
          <p:nvPr/>
        </p:nvSpPr>
        <p:spPr>
          <a:xfrm>
            <a:off x="1042173" y="2129938"/>
            <a:ext cx="10160202" cy="1246495"/>
          </a:xfrm>
          <a:prstGeom prst="rect">
            <a:avLst/>
          </a:prstGeom>
        </p:spPr>
        <p:txBody>
          <a:bodyPr wrap="square">
            <a:spAutoFit/>
          </a:bodyPr>
          <a:lstStyle/>
          <a:p>
            <a:pPr marL="342900" indent="-342900" algn="just">
              <a:lnSpc>
                <a:spcPts val="3000"/>
              </a:lnSpc>
              <a:buFont typeface="Arial" panose="020B0604020202020204" pitchFamily="34" charset="0"/>
              <a:buChar char="•"/>
            </a:pPr>
            <a:r>
              <a:rPr lang="en-US" altLang="zh-CN" sz="2000" dirty="0">
                <a:latin typeface="Times New Roman" panose="02020603050405020304" pitchFamily="18" charset="0"/>
                <a:cs typeface="Times New Roman" panose="02020603050405020304" pitchFamily="18" charset="0"/>
              </a:rPr>
              <a:t>As the robot believes more its sensors than its </a:t>
            </a:r>
            <a:r>
              <a:rPr lang="en-US" altLang="zh-CN" sz="2000" dirty="0" err="1">
                <a:latin typeface="Times New Roman" panose="02020603050405020304" pitchFamily="18" charset="0"/>
                <a:cs typeface="Times New Roman" panose="02020603050405020304" pitchFamily="18" charset="0"/>
              </a:rPr>
              <a:t>odometry</a:t>
            </a:r>
            <a:r>
              <a:rPr lang="en-US" altLang="zh-CN" sz="2000" dirty="0">
                <a:latin typeface="Times New Roman" panose="02020603050405020304" pitchFamily="18" charset="0"/>
                <a:cs typeface="Times New Roman" panose="02020603050405020304" pitchFamily="18" charset="0"/>
              </a:rPr>
              <a:t> it now uses the information gained about where the landmarks actually are to determine where it is (the location the robot originally thought it was at is illustrated by the dashed triangle).</a:t>
            </a:r>
            <a:endParaRPr lang="zh-CN" altLang="en-US" sz="2000" dirty="0">
              <a:latin typeface="Times New Roman" panose="02020603050405020304" pitchFamily="18" charset="0"/>
              <a:cs typeface="Times New Roman" panose="02020603050405020304" pitchFamily="18" charset="0"/>
            </a:endParaRPr>
          </a:p>
        </p:txBody>
      </p:sp>
      <p:sp>
        <p:nvSpPr>
          <p:cNvPr id="7" name="矩形 6">
            <a:extLst>
              <a:ext uri="{FF2B5EF4-FFF2-40B4-BE49-F238E27FC236}">
                <a16:creationId xmlns:a16="http://schemas.microsoft.com/office/drawing/2014/main" id="{72138822-7FCB-47B0-86C7-C26F7D6C1156}"/>
              </a:ext>
            </a:extLst>
          </p:cNvPr>
          <p:cNvSpPr/>
          <p:nvPr/>
        </p:nvSpPr>
        <p:spPr>
          <a:xfrm>
            <a:off x="514771" y="1526088"/>
            <a:ext cx="2220480" cy="561179"/>
          </a:xfrm>
          <a:prstGeom prst="rect">
            <a:avLst/>
          </a:prstGeom>
        </p:spPr>
        <p:txBody>
          <a:bodyPr wrap="none">
            <a:spAutoFit/>
          </a:bodyPr>
          <a:lstStyle/>
          <a:p>
            <a:pPr>
              <a:lnSpc>
                <a:spcPts val="4000"/>
              </a:lnSpc>
            </a:pPr>
            <a:r>
              <a:rPr lang="en-US" altLang="zh-CN" sz="2800" b="1" dirty="0">
                <a:latin typeface="Times New Roman" panose="02020603050405020304" pitchFamily="18" charset="0"/>
                <a:cs typeface="Times New Roman" panose="02020603050405020304" pitchFamily="18" charset="0"/>
              </a:rPr>
              <a:t>Optimization</a:t>
            </a:r>
          </a:p>
        </p:txBody>
      </p:sp>
      <p:sp>
        <p:nvSpPr>
          <p:cNvPr id="8" name="矩形 7">
            <a:extLst>
              <a:ext uri="{FF2B5EF4-FFF2-40B4-BE49-F238E27FC236}">
                <a16:creationId xmlns:a16="http://schemas.microsoft.com/office/drawing/2014/main" id="{B492B549-A0EE-42E9-870E-41470988859D}"/>
              </a:ext>
            </a:extLst>
          </p:cNvPr>
          <p:cNvSpPr/>
          <p:nvPr/>
        </p:nvSpPr>
        <p:spPr>
          <a:xfrm>
            <a:off x="467475" y="610295"/>
            <a:ext cx="6699463" cy="646331"/>
          </a:xfrm>
          <a:prstGeom prst="rect">
            <a:avLst/>
          </a:prstGeom>
        </p:spPr>
        <p:txBody>
          <a:bodyPr wrap="none">
            <a:spAutoFit/>
          </a:bodyPr>
          <a:lstStyle/>
          <a:p>
            <a:r>
              <a:rPr lang="en-US" altLang="zh-CN" sz="3600" b="1" dirty="0">
                <a:latin typeface="Times New Roman" panose="02020603050405020304" pitchFamily="18" charset="0"/>
                <a:cs typeface="Times New Roman" panose="02020603050405020304" pitchFamily="18" charset="0"/>
              </a:rPr>
              <a:t>11.5.2 Overview of the Flowchart</a:t>
            </a:r>
          </a:p>
        </p:txBody>
      </p:sp>
    </p:spTree>
    <p:extLst>
      <p:ext uri="{BB962C8B-B14F-4D97-AF65-F5344CB8AC3E}">
        <p14:creationId xmlns:p14="http://schemas.microsoft.com/office/powerpoint/2010/main" val="150317718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a:extLst>
              <a:ext uri="{FF2B5EF4-FFF2-40B4-BE49-F238E27FC236}">
                <a16:creationId xmlns:a16="http://schemas.microsoft.com/office/drawing/2014/main" id="{72138822-7FCB-47B0-86C7-C26F7D6C1156}"/>
              </a:ext>
            </a:extLst>
          </p:cNvPr>
          <p:cNvSpPr/>
          <p:nvPr/>
        </p:nvSpPr>
        <p:spPr>
          <a:xfrm>
            <a:off x="514771" y="1526088"/>
            <a:ext cx="2220480" cy="561179"/>
          </a:xfrm>
          <a:prstGeom prst="rect">
            <a:avLst/>
          </a:prstGeom>
        </p:spPr>
        <p:txBody>
          <a:bodyPr wrap="none">
            <a:spAutoFit/>
          </a:bodyPr>
          <a:lstStyle/>
          <a:p>
            <a:pPr>
              <a:lnSpc>
                <a:spcPts val="4000"/>
              </a:lnSpc>
            </a:pPr>
            <a:r>
              <a:rPr lang="en-US" altLang="zh-CN" sz="2800" b="1" dirty="0">
                <a:latin typeface="Times New Roman" panose="02020603050405020304" pitchFamily="18" charset="0"/>
                <a:cs typeface="Times New Roman" panose="02020603050405020304" pitchFamily="18" charset="0"/>
              </a:rPr>
              <a:t>Optimization</a:t>
            </a:r>
          </a:p>
        </p:txBody>
      </p:sp>
      <p:sp>
        <p:nvSpPr>
          <p:cNvPr id="23" name="矩形 22">
            <a:extLst>
              <a:ext uri="{FF2B5EF4-FFF2-40B4-BE49-F238E27FC236}">
                <a16:creationId xmlns:a16="http://schemas.microsoft.com/office/drawing/2014/main" id="{B492B549-A0EE-42E9-870E-41470988859D}"/>
              </a:ext>
            </a:extLst>
          </p:cNvPr>
          <p:cNvSpPr/>
          <p:nvPr/>
        </p:nvSpPr>
        <p:spPr>
          <a:xfrm>
            <a:off x="467475" y="610295"/>
            <a:ext cx="6699463" cy="646331"/>
          </a:xfrm>
          <a:prstGeom prst="rect">
            <a:avLst/>
          </a:prstGeom>
        </p:spPr>
        <p:txBody>
          <a:bodyPr wrap="none">
            <a:spAutoFit/>
          </a:bodyPr>
          <a:lstStyle/>
          <a:p>
            <a:r>
              <a:rPr lang="en-US" altLang="zh-CN" sz="3600" b="1" dirty="0">
                <a:latin typeface="Times New Roman" panose="02020603050405020304" pitchFamily="18" charset="0"/>
                <a:cs typeface="Times New Roman" panose="02020603050405020304" pitchFamily="18" charset="0"/>
              </a:rPr>
              <a:t>11.5.2 Overview of the Flowchart</a:t>
            </a:r>
          </a:p>
        </p:txBody>
      </p:sp>
      <p:pic>
        <p:nvPicPr>
          <p:cNvPr id="17" name="圖片 16">
            <a:extLst>
              <a:ext uri="{FF2B5EF4-FFF2-40B4-BE49-F238E27FC236}">
                <a16:creationId xmlns:a16="http://schemas.microsoft.com/office/drawing/2014/main" id="{EE31EC00-247A-4689-BBB1-BF0357C5EB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2987" y="2569395"/>
            <a:ext cx="8475368" cy="3678310"/>
          </a:xfrm>
          <a:prstGeom prst="rect">
            <a:avLst/>
          </a:prstGeom>
        </p:spPr>
      </p:pic>
    </p:spTree>
    <p:extLst>
      <p:ext uri="{BB962C8B-B14F-4D97-AF65-F5344CB8AC3E}">
        <p14:creationId xmlns:p14="http://schemas.microsoft.com/office/powerpoint/2010/main" val="120667004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矩形 6">
                <a:extLst>
                  <a:ext uri="{FF2B5EF4-FFF2-40B4-BE49-F238E27FC236}">
                    <a16:creationId xmlns:a16="http://schemas.microsoft.com/office/drawing/2014/main" id="{0D3B5715-C6AB-441C-9256-2328D3721116}"/>
                  </a:ext>
                </a:extLst>
              </p:cNvPr>
              <p:cNvSpPr/>
              <p:nvPr/>
            </p:nvSpPr>
            <p:spPr>
              <a:xfrm>
                <a:off x="5055911" y="3640048"/>
                <a:ext cx="3424592"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2800" i="1" smtClean="0">
                              <a:latin typeface="Cambria Math" panose="02040503050406030204" pitchFamily="18" charset="0"/>
                            </a:rPr>
                          </m:ctrlPr>
                        </m:sSubPr>
                        <m:e>
                          <m:r>
                            <a:rPr lang="en-US" altLang="zh-CN" sz="2800" i="1">
                              <a:latin typeface="Cambria Math" panose="02040503050406030204" pitchFamily="18" charset="0"/>
                            </a:rPr>
                            <m:t>𝑥</m:t>
                          </m:r>
                        </m:e>
                        <m:sub>
                          <m:r>
                            <a:rPr lang="en-US" altLang="zh-CN" sz="2800" i="1">
                              <a:latin typeface="Cambria Math" panose="02040503050406030204" pitchFamily="18" charset="0"/>
                            </a:rPr>
                            <m:t>𝑘</m:t>
                          </m:r>
                        </m:sub>
                      </m:sSub>
                      <m:r>
                        <a:rPr lang="en-US" altLang="zh-CN" sz="2800" b="0" i="1" smtClean="0">
                          <a:latin typeface="Cambria Math" panose="02040503050406030204" pitchFamily="18" charset="0"/>
                        </a:rPr>
                        <m:t>=</m:t>
                      </m:r>
                      <m:r>
                        <a:rPr lang="en-US" altLang="zh-CN" sz="2800" b="0" i="1" smtClean="0">
                          <a:latin typeface="Cambria Math" panose="02040503050406030204" pitchFamily="18" charset="0"/>
                        </a:rPr>
                        <m:t>𝑓</m:t>
                      </m:r>
                      <m:r>
                        <a:rPr lang="en-US" altLang="zh-CN" sz="2800" b="0" i="1" smtClean="0">
                          <a:latin typeface="Cambria Math" panose="02040503050406030204" pitchFamily="18" charset="0"/>
                        </a:rPr>
                        <m:t>(</m:t>
                      </m:r>
                      <m:sSub>
                        <m:sSubPr>
                          <m:ctrlPr>
                            <a:rPr lang="en-US" altLang="zh-CN" sz="2800" b="0" i="1" smtClean="0">
                              <a:latin typeface="Cambria Math" panose="02040503050406030204" pitchFamily="18" charset="0"/>
                            </a:rPr>
                          </m:ctrlPr>
                        </m:sSubPr>
                        <m:e>
                          <m:r>
                            <a:rPr lang="en-US" altLang="zh-CN" sz="2800" b="0" i="1" smtClean="0">
                              <a:latin typeface="Cambria Math" panose="02040503050406030204" pitchFamily="18" charset="0"/>
                            </a:rPr>
                            <m:t>𝑥</m:t>
                          </m:r>
                        </m:e>
                        <m:sub>
                          <m:r>
                            <a:rPr lang="en-US" altLang="zh-CN" sz="2800" b="0" i="1" smtClean="0">
                              <a:latin typeface="Cambria Math" panose="02040503050406030204" pitchFamily="18" charset="0"/>
                            </a:rPr>
                            <m:t>𝑘</m:t>
                          </m:r>
                          <m:r>
                            <a:rPr lang="en-US" altLang="zh-CN" sz="2800" b="0" i="1" smtClean="0">
                              <a:latin typeface="Cambria Math" panose="02040503050406030204" pitchFamily="18" charset="0"/>
                            </a:rPr>
                            <m:t>−1</m:t>
                          </m:r>
                        </m:sub>
                      </m:sSub>
                      <m:r>
                        <a:rPr lang="en-US" altLang="zh-CN" sz="2800" b="0" i="1" smtClean="0">
                          <a:latin typeface="Cambria Math" panose="02040503050406030204" pitchFamily="18" charset="0"/>
                        </a:rPr>
                        <m:t>, </m:t>
                      </m:r>
                      <m:sSub>
                        <m:sSubPr>
                          <m:ctrlPr>
                            <a:rPr lang="en-US" altLang="zh-CN" sz="2800" b="0" i="1" smtClean="0">
                              <a:latin typeface="Cambria Math" panose="02040503050406030204" pitchFamily="18" charset="0"/>
                            </a:rPr>
                          </m:ctrlPr>
                        </m:sSubPr>
                        <m:e>
                          <m:r>
                            <a:rPr lang="en-US" altLang="zh-CN" sz="2800" b="0" i="1" smtClean="0">
                              <a:latin typeface="Cambria Math" panose="02040503050406030204" pitchFamily="18" charset="0"/>
                            </a:rPr>
                            <m:t>𝑢</m:t>
                          </m:r>
                        </m:e>
                        <m:sub>
                          <m:r>
                            <a:rPr lang="en-US" altLang="zh-CN" sz="2800" b="0" i="1" smtClean="0">
                              <a:latin typeface="Cambria Math" panose="02040503050406030204" pitchFamily="18" charset="0"/>
                            </a:rPr>
                            <m:t>𝑘</m:t>
                          </m:r>
                        </m:sub>
                      </m:sSub>
                      <m:r>
                        <a:rPr lang="en-US" altLang="zh-CN" sz="2800" b="0" i="1" smtClean="0">
                          <a:latin typeface="Cambria Math" panose="02040503050406030204" pitchFamily="18" charset="0"/>
                        </a:rPr>
                        <m:t>, </m:t>
                      </m:r>
                      <m:sSub>
                        <m:sSubPr>
                          <m:ctrlPr>
                            <a:rPr lang="en-US" altLang="zh-CN" sz="2800" b="0" i="1" smtClean="0">
                              <a:latin typeface="Cambria Math" panose="02040503050406030204" pitchFamily="18" charset="0"/>
                            </a:rPr>
                          </m:ctrlPr>
                        </m:sSubPr>
                        <m:e>
                          <m:r>
                            <a:rPr lang="en-US" altLang="zh-CN" sz="2800" b="0" i="1" smtClean="0">
                              <a:latin typeface="Cambria Math" panose="02040503050406030204" pitchFamily="18" charset="0"/>
                            </a:rPr>
                            <m:t>𝑤</m:t>
                          </m:r>
                        </m:e>
                        <m:sub>
                          <m:r>
                            <a:rPr lang="en-US" altLang="zh-CN" sz="2800" b="0" i="1" smtClean="0">
                              <a:latin typeface="Cambria Math" panose="02040503050406030204" pitchFamily="18" charset="0"/>
                            </a:rPr>
                            <m:t>𝑘</m:t>
                          </m:r>
                        </m:sub>
                      </m:sSub>
                      <m:r>
                        <a:rPr lang="en-US" altLang="zh-CN" sz="2800" b="0" i="1" smtClean="0">
                          <a:latin typeface="Cambria Math" panose="02040503050406030204" pitchFamily="18" charset="0"/>
                        </a:rPr>
                        <m:t>)</m:t>
                      </m:r>
                    </m:oMath>
                  </m:oMathPara>
                </a14:m>
                <a:endParaRPr lang="zh-CN" altLang="en-US" sz="2800" dirty="0"/>
              </a:p>
            </p:txBody>
          </p:sp>
        </mc:Choice>
        <mc:Fallback xmlns="">
          <p:sp>
            <p:nvSpPr>
              <p:cNvPr id="7" name="矩形 6">
                <a:extLst>
                  <a:ext uri="{FF2B5EF4-FFF2-40B4-BE49-F238E27FC236}">
                    <a16:creationId xmlns:a16="http://schemas.microsoft.com/office/drawing/2014/main" id="{0D3B5715-C6AB-441C-9256-2328D3721116}"/>
                  </a:ext>
                </a:extLst>
              </p:cNvPr>
              <p:cNvSpPr>
                <a:spLocks noRot="1" noChangeAspect="1" noMove="1" noResize="1" noEditPoints="1" noAdjustHandles="1" noChangeArrowheads="1" noChangeShapeType="1" noTextEdit="1"/>
              </p:cNvSpPr>
              <p:nvPr/>
            </p:nvSpPr>
            <p:spPr>
              <a:xfrm>
                <a:off x="5055911" y="3640048"/>
                <a:ext cx="3424592" cy="523220"/>
              </a:xfrm>
              <a:prstGeom prst="rect">
                <a:avLst/>
              </a:prstGeom>
              <a:blipFill>
                <a:blip r:embed="rId3"/>
                <a:stretch>
                  <a:fillRect/>
                </a:stretch>
              </a:blipFill>
            </p:spPr>
            <p:txBody>
              <a:bodyPr/>
              <a:lstStyle/>
              <a:p>
                <a:r>
                  <a:rPr lang="zh-TW" altLang="en-US">
                    <a:noFill/>
                  </a:rPr>
                  <a:t> </a:t>
                </a:r>
              </a:p>
            </p:txBody>
          </p:sp>
        </mc:Fallback>
      </mc:AlternateContent>
      <p:sp>
        <p:nvSpPr>
          <p:cNvPr id="9" name="矩形 8">
            <a:extLst>
              <a:ext uri="{FF2B5EF4-FFF2-40B4-BE49-F238E27FC236}">
                <a16:creationId xmlns:a16="http://schemas.microsoft.com/office/drawing/2014/main" id="{2D99DA6A-DAD6-478D-B794-D197CE147A69}"/>
              </a:ext>
            </a:extLst>
          </p:cNvPr>
          <p:cNvSpPr/>
          <p:nvPr/>
        </p:nvSpPr>
        <p:spPr>
          <a:xfrm>
            <a:off x="8343419" y="2998506"/>
            <a:ext cx="846707" cy="400110"/>
          </a:xfrm>
          <a:prstGeom prst="rect">
            <a:avLst/>
          </a:prstGeom>
        </p:spPr>
        <p:txBody>
          <a:bodyPr wrap="none">
            <a:spAutoFit/>
          </a:bodyPr>
          <a:lstStyle/>
          <a:p>
            <a:r>
              <a:rPr lang="en-US" altLang="zh-CN" sz="2000" dirty="0">
                <a:latin typeface="Times New Roman" panose="02020603050405020304" pitchFamily="18" charset="0"/>
                <a:cs typeface="Times New Roman" panose="02020603050405020304" pitchFamily="18" charset="0"/>
              </a:rPr>
              <a:t>Noise </a:t>
            </a:r>
            <a:endParaRPr lang="zh-CN" altLang="en-US" sz="2000" dirty="0"/>
          </a:p>
        </p:txBody>
      </p:sp>
      <p:cxnSp>
        <p:nvCxnSpPr>
          <p:cNvPr id="16" name="直線單箭頭接點 15">
            <a:extLst>
              <a:ext uri="{FF2B5EF4-FFF2-40B4-BE49-F238E27FC236}">
                <a16:creationId xmlns:a16="http://schemas.microsoft.com/office/drawing/2014/main" id="{BAAA6804-9929-467F-9E50-E0638F1AB9BB}"/>
              </a:ext>
            </a:extLst>
          </p:cNvPr>
          <p:cNvCxnSpPr>
            <a:cxnSpLocks/>
          </p:cNvCxnSpPr>
          <p:nvPr/>
        </p:nvCxnSpPr>
        <p:spPr>
          <a:xfrm flipV="1">
            <a:off x="7990148" y="3478866"/>
            <a:ext cx="490355" cy="314592"/>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34" name="矩形 33">
            <a:extLst>
              <a:ext uri="{FF2B5EF4-FFF2-40B4-BE49-F238E27FC236}">
                <a16:creationId xmlns:a16="http://schemas.microsoft.com/office/drawing/2014/main" id="{D1F03924-ED78-4825-B0D7-F534D332E51B}"/>
              </a:ext>
            </a:extLst>
          </p:cNvPr>
          <p:cNvSpPr/>
          <p:nvPr/>
        </p:nvSpPr>
        <p:spPr>
          <a:xfrm>
            <a:off x="987190" y="2027920"/>
            <a:ext cx="10178141" cy="1370696"/>
          </a:xfrm>
          <a:prstGeom prst="rect">
            <a:avLst/>
          </a:prstGeom>
        </p:spPr>
        <p:txBody>
          <a:bodyPr wrap="square">
            <a:spAutoFit/>
          </a:bodyPr>
          <a:lstStyle/>
          <a:p>
            <a:pPr marL="342900" indent="-342900">
              <a:lnSpc>
                <a:spcPts val="2800"/>
              </a:lnSpc>
              <a:spcAft>
                <a:spcPts val="1200"/>
              </a:spcAft>
              <a:buFont typeface="Arial" panose="020B0604020202020204" pitchFamily="34" charset="0"/>
              <a:buChar char="•"/>
            </a:pPr>
            <a:r>
              <a:rPr lang="en-US" altLang="zh-CN" sz="2000" b="1" dirty="0">
                <a:latin typeface="Times New Roman" panose="02020603050405020304" pitchFamily="18" charset="0"/>
                <a:cs typeface="Times New Roman" panose="02020603050405020304" pitchFamily="18" charset="0"/>
              </a:rPr>
              <a:t>Motion Model</a:t>
            </a:r>
          </a:p>
          <a:p>
            <a:pPr marL="800100" lvl="1" indent="-342900">
              <a:lnSpc>
                <a:spcPts val="2800"/>
              </a:lnSpc>
              <a:spcAft>
                <a:spcPts val="600"/>
              </a:spcAft>
              <a:buFont typeface="Wingdings" panose="05000000000000000000" pitchFamily="2" charset="2"/>
              <a:buChar char="ü"/>
            </a:pPr>
            <a:r>
              <a:rPr lang="en-US" altLang="zh-TW" sz="2000" dirty="0">
                <a:latin typeface="Times New Roman" panose="02020603050405020304" pitchFamily="18" charset="0"/>
                <a:cs typeface="Times New Roman" panose="02020603050405020304" pitchFamily="18" charset="0"/>
              </a:rPr>
              <a:t>A </a:t>
            </a:r>
            <a:r>
              <a:rPr lang="en-US" altLang="zh-CN" sz="2000" dirty="0">
                <a:latin typeface="Times New Roman" panose="02020603050405020304" pitchFamily="18" charset="0"/>
                <a:cs typeface="Times New Roman" panose="02020603050405020304" pitchFamily="18" charset="0"/>
              </a:rPr>
              <a:t>mobile robot needs</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pose</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estimation to measure its state, to take correct actions.</a:t>
            </a:r>
          </a:p>
          <a:p>
            <a:pPr marL="800100" lvl="1" indent="-342900">
              <a:lnSpc>
                <a:spcPts val="2800"/>
              </a:lnSpc>
              <a:spcAft>
                <a:spcPts val="1200"/>
              </a:spcAft>
              <a:buFont typeface="Wingdings" panose="05000000000000000000" pitchFamily="2" charset="2"/>
              <a:buChar char="ü"/>
            </a:pPr>
            <a:r>
              <a:rPr lang="en-US" altLang="zh-TW" sz="2000" dirty="0">
                <a:latin typeface="Times New Roman" panose="02020603050405020304" pitchFamily="18" charset="0"/>
                <a:cs typeface="Times New Roman" panose="02020603050405020304" pitchFamily="18" charset="0"/>
              </a:rPr>
              <a:t>It is usually based on the probabilistic model.</a:t>
            </a:r>
          </a:p>
        </p:txBody>
      </p:sp>
      <mc:AlternateContent xmlns:mc="http://schemas.openxmlformats.org/markup-compatibility/2006" xmlns:a14="http://schemas.microsoft.com/office/drawing/2010/main">
        <mc:Choice Requires="a14">
          <p:sp>
            <p:nvSpPr>
              <p:cNvPr id="36" name="矩形 35">
                <a:extLst>
                  <a:ext uri="{FF2B5EF4-FFF2-40B4-BE49-F238E27FC236}">
                    <a16:creationId xmlns:a16="http://schemas.microsoft.com/office/drawing/2014/main" id="{40D9B791-3B42-4A1B-90DD-746CD4521CFC}"/>
                  </a:ext>
                </a:extLst>
              </p:cNvPr>
              <p:cNvSpPr/>
              <p:nvPr/>
            </p:nvSpPr>
            <p:spPr>
              <a:xfrm>
                <a:off x="4268699" y="6094696"/>
                <a:ext cx="3426002" cy="5421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2800" i="1" smtClean="0">
                              <a:latin typeface="Cambria Math" panose="02040503050406030204" pitchFamily="18" charset="0"/>
                            </a:rPr>
                          </m:ctrlPr>
                        </m:sSubPr>
                        <m:e>
                          <m:r>
                            <a:rPr lang="en-US" altLang="zh-CN" sz="2800" b="0" i="1" smtClean="0">
                              <a:latin typeface="Cambria Math" panose="02040503050406030204" pitchFamily="18" charset="0"/>
                            </a:rPr>
                            <m:t>𝑧</m:t>
                          </m:r>
                        </m:e>
                        <m:sub>
                          <m:r>
                            <a:rPr lang="en-US" altLang="zh-CN" sz="2800" i="1">
                              <a:latin typeface="Cambria Math" panose="02040503050406030204" pitchFamily="18" charset="0"/>
                            </a:rPr>
                            <m:t>𝑘</m:t>
                          </m:r>
                          <m:r>
                            <a:rPr lang="en-US" altLang="zh-CN" sz="2800" b="0" i="1" smtClean="0">
                              <a:latin typeface="Cambria Math" panose="02040503050406030204" pitchFamily="18" charset="0"/>
                            </a:rPr>
                            <m:t>,</m:t>
                          </m:r>
                          <m:r>
                            <a:rPr lang="en-US" altLang="zh-CN" sz="2800" b="0" i="1" smtClean="0">
                              <a:latin typeface="Cambria Math" panose="02040503050406030204" pitchFamily="18" charset="0"/>
                            </a:rPr>
                            <m:t>𝑛</m:t>
                          </m:r>
                        </m:sub>
                      </m:sSub>
                      <m:r>
                        <a:rPr lang="en-US" altLang="zh-CN" sz="2800" b="0" i="1" smtClean="0">
                          <a:latin typeface="Cambria Math" panose="02040503050406030204" pitchFamily="18" charset="0"/>
                        </a:rPr>
                        <m:t>=</m:t>
                      </m:r>
                      <m:r>
                        <a:rPr lang="en-US" altLang="zh-CN" sz="2800" i="1">
                          <a:latin typeface="Cambria Math" panose="02040503050406030204" pitchFamily="18" charset="0"/>
                        </a:rPr>
                        <m:t>h</m:t>
                      </m:r>
                      <m:r>
                        <a:rPr lang="en-US" altLang="zh-CN" sz="2800" b="0" i="1" smtClean="0">
                          <a:latin typeface="Cambria Math" panose="02040503050406030204" pitchFamily="18" charset="0"/>
                        </a:rPr>
                        <m:t>(</m:t>
                      </m:r>
                      <m:sSub>
                        <m:sSubPr>
                          <m:ctrlPr>
                            <a:rPr lang="en-US" altLang="zh-CN" sz="2800" b="0" i="1" smtClean="0">
                              <a:latin typeface="Cambria Math" panose="02040503050406030204" pitchFamily="18" charset="0"/>
                            </a:rPr>
                          </m:ctrlPr>
                        </m:sSubPr>
                        <m:e>
                          <m:r>
                            <a:rPr lang="en-US" altLang="zh-CN" sz="2800" b="0" i="1" smtClean="0">
                              <a:latin typeface="Cambria Math" panose="02040503050406030204" pitchFamily="18" charset="0"/>
                            </a:rPr>
                            <m:t>𝑦</m:t>
                          </m:r>
                        </m:e>
                        <m:sub>
                          <m:r>
                            <a:rPr lang="en-US" altLang="zh-CN" sz="2800" b="0" i="1" smtClean="0">
                              <a:latin typeface="Cambria Math" panose="02040503050406030204" pitchFamily="18" charset="0"/>
                            </a:rPr>
                            <m:t>𝑛</m:t>
                          </m:r>
                        </m:sub>
                      </m:sSub>
                      <m:r>
                        <a:rPr lang="en-US" altLang="zh-CN" sz="2800" b="0" i="1" smtClean="0">
                          <a:latin typeface="Cambria Math" panose="02040503050406030204" pitchFamily="18" charset="0"/>
                        </a:rPr>
                        <m:t>, </m:t>
                      </m:r>
                      <m:sSub>
                        <m:sSubPr>
                          <m:ctrlPr>
                            <a:rPr lang="en-US" altLang="zh-CN" sz="2800" b="0" i="1" smtClean="0">
                              <a:solidFill>
                                <a:srgbClr val="FF0000"/>
                              </a:solidFill>
                              <a:latin typeface="Cambria Math" panose="02040503050406030204" pitchFamily="18" charset="0"/>
                            </a:rPr>
                          </m:ctrlPr>
                        </m:sSubPr>
                        <m:e>
                          <m:r>
                            <a:rPr lang="en-US" altLang="zh-CN" sz="2800" b="0" i="1" smtClean="0">
                              <a:solidFill>
                                <a:srgbClr val="FF0000"/>
                              </a:solidFill>
                              <a:latin typeface="Cambria Math" panose="02040503050406030204" pitchFamily="18" charset="0"/>
                            </a:rPr>
                            <m:t>𝑥</m:t>
                          </m:r>
                        </m:e>
                        <m:sub>
                          <m:r>
                            <a:rPr lang="en-US" altLang="zh-CN" sz="2800" b="0" i="1" smtClean="0">
                              <a:solidFill>
                                <a:srgbClr val="FF0000"/>
                              </a:solidFill>
                              <a:latin typeface="Cambria Math" panose="02040503050406030204" pitchFamily="18" charset="0"/>
                            </a:rPr>
                            <m:t>𝑘</m:t>
                          </m:r>
                        </m:sub>
                      </m:sSub>
                      <m:r>
                        <a:rPr lang="en-US" altLang="zh-CN" sz="2800" b="0" i="1" smtClean="0">
                          <a:latin typeface="Cambria Math" panose="02040503050406030204" pitchFamily="18" charset="0"/>
                        </a:rPr>
                        <m:t>, </m:t>
                      </m:r>
                      <m:sSub>
                        <m:sSubPr>
                          <m:ctrlPr>
                            <a:rPr lang="en-US" altLang="zh-CN" sz="2800" b="0" i="1" smtClean="0">
                              <a:latin typeface="Cambria Math" panose="02040503050406030204" pitchFamily="18" charset="0"/>
                            </a:rPr>
                          </m:ctrlPr>
                        </m:sSubPr>
                        <m:e>
                          <m:r>
                            <a:rPr lang="en-US" altLang="zh-CN" sz="2800" b="0" i="1" smtClean="0">
                              <a:latin typeface="Cambria Math" panose="02040503050406030204" pitchFamily="18" charset="0"/>
                            </a:rPr>
                            <m:t>𝑣</m:t>
                          </m:r>
                        </m:e>
                        <m:sub>
                          <m:r>
                            <a:rPr lang="en-US" altLang="zh-CN" sz="2800" b="0" i="1" smtClean="0">
                              <a:latin typeface="Cambria Math" panose="02040503050406030204" pitchFamily="18" charset="0"/>
                            </a:rPr>
                            <m:t>𝑘</m:t>
                          </m:r>
                          <m:r>
                            <a:rPr lang="en-US" altLang="zh-CN" sz="2800" b="0" i="1" smtClean="0">
                              <a:latin typeface="Cambria Math" panose="02040503050406030204" pitchFamily="18" charset="0"/>
                            </a:rPr>
                            <m:t>,</m:t>
                          </m:r>
                          <m:r>
                            <a:rPr lang="en-US" altLang="zh-CN" sz="2800" b="0" i="1" smtClean="0">
                              <a:latin typeface="Cambria Math" panose="02040503050406030204" pitchFamily="18" charset="0"/>
                            </a:rPr>
                            <m:t>𝑛</m:t>
                          </m:r>
                        </m:sub>
                      </m:sSub>
                      <m:r>
                        <a:rPr lang="en-US" altLang="zh-CN" sz="2800" b="0" i="1" smtClean="0">
                          <a:latin typeface="Cambria Math" panose="02040503050406030204" pitchFamily="18" charset="0"/>
                        </a:rPr>
                        <m:t>)</m:t>
                      </m:r>
                    </m:oMath>
                  </m:oMathPara>
                </a14:m>
                <a:endParaRPr lang="zh-CN" altLang="en-US" sz="2800" dirty="0"/>
              </a:p>
            </p:txBody>
          </p:sp>
        </mc:Choice>
        <mc:Fallback xmlns="">
          <p:sp>
            <p:nvSpPr>
              <p:cNvPr id="36" name="矩形 35">
                <a:extLst>
                  <a:ext uri="{FF2B5EF4-FFF2-40B4-BE49-F238E27FC236}">
                    <a16:creationId xmlns:a16="http://schemas.microsoft.com/office/drawing/2014/main" id="{40D9B791-3B42-4A1B-90DD-746CD4521CFC}"/>
                  </a:ext>
                </a:extLst>
              </p:cNvPr>
              <p:cNvSpPr>
                <a:spLocks noRot="1" noChangeAspect="1" noMove="1" noResize="1" noEditPoints="1" noAdjustHandles="1" noChangeArrowheads="1" noChangeShapeType="1" noTextEdit="1"/>
              </p:cNvSpPr>
              <p:nvPr/>
            </p:nvSpPr>
            <p:spPr>
              <a:xfrm>
                <a:off x="4268699" y="6094696"/>
                <a:ext cx="3426002" cy="542136"/>
              </a:xfrm>
              <a:prstGeom prst="rect">
                <a:avLst/>
              </a:prstGeom>
              <a:blipFill>
                <a:blip r:embed="rId4"/>
                <a:stretch>
                  <a:fillRect/>
                </a:stretch>
              </a:blipFill>
            </p:spPr>
            <p:txBody>
              <a:bodyPr/>
              <a:lstStyle/>
              <a:p>
                <a:r>
                  <a:rPr lang="zh-TW" altLang="en-US">
                    <a:noFill/>
                  </a:rPr>
                  <a:t> </a:t>
                </a:r>
              </a:p>
            </p:txBody>
          </p:sp>
        </mc:Fallback>
      </mc:AlternateContent>
      <p:sp>
        <p:nvSpPr>
          <p:cNvPr id="37" name="矩形 36">
            <a:extLst>
              <a:ext uri="{FF2B5EF4-FFF2-40B4-BE49-F238E27FC236}">
                <a16:creationId xmlns:a16="http://schemas.microsoft.com/office/drawing/2014/main" id="{4D383C42-6D68-4FFB-8F2B-7F14C3D7FD93}"/>
              </a:ext>
            </a:extLst>
          </p:cNvPr>
          <p:cNvSpPr/>
          <p:nvPr/>
        </p:nvSpPr>
        <p:spPr>
          <a:xfrm>
            <a:off x="7300201" y="5551400"/>
            <a:ext cx="846707" cy="400110"/>
          </a:xfrm>
          <a:prstGeom prst="rect">
            <a:avLst/>
          </a:prstGeom>
        </p:spPr>
        <p:txBody>
          <a:bodyPr wrap="none">
            <a:spAutoFit/>
          </a:bodyPr>
          <a:lstStyle/>
          <a:p>
            <a:r>
              <a:rPr lang="en-US" altLang="zh-CN" sz="2000" dirty="0">
                <a:latin typeface="Times New Roman" panose="02020603050405020304" pitchFamily="18" charset="0"/>
                <a:cs typeface="Times New Roman" panose="02020603050405020304" pitchFamily="18" charset="0"/>
              </a:rPr>
              <a:t>Noise </a:t>
            </a:r>
            <a:endParaRPr lang="zh-CN" altLang="en-US" sz="2000" dirty="0"/>
          </a:p>
        </p:txBody>
      </p:sp>
      <p:cxnSp>
        <p:nvCxnSpPr>
          <p:cNvPr id="38" name="直線單箭頭接點 37">
            <a:extLst>
              <a:ext uri="{FF2B5EF4-FFF2-40B4-BE49-F238E27FC236}">
                <a16:creationId xmlns:a16="http://schemas.microsoft.com/office/drawing/2014/main" id="{792BECD9-ABA4-47BD-9574-9A3AE322DA30}"/>
              </a:ext>
            </a:extLst>
          </p:cNvPr>
          <p:cNvCxnSpPr>
            <a:cxnSpLocks/>
          </p:cNvCxnSpPr>
          <p:nvPr/>
        </p:nvCxnSpPr>
        <p:spPr>
          <a:xfrm flipV="1">
            <a:off x="7162098" y="5951510"/>
            <a:ext cx="395519" cy="242748"/>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40" name="矩形 39">
            <a:extLst>
              <a:ext uri="{FF2B5EF4-FFF2-40B4-BE49-F238E27FC236}">
                <a16:creationId xmlns:a16="http://schemas.microsoft.com/office/drawing/2014/main" id="{F196B216-38F5-4B60-8DFF-41867C85AED3}"/>
              </a:ext>
            </a:extLst>
          </p:cNvPr>
          <p:cNvSpPr/>
          <p:nvPr/>
        </p:nvSpPr>
        <p:spPr>
          <a:xfrm>
            <a:off x="987189" y="4152304"/>
            <a:ext cx="10178142" cy="1652825"/>
          </a:xfrm>
          <a:prstGeom prst="rect">
            <a:avLst/>
          </a:prstGeom>
        </p:spPr>
        <p:txBody>
          <a:bodyPr wrap="square">
            <a:spAutoFit/>
          </a:bodyPr>
          <a:lstStyle/>
          <a:p>
            <a:pPr marL="342900" indent="-342900">
              <a:lnSpc>
                <a:spcPts val="2800"/>
              </a:lnSpc>
              <a:spcAft>
                <a:spcPts val="600"/>
              </a:spcAft>
              <a:buFont typeface="Arial" panose="020B0604020202020204" pitchFamily="34" charset="0"/>
              <a:buChar char="•"/>
            </a:pPr>
            <a:r>
              <a:rPr lang="en-US" altLang="zh-CN" sz="2000" b="1" dirty="0">
                <a:latin typeface="Times New Roman" panose="02020603050405020304" pitchFamily="18" charset="0"/>
                <a:cs typeface="Times New Roman" panose="02020603050405020304" pitchFamily="18" charset="0"/>
              </a:rPr>
              <a:t>Observation Model</a:t>
            </a:r>
          </a:p>
          <a:p>
            <a:pPr marL="800100" lvl="1" indent="-342900">
              <a:lnSpc>
                <a:spcPts val="2800"/>
              </a:lnSpc>
              <a:spcAft>
                <a:spcPts val="600"/>
              </a:spcAft>
              <a:buFont typeface="Wingdings" panose="05000000000000000000" pitchFamily="2" charset="2"/>
              <a:buChar char="ü"/>
            </a:pPr>
            <a:r>
              <a:rPr lang="en-US" altLang="zh-TW" sz="2000" dirty="0">
                <a:latin typeface="Times New Roman" panose="02020603050405020304" pitchFamily="18" charset="0"/>
                <a:cs typeface="Times New Roman" panose="02020603050405020304" pitchFamily="18" charset="0"/>
              </a:rPr>
              <a:t>A </a:t>
            </a:r>
            <a:r>
              <a:rPr lang="en-US" altLang="zh-CN" sz="2000" dirty="0">
                <a:latin typeface="Times New Roman" panose="02020603050405020304" pitchFamily="18" charset="0"/>
                <a:cs typeface="Times New Roman" panose="02020603050405020304" pitchFamily="18" charset="0"/>
              </a:rPr>
              <a:t>mobile robot needs to understand the environment. To estimate environment to build up a map.</a:t>
            </a:r>
          </a:p>
          <a:p>
            <a:pPr marL="800100" lvl="1" indent="-342900">
              <a:lnSpc>
                <a:spcPts val="2800"/>
              </a:lnSpc>
              <a:spcAft>
                <a:spcPts val="1200"/>
              </a:spcAft>
              <a:buFont typeface="Wingdings" panose="05000000000000000000" pitchFamily="2" charset="2"/>
              <a:buChar char="ü"/>
            </a:pPr>
            <a:r>
              <a:rPr lang="en-US" altLang="zh-TW" sz="2000" dirty="0">
                <a:latin typeface="Times New Roman" panose="02020603050405020304" pitchFamily="18" charset="0"/>
                <a:cs typeface="Times New Roman" panose="02020603050405020304" pitchFamily="18" charset="0"/>
              </a:rPr>
              <a:t>It is usually based on the probabilistic model.</a:t>
            </a:r>
          </a:p>
        </p:txBody>
      </p:sp>
      <p:sp>
        <p:nvSpPr>
          <p:cNvPr id="11" name="矩形 10">
            <a:extLst>
              <a:ext uri="{FF2B5EF4-FFF2-40B4-BE49-F238E27FC236}">
                <a16:creationId xmlns:a16="http://schemas.microsoft.com/office/drawing/2014/main" id="{72138822-7FCB-47B0-86C7-C26F7D6C1156}"/>
              </a:ext>
            </a:extLst>
          </p:cNvPr>
          <p:cNvSpPr/>
          <p:nvPr/>
        </p:nvSpPr>
        <p:spPr>
          <a:xfrm>
            <a:off x="467475" y="1386491"/>
            <a:ext cx="2220480" cy="561179"/>
          </a:xfrm>
          <a:prstGeom prst="rect">
            <a:avLst/>
          </a:prstGeom>
        </p:spPr>
        <p:txBody>
          <a:bodyPr wrap="none">
            <a:spAutoFit/>
          </a:bodyPr>
          <a:lstStyle/>
          <a:p>
            <a:pPr>
              <a:lnSpc>
                <a:spcPts val="4000"/>
              </a:lnSpc>
            </a:pPr>
            <a:r>
              <a:rPr lang="en-US" altLang="zh-CN" sz="2800" b="1" dirty="0">
                <a:latin typeface="Times New Roman" panose="02020603050405020304" pitchFamily="18" charset="0"/>
                <a:cs typeface="Times New Roman" panose="02020603050405020304" pitchFamily="18" charset="0"/>
              </a:rPr>
              <a:t>Optimization</a:t>
            </a:r>
          </a:p>
        </p:txBody>
      </p:sp>
      <p:sp>
        <p:nvSpPr>
          <p:cNvPr id="12" name="矩形 11">
            <a:extLst>
              <a:ext uri="{FF2B5EF4-FFF2-40B4-BE49-F238E27FC236}">
                <a16:creationId xmlns:a16="http://schemas.microsoft.com/office/drawing/2014/main" id="{B492B549-A0EE-42E9-870E-41470988859D}"/>
              </a:ext>
            </a:extLst>
          </p:cNvPr>
          <p:cNvSpPr/>
          <p:nvPr/>
        </p:nvSpPr>
        <p:spPr>
          <a:xfrm>
            <a:off x="467475" y="610295"/>
            <a:ext cx="6699463" cy="646331"/>
          </a:xfrm>
          <a:prstGeom prst="rect">
            <a:avLst/>
          </a:prstGeom>
        </p:spPr>
        <p:txBody>
          <a:bodyPr wrap="none">
            <a:spAutoFit/>
          </a:bodyPr>
          <a:lstStyle/>
          <a:p>
            <a:r>
              <a:rPr lang="en-US" altLang="zh-CN" sz="3600" b="1" dirty="0">
                <a:latin typeface="Times New Roman" panose="02020603050405020304" pitchFamily="18" charset="0"/>
                <a:cs typeface="Times New Roman" panose="02020603050405020304" pitchFamily="18" charset="0"/>
              </a:rPr>
              <a:t>11.5.2 Overview of the Flowchart</a:t>
            </a:r>
          </a:p>
        </p:txBody>
      </p:sp>
    </p:spTree>
    <p:extLst>
      <p:ext uri="{BB962C8B-B14F-4D97-AF65-F5344CB8AC3E}">
        <p14:creationId xmlns:p14="http://schemas.microsoft.com/office/powerpoint/2010/main" val="158407598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53B09BD0-51B6-4F15-AD5B-F61A79D2E9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13946" y="3267078"/>
            <a:ext cx="5505248" cy="3344708"/>
          </a:xfrm>
          <a:prstGeom prst="rect">
            <a:avLst/>
          </a:prstGeom>
        </p:spPr>
      </p:pic>
      <p:sp>
        <p:nvSpPr>
          <p:cNvPr id="13" name="矩形 12">
            <a:extLst>
              <a:ext uri="{FF2B5EF4-FFF2-40B4-BE49-F238E27FC236}">
                <a16:creationId xmlns:a16="http://schemas.microsoft.com/office/drawing/2014/main" id="{C5CEDB4F-F2FE-47CE-94E0-E3C7DBBFE741}"/>
              </a:ext>
            </a:extLst>
          </p:cNvPr>
          <p:cNvSpPr/>
          <p:nvPr/>
        </p:nvSpPr>
        <p:spPr>
          <a:xfrm>
            <a:off x="81643" y="6526128"/>
            <a:ext cx="4462440" cy="276999"/>
          </a:xfrm>
          <a:prstGeom prst="rect">
            <a:avLst/>
          </a:prstGeom>
        </p:spPr>
        <p:txBody>
          <a:bodyPr wrap="square">
            <a:spAutoFit/>
          </a:bodyPr>
          <a:lstStyle/>
          <a:p>
            <a:r>
              <a:rPr lang="zh-CN" altLang="en-US" sz="1200" dirty="0">
                <a:latin typeface="Times New Roman" panose="02020603050405020304" pitchFamily="18" charset="0"/>
                <a:cs typeface="Times New Roman" panose="02020603050405020304" pitchFamily="18" charset="0"/>
              </a:rPr>
              <a:t>https://blog.csdn.net/qq_41883714/article/details/110193979</a:t>
            </a:r>
          </a:p>
        </p:txBody>
      </p:sp>
      <p:pic>
        <p:nvPicPr>
          <p:cNvPr id="25" name="圖片 24">
            <a:extLst>
              <a:ext uri="{FF2B5EF4-FFF2-40B4-BE49-F238E27FC236}">
                <a16:creationId xmlns:a16="http://schemas.microsoft.com/office/drawing/2014/main" id="{B18D279C-2FBC-475E-AE90-21783C8C83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44630" y="5169791"/>
            <a:ext cx="1368941" cy="1146398"/>
          </a:xfrm>
          <a:prstGeom prst="rect">
            <a:avLst/>
          </a:prstGeom>
        </p:spPr>
      </p:pic>
      <p:sp>
        <p:nvSpPr>
          <p:cNvPr id="26" name="矩形 25">
            <a:extLst>
              <a:ext uri="{FF2B5EF4-FFF2-40B4-BE49-F238E27FC236}">
                <a16:creationId xmlns:a16="http://schemas.microsoft.com/office/drawing/2014/main" id="{9B324F52-CBBC-4187-B323-5323BCC4488D}"/>
              </a:ext>
            </a:extLst>
          </p:cNvPr>
          <p:cNvSpPr/>
          <p:nvPr/>
        </p:nvSpPr>
        <p:spPr>
          <a:xfrm>
            <a:off x="485813" y="955431"/>
            <a:ext cx="2220480" cy="605294"/>
          </a:xfrm>
          <a:prstGeom prst="rect">
            <a:avLst/>
          </a:prstGeom>
        </p:spPr>
        <p:txBody>
          <a:bodyPr wrap="none">
            <a:spAutoFit/>
          </a:bodyPr>
          <a:lstStyle/>
          <a:p>
            <a:pPr>
              <a:lnSpc>
                <a:spcPts val="4000"/>
              </a:lnSpc>
            </a:pPr>
            <a:r>
              <a:rPr lang="en-US" altLang="zh-CN" sz="2800" b="1" dirty="0">
                <a:latin typeface="Times New Roman" panose="02020603050405020304" pitchFamily="18" charset="0"/>
                <a:cs typeface="Times New Roman" panose="02020603050405020304" pitchFamily="18" charset="0"/>
              </a:rPr>
              <a:t>Optimization</a:t>
            </a:r>
          </a:p>
        </p:txBody>
      </p:sp>
      <mc:AlternateContent xmlns:mc="http://schemas.openxmlformats.org/markup-compatibility/2006" xmlns:a14="http://schemas.microsoft.com/office/drawing/2010/main">
        <mc:Choice Requires="a14">
          <p:sp>
            <p:nvSpPr>
              <p:cNvPr id="27" name="矩形 26">
                <a:extLst>
                  <a:ext uri="{FF2B5EF4-FFF2-40B4-BE49-F238E27FC236}">
                    <a16:creationId xmlns:a16="http://schemas.microsoft.com/office/drawing/2014/main" id="{3BD3AA41-35BE-4665-8E5F-CAFB9AEF7EFD}"/>
                  </a:ext>
                </a:extLst>
              </p:cNvPr>
              <p:cNvSpPr/>
              <p:nvPr/>
            </p:nvSpPr>
            <p:spPr>
              <a:xfrm>
                <a:off x="4295517" y="2227809"/>
                <a:ext cx="2963440"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2400" i="1" smtClean="0">
                              <a:latin typeface="Cambria Math" panose="02040503050406030204" pitchFamily="18" charset="0"/>
                            </a:rPr>
                          </m:ctrlPr>
                        </m:sSubPr>
                        <m:e>
                          <m:r>
                            <a:rPr lang="en-US" altLang="zh-CN" sz="2400" i="1">
                              <a:latin typeface="Cambria Math" panose="02040503050406030204" pitchFamily="18" charset="0"/>
                            </a:rPr>
                            <m:t>𝑥</m:t>
                          </m:r>
                        </m:e>
                        <m:sub>
                          <m:r>
                            <a:rPr lang="en-US" altLang="zh-CN" sz="2400" i="1">
                              <a:latin typeface="Cambria Math" panose="02040503050406030204" pitchFamily="18" charset="0"/>
                            </a:rPr>
                            <m:t>𝑘</m:t>
                          </m:r>
                        </m:sub>
                      </m:sSub>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𝑓</m:t>
                      </m:r>
                      <m:r>
                        <a:rPr lang="en-US" altLang="zh-CN" sz="2400" b="0" i="1" smtClean="0">
                          <a:latin typeface="Cambria Math" panose="02040503050406030204" pitchFamily="18" charset="0"/>
                        </a:rPr>
                        <m:t>(</m:t>
                      </m:r>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𝑥</m:t>
                          </m:r>
                        </m:e>
                        <m:sub>
                          <m:r>
                            <a:rPr lang="en-US" altLang="zh-CN" sz="2400" b="0" i="1" smtClean="0">
                              <a:latin typeface="Cambria Math" panose="02040503050406030204" pitchFamily="18" charset="0"/>
                            </a:rPr>
                            <m:t>𝑘</m:t>
                          </m:r>
                          <m:r>
                            <a:rPr lang="en-US" altLang="zh-CN" sz="2400" b="0" i="1" smtClean="0">
                              <a:latin typeface="Cambria Math" panose="02040503050406030204" pitchFamily="18" charset="0"/>
                            </a:rPr>
                            <m:t>−1</m:t>
                          </m:r>
                        </m:sub>
                      </m:sSub>
                      <m:r>
                        <a:rPr lang="en-US" altLang="zh-CN" sz="2400" b="0" i="1" smtClean="0">
                          <a:latin typeface="Cambria Math" panose="02040503050406030204" pitchFamily="18" charset="0"/>
                        </a:rPr>
                        <m:t>, </m:t>
                      </m:r>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𝑢</m:t>
                          </m:r>
                        </m:e>
                        <m:sub>
                          <m:r>
                            <a:rPr lang="en-US" altLang="zh-CN" sz="2400" b="0" i="1" smtClean="0">
                              <a:latin typeface="Cambria Math" panose="02040503050406030204" pitchFamily="18" charset="0"/>
                            </a:rPr>
                            <m:t>𝑘</m:t>
                          </m:r>
                        </m:sub>
                      </m:sSub>
                      <m:r>
                        <a:rPr lang="en-US" altLang="zh-CN" sz="2400" b="0" i="1" smtClean="0">
                          <a:latin typeface="Cambria Math" panose="02040503050406030204" pitchFamily="18" charset="0"/>
                        </a:rPr>
                        <m:t>, </m:t>
                      </m:r>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𝑤</m:t>
                          </m:r>
                        </m:e>
                        <m:sub>
                          <m:r>
                            <a:rPr lang="en-US" altLang="zh-CN" sz="2400" b="0" i="1" smtClean="0">
                              <a:latin typeface="Cambria Math" panose="02040503050406030204" pitchFamily="18" charset="0"/>
                            </a:rPr>
                            <m:t>𝑘</m:t>
                          </m:r>
                        </m:sub>
                      </m:sSub>
                      <m:r>
                        <a:rPr lang="en-US" altLang="zh-CN" sz="2400" b="0" i="1" smtClean="0">
                          <a:latin typeface="Cambria Math" panose="02040503050406030204" pitchFamily="18" charset="0"/>
                        </a:rPr>
                        <m:t>)</m:t>
                      </m:r>
                    </m:oMath>
                  </m:oMathPara>
                </a14:m>
                <a:endParaRPr lang="zh-CN" altLang="en-US" sz="2400" dirty="0"/>
              </a:p>
            </p:txBody>
          </p:sp>
        </mc:Choice>
        <mc:Fallback xmlns="">
          <p:sp>
            <p:nvSpPr>
              <p:cNvPr id="27" name="矩形 26">
                <a:extLst>
                  <a:ext uri="{FF2B5EF4-FFF2-40B4-BE49-F238E27FC236}">
                    <a16:creationId xmlns:a16="http://schemas.microsoft.com/office/drawing/2014/main" id="{3BD3AA41-35BE-4665-8E5F-CAFB9AEF7EFD}"/>
                  </a:ext>
                </a:extLst>
              </p:cNvPr>
              <p:cNvSpPr>
                <a:spLocks noRot="1" noChangeAspect="1" noMove="1" noResize="1" noEditPoints="1" noAdjustHandles="1" noChangeArrowheads="1" noChangeShapeType="1" noTextEdit="1"/>
              </p:cNvSpPr>
              <p:nvPr/>
            </p:nvSpPr>
            <p:spPr>
              <a:xfrm>
                <a:off x="4295517" y="2227809"/>
                <a:ext cx="2963440" cy="461665"/>
              </a:xfrm>
              <a:prstGeom prst="rect">
                <a:avLst/>
              </a:prstGeom>
              <a:blipFill>
                <a:blip r:embed="rId5"/>
                <a:stretch>
                  <a:fillRect b="-17105"/>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8" name="矩形 27">
                <a:extLst>
                  <a:ext uri="{FF2B5EF4-FFF2-40B4-BE49-F238E27FC236}">
                    <a16:creationId xmlns:a16="http://schemas.microsoft.com/office/drawing/2014/main" id="{FB19EA3A-1788-4533-9B29-7FA0EA5EDB25}"/>
                  </a:ext>
                </a:extLst>
              </p:cNvPr>
              <p:cNvSpPr/>
              <p:nvPr/>
            </p:nvSpPr>
            <p:spPr>
              <a:xfrm>
                <a:off x="4296286" y="2853787"/>
                <a:ext cx="2962671" cy="47788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2400" i="1" smtClean="0">
                              <a:latin typeface="Cambria Math" panose="02040503050406030204" pitchFamily="18" charset="0"/>
                            </a:rPr>
                          </m:ctrlPr>
                        </m:sSubPr>
                        <m:e>
                          <m:r>
                            <a:rPr lang="en-US" altLang="zh-CN" sz="2400" b="0" i="1" smtClean="0">
                              <a:latin typeface="Cambria Math" panose="02040503050406030204" pitchFamily="18" charset="0"/>
                            </a:rPr>
                            <m:t>𝑧</m:t>
                          </m:r>
                        </m:e>
                        <m:sub>
                          <m:r>
                            <a:rPr lang="en-US" altLang="zh-CN" sz="2400" i="1">
                              <a:latin typeface="Cambria Math" panose="02040503050406030204" pitchFamily="18" charset="0"/>
                            </a:rPr>
                            <m:t>𝑘</m:t>
                          </m:r>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𝑛</m:t>
                          </m:r>
                        </m:sub>
                      </m:sSub>
                      <m:r>
                        <a:rPr lang="en-US" altLang="zh-CN" sz="2400" b="0" i="1" smtClean="0">
                          <a:latin typeface="Cambria Math" panose="02040503050406030204" pitchFamily="18" charset="0"/>
                        </a:rPr>
                        <m:t>=</m:t>
                      </m:r>
                      <m:r>
                        <a:rPr lang="en-US" altLang="zh-CN" sz="2400" i="1">
                          <a:latin typeface="Cambria Math" panose="02040503050406030204" pitchFamily="18" charset="0"/>
                        </a:rPr>
                        <m:t>h</m:t>
                      </m:r>
                      <m:r>
                        <a:rPr lang="en-US" altLang="zh-CN" sz="2400" b="0" i="1" smtClean="0">
                          <a:latin typeface="Cambria Math" panose="02040503050406030204" pitchFamily="18" charset="0"/>
                        </a:rPr>
                        <m:t>(</m:t>
                      </m:r>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𝑦</m:t>
                          </m:r>
                        </m:e>
                        <m:sub>
                          <m:r>
                            <a:rPr lang="en-US" altLang="zh-CN" sz="2400" b="0" i="1" smtClean="0">
                              <a:latin typeface="Cambria Math" panose="02040503050406030204" pitchFamily="18" charset="0"/>
                            </a:rPr>
                            <m:t>𝑛</m:t>
                          </m:r>
                        </m:sub>
                      </m:sSub>
                      <m:r>
                        <a:rPr lang="en-US" altLang="zh-CN" sz="2400" b="0" i="1" smtClean="0">
                          <a:latin typeface="Cambria Math" panose="02040503050406030204" pitchFamily="18" charset="0"/>
                        </a:rPr>
                        <m:t>, </m:t>
                      </m:r>
                      <m:sSub>
                        <m:sSubPr>
                          <m:ctrlPr>
                            <a:rPr lang="en-US" altLang="zh-CN" sz="2400" b="0" i="1" smtClean="0">
                              <a:solidFill>
                                <a:srgbClr val="FF0000"/>
                              </a:solidFill>
                              <a:latin typeface="Cambria Math" panose="02040503050406030204" pitchFamily="18" charset="0"/>
                            </a:rPr>
                          </m:ctrlPr>
                        </m:sSubPr>
                        <m:e>
                          <m:r>
                            <a:rPr lang="en-US" altLang="zh-CN" sz="2400" b="0" i="1" smtClean="0">
                              <a:solidFill>
                                <a:srgbClr val="FF0000"/>
                              </a:solidFill>
                              <a:latin typeface="Cambria Math" panose="02040503050406030204" pitchFamily="18" charset="0"/>
                            </a:rPr>
                            <m:t>𝑥</m:t>
                          </m:r>
                        </m:e>
                        <m:sub>
                          <m:r>
                            <a:rPr lang="en-US" altLang="zh-CN" sz="2400" b="0" i="1" smtClean="0">
                              <a:solidFill>
                                <a:srgbClr val="FF0000"/>
                              </a:solidFill>
                              <a:latin typeface="Cambria Math" panose="02040503050406030204" pitchFamily="18" charset="0"/>
                            </a:rPr>
                            <m:t>𝑘</m:t>
                          </m:r>
                        </m:sub>
                      </m:sSub>
                      <m:r>
                        <a:rPr lang="en-US" altLang="zh-CN" sz="2400" b="0" i="1" smtClean="0">
                          <a:latin typeface="Cambria Math" panose="02040503050406030204" pitchFamily="18" charset="0"/>
                        </a:rPr>
                        <m:t>, </m:t>
                      </m:r>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𝑣</m:t>
                          </m:r>
                        </m:e>
                        <m:sub>
                          <m:r>
                            <a:rPr lang="en-US" altLang="zh-CN" sz="2400" b="0" i="1" smtClean="0">
                              <a:latin typeface="Cambria Math" panose="02040503050406030204" pitchFamily="18" charset="0"/>
                            </a:rPr>
                            <m:t>𝑘</m:t>
                          </m:r>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𝑛</m:t>
                          </m:r>
                        </m:sub>
                      </m:sSub>
                      <m:r>
                        <a:rPr lang="en-US" altLang="zh-CN" sz="2400" b="0" i="1" smtClean="0">
                          <a:latin typeface="Cambria Math" panose="02040503050406030204" pitchFamily="18" charset="0"/>
                        </a:rPr>
                        <m:t>)</m:t>
                      </m:r>
                    </m:oMath>
                  </m:oMathPara>
                </a14:m>
                <a:endParaRPr lang="zh-CN" altLang="en-US" sz="2400" dirty="0"/>
              </a:p>
            </p:txBody>
          </p:sp>
        </mc:Choice>
        <mc:Fallback xmlns="">
          <p:sp>
            <p:nvSpPr>
              <p:cNvPr id="28" name="矩形 27">
                <a:extLst>
                  <a:ext uri="{FF2B5EF4-FFF2-40B4-BE49-F238E27FC236}">
                    <a16:creationId xmlns:a16="http://schemas.microsoft.com/office/drawing/2014/main" id="{FB19EA3A-1788-4533-9B29-7FA0EA5EDB25}"/>
                  </a:ext>
                </a:extLst>
              </p:cNvPr>
              <p:cNvSpPr>
                <a:spLocks noRot="1" noChangeAspect="1" noMove="1" noResize="1" noEditPoints="1" noAdjustHandles="1" noChangeArrowheads="1" noChangeShapeType="1" noTextEdit="1"/>
              </p:cNvSpPr>
              <p:nvPr/>
            </p:nvSpPr>
            <p:spPr>
              <a:xfrm>
                <a:off x="4296286" y="2853787"/>
                <a:ext cx="2962671" cy="477888"/>
              </a:xfrm>
              <a:prstGeom prst="rect">
                <a:avLst/>
              </a:prstGeom>
              <a:blipFill>
                <a:blip r:embed="rId6"/>
                <a:stretch>
                  <a:fillRect b="-13924"/>
                </a:stretch>
              </a:blipFill>
            </p:spPr>
            <p:txBody>
              <a:bodyPr/>
              <a:lstStyle/>
              <a:p>
                <a:r>
                  <a:rPr lang="zh-TW" altLang="en-US">
                    <a:noFill/>
                  </a:rPr>
                  <a:t> </a:t>
                </a:r>
              </a:p>
            </p:txBody>
          </p:sp>
        </mc:Fallback>
      </mc:AlternateContent>
      <p:sp>
        <p:nvSpPr>
          <p:cNvPr id="29" name="左大括弧 28">
            <a:extLst>
              <a:ext uri="{FF2B5EF4-FFF2-40B4-BE49-F238E27FC236}">
                <a16:creationId xmlns:a16="http://schemas.microsoft.com/office/drawing/2014/main" id="{79CA48D9-0363-4108-9E5B-B713276F04DB}"/>
              </a:ext>
            </a:extLst>
          </p:cNvPr>
          <p:cNvSpPr/>
          <p:nvPr/>
        </p:nvSpPr>
        <p:spPr>
          <a:xfrm>
            <a:off x="3864826" y="2458641"/>
            <a:ext cx="429986" cy="703137"/>
          </a:xfrm>
          <a:prstGeom prst="leftBrace">
            <a:avLst>
              <a:gd name="adj1" fmla="val 26917"/>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p>
        </p:txBody>
      </p:sp>
      <p:sp>
        <p:nvSpPr>
          <p:cNvPr id="30" name="矩形 29">
            <a:extLst>
              <a:ext uri="{FF2B5EF4-FFF2-40B4-BE49-F238E27FC236}">
                <a16:creationId xmlns:a16="http://schemas.microsoft.com/office/drawing/2014/main" id="{16489B01-6DC6-41E2-A76A-3AB8796CA8E4}"/>
              </a:ext>
            </a:extLst>
          </p:cNvPr>
          <p:cNvSpPr/>
          <p:nvPr/>
        </p:nvSpPr>
        <p:spPr>
          <a:xfrm>
            <a:off x="485813" y="3462063"/>
            <a:ext cx="4462440" cy="400110"/>
          </a:xfrm>
          <a:prstGeom prst="rect">
            <a:avLst/>
          </a:prstGeom>
        </p:spPr>
        <p:txBody>
          <a:bodyPr wrap="none">
            <a:spAutoFit/>
          </a:bodyPr>
          <a:lstStyle/>
          <a:p>
            <a:pPr marL="285750" indent="-285750">
              <a:buFont typeface="Arial" panose="020B0604020202020204" pitchFamily="34" charset="0"/>
              <a:buChar char="•"/>
            </a:pPr>
            <a:r>
              <a:rPr lang="en-US" altLang="zh-CN" sz="2000" dirty="0">
                <a:latin typeface="Times New Roman" panose="02020603050405020304" pitchFamily="18" charset="0"/>
                <a:cs typeface="Times New Roman" panose="02020603050405020304" pitchFamily="18" charset="0"/>
              </a:rPr>
              <a:t>Solve by filter,</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non-linear optimization</a:t>
            </a:r>
            <a:endParaRPr lang="zh-CN" altLang="en-US" sz="2000" dirty="0"/>
          </a:p>
        </p:txBody>
      </p:sp>
      <p:sp>
        <p:nvSpPr>
          <p:cNvPr id="31" name="矩形 30">
            <a:extLst>
              <a:ext uri="{FF2B5EF4-FFF2-40B4-BE49-F238E27FC236}">
                <a16:creationId xmlns:a16="http://schemas.microsoft.com/office/drawing/2014/main" id="{EC233D4E-A67E-4308-93E1-D0A4230E43D5}"/>
              </a:ext>
            </a:extLst>
          </p:cNvPr>
          <p:cNvSpPr/>
          <p:nvPr/>
        </p:nvSpPr>
        <p:spPr>
          <a:xfrm>
            <a:off x="7346541" y="2250763"/>
            <a:ext cx="1588897" cy="415755"/>
          </a:xfrm>
          <a:prstGeom prst="rect">
            <a:avLst/>
          </a:prstGeom>
        </p:spPr>
        <p:txBody>
          <a:bodyPr wrap="none">
            <a:spAutoFit/>
          </a:bodyPr>
          <a:lstStyle/>
          <a:p>
            <a:pPr>
              <a:lnSpc>
                <a:spcPts val="2800"/>
              </a:lnSpc>
              <a:spcAft>
                <a:spcPts val="1200"/>
              </a:spcAft>
            </a:pPr>
            <a:r>
              <a:rPr lang="en-US" altLang="zh-CN" b="1" dirty="0">
                <a:latin typeface="Times New Roman" panose="02020603050405020304" pitchFamily="18" charset="0"/>
                <a:cs typeface="Times New Roman" panose="02020603050405020304" pitchFamily="18" charset="0"/>
              </a:rPr>
              <a:t>Motion Model</a:t>
            </a:r>
          </a:p>
        </p:txBody>
      </p:sp>
      <p:sp>
        <p:nvSpPr>
          <p:cNvPr id="32" name="矩形 31">
            <a:extLst>
              <a:ext uri="{FF2B5EF4-FFF2-40B4-BE49-F238E27FC236}">
                <a16:creationId xmlns:a16="http://schemas.microsoft.com/office/drawing/2014/main" id="{E521262E-7FB5-4BE5-ADAB-BA9E1E9C5982}"/>
              </a:ext>
            </a:extLst>
          </p:cNvPr>
          <p:cNvSpPr/>
          <p:nvPr/>
        </p:nvSpPr>
        <p:spPr>
          <a:xfrm>
            <a:off x="7346541" y="2908065"/>
            <a:ext cx="2089033" cy="369332"/>
          </a:xfrm>
          <a:prstGeom prst="rect">
            <a:avLst/>
          </a:prstGeom>
        </p:spPr>
        <p:txBody>
          <a:bodyPr wrap="none">
            <a:spAutoFit/>
          </a:bodyPr>
          <a:lstStyle/>
          <a:p>
            <a:r>
              <a:rPr lang="en-US" altLang="zh-CN" b="1" dirty="0">
                <a:latin typeface="Times New Roman" panose="02020603050405020304" pitchFamily="18" charset="0"/>
                <a:cs typeface="Times New Roman" panose="02020603050405020304" pitchFamily="18" charset="0"/>
              </a:rPr>
              <a:t>Observation Model</a:t>
            </a:r>
            <a:endParaRPr lang="zh-CN" altLang="en-US" dirty="0"/>
          </a:p>
        </p:txBody>
      </p:sp>
      <p:sp>
        <p:nvSpPr>
          <p:cNvPr id="33" name="矩形 32">
            <a:extLst>
              <a:ext uri="{FF2B5EF4-FFF2-40B4-BE49-F238E27FC236}">
                <a16:creationId xmlns:a16="http://schemas.microsoft.com/office/drawing/2014/main" id="{97DA240C-E594-43A0-93DC-2C94F3A29AA0}"/>
              </a:ext>
            </a:extLst>
          </p:cNvPr>
          <p:cNvSpPr/>
          <p:nvPr/>
        </p:nvSpPr>
        <p:spPr>
          <a:xfrm>
            <a:off x="485813" y="1550969"/>
            <a:ext cx="7435049" cy="400110"/>
          </a:xfrm>
          <a:prstGeom prst="rect">
            <a:avLst/>
          </a:prstGeom>
        </p:spPr>
        <p:txBody>
          <a:bodyPr wrap="none">
            <a:spAutoFit/>
          </a:bodyPr>
          <a:lstStyle/>
          <a:p>
            <a:pPr marL="285750" indent="-285750">
              <a:buFont typeface="Arial" panose="020B0604020202020204" pitchFamily="34" charset="0"/>
              <a:buChar char="•"/>
            </a:pPr>
            <a:r>
              <a:rPr lang="en-US" altLang="zh-CN" sz="2000" dirty="0">
                <a:latin typeface="Times New Roman" panose="02020603050405020304" pitchFamily="18" charset="0"/>
                <a:cs typeface="Times New Roman" panose="02020603050405020304" pitchFamily="18" charset="0"/>
              </a:rPr>
              <a:t>Minimize the error of the motion model and the observation model.</a:t>
            </a:r>
            <a:endParaRPr lang="zh-CN" altLang="en-US" sz="2000" dirty="0">
              <a:latin typeface="Times New Roman" panose="02020603050405020304" pitchFamily="18" charset="0"/>
              <a:cs typeface="Times New Roman" panose="02020603050405020304" pitchFamily="18" charset="0"/>
            </a:endParaRPr>
          </a:p>
        </p:txBody>
      </p:sp>
      <p:sp>
        <p:nvSpPr>
          <p:cNvPr id="34" name="矩形 33">
            <a:extLst>
              <a:ext uri="{FF2B5EF4-FFF2-40B4-BE49-F238E27FC236}">
                <a16:creationId xmlns:a16="http://schemas.microsoft.com/office/drawing/2014/main" id="{ABD178D8-11EC-4E5C-BB24-296E494E75DA}"/>
              </a:ext>
            </a:extLst>
          </p:cNvPr>
          <p:cNvSpPr/>
          <p:nvPr/>
        </p:nvSpPr>
        <p:spPr>
          <a:xfrm>
            <a:off x="1166651" y="3955690"/>
            <a:ext cx="2698175" cy="1477328"/>
          </a:xfrm>
          <a:prstGeom prst="rect">
            <a:avLst/>
          </a:prstGeom>
        </p:spPr>
        <p:txBody>
          <a:bodyPr wrap="none">
            <a:spAutoFit/>
          </a:bodyPr>
          <a:lstStyle/>
          <a:p>
            <a:pPr marL="285750" indent="-285750">
              <a:lnSpc>
                <a:spcPts val="3600"/>
              </a:lnSpc>
              <a:buFont typeface="Wingdings" panose="05000000000000000000" pitchFamily="2" charset="2"/>
              <a:buChar char="ü"/>
            </a:pPr>
            <a:r>
              <a:rPr lang="en-US" altLang="zh-CN" dirty="0">
                <a:latin typeface="Times New Roman" panose="02020603050405020304" pitchFamily="18" charset="0"/>
                <a:cs typeface="Times New Roman" panose="02020603050405020304" pitchFamily="18" charset="0"/>
              </a:rPr>
              <a:t>Filter methods</a:t>
            </a:r>
          </a:p>
          <a:p>
            <a:pPr marL="285750" indent="-285750">
              <a:lnSpc>
                <a:spcPts val="3600"/>
              </a:lnSpc>
              <a:buFont typeface="Wingdings" panose="05000000000000000000" pitchFamily="2" charset="2"/>
              <a:buChar char="ü"/>
            </a:pPr>
            <a:endParaRPr lang="en-US" altLang="zh-CN" dirty="0">
              <a:latin typeface="Times New Roman" panose="02020603050405020304" pitchFamily="18" charset="0"/>
              <a:cs typeface="Times New Roman" panose="02020603050405020304" pitchFamily="18" charset="0"/>
            </a:endParaRPr>
          </a:p>
          <a:p>
            <a:pPr marL="285750" indent="-285750">
              <a:lnSpc>
                <a:spcPts val="3600"/>
              </a:lnSpc>
              <a:buFont typeface="Wingdings" panose="05000000000000000000" pitchFamily="2" charset="2"/>
              <a:buChar char="ü"/>
            </a:pPr>
            <a:r>
              <a:rPr lang="en-US" altLang="zh-CN" dirty="0">
                <a:latin typeface="Times New Roman" panose="02020603050405020304" pitchFamily="18" charset="0"/>
                <a:cs typeface="Times New Roman" panose="02020603050405020304" pitchFamily="18" charset="0"/>
              </a:rPr>
              <a:t>Non-linear optimization</a:t>
            </a:r>
            <a:endParaRPr lang="zh-CN" altLang="en-US" dirty="0"/>
          </a:p>
        </p:txBody>
      </p:sp>
      <p:sp>
        <p:nvSpPr>
          <p:cNvPr id="14" name="矩形 13">
            <a:extLst>
              <a:ext uri="{FF2B5EF4-FFF2-40B4-BE49-F238E27FC236}">
                <a16:creationId xmlns:a16="http://schemas.microsoft.com/office/drawing/2014/main" id="{FCD5331D-CE52-483F-9478-661F6D2AA2BF}"/>
              </a:ext>
            </a:extLst>
          </p:cNvPr>
          <p:cNvSpPr/>
          <p:nvPr/>
        </p:nvSpPr>
        <p:spPr>
          <a:xfrm>
            <a:off x="1666372" y="5433018"/>
            <a:ext cx="2877711" cy="800219"/>
          </a:xfrm>
          <a:prstGeom prst="rect">
            <a:avLst/>
          </a:prstGeom>
        </p:spPr>
        <p:txBody>
          <a:bodyPr wrap="none">
            <a:spAutoFit/>
          </a:bodyPr>
          <a:lstStyle/>
          <a:p>
            <a:pPr marL="342900" indent="-342900">
              <a:spcAft>
                <a:spcPts val="1200"/>
              </a:spcAft>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Bundle Adjustment</a:t>
            </a:r>
          </a:p>
          <a:p>
            <a:pPr marL="342900" indent="-342900">
              <a:spcAft>
                <a:spcPts val="1200"/>
              </a:spcAft>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Pose Graph Optimization</a:t>
            </a:r>
            <a:endParaRPr lang="zh-CN" altLang="en-US" dirty="0">
              <a:latin typeface="Times New Roman" panose="02020603050405020304" pitchFamily="18" charset="0"/>
              <a:cs typeface="Times New Roman" panose="02020603050405020304" pitchFamily="18" charset="0"/>
            </a:endParaRPr>
          </a:p>
        </p:txBody>
      </p:sp>
      <p:sp>
        <p:nvSpPr>
          <p:cNvPr id="2" name="矩形 1"/>
          <p:cNvSpPr/>
          <p:nvPr/>
        </p:nvSpPr>
        <p:spPr>
          <a:xfrm>
            <a:off x="1666372" y="4509688"/>
            <a:ext cx="3454792" cy="369332"/>
          </a:xfrm>
          <a:prstGeom prst="rect">
            <a:avLst/>
          </a:prstGeom>
        </p:spPr>
        <p:txBody>
          <a:bodyPr wrap="none">
            <a:spAutoFit/>
          </a:bodyPr>
          <a:lstStyle/>
          <a:p>
            <a:pPr marL="342900" indent="-342900">
              <a:spcAft>
                <a:spcPts val="1200"/>
              </a:spcAft>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Extended </a:t>
            </a:r>
            <a:r>
              <a:rPr lang="en-US" altLang="zh-CN" dirty="0" err="1">
                <a:latin typeface="Times New Roman" panose="02020603050405020304" pitchFamily="18" charset="0"/>
                <a:cs typeface="Times New Roman" panose="02020603050405020304" pitchFamily="18" charset="0"/>
              </a:rPr>
              <a:t>Kalman</a:t>
            </a:r>
            <a:r>
              <a:rPr lang="en-US" altLang="zh-CN" dirty="0">
                <a:latin typeface="Times New Roman" panose="02020603050405020304" pitchFamily="18" charset="0"/>
                <a:cs typeface="Times New Roman" panose="02020603050405020304" pitchFamily="18" charset="0"/>
              </a:rPr>
              <a:t> Filter (EKF) </a:t>
            </a:r>
          </a:p>
        </p:txBody>
      </p:sp>
      <p:sp>
        <p:nvSpPr>
          <p:cNvPr id="16" name="矩形 15">
            <a:extLst>
              <a:ext uri="{FF2B5EF4-FFF2-40B4-BE49-F238E27FC236}">
                <a16:creationId xmlns:a16="http://schemas.microsoft.com/office/drawing/2014/main" id="{B492B549-A0EE-42E9-870E-41470988859D}"/>
              </a:ext>
            </a:extLst>
          </p:cNvPr>
          <p:cNvSpPr/>
          <p:nvPr/>
        </p:nvSpPr>
        <p:spPr>
          <a:xfrm>
            <a:off x="417495" y="353800"/>
            <a:ext cx="6699463" cy="646331"/>
          </a:xfrm>
          <a:prstGeom prst="rect">
            <a:avLst/>
          </a:prstGeom>
        </p:spPr>
        <p:txBody>
          <a:bodyPr wrap="none">
            <a:spAutoFit/>
          </a:bodyPr>
          <a:lstStyle/>
          <a:p>
            <a:r>
              <a:rPr lang="en-US" altLang="zh-CN" sz="3600" b="1" dirty="0">
                <a:latin typeface="Times New Roman" panose="02020603050405020304" pitchFamily="18" charset="0"/>
                <a:cs typeface="Times New Roman" panose="02020603050405020304" pitchFamily="18" charset="0"/>
              </a:rPr>
              <a:t>11.5.2 Overview of the Flowchart</a:t>
            </a:r>
          </a:p>
        </p:txBody>
      </p:sp>
    </p:spTree>
    <p:extLst>
      <p:ext uri="{BB962C8B-B14F-4D97-AF65-F5344CB8AC3E}">
        <p14:creationId xmlns:p14="http://schemas.microsoft.com/office/powerpoint/2010/main" val="305350542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810F3979-2321-4BB6-895E-1A87E6DBE070}"/>
              </a:ext>
            </a:extLst>
          </p:cNvPr>
          <p:cNvSpPr/>
          <p:nvPr/>
        </p:nvSpPr>
        <p:spPr>
          <a:xfrm>
            <a:off x="759823" y="1893067"/>
            <a:ext cx="10672353" cy="1691297"/>
          </a:xfrm>
          <a:prstGeom prst="rect">
            <a:avLst/>
          </a:prstGeom>
        </p:spPr>
        <p:txBody>
          <a:bodyPr wrap="square">
            <a:spAutoFit/>
          </a:bodyPr>
          <a:lstStyle/>
          <a:p>
            <a:pPr marL="342900" indent="-342900" algn="just">
              <a:lnSpc>
                <a:spcPts val="3200"/>
              </a:lnSpc>
              <a:spcAft>
                <a:spcPts val="1200"/>
              </a:spcAft>
              <a:buFont typeface="Arial" panose="020B0604020202020204" pitchFamily="34" charset="0"/>
              <a:buChar char="•"/>
            </a:pPr>
            <a:r>
              <a:rPr lang="en-US" altLang="zh-CN" sz="2000" dirty="0">
                <a:latin typeface="Times New Roman" panose="02020603050405020304" pitchFamily="18" charset="0"/>
                <a:cs typeface="Times New Roman" panose="02020603050405020304" pitchFamily="18" charset="0"/>
              </a:rPr>
              <a:t>T</a:t>
            </a:r>
            <a:r>
              <a:rPr lang="zh-CN" altLang="en-US" sz="2000" dirty="0">
                <a:latin typeface="Times New Roman" panose="02020603050405020304" pitchFamily="18" charset="0"/>
                <a:cs typeface="Times New Roman" panose="02020603050405020304" pitchFamily="18" charset="0"/>
              </a:rPr>
              <a:t>he visual odometer only calculates the motion of adjacent frames and performs local estimation. This will inevitably result in cumulative drift. This is because there is a certain error every time the motion between two images is estimated. The </a:t>
            </a:r>
            <a:r>
              <a:rPr lang="zh-CN" altLang="en-US" sz="2000" dirty="0">
                <a:solidFill>
                  <a:srgbClr val="FF0000"/>
                </a:solidFill>
                <a:latin typeface="Times New Roman" panose="02020603050405020304" pitchFamily="18" charset="0"/>
                <a:cs typeface="Times New Roman" panose="02020603050405020304" pitchFamily="18" charset="0"/>
              </a:rPr>
              <a:t>previous error will gradually accumulate </a:t>
            </a:r>
            <a:r>
              <a:rPr lang="zh-CN" altLang="en-US" sz="2000" dirty="0">
                <a:latin typeface="Times New Roman" panose="02020603050405020304" pitchFamily="18" charset="0"/>
                <a:cs typeface="Times New Roman" panose="02020603050405020304" pitchFamily="18" charset="0"/>
              </a:rPr>
              <a:t>in the second pass, and the drift of the track will become more and more severe.</a:t>
            </a:r>
          </a:p>
        </p:txBody>
      </p:sp>
      <p:sp>
        <p:nvSpPr>
          <p:cNvPr id="8" name="矩形 7">
            <a:extLst>
              <a:ext uri="{FF2B5EF4-FFF2-40B4-BE49-F238E27FC236}">
                <a16:creationId xmlns:a16="http://schemas.microsoft.com/office/drawing/2014/main" id="{FDC4E2F4-FEA1-488F-8E7B-55B203E22A87}"/>
              </a:ext>
            </a:extLst>
          </p:cNvPr>
          <p:cNvSpPr/>
          <p:nvPr/>
        </p:nvSpPr>
        <p:spPr>
          <a:xfrm>
            <a:off x="-261301" y="1159982"/>
            <a:ext cx="5252258" cy="573234"/>
          </a:xfrm>
          <a:prstGeom prst="rect">
            <a:avLst/>
          </a:prstGeom>
        </p:spPr>
        <p:txBody>
          <a:bodyPr wrap="square">
            <a:spAutoFit/>
          </a:bodyPr>
          <a:lstStyle/>
          <a:p>
            <a:pPr algn="ctr">
              <a:lnSpc>
                <a:spcPts val="4000"/>
              </a:lnSpc>
            </a:pPr>
            <a:r>
              <a:rPr lang="en-US" altLang="zh-CN" sz="2800" b="1" dirty="0">
                <a:latin typeface="Times New Roman" panose="02020603050405020304" pitchFamily="18" charset="0"/>
                <a:cs typeface="Times New Roman" panose="02020603050405020304" pitchFamily="18" charset="0"/>
              </a:rPr>
              <a:t>Loop Closure Detection</a:t>
            </a:r>
            <a:endParaRPr lang="zh-CN" altLang="en-US" sz="2800" b="1" dirty="0">
              <a:latin typeface="Times New Roman" panose="02020603050405020304" pitchFamily="18" charset="0"/>
              <a:cs typeface="Times New Roman" panose="02020603050405020304" pitchFamily="18" charset="0"/>
            </a:endParaRPr>
          </a:p>
        </p:txBody>
      </p:sp>
      <p:pic>
        <p:nvPicPr>
          <p:cNvPr id="3" name="圖片 2">
            <a:extLst>
              <a:ext uri="{FF2B5EF4-FFF2-40B4-BE49-F238E27FC236}">
                <a16:creationId xmlns:a16="http://schemas.microsoft.com/office/drawing/2014/main" id="{12D768E2-7F4C-442C-B992-8E40DCFD5F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2188" y="3941379"/>
            <a:ext cx="6050567" cy="2596945"/>
          </a:xfrm>
          <a:prstGeom prst="rect">
            <a:avLst/>
          </a:prstGeom>
        </p:spPr>
      </p:pic>
      <p:sp>
        <p:nvSpPr>
          <p:cNvPr id="6" name="矩形 5">
            <a:extLst>
              <a:ext uri="{FF2B5EF4-FFF2-40B4-BE49-F238E27FC236}">
                <a16:creationId xmlns:a16="http://schemas.microsoft.com/office/drawing/2014/main" id="{B492B549-A0EE-42E9-870E-41470988859D}"/>
              </a:ext>
            </a:extLst>
          </p:cNvPr>
          <p:cNvSpPr/>
          <p:nvPr/>
        </p:nvSpPr>
        <p:spPr>
          <a:xfrm>
            <a:off x="417495" y="353800"/>
            <a:ext cx="6699463" cy="646331"/>
          </a:xfrm>
          <a:prstGeom prst="rect">
            <a:avLst/>
          </a:prstGeom>
        </p:spPr>
        <p:txBody>
          <a:bodyPr wrap="none">
            <a:spAutoFit/>
          </a:bodyPr>
          <a:lstStyle/>
          <a:p>
            <a:r>
              <a:rPr lang="en-US" altLang="zh-CN" sz="3600" b="1" dirty="0">
                <a:latin typeface="Times New Roman" panose="02020603050405020304" pitchFamily="18" charset="0"/>
                <a:cs typeface="Times New Roman" panose="02020603050405020304" pitchFamily="18" charset="0"/>
              </a:rPr>
              <a:t>11.5.2 Overview of the Flowchart</a:t>
            </a:r>
          </a:p>
        </p:txBody>
      </p:sp>
    </p:spTree>
    <p:extLst>
      <p:ext uri="{BB962C8B-B14F-4D97-AF65-F5344CB8AC3E}">
        <p14:creationId xmlns:p14="http://schemas.microsoft.com/office/powerpoint/2010/main" val="24978153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00BE1A6F-D082-48B6-885A-E01AD1764F58}"/>
              </a:ext>
            </a:extLst>
          </p:cNvPr>
          <p:cNvSpPr/>
          <p:nvPr/>
        </p:nvSpPr>
        <p:spPr>
          <a:xfrm>
            <a:off x="450573" y="312519"/>
            <a:ext cx="9705798" cy="630942"/>
          </a:xfrm>
          <a:prstGeom prst="rect">
            <a:avLst/>
          </a:prstGeom>
        </p:spPr>
        <p:txBody>
          <a:bodyPr wrap="square">
            <a:spAutoFit/>
          </a:bodyPr>
          <a:lstStyle/>
          <a:p>
            <a:pPr lvl="0">
              <a:lnSpc>
                <a:spcPts val="4200"/>
              </a:lnSpc>
            </a:pPr>
            <a:r>
              <a:rPr lang="en-US" altLang="zh-CN" sz="4000" b="1" dirty="0">
                <a:solidFill>
                  <a:prstClr val="black"/>
                </a:solidFill>
                <a:latin typeface="Times New Roman" panose="02020603050405020304" pitchFamily="18" charset="0"/>
                <a:cs typeface="Times New Roman" panose="02020603050405020304" pitchFamily="18" charset="0"/>
              </a:rPr>
              <a:t>11.1 Geometric intrinsic calibration(3/6)</a:t>
            </a:r>
          </a:p>
        </p:txBody>
      </p:sp>
      <p:pic>
        <p:nvPicPr>
          <p:cNvPr id="5" name="图片 4">
            <a:extLst>
              <a:ext uri="{FF2B5EF4-FFF2-40B4-BE49-F238E27FC236}">
                <a16:creationId xmlns:a16="http://schemas.microsoft.com/office/drawing/2014/main" id="{9FE166F7-4486-8AF4-238F-DE0448AB76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633" y="1267408"/>
            <a:ext cx="6407427" cy="2457450"/>
          </a:xfrm>
          <a:prstGeom prst="rect">
            <a:avLst/>
          </a:prstGeom>
        </p:spPr>
      </p:pic>
      <p:pic>
        <p:nvPicPr>
          <p:cNvPr id="8" name="图片 7">
            <a:extLst>
              <a:ext uri="{FF2B5EF4-FFF2-40B4-BE49-F238E27FC236}">
                <a16:creationId xmlns:a16="http://schemas.microsoft.com/office/drawing/2014/main" id="{A10DB30B-F032-3FA3-6CE8-8AFAD5A6AB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0095" y="3953271"/>
            <a:ext cx="7746370" cy="2752725"/>
          </a:xfrm>
          <a:prstGeom prst="rect">
            <a:avLst/>
          </a:prstGeom>
        </p:spPr>
      </p:pic>
      <p:sp>
        <p:nvSpPr>
          <p:cNvPr id="9" name="箭头: 上弧形 8">
            <a:extLst>
              <a:ext uri="{FF2B5EF4-FFF2-40B4-BE49-F238E27FC236}">
                <a16:creationId xmlns:a16="http://schemas.microsoft.com/office/drawing/2014/main" id="{D20E8E56-B054-2A63-7F4C-2FCD9881C113}"/>
              </a:ext>
            </a:extLst>
          </p:cNvPr>
          <p:cNvSpPr/>
          <p:nvPr/>
        </p:nvSpPr>
        <p:spPr>
          <a:xfrm rot="2967873">
            <a:off x="7506269" y="1929170"/>
            <a:ext cx="2825086" cy="1402547"/>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文本框 10">
            <a:extLst>
              <a:ext uri="{FF2B5EF4-FFF2-40B4-BE49-F238E27FC236}">
                <a16:creationId xmlns:a16="http://schemas.microsoft.com/office/drawing/2014/main" id="{D7730625-24DC-EC5F-100C-5F74C33EA7B1}"/>
              </a:ext>
            </a:extLst>
          </p:cNvPr>
          <p:cNvSpPr txBox="1"/>
          <p:nvPr/>
        </p:nvSpPr>
        <p:spPr>
          <a:xfrm>
            <a:off x="9788857" y="1610475"/>
            <a:ext cx="1173707" cy="369332"/>
          </a:xfrm>
          <a:prstGeom prst="rect">
            <a:avLst/>
          </a:prstGeom>
          <a:noFill/>
        </p:spPr>
        <p:txBody>
          <a:bodyPr wrap="square">
            <a:spAutoFit/>
          </a:bodyPr>
          <a:lstStyle/>
          <a:p>
            <a:r>
              <a:rPr lang="en-US" altLang="zh-CN" b="1" dirty="0">
                <a:latin typeface="Times New Roman" panose="02020603050405020304" pitchFamily="18" charset="0"/>
                <a:cs typeface="Times New Roman" panose="02020603050405020304" pitchFamily="18" charset="0"/>
              </a:rPr>
              <a:t>S</a:t>
            </a:r>
            <a:r>
              <a:rPr lang="zh-CN" altLang="en-US" b="1" dirty="0">
                <a:latin typeface="Times New Roman" panose="02020603050405020304" pitchFamily="18" charset="0"/>
                <a:cs typeface="Times New Roman" panose="02020603050405020304" pitchFamily="18" charset="0"/>
              </a:rPr>
              <a:t>implify</a:t>
            </a:r>
          </a:p>
        </p:txBody>
      </p:sp>
    </p:spTree>
    <p:extLst>
      <p:ext uri="{BB962C8B-B14F-4D97-AF65-F5344CB8AC3E}">
        <p14:creationId xmlns:p14="http://schemas.microsoft.com/office/powerpoint/2010/main" val="295823149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C633028-D093-41A1-B698-C0DAEE30158B}"/>
              </a:ext>
            </a:extLst>
          </p:cNvPr>
          <p:cNvSpPr>
            <a:spLocks noGrp="1"/>
          </p:cNvSpPr>
          <p:nvPr>
            <p:ph type="title"/>
          </p:nvPr>
        </p:nvSpPr>
        <p:spPr/>
        <p:txBody>
          <a:bodyPr/>
          <a:lstStyle/>
          <a:p>
            <a:r>
              <a:rPr lang="en-US" altLang="zh-CN" b="1" dirty="0">
                <a:latin typeface="Times New Roman" panose="02020603050405020304" pitchFamily="18" charset="0"/>
                <a:cs typeface="Times New Roman" panose="02020603050405020304" pitchFamily="18" charset="0"/>
              </a:rPr>
              <a:t>11.5.2 Overview of the Flowchart</a:t>
            </a:r>
            <a:br>
              <a:rPr lang="en-US" altLang="zh-CN" b="1" dirty="0">
                <a:latin typeface="Times New Roman" panose="02020603050405020304" pitchFamily="18" charset="0"/>
                <a:cs typeface="Times New Roman" panose="02020603050405020304" pitchFamily="18" charset="0"/>
              </a:rPr>
            </a:br>
            <a:endParaRPr lang="zh-TW" altLang="en-US" dirty="0"/>
          </a:p>
        </p:txBody>
      </p:sp>
      <p:pic>
        <p:nvPicPr>
          <p:cNvPr id="6" name="內容版面配置區 5">
            <a:extLst>
              <a:ext uri="{FF2B5EF4-FFF2-40B4-BE49-F238E27FC236}">
                <a16:creationId xmlns:a16="http://schemas.microsoft.com/office/drawing/2014/main" id="{BB337F02-0341-4745-84A9-78744EF9BD2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848768"/>
            <a:ext cx="4331534" cy="3231991"/>
          </a:xfrm>
        </p:spPr>
      </p:pic>
      <p:sp>
        <p:nvSpPr>
          <p:cNvPr id="4" name="矩形 3">
            <a:extLst>
              <a:ext uri="{FF2B5EF4-FFF2-40B4-BE49-F238E27FC236}">
                <a16:creationId xmlns:a16="http://schemas.microsoft.com/office/drawing/2014/main" id="{FB9E14DC-A053-4C3D-841C-6170FBAA228E}"/>
              </a:ext>
            </a:extLst>
          </p:cNvPr>
          <p:cNvSpPr/>
          <p:nvPr/>
        </p:nvSpPr>
        <p:spPr>
          <a:xfrm>
            <a:off x="1100272" y="1129509"/>
            <a:ext cx="3807389" cy="561179"/>
          </a:xfrm>
          <a:prstGeom prst="rect">
            <a:avLst/>
          </a:prstGeom>
        </p:spPr>
        <p:txBody>
          <a:bodyPr wrap="none">
            <a:spAutoFit/>
          </a:bodyPr>
          <a:lstStyle/>
          <a:p>
            <a:pPr algn="ctr">
              <a:lnSpc>
                <a:spcPts val="4000"/>
              </a:lnSpc>
            </a:pPr>
            <a:r>
              <a:rPr lang="en-US" altLang="zh-CN" sz="2800" b="1" dirty="0">
                <a:latin typeface="Times New Roman" panose="02020603050405020304" pitchFamily="18" charset="0"/>
                <a:cs typeface="Times New Roman" panose="02020603050405020304" pitchFamily="18" charset="0"/>
              </a:rPr>
              <a:t>Loop Closure Detection</a:t>
            </a:r>
            <a:endParaRPr lang="zh-CN" altLang="en-US" sz="2800" b="1" dirty="0">
              <a:latin typeface="Times New Roman" panose="02020603050405020304" pitchFamily="18" charset="0"/>
              <a:cs typeface="Times New Roman" panose="02020603050405020304" pitchFamily="18" charset="0"/>
            </a:endParaRPr>
          </a:p>
        </p:txBody>
      </p:sp>
      <p:pic>
        <p:nvPicPr>
          <p:cNvPr id="8" name="圖片 7">
            <a:extLst>
              <a:ext uri="{FF2B5EF4-FFF2-40B4-BE49-F238E27FC236}">
                <a16:creationId xmlns:a16="http://schemas.microsoft.com/office/drawing/2014/main" id="{385B051D-68E5-4FD0-AFA2-496059772E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054225"/>
            <a:ext cx="5953125" cy="4438650"/>
          </a:xfrm>
          <a:prstGeom prst="rect">
            <a:avLst/>
          </a:prstGeom>
        </p:spPr>
      </p:pic>
    </p:spTree>
    <p:extLst>
      <p:ext uri="{BB962C8B-B14F-4D97-AF65-F5344CB8AC3E}">
        <p14:creationId xmlns:p14="http://schemas.microsoft.com/office/powerpoint/2010/main" val="206672577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9704C14B-45F7-4F31-B3A7-A427549641EE}"/>
              </a:ext>
            </a:extLst>
          </p:cNvPr>
          <p:cNvSpPr/>
          <p:nvPr/>
        </p:nvSpPr>
        <p:spPr>
          <a:xfrm>
            <a:off x="766964" y="2138008"/>
            <a:ext cx="10428317" cy="780791"/>
          </a:xfrm>
          <a:prstGeom prst="rect">
            <a:avLst/>
          </a:prstGeom>
        </p:spPr>
        <p:txBody>
          <a:bodyPr wrap="square">
            <a:spAutoFit/>
          </a:bodyPr>
          <a:lstStyle/>
          <a:p>
            <a:pPr marL="342900" indent="-342900" algn="just">
              <a:lnSpc>
                <a:spcPts val="2800"/>
              </a:lnSpc>
              <a:buFont typeface="Arial" panose="020B0604020202020204" pitchFamily="34" charset="0"/>
              <a:buChar char="•"/>
            </a:pPr>
            <a:r>
              <a:rPr lang="en-US" altLang="zh-CN" sz="2000" b="1" dirty="0">
                <a:latin typeface="Times New Roman" panose="02020603050405020304" pitchFamily="18" charset="0"/>
                <a:cs typeface="Times New Roman" panose="02020603050405020304" pitchFamily="18" charset="0"/>
              </a:rPr>
              <a:t>Term Frequency–Inverse Document Frequency (TF-IDF) </a:t>
            </a:r>
            <a:r>
              <a:rPr lang="en-US" altLang="zh-CN" sz="2000" dirty="0">
                <a:latin typeface="Times New Roman" panose="02020603050405020304" pitchFamily="18" charset="0"/>
                <a:cs typeface="Times New Roman" panose="02020603050405020304" pitchFamily="18" charset="0"/>
              </a:rPr>
              <a:t>is widely used in Loop Closure Detection.</a:t>
            </a:r>
            <a:endParaRPr lang="zh-CN" altLang="en-US" sz="2000" dirty="0">
              <a:latin typeface="Times New Roman" panose="02020603050405020304" pitchFamily="18" charset="0"/>
              <a:cs typeface="Times New Roman" panose="02020603050405020304" pitchFamily="18" charset="0"/>
            </a:endParaRPr>
          </a:p>
        </p:txBody>
      </p:sp>
      <p:sp>
        <p:nvSpPr>
          <p:cNvPr id="7" name="矩形 6">
            <a:extLst>
              <a:ext uri="{FF2B5EF4-FFF2-40B4-BE49-F238E27FC236}">
                <a16:creationId xmlns:a16="http://schemas.microsoft.com/office/drawing/2014/main" id="{DC4CAA63-57D2-4433-B6A3-88B33639F20C}"/>
              </a:ext>
            </a:extLst>
          </p:cNvPr>
          <p:cNvSpPr/>
          <p:nvPr/>
        </p:nvSpPr>
        <p:spPr>
          <a:xfrm>
            <a:off x="0" y="6500558"/>
            <a:ext cx="4647414" cy="276999"/>
          </a:xfrm>
          <a:prstGeom prst="rect">
            <a:avLst/>
          </a:prstGeom>
        </p:spPr>
        <p:txBody>
          <a:bodyPr wrap="square">
            <a:spAutoFit/>
          </a:bodyPr>
          <a:lstStyle/>
          <a:p>
            <a:r>
              <a:rPr lang="zh-CN" altLang="en-US" sz="1200" dirty="0">
                <a:latin typeface="Times New Roman" panose="02020603050405020304" pitchFamily="18" charset="0"/>
                <a:cs typeface="Times New Roman" panose="02020603050405020304" pitchFamily="18" charset="0"/>
              </a:rPr>
              <a:t>https://towardsdatascience.com/tf-idf-simplified-aba19d5f5530</a:t>
            </a:r>
          </a:p>
        </p:txBody>
      </p:sp>
      <p:sp>
        <p:nvSpPr>
          <p:cNvPr id="8" name="矩形 7">
            <a:extLst>
              <a:ext uri="{FF2B5EF4-FFF2-40B4-BE49-F238E27FC236}">
                <a16:creationId xmlns:a16="http://schemas.microsoft.com/office/drawing/2014/main" id="{00E30B4A-D3A7-4766-83FA-EEA1FA0152DD}"/>
              </a:ext>
            </a:extLst>
          </p:cNvPr>
          <p:cNvSpPr/>
          <p:nvPr/>
        </p:nvSpPr>
        <p:spPr>
          <a:xfrm>
            <a:off x="766964" y="3217608"/>
            <a:ext cx="10428317" cy="1139864"/>
          </a:xfrm>
          <a:prstGeom prst="rect">
            <a:avLst/>
          </a:prstGeom>
        </p:spPr>
        <p:txBody>
          <a:bodyPr wrap="square">
            <a:spAutoFit/>
          </a:bodyPr>
          <a:lstStyle/>
          <a:p>
            <a:pPr marL="342900" indent="-342900" algn="just">
              <a:lnSpc>
                <a:spcPts val="2800"/>
              </a:lnSpc>
              <a:buFont typeface="Arial" panose="020B0604020202020204" pitchFamily="34" charset="0"/>
              <a:buChar char="•"/>
            </a:pPr>
            <a:r>
              <a:rPr lang="en-US" altLang="zh-CN" sz="2000" dirty="0">
                <a:latin typeface="Times New Roman" panose="02020603050405020304" pitchFamily="18" charset="0"/>
                <a:cs typeface="Times New Roman" panose="02020603050405020304" pitchFamily="18" charset="0"/>
              </a:rPr>
              <a:t>TF-IDF  is a numerical statistic that is intended to reflect how important a word is to a document in a collection or corpus. It is often used as a weighting factor in searches of information retrieval, text mining.</a:t>
            </a:r>
            <a:endParaRPr lang="zh-CN" altLang="en-US" sz="2000" dirty="0">
              <a:latin typeface="Times New Roman" panose="02020603050405020304" pitchFamily="18" charset="0"/>
              <a:cs typeface="Times New Roman" panose="02020603050405020304" pitchFamily="18" charset="0"/>
            </a:endParaRPr>
          </a:p>
        </p:txBody>
      </p:sp>
      <p:sp>
        <p:nvSpPr>
          <p:cNvPr id="9" name="矩形 8">
            <a:extLst>
              <a:ext uri="{FF2B5EF4-FFF2-40B4-BE49-F238E27FC236}">
                <a16:creationId xmlns:a16="http://schemas.microsoft.com/office/drawing/2014/main" id="{F7967833-17DC-4DA4-993B-9F37AC4770F3}"/>
              </a:ext>
            </a:extLst>
          </p:cNvPr>
          <p:cNvSpPr/>
          <p:nvPr/>
        </p:nvSpPr>
        <p:spPr>
          <a:xfrm>
            <a:off x="766964" y="4656281"/>
            <a:ext cx="10428317" cy="780791"/>
          </a:xfrm>
          <a:prstGeom prst="rect">
            <a:avLst/>
          </a:prstGeom>
        </p:spPr>
        <p:txBody>
          <a:bodyPr wrap="square">
            <a:spAutoFit/>
          </a:bodyPr>
          <a:lstStyle/>
          <a:p>
            <a:pPr marL="342900" indent="-342900" algn="just">
              <a:lnSpc>
                <a:spcPts val="2800"/>
              </a:lnSpc>
              <a:buFont typeface="Arial" panose="020B0604020202020204" pitchFamily="34" charset="0"/>
              <a:buChar char="•"/>
            </a:pPr>
            <a:r>
              <a:rPr lang="en-US" altLang="zh-CN" sz="2000" dirty="0">
                <a:latin typeface="Times New Roman" panose="02020603050405020304" pitchFamily="18" charset="0"/>
                <a:cs typeface="Times New Roman" panose="02020603050405020304" pitchFamily="18" charset="0"/>
              </a:rPr>
              <a:t>Term frequency-inverse document frequency is a text vectorizer that transforms the text into a usable vector. It combines 2 concepts, Term Frequency (TF) and Document Frequency (DF).</a:t>
            </a:r>
          </a:p>
        </p:txBody>
      </p:sp>
      <p:sp>
        <p:nvSpPr>
          <p:cNvPr id="10" name="矩形 9">
            <a:extLst>
              <a:ext uri="{FF2B5EF4-FFF2-40B4-BE49-F238E27FC236}">
                <a16:creationId xmlns:a16="http://schemas.microsoft.com/office/drawing/2014/main" id="{54DC5DF2-358D-43AF-950A-18906889BF80}"/>
              </a:ext>
            </a:extLst>
          </p:cNvPr>
          <p:cNvSpPr/>
          <p:nvPr/>
        </p:nvSpPr>
        <p:spPr>
          <a:xfrm>
            <a:off x="9360345" y="1566280"/>
            <a:ext cx="2691763" cy="369332"/>
          </a:xfrm>
          <a:prstGeom prst="rect">
            <a:avLst/>
          </a:prstGeom>
        </p:spPr>
        <p:txBody>
          <a:bodyPr wrap="none">
            <a:spAutoFit/>
          </a:bodyPr>
          <a:lstStyle/>
          <a:p>
            <a:r>
              <a:rPr lang="en-US" altLang="zh-CN"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Find the</a:t>
            </a:r>
            <a:r>
              <a:rPr lang="zh-CN"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CN"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important</a:t>
            </a:r>
            <a:r>
              <a:rPr lang="zh-CN"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CN"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features</a:t>
            </a:r>
            <a:endParaRPr lang="zh-CN"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1" name="矩形 10">
            <a:extLst>
              <a:ext uri="{FF2B5EF4-FFF2-40B4-BE49-F238E27FC236}">
                <a16:creationId xmlns:a16="http://schemas.microsoft.com/office/drawing/2014/main" id="{FDC4E2F4-FEA1-488F-8E7B-55B203E22A87}"/>
              </a:ext>
            </a:extLst>
          </p:cNvPr>
          <p:cNvSpPr/>
          <p:nvPr/>
        </p:nvSpPr>
        <p:spPr>
          <a:xfrm>
            <a:off x="-261301" y="1159982"/>
            <a:ext cx="5252258" cy="573234"/>
          </a:xfrm>
          <a:prstGeom prst="rect">
            <a:avLst/>
          </a:prstGeom>
        </p:spPr>
        <p:txBody>
          <a:bodyPr wrap="square">
            <a:spAutoFit/>
          </a:bodyPr>
          <a:lstStyle/>
          <a:p>
            <a:pPr algn="ctr">
              <a:lnSpc>
                <a:spcPts val="4000"/>
              </a:lnSpc>
            </a:pPr>
            <a:r>
              <a:rPr lang="en-US" altLang="zh-CN" sz="2800" b="1" dirty="0">
                <a:latin typeface="Times New Roman" panose="02020603050405020304" pitchFamily="18" charset="0"/>
                <a:cs typeface="Times New Roman" panose="02020603050405020304" pitchFamily="18" charset="0"/>
              </a:rPr>
              <a:t>Loop Closure Detection</a:t>
            </a:r>
            <a:endParaRPr lang="zh-CN" altLang="en-US" sz="2800" b="1" dirty="0">
              <a:latin typeface="Times New Roman" panose="02020603050405020304" pitchFamily="18" charset="0"/>
              <a:cs typeface="Times New Roman" panose="02020603050405020304" pitchFamily="18" charset="0"/>
            </a:endParaRPr>
          </a:p>
        </p:txBody>
      </p:sp>
      <p:sp>
        <p:nvSpPr>
          <p:cNvPr id="12" name="矩形 11">
            <a:extLst>
              <a:ext uri="{FF2B5EF4-FFF2-40B4-BE49-F238E27FC236}">
                <a16:creationId xmlns:a16="http://schemas.microsoft.com/office/drawing/2014/main" id="{B492B549-A0EE-42E9-870E-41470988859D}"/>
              </a:ext>
            </a:extLst>
          </p:cNvPr>
          <p:cNvSpPr/>
          <p:nvPr/>
        </p:nvSpPr>
        <p:spPr>
          <a:xfrm>
            <a:off x="417495" y="353800"/>
            <a:ext cx="6699463" cy="646331"/>
          </a:xfrm>
          <a:prstGeom prst="rect">
            <a:avLst/>
          </a:prstGeom>
        </p:spPr>
        <p:txBody>
          <a:bodyPr wrap="none">
            <a:spAutoFit/>
          </a:bodyPr>
          <a:lstStyle/>
          <a:p>
            <a:r>
              <a:rPr lang="en-US" altLang="zh-CN" sz="3600" b="1" dirty="0">
                <a:latin typeface="Times New Roman" panose="02020603050405020304" pitchFamily="18" charset="0"/>
                <a:cs typeface="Times New Roman" panose="02020603050405020304" pitchFamily="18" charset="0"/>
              </a:rPr>
              <a:t>11.5.2 Overview of the Flowchart</a:t>
            </a:r>
          </a:p>
        </p:txBody>
      </p:sp>
    </p:spTree>
    <p:extLst>
      <p:ext uri="{BB962C8B-B14F-4D97-AF65-F5344CB8AC3E}">
        <p14:creationId xmlns:p14="http://schemas.microsoft.com/office/powerpoint/2010/main" val="218926007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a:extLst>
              <a:ext uri="{FF2B5EF4-FFF2-40B4-BE49-F238E27FC236}">
                <a16:creationId xmlns:a16="http://schemas.microsoft.com/office/drawing/2014/main" id="{87619D54-6BF4-4C2F-8815-A3FFCEA0CB2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62640" y="92071"/>
            <a:ext cx="8908374" cy="6673857"/>
          </a:xfrm>
        </p:spPr>
      </p:pic>
    </p:spTree>
    <p:extLst>
      <p:ext uri="{BB962C8B-B14F-4D97-AF65-F5344CB8AC3E}">
        <p14:creationId xmlns:p14="http://schemas.microsoft.com/office/powerpoint/2010/main" val="75347469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FE50B205-F68C-4D8D-B8E3-6EDF01BDEBC7}"/>
              </a:ext>
            </a:extLst>
          </p:cNvPr>
          <p:cNvSpPr/>
          <p:nvPr/>
        </p:nvSpPr>
        <p:spPr>
          <a:xfrm>
            <a:off x="547829" y="2009169"/>
            <a:ext cx="2849880" cy="400110"/>
          </a:xfrm>
          <a:prstGeom prst="rect">
            <a:avLst/>
          </a:prstGeom>
        </p:spPr>
        <p:txBody>
          <a:bodyPr wrap="square">
            <a:spAutoFit/>
          </a:bodyPr>
          <a:lstStyle/>
          <a:p>
            <a:r>
              <a:rPr lang="en-US" altLang="zh-CN" sz="2000" b="1" dirty="0">
                <a:effectLst/>
                <a:latin typeface="Times New Roman" panose="02020603050405020304" pitchFamily="18" charset="0"/>
                <a:cs typeface="Times New Roman" panose="02020603050405020304" pitchFamily="18" charset="0"/>
              </a:rPr>
              <a:t>Term Frequency (TF)</a:t>
            </a:r>
            <a:endParaRPr lang="zh-CN" altLang="en-US" sz="2000" dirty="0">
              <a:latin typeface="Times New Roman" panose="02020603050405020304" pitchFamily="18" charset="0"/>
              <a:cs typeface="Times New Roman" panose="02020603050405020304" pitchFamily="18" charset="0"/>
            </a:endParaRPr>
          </a:p>
        </p:txBody>
      </p:sp>
      <p:sp>
        <p:nvSpPr>
          <p:cNvPr id="6" name="矩形 5">
            <a:extLst>
              <a:ext uri="{FF2B5EF4-FFF2-40B4-BE49-F238E27FC236}">
                <a16:creationId xmlns:a16="http://schemas.microsoft.com/office/drawing/2014/main" id="{0C526302-74BE-4B64-92CE-B9DAC6118FAA}"/>
              </a:ext>
            </a:extLst>
          </p:cNvPr>
          <p:cNvSpPr/>
          <p:nvPr/>
        </p:nvSpPr>
        <p:spPr>
          <a:xfrm>
            <a:off x="987710" y="2647621"/>
            <a:ext cx="10195560" cy="1498295"/>
          </a:xfrm>
          <a:prstGeom prst="rect">
            <a:avLst/>
          </a:prstGeom>
        </p:spPr>
        <p:txBody>
          <a:bodyPr wrap="square">
            <a:spAutoFit/>
          </a:bodyPr>
          <a:lstStyle/>
          <a:p>
            <a:pPr marL="285750" indent="-285750" algn="just">
              <a:lnSpc>
                <a:spcPts val="2800"/>
              </a:lnSpc>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The term frequency is the number of occurrences of a specific term in a document. Term frequency indicates how important a specific term in a document</a:t>
            </a:r>
            <a:r>
              <a:rPr lang="en-US" altLang="zh-CN" i="1"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Term frequency represents every text from the data as a matrix whose rows are the number of documents and columns are the number of distinct terms throughout all documents.</a:t>
            </a:r>
            <a:endParaRPr lang="zh-CN" alt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文字方塊 6">
                <a:extLst>
                  <a:ext uri="{FF2B5EF4-FFF2-40B4-BE49-F238E27FC236}">
                    <a16:creationId xmlns:a16="http://schemas.microsoft.com/office/drawing/2014/main" id="{8152EAFE-D8A7-4B60-A2F2-9FF89FE1C31E}"/>
                  </a:ext>
                </a:extLst>
              </p:cNvPr>
              <p:cNvSpPr txBox="1"/>
              <p:nvPr/>
            </p:nvSpPr>
            <p:spPr>
              <a:xfrm>
                <a:off x="1047821" y="4281823"/>
                <a:ext cx="5884509" cy="437556"/>
              </a:xfrm>
              <a:prstGeom prst="rect">
                <a:avLst/>
              </a:prstGeom>
            </p:spPr>
            <p:txBody>
              <a:bodyPr wrap="square">
                <a:spAutoFit/>
              </a:bodyPr>
              <a:lstStyle>
                <a:defPPr>
                  <a:defRPr lang="zh-CN"/>
                </a:defPPr>
                <a:lvl1pPr marL="285750" indent="-285750" algn="just">
                  <a:lnSpc>
                    <a:spcPts val="2800"/>
                  </a:lnSpc>
                  <a:buFont typeface="Arial" panose="020B0604020202020204" pitchFamily="34" charset="0"/>
                  <a:buChar char="•"/>
                  <a:defRPr>
                    <a:latin typeface="Times New Roman" panose="02020603050405020304" pitchFamily="18" charset="0"/>
                    <a:cs typeface="Times New Roman" panose="02020603050405020304" pitchFamily="18" charset="0"/>
                  </a:defRPr>
                </a:lvl1pPr>
              </a:lstStyle>
              <a:p>
                <a14:m>
                  <m:oMath xmlns:m="http://schemas.openxmlformats.org/officeDocument/2006/math">
                    <m:r>
                      <a:rPr lang="en-US" altLang="zh-CN">
                        <a:latin typeface="Cambria Math" panose="02040503050406030204" pitchFamily="18" charset="0"/>
                      </a:rPr>
                      <m:t>𝑡</m:t>
                    </m:r>
                    <m:sSub>
                      <m:sSubPr>
                        <m:ctrlPr>
                          <a:rPr lang="en-US" altLang="zh-CN" i="1">
                            <a:latin typeface="Cambria Math" panose="02040503050406030204" pitchFamily="18" charset="0"/>
                          </a:rPr>
                        </m:ctrlPr>
                      </m:sSubPr>
                      <m:e>
                        <m:r>
                          <a:rPr lang="en-US" altLang="zh-CN">
                            <a:latin typeface="Cambria Math" panose="02040503050406030204" pitchFamily="18" charset="0"/>
                          </a:rPr>
                          <m:t>𝑓</m:t>
                        </m:r>
                      </m:e>
                      <m:sub>
                        <m:r>
                          <a:rPr lang="en-US" altLang="zh-CN">
                            <a:latin typeface="Cambria Math" panose="02040503050406030204" pitchFamily="18" charset="0"/>
                          </a:rPr>
                          <m:t>(</m:t>
                        </m:r>
                        <m:r>
                          <a:rPr lang="en-US" altLang="zh-CN">
                            <a:latin typeface="Cambria Math" panose="02040503050406030204" pitchFamily="18" charset="0"/>
                          </a:rPr>
                          <m:t>𝑖</m:t>
                        </m:r>
                        <m:r>
                          <a:rPr lang="en-US" altLang="zh-CN">
                            <a:latin typeface="Cambria Math" panose="02040503050406030204" pitchFamily="18" charset="0"/>
                          </a:rPr>
                          <m:t>,</m:t>
                        </m:r>
                        <m:r>
                          <a:rPr lang="en-US" altLang="zh-CN">
                            <a:latin typeface="Cambria Math" panose="02040503050406030204" pitchFamily="18" charset="0"/>
                          </a:rPr>
                          <m:t>𝑗</m:t>
                        </m:r>
                        <m:r>
                          <a:rPr lang="en-US" altLang="zh-CN">
                            <a:latin typeface="Cambria Math" panose="02040503050406030204" pitchFamily="18" charset="0"/>
                          </a:rPr>
                          <m:t>)</m:t>
                        </m:r>
                      </m:sub>
                    </m:sSub>
                  </m:oMath>
                </a14:m>
                <a:r>
                  <a:rPr lang="zh-CN" altLang="en-US" dirty="0"/>
                  <a:t> </a:t>
                </a:r>
                <a:r>
                  <a:rPr lang="en-US" altLang="zh-CN" dirty="0"/>
                  <a:t>represents the frequency of term </a:t>
                </a:r>
                <a14:m>
                  <m:oMath xmlns:m="http://schemas.openxmlformats.org/officeDocument/2006/math">
                    <m:r>
                      <a:rPr lang="en-US" altLang="zh-CN">
                        <a:latin typeface="Cambria Math" panose="02040503050406030204" pitchFamily="18" charset="0"/>
                      </a:rPr>
                      <m:t>𝑖</m:t>
                    </m:r>
                  </m:oMath>
                </a14:m>
                <a:r>
                  <a:rPr lang="en-US" altLang="zh-CN" dirty="0"/>
                  <a:t> in document </a:t>
                </a:r>
                <a14:m>
                  <m:oMath xmlns:m="http://schemas.openxmlformats.org/officeDocument/2006/math">
                    <m:r>
                      <a:rPr lang="en-US" altLang="zh-CN">
                        <a:latin typeface="Cambria Math" panose="02040503050406030204" pitchFamily="18" charset="0"/>
                      </a:rPr>
                      <m:t>𝑗</m:t>
                    </m:r>
                  </m:oMath>
                </a14:m>
                <a:r>
                  <a:rPr lang="en-US" altLang="zh-CN" dirty="0"/>
                  <a:t>. </a:t>
                </a:r>
                <a:endParaRPr lang="zh-CN" altLang="en-US" dirty="0"/>
              </a:p>
            </p:txBody>
          </p:sp>
        </mc:Choice>
        <mc:Fallback xmlns="">
          <p:sp>
            <p:nvSpPr>
              <p:cNvPr id="7" name="文字方塊 6">
                <a:extLst>
                  <a:ext uri="{FF2B5EF4-FFF2-40B4-BE49-F238E27FC236}">
                    <a16:creationId xmlns:a16="http://schemas.microsoft.com/office/drawing/2014/main" id="{8152EAFE-D8A7-4B60-A2F2-9FF89FE1C31E}"/>
                  </a:ext>
                </a:extLst>
              </p:cNvPr>
              <p:cNvSpPr txBox="1">
                <a:spLocks noRot="1" noChangeAspect="1" noMove="1" noResize="1" noEditPoints="1" noAdjustHandles="1" noChangeArrowheads="1" noChangeShapeType="1" noTextEdit="1"/>
              </p:cNvSpPr>
              <p:nvPr/>
            </p:nvSpPr>
            <p:spPr>
              <a:xfrm>
                <a:off x="1047821" y="4281823"/>
                <a:ext cx="5884509" cy="437556"/>
              </a:xfrm>
              <a:prstGeom prst="rect">
                <a:avLst/>
              </a:prstGeom>
              <a:blipFill>
                <a:blip r:embed="rId3"/>
                <a:stretch>
                  <a:fillRect l="-725" b="-15278"/>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 name="矩形 7">
                <a:extLst>
                  <a:ext uri="{FF2B5EF4-FFF2-40B4-BE49-F238E27FC236}">
                    <a16:creationId xmlns:a16="http://schemas.microsoft.com/office/drawing/2014/main" id="{8007E562-DA9D-4078-A3B5-946DB0B84DD1}"/>
                  </a:ext>
                </a:extLst>
              </p:cNvPr>
              <p:cNvSpPr/>
              <p:nvPr/>
            </p:nvSpPr>
            <p:spPr>
              <a:xfrm>
                <a:off x="987710" y="5189506"/>
                <a:ext cx="6009588" cy="66684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𝑡</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𝑓</m:t>
                          </m:r>
                        </m:e>
                        <m:sub>
                          <m:r>
                            <a:rPr lang="en-US" altLang="zh-CN" b="0" i="1" smtClean="0">
                              <a:latin typeface="Cambria Math" panose="02040503050406030204" pitchFamily="18" charset="0"/>
                            </a:rPr>
                            <m:t>(</m:t>
                          </m:r>
                          <m:r>
                            <a:rPr lang="en-US" altLang="zh-CN" b="0" i="1" smtClean="0">
                              <a:latin typeface="Cambria Math" panose="02040503050406030204" pitchFamily="18" charset="0"/>
                            </a:rPr>
                            <m:t>𝑖</m:t>
                          </m:r>
                          <m:r>
                            <a:rPr lang="en-US" altLang="zh-CN" b="0" i="1" smtClean="0">
                              <a:latin typeface="Cambria Math" panose="02040503050406030204" pitchFamily="18" charset="0"/>
                            </a:rPr>
                            <m:t>,</m:t>
                          </m:r>
                          <m:r>
                            <a:rPr lang="en-US" altLang="zh-CN" b="0" i="1" smtClean="0">
                              <a:latin typeface="Cambria Math" panose="02040503050406030204" pitchFamily="18" charset="0"/>
                            </a:rPr>
                            <m:t>𝑗</m:t>
                          </m:r>
                          <m:r>
                            <a:rPr lang="en-US" altLang="zh-CN" b="0" i="1" smtClean="0">
                              <a:latin typeface="Cambria Math" panose="02040503050406030204" pitchFamily="18" charset="0"/>
                            </a:rPr>
                            <m:t>)</m:t>
                          </m:r>
                        </m:sub>
                      </m:sSub>
                      <m:r>
                        <a:rPr lang="en-US" altLang="zh-CN" b="0" i="1" smtClean="0">
                          <a:latin typeface="Cambria Math" panose="02040503050406030204" pitchFamily="18" charset="0"/>
                        </a:rPr>
                        <m:t>=</m:t>
                      </m:r>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𝑡𝑜𝑡𝑎𝑙</m:t>
                          </m:r>
                          <m:r>
                            <a:rPr lang="en-US" altLang="zh-CN" b="0" i="1" smtClean="0">
                              <a:latin typeface="Cambria Math" panose="02040503050406030204" pitchFamily="18" charset="0"/>
                            </a:rPr>
                            <m:t> </m:t>
                          </m:r>
                          <m:r>
                            <a:rPr lang="en-US" altLang="zh-CN" b="0" i="1" smtClean="0">
                              <a:latin typeface="Cambria Math" panose="02040503050406030204" pitchFamily="18" charset="0"/>
                            </a:rPr>
                            <m:t>𝑛𝑢𝑚𝑏𝑒𝑟</m:t>
                          </m:r>
                          <m:r>
                            <a:rPr lang="en-US" altLang="zh-CN" b="0" i="1" smtClean="0">
                              <a:latin typeface="Cambria Math" panose="02040503050406030204" pitchFamily="18" charset="0"/>
                            </a:rPr>
                            <m:t> </m:t>
                          </m:r>
                          <m:r>
                            <a:rPr lang="en-US" altLang="zh-CN" b="0" i="1" smtClean="0">
                              <a:latin typeface="Cambria Math" panose="02040503050406030204" pitchFamily="18" charset="0"/>
                            </a:rPr>
                            <m:t>𝑜𝑓</m:t>
                          </m:r>
                          <m:r>
                            <a:rPr lang="en-US" altLang="zh-CN" b="0" i="1" smtClean="0">
                              <a:latin typeface="Cambria Math" panose="02040503050406030204" pitchFamily="18" charset="0"/>
                            </a:rPr>
                            <m:t> </m:t>
                          </m:r>
                          <m:r>
                            <a:rPr lang="en-US" altLang="zh-CN" b="0" i="1" smtClean="0">
                              <a:latin typeface="Cambria Math" panose="02040503050406030204" pitchFamily="18" charset="0"/>
                            </a:rPr>
                            <m:t>𝑡𝑒𝑟𝑚</m:t>
                          </m:r>
                          <m:r>
                            <a:rPr lang="en-US" altLang="zh-CN" b="0" i="1" smtClean="0">
                              <a:latin typeface="Cambria Math" panose="02040503050406030204" pitchFamily="18" charset="0"/>
                            </a:rPr>
                            <m:t> </m:t>
                          </m:r>
                          <m:r>
                            <a:rPr lang="en-US" altLang="zh-CN" b="0" i="1" smtClean="0">
                              <a:latin typeface="Cambria Math" panose="02040503050406030204" pitchFamily="18" charset="0"/>
                            </a:rPr>
                            <m:t>𝑖</m:t>
                          </m:r>
                        </m:num>
                        <m:den>
                          <m:r>
                            <a:rPr lang="en-US" altLang="zh-CN" b="0" i="1" smtClean="0">
                              <a:latin typeface="Cambria Math" panose="02040503050406030204" pitchFamily="18" charset="0"/>
                            </a:rPr>
                            <m:t>𝑡𝑜𝑡𝑎𝑙</m:t>
                          </m:r>
                          <m:r>
                            <a:rPr lang="en-US" altLang="zh-CN" b="0" i="1" smtClean="0">
                              <a:latin typeface="Cambria Math" panose="02040503050406030204" pitchFamily="18" charset="0"/>
                            </a:rPr>
                            <m:t> </m:t>
                          </m:r>
                          <m:r>
                            <a:rPr lang="en-US" altLang="zh-CN" b="0" i="1" smtClean="0">
                              <a:latin typeface="Cambria Math" panose="02040503050406030204" pitchFamily="18" charset="0"/>
                            </a:rPr>
                            <m:t>𝑛𝑢𝑚𝑏𝑒𝑟</m:t>
                          </m:r>
                          <m:r>
                            <a:rPr lang="en-US" altLang="zh-CN" b="0" i="1" smtClean="0">
                              <a:latin typeface="Cambria Math" panose="02040503050406030204" pitchFamily="18" charset="0"/>
                            </a:rPr>
                            <m:t> </m:t>
                          </m:r>
                          <m:r>
                            <a:rPr lang="en-US" altLang="zh-CN" b="0" i="1" smtClean="0">
                              <a:latin typeface="Cambria Math" panose="02040503050406030204" pitchFamily="18" charset="0"/>
                            </a:rPr>
                            <m:t>𝑜𝑓</m:t>
                          </m:r>
                          <m:r>
                            <a:rPr lang="en-US" altLang="zh-CN" b="0" i="1" smtClean="0">
                              <a:latin typeface="Cambria Math" panose="02040503050406030204" pitchFamily="18" charset="0"/>
                            </a:rPr>
                            <m:t> </m:t>
                          </m:r>
                          <m:r>
                            <a:rPr lang="en-US" altLang="zh-CN" b="0" i="1" smtClean="0">
                              <a:latin typeface="Cambria Math" panose="02040503050406030204" pitchFamily="18" charset="0"/>
                            </a:rPr>
                            <m:t>𝑡𝑒𝑟𝑚𝑠</m:t>
                          </m:r>
                          <m:r>
                            <a:rPr lang="en-US" altLang="zh-CN" b="0" i="1" smtClean="0">
                              <a:latin typeface="Cambria Math" panose="02040503050406030204" pitchFamily="18" charset="0"/>
                            </a:rPr>
                            <m:t> </m:t>
                          </m:r>
                          <m:r>
                            <a:rPr lang="en-US" altLang="zh-CN" b="0" i="1" smtClean="0">
                              <a:latin typeface="Cambria Math" panose="02040503050406030204" pitchFamily="18" charset="0"/>
                            </a:rPr>
                            <m:t>𝑖𝑛</m:t>
                          </m:r>
                          <m:r>
                            <a:rPr lang="en-US" altLang="zh-CN" b="0" i="1" smtClean="0">
                              <a:latin typeface="Cambria Math" panose="02040503050406030204" pitchFamily="18" charset="0"/>
                            </a:rPr>
                            <m:t> </m:t>
                          </m:r>
                          <m:r>
                            <a:rPr lang="en-US" altLang="zh-CN" b="0" i="1" smtClean="0">
                              <a:latin typeface="Cambria Math" panose="02040503050406030204" pitchFamily="18" charset="0"/>
                            </a:rPr>
                            <m:t>𝑑𝑜𝑐𝑢𝑚𝑒𝑛𝑡</m:t>
                          </m:r>
                          <m:r>
                            <a:rPr lang="en-US" altLang="zh-CN" b="0" i="1" smtClean="0">
                              <a:latin typeface="Cambria Math" panose="02040503050406030204" pitchFamily="18" charset="0"/>
                            </a:rPr>
                            <m:t> </m:t>
                          </m:r>
                          <m:r>
                            <a:rPr lang="en-US" altLang="zh-CN" b="0" i="1" smtClean="0">
                              <a:latin typeface="Cambria Math" panose="02040503050406030204" pitchFamily="18" charset="0"/>
                            </a:rPr>
                            <m:t>𝑗</m:t>
                          </m:r>
                        </m:den>
                      </m:f>
                    </m:oMath>
                  </m:oMathPara>
                </a14:m>
                <a:endParaRPr lang="zh-CN" altLang="en-US" dirty="0"/>
              </a:p>
            </p:txBody>
          </p:sp>
        </mc:Choice>
        <mc:Fallback xmlns="">
          <p:sp>
            <p:nvSpPr>
              <p:cNvPr id="8" name="矩形 7">
                <a:extLst>
                  <a:ext uri="{FF2B5EF4-FFF2-40B4-BE49-F238E27FC236}">
                    <a16:creationId xmlns:a16="http://schemas.microsoft.com/office/drawing/2014/main" id="{8007E562-DA9D-4078-A3B5-946DB0B84DD1}"/>
                  </a:ext>
                </a:extLst>
              </p:cNvPr>
              <p:cNvSpPr>
                <a:spLocks noRot="1" noChangeAspect="1" noMove="1" noResize="1" noEditPoints="1" noAdjustHandles="1" noChangeArrowheads="1" noChangeShapeType="1" noTextEdit="1"/>
              </p:cNvSpPr>
              <p:nvPr/>
            </p:nvSpPr>
            <p:spPr>
              <a:xfrm>
                <a:off x="987710" y="5189506"/>
                <a:ext cx="6009588" cy="666849"/>
              </a:xfrm>
              <a:prstGeom prst="rect">
                <a:avLst/>
              </a:prstGeom>
              <a:blipFill>
                <a:blip r:embed="rId4"/>
                <a:stretch>
                  <a:fillRect/>
                </a:stretch>
              </a:blipFill>
            </p:spPr>
            <p:txBody>
              <a:bodyPr/>
              <a:lstStyle/>
              <a:p>
                <a:r>
                  <a:rPr lang="zh-TW" altLang="en-US">
                    <a:noFill/>
                  </a:rPr>
                  <a:t> </a:t>
                </a:r>
              </a:p>
            </p:txBody>
          </p:sp>
        </mc:Fallback>
      </mc:AlternateContent>
      <p:sp>
        <p:nvSpPr>
          <p:cNvPr id="9" name="矩形 8">
            <a:extLst>
              <a:ext uri="{FF2B5EF4-FFF2-40B4-BE49-F238E27FC236}">
                <a16:creationId xmlns:a16="http://schemas.microsoft.com/office/drawing/2014/main" id="{FDC4E2F4-FEA1-488F-8E7B-55B203E22A87}"/>
              </a:ext>
            </a:extLst>
          </p:cNvPr>
          <p:cNvSpPr/>
          <p:nvPr/>
        </p:nvSpPr>
        <p:spPr>
          <a:xfrm>
            <a:off x="-261301" y="1159982"/>
            <a:ext cx="5252258" cy="573234"/>
          </a:xfrm>
          <a:prstGeom prst="rect">
            <a:avLst/>
          </a:prstGeom>
        </p:spPr>
        <p:txBody>
          <a:bodyPr wrap="square">
            <a:spAutoFit/>
          </a:bodyPr>
          <a:lstStyle/>
          <a:p>
            <a:pPr algn="ctr">
              <a:lnSpc>
                <a:spcPts val="4000"/>
              </a:lnSpc>
            </a:pPr>
            <a:r>
              <a:rPr lang="en-US" altLang="zh-CN" sz="2800" b="1" dirty="0">
                <a:latin typeface="Times New Roman" panose="02020603050405020304" pitchFamily="18" charset="0"/>
                <a:cs typeface="Times New Roman" panose="02020603050405020304" pitchFamily="18" charset="0"/>
              </a:rPr>
              <a:t>Loop Closure Detection</a:t>
            </a:r>
            <a:endParaRPr lang="zh-CN" altLang="en-US" sz="2800" b="1" dirty="0">
              <a:latin typeface="Times New Roman" panose="02020603050405020304" pitchFamily="18" charset="0"/>
              <a:cs typeface="Times New Roman" panose="02020603050405020304" pitchFamily="18" charset="0"/>
            </a:endParaRPr>
          </a:p>
        </p:txBody>
      </p:sp>
      <p:sp>
        <p:nvSpPr>
          <p:cNvPr id="10" name="矩形 9">
            <a:extLst>
              <a:ext uri="{FF2B5EF4-FFF2-40B4-BE49-F238E27FC236}">
                <a16:creationId xmlns:a16="http://schemas.microsoft.com/office/drawing/2014/main" id="{B492B549-A0EE-42E9-870E-41470988859D}"/>
              </a:ext>
            </a:extLst>
          </p:cNvPr>
          <p:cNvSpPr/>
          <p:nvPr/>
        </p:nvSpPr>
        <p:spPr>
          <a:xfrm>
            <a:off x="417495" y="353800"/>
            <a:ext cx="6699463" cy="646331"/>
          </a:xfrm>
          <a:prstGeom prst="rect">
            <a:avLst/>
          </a:prstGeom>
        </p:spPr>
        <p:txBody>
          <a:bodyPr wrap="none">
            <a:spAutoFit/>
          </a:bodyPr>
          <a:lstStyle/>
          <a:p>
            <a:r>
              <a:rPr lang="en-US" altLang="zh-CN" sz="3600" b="1" dirty="0">
                <a:latin typeface="Times New Roman" panose="02020603050405020304" pitchFamily="18" charset="0"/>
                <a:cs typeface="Times New Roman" panose="02020603050405020304" pitchFamily="18" charset="0"/>
              </a:rPr>
              <a:t>11.5.2 Overview of the Flowchart</a:t>
            </a:r>
          </a:p>
        </p:txBody>
      </p:sp>
      <p:pic>
        <p:nvPicPr>
          <p:cNvPr id="3" name="圖片 2">
            <a:extLst>
              <a:ext uri="{FF2B5EF4-FFF2-40B4-BE49-F238E27FC236}">
                <a16:creationId xmlns:a16="http://schemas.microsoft.com/office/drawing/2014/main" id="{A5C3AC75-4A45-4C00-B80A-6F862A0808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70574" y="3950288"/>
            <a:ext cx="3790162" cy="2853597"/>
          </a:xfrm>
          <a:prstGeom prst="rect">
            <a:avLst/>
          </a:prstGeom>
        </p:spPr>
      </p:pic>
    </p:spTree>
    <p:extLst>
      <p:ext uri="{BB962C8B-B14F-4D97-AF65-F5344CB8AC3E}">
        <p14:creationId xmlns:p14="http://schemas.microsoft.com/office/powerpoint/2010/main" val="120957310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2D35E098-50AB-4356-9E8A-AE7146F14F8F}"/>
              </a:ext>
            </a:extLst>
          </p:cNvPr>
          <p:cNvSpPr/>
          <p:nvPr/>
        </p:nvSpPr>
        <p:spPr>
          <a:xfrm>
            <a:off x="500532" y="1968014"/>
            <a:ext cx="4893116" cy="400110"/>
          </a:xfrm>
          <a:prstGeom prst="rect">
            <a:avLst/>
          </a:prstGeom>
        </p:spPr>
        <p:txBody>
          <a:bodyPr wrap="square">
            <a:spAutoFit/>
          </a:bodyPr>
          <a:lstStyle/>
          <a:p>
            <a:r>
              <a:rPr lang="en-US" altLang="zh-CN" sz="2000" b="1" dirty="0">
                <a:latin typeface="Times New Roman" panose="02020603050405020304" pitchFamily="18" charset="0"/>
                <a:cs typeface="Times New Roman" panose="02020603050405020304" pitchFamily="18" charset="0"/>
              </a:rPr>
              <a:t>Inverse Document Frequency (IDF):</a:t>
            </a:r>
            <a:endParaRPr lang="zh-CN" altLang="en-US" sz="2000" b="1" dirty="0">
              <a:latin typeface="Times New Roman" panose="02020603050405020304" pitchFamily="18" charset="0"/>
              <a:cs typeface="Times New Roman" panose="02020603050405020304" pitchFamily="18" charset="0"/>
            </a:endParaRPr>
          </a:p>
        </p:txBody>
      </p:sp>
      <p:sp>
        <p:nvSpPr>
          <p:cNvPr id="6" name="矩形 5">
            <a:extLst>
              <a:ext uri="{FF2B5EF4-FFF2-40B4-BE49-F238E27FC236}">
                <a16:creationId xmlns:a16="http://schemas.microsoft.com/office/drawing/2014/main" id="{80082ED2-ABD7-42A7-AD7D-B1BC5B01AB23}"/>
              </a:ext>
            </a:extLst>
          </p:cNvPr>
          <p:cNvSpPr/>
          <p:nvPr/>
        </p:nvSpPr>
        <p:spPr>
          <a:xfrm>
            <a:off x="1001397" y="2394073"/>
            <a:ext cx="10268345" cy="1569917"/>
          </a:xfrm>
          <a:prstGeom prst="rect">
            <a:avLst/>
          </a:prstGeom>
        </p:spPr>
        <p:txBody>
          <a:bodyPr wrap="square">
            <a:spAutoFit/>
          </a:bodyPr>
          <a:lstStyle/>
          <a:p>
            <a:pPr marL="285750" indent="-285750" algn="just">
              <a:lnSpc>
                <a:spcPts val="2800"/>
              </a:lnSpc>
              <a:spcAft>
                <a:spcPts val="600"/>
              </a:spcAft>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Document frequency is the number of documents containing a specific term. Document frequency indicates how common the term is.</a:t>
            </a:r>
          </a:p>
          <a:p>
            <a:pPr marL="285750" indent="-285750" algn="just">
              <a:lnSpc>
                <a:spcPts val="2800"/>
              </a:lnSpc>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Inverse Document Frequency (IDF) is the weight of a term, it aims to reduce the weight of a term if the term’s occurrences are scattered throughout all the documents. IDF can be calculated as follows:</a:t>
            </a:r>
          </a:p>
        </p:txBody>
      </p:sp>
      <mc:AlternateContent xmlns:mc="http://schemas.openxmlformats.org/markup-compatibility/2006" xmlns:a14="http://schemas.microsoft.com/office/drawing/2010/main">
        <mc:Choice Requires="a14">
          <p:sp>
            <p:nvSpPr>
              <p:cNvPr id="7" name="矩形 6">
                <a:extLst>
                  <a:ext uri="{FF2B5EF4-FFF2-40B4-BE49-F238E27FC236}">
                    <a16:creationId xmlns:a16="http://schemas.microsoft.com/office/drawing/2014/main" id="{3ACFCEE6-C27F-4BD6-ACDD-DEAA0DE18A29}"/>
                  </a:ext>
                </a:extLst>
              </p:cNvPr>
              <p:cNvSpPr/>
              <p:nvPr/>
            </p:nvSpPr>
            <p:spPr>
              <a:xfrm>
                <a:off x="3130776" y="4078835"/>
                <a:ext cx="6009588" cy="65947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𝑖𝑑</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𝑓</m:t>
                          </m:r>
                        </m:e>
                        <m:sub>
                          <m:r>
                            <a:rPr lang="en-US" altLang="zh-CN" b="0" i="1" smtClean="0">
                              <a:latin typeface="Cambria Math" panose="02040503050406030204" pitchFamily="18" charset="0"/>
                            </a:rPr>
                            <m:t>(</m:t>
                          </m:r>
                          <m:r>
                            <a:rPr lang="en-US" altLang="zh-CN" b="0" i="1" smtClean="0">
                              <a:latin typeface="Cambria Math" panose="02040503050406030204" pitchFamily="18" charset="0"/>
                            </a:rPr>
                            <m:t>𝑖</m:t>
                          </m:r>
                          <m:r>
                            <a:rPr lang="en-US" altLang="zh-CN" b="0" i="1" smtClean="0">
                              <a:latin typeface="Cambria Math" panose="02040503050406030204" pitchFamily="18" charset="0"/>
                            </a:rPr>
                            <m:t>)</m:t>
                          </m:r>
                        </m:sub>
                      </m:sSub>
                      <m:r>
                        <a:rPr lang="en-US" altLang="zh-CN" b="0" i="1" smtClean="0">
                          <a:latin typeface="Cambria Math" panose="02040503050406030204" pitchFamily="18" charset="0"/>
                        </a:rPr>
                        <m:t>=</m:t>
                      </m:r>
                      <m:r>
                        <a:rPr lang="en-US" altLang="zh-CN" b="0" i="1" smtClean="0">
                          <a:latin typeface="Cambria Math" panose="02040503050406030204" pitchFamily="18" charset="0"/>
                        </a:rPr>
                        <m:t>𝑙𝑜𝑔</m:t>
                      </m:r>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𝑁</m:t>
                          </m:r>
                        </m:num>
                        <m:den>
                          <m:r>
                            <a:rPr lang="en-US" altLang="zh-CN" b="0" i="1" smtClean="0">
                              <a:latin typeface="Cambria Math" panose="02040503050406030204" pitchFamily="18" charset="0"/>
                            </a:rPr>
                            <m:t>𝑑</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𝑓</m:t>
                              </m:r>
                            </m:e>
                            <m:sub>
                              <m:r>
                                <a:rPr lang="en-US" altLang="zh-CN" b="0" i="1" smtClean="0">
                                  <a:latin typeface="Cambria Math" panose="02040503050406030204" pitchFamily="18" charset="0"/>
                                </a:rPr>
                                <m:t>𝑖</m:t>
                              </m:r>
                            </m:sub>
                          </m:sSub>
                        </m:den>
                      </m:f>
                    </m:oMath>
                  </m:oMathPara>
                </a14:m>
                <a:endParaRPr lang="zh-CN" altLang="en-US" dirty="0"/>
              </a:p>
            </p:txBody>
          </p:sp>
        </mc:Choice>
        <mc:Fallback xmlns="">
          <p:sp>
            <p:nvSpPr>
              <p:cNvPr id="7" name="矩形 6">
                <a:extLst>
                  <a:ext uri="{FF2B5EF4-FFF2-40B4-BE49-F238E27FC236}">
                    <a16:creationId xmlns:a16="http://schemas.microsoft.com/office/drawing/2014/main" id="{3ACFCEE6-C27F-4BD6-ACDD-DEAA0DE18A29}"/>
                  </a:ext>
                </a:extLst>
              </p:cNvPr>
              <p:cNvSpPr>
                <a:spLocks noRot="1" noChangeAspect="1" noMove="1" noResize="1" noEditPoints="1" noAdjustHandles="1" noChangeArrowheads="1" noChangeShapeType="1" noTextEdit="1"/>
              </p:cNvSpPr>
              <p:nvPr/>
            </p:nvSpPr>
            <p:spPr>
              <a:xfrm>
                <a:off x="3130776" y="4078835"/>
                <a:ext cx="6009588" cy="659476"/>
              </a:xfrm>
              <a:prstGeom prst="rect">
                <a:avLst/>
              </a:prstGeom>
              <a:blipFill>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 name="矩形 7">
                <a:extLst>
                  <a:ext uri="{FF2B5EF4-FFF2-40B4-BE49-F238E27FC236}">
                    <a16:creationId xmlns:a16="http://schemas.microsoft.com/office/drawing/2014/main" id="{9752FA94-1E09-42D0-86F7-C3C6BF9B910F}"/>
                  </a:ext>
                </a:extLst>
              </p:cNvPr>
              <p:cNvSpPr/>
              <p:nvPr/>
            </p:nvSpPr>
            <p:spPr>
              <a:xfrm>
                <a:off x="1001398" y="4869313"/>
                <a:ext cx="5371121" cy="415755"/>
              </a:xfrm>
              <a:prstGeom prst="rect">
                <a:avLst/>
              </a:prstGeom>
            </p:spPr>
            <p:txBody>
              <a:bodyPr wrap="square">
                <a:spAutoFit/>
              </a:bodyPr>
              <a:lstStyle/>
              <a:p>
                <a:pPr marL="285750" indent="-285750" algn="just">
                  <a:lnSpc>
                    <a:spcPts val="2800"/>
                  </a:lnSpc>
                  <a:spcAft>
                    <a:spcPts val="600"/>
                  </a:spcAft>
                  <a:buFont typeface="Arial" panose="020B0604020202020204" pitchFamily="34" charset="0"/>
                  <a:buChar char="•"/>
                </a:pPr>
                <a14:m>
                  <m:oMath xmlns:m="http://schemas.openxmlformats.org/officeDocument/2006/math">
                    <m:r>
                      <a:rPr lang="en-US" altLang="zh-CN" smtClean="0">
                        <a:latin typeface="Cambria Math" panose="02040503050406030204" pitchFamily="18" charset="0"/>
                      </a:rPr>
                      <m:t>𝑑</m:t>
                    </m:r>
                    <m:sSub>
                      <m:sSubPr>
                        <m:ctrlPr>
                          <a:rPr lang="en-US" altLang="zh-CN" i="1">
                            <a:latin typeface="Cambria Math" panose="02040503050406030204" pitchFamily="18" charset="0"/>
                          </a:rPr>
                        </m:ctrlPr>
                      </m:sSubPr>
                      <m:e>
                        <m:r>
                          <a:rPr lang="en-US" altLang="zh-CN">
                            <a:latin typeface="Cambria Math" panose="02040503050406030204" pitchFamily="18" charset="0"/>
                          </a:rPr>
                          <m:t>𝑓</m:t>
                        </m:r>
                      </m:e>
                      <m:sub>
                        <m:r>
                          <a:rPr lang="en-US" altLang="zh-CN">
                            <a:latin typeface="Cambria Math" panose="02040503050406030204" pitchFamily="18" charset="0"/>
                          </a:rPr>
                          <m:t>𝑖</m:t>
                        </m:r>
                      </m:sub>
                    </m:sSub>
                  </m:oMath>
                </a14:m>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is the number of documents containing term </a:t>
                </a:r>
                <a14:m>
                  <m:oMath xmlns:m="http://schemas.openxmlformats.org/officeDocument/2006/math">
                    <m:r>
                      <a:rPr lang="en-US" altLang="zh-CN" b="0" i="1" smtClean="0">
                        <a:latin typeface="Cambria Math" panose="02040503050406030204" pitchFamily="18" charset="0"/>
                        <a:cs typeface="Times New Roman" panose="02020603050405020304" pitchFamily="18" charset="0"/>
                      </a:rPr>
                      <m:t>𝑖</m:t>
                    </m:r>
                    <m:r>
                      <a:rPr lang="en-US" altLang="zh-CN" b="0" i="1" smtClean="0">
                        <a:latin typeface="Cambria Math" panose="02040503050406030204" pitchFamily="18" charset="0"/>
                        <a:cs typeface="Times New Roman" panose="02020603050405020304" pitchFamily="18" charset="0"/>
                      </a:rPr>
                      <m:t>.</m:t>
                    </m:r>
                  </m:oMath>
                </a14:m>
                <a:endParaRPr lang="zh-CN" altLang="en-US" dirty="0">
                  <a:latin typeface="Times New Roman" panose="02020603050405020304" pitchFamily="18" charset="0"/>
                  <a:cs typeface="Times New Roman" panose="02020603050405020304" pitchFamily="18" charset="0"/>
                </a:endParaRPr>
              </a:p>
            </p:txBody>
          </p:sp>
        </mc:Choice>
        <mc:Fallback xmlns="">
          <p:sp>
            <p:nvSpPr>
              <p:cNvPr id="8" name="矩形 7">
                <a:extLst>
                  <a:ext uri="{FF2B5EF4-FFF2-40B4-BE49-F238E27FC236}">
                    <a16:creationId xmlns:a16="http://schemas.microsoft.com/office/drawing/2014/main" id="{9752FA94-1E09-42D0-86F7-C3C6BF9B910F}"/>
                  </a:ext>
                </a:extLst>
              </p:cNvPr>
              <p:cNvSpPr>
                <a:spLocks noRot="1" noChangeAspect="1" noMove="1" noResize="1" noEditPoints="1" noAdjustHandles="1" noChangeArrowheads="1" noChangeShapeType="1" noTextEdit="1"/>
              </p:cNvSpPr>
              <p:nvPr/>
            </p:nvSpPr>
            <p:spPr>
              <a:xfrm>
                <a:off x="1001398" y="4869313"/>
                <a:ext cx="5371121" cy="415755"/>
              </a:xfrm>
              <a:prstGeom prst="rect">
                <a:avLst/>
              </a:prstGeom>
              <a:blipFill>
                <a:blip r:embed="rId4"/>
                <a:stretch>
                  <a:fillRect l="-681" b="-2352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矩形 8">
                <a:extLst>
                  <a:ext uri="{FF2B5EF4-FFF2-40B4-BE49-F238E27FC236}">
                    <a16:creationId xmlns:a16="http://schemas.microsoft.com/office/drawing/2014/main" id="{17008635-83A2-4E61-893B-1C8FB251D3D2}"/>
                  </a:ext>
                </a:extLst>
              </p:cNvPr>
              <p:cNvSpPr/>
              <p:nvPr/>
            </p:nvSpPr>
            <p:spPr>
              <a:xfrm>
                <a:off x="1001398" y="5374349"/>
                <a:ext cx="4906343" cy="422423"/>
              </a:xfrm>
              <a:prstGeom prst="rect">
                <a:avLst/>
              </a:prstGeom>
            </p:spPr>
            <p:txBody>
              <a:bodyPr wrap="square">
                <a:spAutoFit/>
              </a:bodyPr>
              <a:lstStyle/>
              <a:p>
                <a:pPr marL="285750" indent="-285750" algn="just">
                  <a:lnSpc>
                    <a:spcPts val="2800"/>
                  </a:lnSpc>
                  <a:spcAft>
                    <a:spcPts val="600"/>
                  </a:spcAft>
                  <a:buFont typeface="Arial" panose="020B0604020202020204" pitchFamily="34" charset="0"/>
                  <a:buChar char="•"/>
                </a:pPr>
                <a14:m>
                  <m:oMath xmlns:m="http://schemas.openxmlformats.org/officeDocument/2006/math">
                    <m:r>
                      <a:rPr lang="en-US" altLang="zh-CN">
                        <a:latin typeface="Cambria Math" panose="02040503050406030204" pitchFamily="18" charset="0"/>
                      </a:rPr>
                      <m:t>𝑁</m:t>
                    </m:r>
                  </m:oMath>
                </a14:m>
                <a:r>
                  <a:rPr lang="zh-CN" altLang="en-US" dirty="0"/>
                  <a:t> </a:t>
                </a:r>
                <a:r>
                  <a:rPr lang="en-US" altLang="zh-CN" dirty="0">
                    <a:latin typeface="Times New Roman" panose="02020603050405020304" pitchFamily="18" charset="0"/>
                    <a:cs typeface="Times New Roman" panose="02020603050405020304" pitchFamily="18" charset="0"/>
                  </a:rPr>
                  <a:t>represents the total number of documents.</a:t>
                </a:r>
                <a:endParaRPr lang="zh-CN" altLang="en-US" dirty="0">
                  <a:latin typeface="Times New Roman" panose="02020603050405020304" pitchFamily="18" charset="0"/>
                  <a:cs typeface="Times New Roman" panose="02020603050405020304" pitchFamily="18" charset="0"/>
                </a:endParaRPr>
              </a:p>
            </p:txBody>
          </p:sp>
        </mc:Choice>
        <mc:Fallback xmlns="">
          <p:sp>
            <p:nvSpPr>
              <p:cNvPr id="9" name="矩形 8">
                <a:extLst>
                  <a:ext uri="{FF2B5EF4-FFF2-40B4-BE49-F238E27FC236}">
                    <a16:creationId xmlns:a16="http://schemas.microsoft.com/office/drawing/2014/main" id="{17008635-83A2-4E61-893B-1C8FB251D3D2}"/>
                  </a:ext>
                </a:extLst>
              </p:cNvPr>
              <p:cNvSpPr>
                <a:spLocks noRot="1" noChangeAspect="1" noMove="1" noResize="1" noEditPoints="1" noAdjustHandles="1" noChangeArrowheads="1" noChangeShapeType="1" noTextEdit="1"/>
              </p:cNvSpPr>
              <p:nvPr/>
            </p:nvSpPr>
            <p:spPr>
              <a:xfrm>
                <a:off x="1001398" y="5374349"/>
                <a:ext cx="4906343" cy="422423"/>
              </a:xfrm>
              <a:prstGeom prst="rect">
                <a:avLst/>
              </a:prstGeom>
              <a:blipFill>
                <a:blip r:embed="rId5"/>
                <a:stretch>
                  <a:fillRect l="-745" b="-21739"/>
                </a:stretch>
              </a:blipFill>
            </p:spPr>
            <p:txBody>
              <a:bodyPr/>
              <a:lstStyle/>
              <a:p>
                <a:r>
                  <a:rPr lang="zh-CN" altLang="en-US">
                    <a:noFill/>
                  </a:rPr>
                  <a:t> </a:t>
                </a:r>
              </a:p>
            </p:txBody>
          </p:sp>
        </mc:Fallback>
      </mc:AlternateContent>
      <p:sp>
        <p:nvSpPr>
          <p:cNvPr id="10" name="矩形 9">
            <a:extLst>
              <a:ext uri="{FF2B5EF4-FFF2-40B4-BE49-F238E27FC236}">
                <a16:creationId xmlns:a16="http://schemas.microsoft.com/office/drawing/2014/main" id="{4B6EBCE8-902F-4649-AF9D-893DF11BB786}"/>
              </a:ext>
            </a:extLst>
          </p:cNvPr>
          <p:cNvSpPr/>
          <p:nvPr/>
        </p:nvSpPr>
        <p:spPr>
          <a:xfrm>
            <a:off x="1001399" y="5897668"/>
            <a:ext cx="6285522" cy="423129"/>
          </a:xfrm>
          <a:prstGeom prst="rect">
            <a:avLst/>
          </a:prstGeom>
        </p:spPr>
        <p:txBody>
          <a:bodyPr wrap="square">
            <a:spAutoFit/>
          </a:bodyPr>
          <a:lstStyle/>
          <a:p>
            <a:pPr marL="285750" indent="-285750" algn="just">
              <a:lnSpc>
                <a:spcPts val="2800"/>
              </a:lnSpc>
              <a:spcAft>
                <a:spcPts val="600"/>
              </a:spcAft>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The higher the DF of a term, the lower the IDF for the term. </a:t>
            </a:r>
            <a:endParaRPr lang="zh-CN" altLang="en-US" dirty="0">
              <a:latin typeface="Times New Roman" panose="02020603050405020304" pitchFamily="18" charset="0"/>
              <a:cs typeface="Times New Roman" panose="02020603050405020304" pitchFamily="18" charset="0"/>
            </a:endParaRPr>
          </a:p>
        </p:txBody>
      </p:sp>
      <p:sp>
        <p:nvSpPr>
          <p:cNvPr id="11" name="矩形 10">
            <a:extLst>
              <a:ext uri="{FF2B5EF4-FFF2-40B4-BE49-F238E27FC236}">
                <a16:creationId xmlns:a16="http://schemas.microsoft.com/office/drawing/2014/main" id="{FDC4E2F4-FEA1-488F-8E7B-55B203E22A87}"/>
              </a:ext>
            </a:extLst>
          </p:cNvPr>
          <p:cNvSpPr/>
          <p:nvPr/>
        </p:nvSpPr>
        <p:spPr>
          <a:xfrm>
            <a:off x="-261301" y="1159982"/>
            <a:ext cx="5252258" cy="573234"/>
          </a:xfrm>
          <a:prstGeom prst="rect">
            <a:avLst/>
          </a:prstGeom>
        </p:spPr>
        <p:txBody>
          <a:bodyPr wrap="square">
            <a:spAutoFit/>
          </a:bodyPr>
          <a:lstStyle/>
          <a:p>
            <a:pPr algn="ctr">
              <a:lnSpc>
                <a:spcPts val="4000"/>
              </a:lnSpc>
            </a:pPr>
            <a:r>
              <a:rPr lang="en-US" altLang="zh-CN" sz="2800" b="1" dirty="0">
                <a:latin typeface="Times New Roman" panose="02020603050405020304" pitchFamily="18" charset="0"/>
                <a:cs typeface="Times New Roman" panose="02020603050405020304" pitchFamily="18" charset="0"/>
              </a:rPr>
              <a:t>Loop Closure Detection</a:t>
            </a:r>
            <a:endParaRPr lang="zh-CN" altLang="en-US" sz="2800" b="1" dirty="0">
              <a:latin typeface="Times New Roman" panose="02020603050405020304" pitchFamily="18" charset="0"/>
              <a:cs typeface="Times New Roman" panose="02020603050405020304" pitchFamily="18" charset="0"/>
            </a:endParaRPr>
          </a:p>
        </p:txBody>
      </p:sp>
      <p:sp>
        <p:nvSpPr>
          <p:cNvPr id="12" name="矩形 11">
            <a:extLst>
              <a:ext uri="{FF2B5EF4-FFF2-40B4-BE49-F238E27FC236}">
                <a16:creationId xmlns:a16="http://schemas.microsoft.com/office/drawing/2014/main" id="{B492B549-A0EE-42E9-870E-41470988859D}"/>
              </a:ext>
            </a:extLst>
          </p:cNvPr>
          <p:cNvSpPr/>
          <p:nvPr/>
        </p:nvSpPr>
        <p:spPr>
          <a:xfrm>
            <a:off x="417495" y="353800"/>
            <a:ext cx="6699463" cy="646331"/>
          </a:xfrm>
          <a:prstGeom prst="rect">
            <a:avLst/>
          </a:prstGeom>
        </p:spPr>
        <p:txBody>
          <a:bodyPr wrap="none">
            <a:spAutoFit/>
          </a:bodyPr>
          <a:lstStyle/>
          <a:p>
            <a:r>
              <a:rPr lang="en-US" altLang="zh-CN" sz="3600" b="1" dirty="0">
                <a:latin typeface="Times New Roman" panose="02020603050405020304" pitchFamily="18" charset="0"/>
                <a:cs typeface="Times New Roman" panose="02020603050405020304" pitchFamily="18" charset="0"/>
              </a:rPr>
              <a:t>11.5.2 Overview of the Flowchart</a:t>
            </a:r>
          </a:p>
        </p:txBody>
      </p:sp>
    </p:spTree>
    <p:extLst>
      <p:ext uri="{BB962C8B-B14F-4D97-AF65-F5344CB8AC3E}">
        <p14:creationId xmlns:p14="http://schemas.microsoft.com/office/powerpoint/2010/main" val="215772519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26E8FB26-6C12-48CB-BDDE-7CBBF66214C0}"/>
              </a:ext>
            </a:extLst>
          </p:cNvPr>
          <p:cNvSpPr/>
          <p:nvPr/>
        </p:nvSpPr>
        <p:spPr>
          <a:xfrm>
            <a:off x="653590" y="1751723"/>
            <a:ext cx="10503033" cy="774827"/>
          </a:xfrm>
          <a:prstGeom prst="rect">
            <a:avLst/>
          </a:prstGeom>
        </p:spPr>
        <p:txBody>
          <a:bodyPr wrap="square">
            <a:spAutoFit/>
          </a:bodyPr>
          <a:lstStyle/>
          <a:p>
            <a:pPr marL="285750" indent="-285750" algn="just">
              <a:lnSpc>
                <a:spcPts val="2800"/>
              </a:lnSpc>
              <a:spcAft>
                <a:spcPts val="600"/>
              </a:spcAft>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The TF-IDF score as the name suggests is just a multiplication of the term frequency matrix with its IDF, it can be calculated as follows:</a:t>
            </a:r>
            <a:endParaRPr lang="zh-CN" alt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 name="矩形 7">
                <a:extLst>
                  <a:ext uri="{FF2B5EF4-FFF2-40B4-BE49-F238E27FC236}">
                    <a16:creationId xmlns:a16="http://schemas.microsoft.com/office/drawing/2014/main" id="{7183640F-3DD6-4C15-B7D9-989DD1818221}"/>
                  </a:ext>
                </a:extLst>
              </p:cNvPr>
              <p:cNvSpPr/>
              <p:nvPr/>
            </p:nvSpPr>
            <p:spPr>
              <a:xfrm>
                <a:off x="3025218" y="2429720"/>
                <a:ext cx="6009588" cy="39600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𝑤</m:t>
                          </m:r>
                        </m:e>
                        <m:sub>
                          <m:r>
                            <a:rPr lang="en-US" altLang="zh-CN" b="0" i="1" smtClean="0">
                              <a:latin typeface="Cambria Math" panose="02040503050406030204" pitchFamily="18" charset="0"/>
                            </a:rPr>
                            <m:t>(</m:t>
                          </m:r>
                          <m:r>
                            <a:rPr lang="en-US" altLang="zh-CN" b="0" i="1" smtClean="0">
                              <a:latin typeface="Cambria Math" panose="02040503050406030204" pitchFamily="18" charset="0"/>
                            </a:rPr>
                            <m:t>𝑖</m:t>
                          </m:r>
                          <m:r>
                            <a:rPr lang="en-US" altLang="zh-CN" b="0" i="1" smtClean="0">
                              <a:latin typeface="Cambria Math" panose="02040503050406030204" pitchFamily="18" charset="0"/>
                            </a:rPr>
                            <m:t>,</m:t>
                          </m:r>
                          <m:r>
                            <a:rPr lang="en-US" altLang="zh-CN" b="0" i="1" smtClean="0">
                              <a:latin typeface="Cambria Math" panose="02040503050406030204" pitchFamily="18" charset="0"/>
                            </a:rPr>
                            <m:t>𝑗</m:t>
                          </m:r>
                          <m:r>
                            <a:rPr lang="en-US" altLang="zh-CN" b="0" i="1" smtClean="0">
                              <a:latin typeface="Cambria Math" panose="02040503050406030204" pitchFamily="18" charset="0"/>
                            </a:rPr>
                            <m:t>)</m:t>
                          </m:r>
                        </m:sub>
                      </m:sSub>
                      <m:r>
                        <a:rPr lang="en-US" altLang="zh-CN" b="0" i="1" smtClean="0">
                          <a:latin typeface="Cambria Math" panose="02040503050406030204" pitchFamily="18" charset="0"/>
                        </a:rPr>
                        <m:t>=</m:t>
                      </m:r>
                      <m:r>
                        <a:rPr lang="en-US" altLang="zh-CN" b="0" i="1" smtClean="0">
                          <a:latin typeface="Cambria Math" panose="02040503050406030204" pitchFamily="18" charset="0"/>
                        </a:rPr>
                        <m:t>𝑡</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𝑓</m:t>
                          </m:r>
                        </m:e>
                        <m:sub>
                          <m:r>
                            <a:rPr lang="en-US" altLang="zh-CN" b="0" i="1" smtClean="0">
                              <a:latin typeface="Cambria Math" panose="02040503050406030204" pitchFamily="18" charset="0"/>
                            </a:rPr>
                            <m:t>(</m:t>
                          </m:r>
                          <m:r>
                            <a:rPr lang="en-US" altLang="zh-CN" b="0" i="1" smtClean="0">
                              <a:latin typeface="Cambria Math" panose="02040503050406030204" pitchFamily="18" charset="0"/>
                            </a:rPr>
                            <m:t>𝑖</m:t>
                          </m:r>
                          <m:r>
                            <a:rPr lang="en-US" altLang="zh-CN" b="0" i="1" smtClean="0">
                              <a:latin typeface="Cambria Math" panose="02040503050406030204" pitchFamily="18" charset="0"/>
                            </a:rPr>
                            <m:t>,</m:t>
                          </m:r>
                          <m:r>
                            <a:rPr lang="en-US" altLang="zh-CN" b="0" i="1" smtClean="0">
                              <a:latin typeface="Cambria Math" panose="02040503050406030204" pitchFamily="18" charset="0"/>
                            </a:rPr>
                            <m:t>𝑗</m:t>
                          </m:r>
                          <m:r>
                            <a:rPr lang="en-US" altLang="zh-CN" b="0" i="1" smtClean="0">
                              <a:latin typeface="Cambria Math" panose="02040503050406030204" pitchFamily="18" charset="0"/>
                            </a:rPr>
                            <m:t>)</m:t>
                          </m:r>
                        </m:sub>
                      </m:sSub>
                      <m:r>
                        <a:rPr lang="en-US" altLang="zh-CN" b="0" i="1" smtClean="0">
                          <a:latin typeface="Cambria Math" panose="02040503050406030204" pitchFamily="18" charset="0"/>
                        </a:rPr>
                        <m:t>⋅</m:t>
                      </m:r>
                      <m:r>
                        <a:rPr lang="en-US" altLang="zh-CN" b="0" i="1" smtClean="0">
                          <a:latin typeface="Cambria Math" panose="02040503050406030204" pitchFamily="18" charset="0"/>
                        </a:rPr>
                        <m:t>𝑖𝑑</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𝑓</m:t>
                          </m:r>
                        </m:e>
                        <m:sub>
                          <m:r>
                            <a:rPr lang="en-US" altLang="zh-CN" b="0" i="1" smtClean="0">
                              <a:latin typeface="Cambria Math" panose="02040503050406030204" pitchFamily="18" charset="0"/>
                            </a:rPr>
                            <m:t>(</m:t>
                          </m:r>
                          <m:r>
                            <a:rPr lang="en-US" altLang="zh-CN" b="0" i="1" smtClean="0">
                              <a:latin typeface="Cambria Math" panose="02040503050406030204" pitchFamily="18" charset="0"/>
                            </a:rPr>
                            <m:t>𝑖</m:t>
                          </m:r>
                          <m:r>
                            <a:rPr lang="en-US" altLang="zh-CN" b="0" i="1" smtClean="0">
                              <a:latin typeface="Cambria Math" panose="02040503050406030204" pitchFamily="18" charset="0"/>
                            </a:rPr>
                            <m:t>)</m:t>
                          </m:r>
                        </m:sub>
                      </m:sSub>
                    </m:oMath>
                  </m:oMathPara>
                </a14:m>
                <a:endParaRPr lang="zh-CN" altLang="en-US" dirty="0"/>
              </a:p>
            </p:txBody>
          </p:sp>
        </mc:Choice>
        <mc:Fallback xmlns="">
          <p:sp>
            <p:nvSpPr>
              <p:cNvPr id="8" name="矩形 7">
                <a:extLst>
                  <a:ext uri="{FF2B5EF4-FFF2-40B4-BE49-F238E27FC236}">
                    <a16:creationId xmlns:a16="http://schemas.microsoft.com/office/drawing/2014/main" id="{7183640F-3DD6-4C15-B7D9-989DD1818221}"/>
                  </a:ext>
                </a:extLst>
              </p:cNvPr>
              <p:cNvSpPr>
                <a:spLocks noRot="1" noChangeAspect="1" noMove="1" noResize="1" noEditPoints="1" noAdjustHandles="1" noChangeArrowheads="1" noChangeShapeType="1" noTextEdit="1"/>
              </p:cNvSpPr>
              <p:nvPr/>
            </p:nvSpPr>
            <p:spPr>
              <a:xfrm>
                <a:off x="3025218" y="2429720"/>
                <a:ext cx="6009588" cy="396006"/>
              </a:xfrm>
              <a:prstGeom prst="rect">
                <a:avLst/>
              </a:prstGeom>
              <a:blipFill>
                <a:blip r:embed="rId3"/>
                <a:stretch>
                  <a:fillRect b="-923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 name="矩形 6">
                <a:extLst>
                  <a:ext uri="{FF2B5EF4-FFF2-40B4-BE49-F238E27FC236}">
                    <a16:creationId xmlns:a16="http://schemas.microsoft.com/office/drawing/2014/main" id="{CC7E1530-2DFB-44AE-9451-C4D9875C1A4E}"/>
                  </a:ext>
                </a:extLst>
              </p:cNvPr>
              <p:cNvSpPr/>
              <p:nvPr/>
            </p:nvSpPr>
            <p:spPr>
              <a:xfrm>
                <a:off x="653590" y="2991444"/>
                <a:ext cx="10503033" cy="437556"/>
              </a:xfrm>
              <a:prstGeom prst="rect">
                <a:avLst/>
              </a:prstGeom>
            </p:spPr>
            <p:txBody>
              <a:bodyPr wrap="square">
                <a:spAutoFit/>
              </a:bodyPr>
              <a:lstStyle/>
              <a:p>
                <a:pPr marL="285750" indent="-285750" algn="just">
                  <a:lnSpc>
                    <a:spcPts val="2800"/>
                  </a:lnSpc>
                  <a:spcAft>
                    <a:spcPts val="600"/>
                  </a:spcAft>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Where </a:t>
                </a:r>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𝑤</m:t>
                        </m:r>
                      </m:e>
                      <m:sub>
                        <m:r>
                          <a:rPr lang="en-US" altLang="zh-CN" b="0" i="1" smtClean="0">
                            <a:latin typeface="Cambria Math" panose="02040503050406030204" pitchFamily="18" charset="0"/>
                          </a:rPr>
                          <m:t>(</m:t>
                        </m:r>
                        <m:r>
                          <a:rPr lang="en-US" altLang="zh-CN" b="0" i="1" smtClean="0">
                            <a:latin typeface="Cambria Math" panose="02040503050406030204" pitchFamily="18" charset="0"/>
                          </a:rPr>
                          <m:t>𝑖</m:t>
                        </m:r>
                        <m:r>
                          <a:rPr lang="en-US" altLang="zh-CN" b="0" i="1" smtClean="0">
                            <a:latin typeface="Cambria Math" panose="02040503050406030204" pitchFamily="18" charset="0"/>
                          </a:rPr>
                          <m:t>,</m:t>
                        </m:r>
                        <m:r>
                          <a:rPr lang="en-US" altLang="zh-CN" b="0" i="1" smtClean="0">
                            <a:latin typeface="Cambria Math" panose="02040503050406030204" pitchFamily="18" charset="0"/>
                          </a:rPr>
                          <m:t>𝑗</m:t>
                        </m:r>
                        <m:r>
                          <a:rPr lang="en-US" altLang="zh-CN" b="0" i="1" smtClean="0">
                            <a:latin typeface="Cambria Math" panose="02040503050406030204" pitchFamily="18" charset="0"/>
                          </a:rPr>
                          <m:t>)</m:t>
                        </m:r>
                      </m:sub>
                    </m:sSub>
                  </m:oMath>
                </a14:m>
                <a:r>
                  <a:rPr lang="en-US" altLang="zh-CN" dirty="0">
                    <a:latin typeface="Times New Roman" panose="02020603050405020304" pitchFamily="18" charset="0"/>
                    <a:cs typeface="Times New Roman" panose="02020603050405020304" pitchFamily="18" charset="0"/>
                  </a:rPr>
                  <a:t> is TF-IDF score for term </a:t>
                </a:r>
                <a14:m>
                  <m:oMath xmlns:m="http://schemas.openxmlformats.org/officeDocument/2006/math">
                    <m:r>
                      <a:rPr lang="en-US" altLang="zh-CN" b="0" i="1" smtClean="0">
                        <a:latin typeface="Cambria Math" panose="02040503050406030204" pitchFamily="18" charset="0"/>
                        <a:cs typeface="Times New Roman" panose="02020603050405020304" pitchFamily="18" charset="0"/>
                      </a:rPr>
                      <m:t>𝑖</m:t>
                    </m:r>
                  </m:oMath>
                </a14:m>
                <a:r>
                  <a:rPr lang="en-US" altLang="zh-CN" dirty="0">
                    <a:latin typeface="Times New Roman" panose="02020603050405020304" pitchFamily="18" charset="0"/>
                    <a:cs typeface="Times New Roman" panose="02020603050405020304" pitchFamily="18" charset="0"/>
                  </a:rPr>
                  <a:t> in document </a:t>
                </a:r>
                <a14:m>
                  <m:oMath xmlns:m="http://schemas.openxmlformats.org/officeDocument/2006/math">
                    <m:r>
                      <a:rPr lang="en-US" altLang="zh-CN" b="0" i="1" smtClean="0">
                        <a:latin typeface="Cambria Math" panose="02040503050406030204" pitchFamily="18" charset="0"/>
                        <a:cs typeface="Times New Roman" panose="02020603050405020304" pitchFamily="18" charset="0"/>
                      </a:rPr>
                      <m:t>𝑗</m:t>
                    </m:r>
                  </m:oMath>
                </a14:m>
                <a:endParaRPr lang="zh-CN" altLang="en-US" dirty="0">
                  <a:latin typeface="Times New Roman" panose="02020603050405020304" pitchFamily="18" charset="0"/>
                  <a:cs typeface="Times New Roman" panose="02020603050405020304" pitchFamily="18" charset="0"/>
                </a:endParaRPr>
              </a:p>
            </p:txBody>
          </p:sp>
        </mc:Choice>
        <mc:Fallback xmlns="">
          <p:sp>
            <p:nvSpPr>
              <p:cNvPr id="7" name="矩形 6">
                <a:extLst>
                  <a:ext uri="{FF2B5EF4-FFF2-40B4-BE49-F238E27FC236}">
                    <a16:creationId xmlns:a16="http://schemas.microsoft.com/office/drawing/2014/main" id="{CC7E1530-2DFB-44AE-9451-C4D9875C1A4E}"/>
                  </a:ext>
                </a:extLst>
              </p:cNvPr>
              <p:cNvSpPr>
                <a:spLocks noRot="1" noChangeAspect="1" noMove="1" noResize="1" noEditPoints="1" noAdjustHandles="1" noChangeArrowheads="1" noChangeShapeType="1" noTextEdit="1"/>
              </p:cNvSpPr>
              <p:nvPr/>
            </p:nvSpPr>
            <p:spPr>
              <a:xfrm>
                <a:off x="653590" y="2991444"/>
                <a:ext cx="10503033" cy="437556"/>
              </a:xfrm>
              <a:prstGeom prst="rect">
                <a:avLst/>
              </a:prstGeom>
              <a:blipFill>
                <a:blip r:embed="rId4"/>
                <a:stretch>
                  <a:fillRect l="-348" b="-15278"/>
                </a:stretch>
              </a:blipFill>
            </p:spPr>
            <p:txBody>
              <a:bodyPr/>
              <a:lstStyle/>
              <a:p>
                <a:r>
                  <a:rPr lang="zh-CN" altLang="en-US">
                    <a:noFill/>
                  </a:rPr>
                  <a:t> </a:t>
                </a:r>
              </a:p>
            </p:txBody>
          </p:sp>
        </mc:Fallback>
      </mc:AlternateContent>
      <p:sp>
        <p:nvSpPr>
          <p:cNvPr id="9" name="矩形 8">
            <a:extLst>
              <a:ext uri="{FF2B5EF4-FFF2-40B4-BE49-F238E27FC236}">
                <a16:creationId xmlns:a16="http://schemas.microsoft.com/office/drawing/2014/main" id="{3216557E-05DC-42F0-91BB-B14FD50B21C6}"/>
              </a:ext>
            </a:extLst>
          </p:cNvPr>
          <p:cNvSpPr/>
          <p:nvPr/>
        </p:nvSpPr>
        <p:spPr>
          <a:xfrm>
            <a:off x="640393" y="3594718"/>
            <a:ext cx="1152880" cy="400110"/>
          </a:xfrm>
          <a:prstGeom prst="rect">
            <a:avLst/>
          </a:prstGeom>
        </p:spPr>
        <p:txBody>
          <a:bodyPr wrap="none">
            <a:spAutoFit/>
          </a:bodyPr>
          <a:lstStyle/>
          <a:p>
            <a:r>
              <a:rPr lang="en-US" altLang="zh-CN" sz="2000" b="1" dirty="0">
                <a:latin typeface="Times New Roman" panose="02020603050405020304" pitchFamily="18" charset="0"/>
                <a:cs typeface="Times New Roman" panose="02020603050405020304" pitchFamily="18" charset="0"/>
              </a:rPr>
              <a:t>Example</a:t>
            </a:r>
            <a:endParaRPr lang="zh-CN" altLang="en-US" sz="2000" b="1" dirty="0"/>
          </a:p>
        </p:txBody>
      </p:sp>
      <p:sp>
        <p:nvSpPr>
          <p:cNvPr id="10" name="矩形 9">
            <a:extLst>
              <a:ext uri="{FF2B5EF4-FFF2-40B4-BE49-F238E27FC236}">
                <a16:creationId xmlns:a16="http://schemas.microsoft.com/office/drawing/2014/main" id="{E100BB58-A55A-4B34-9B18-0B931D62FBF6}"/>
              </a:ext>
            </a:extLst>
          </p:cNvPr>
          <p:cNvSpPr/>
          <p:nvPr/>
        </p:nvSpPr>
        <p:spPr>
          <a:xfrm>
            <a:off x="1271070" y="4304752"/>
            <a:ext cx="4564144" cy="646331"/>
          </a:xfrm>
          <a:prstGeom prst="rect">
            <a:avLst/>
          </a:prstGeom>
        </p:spPr>
        <p:txBody>
          <a:bodyPr wrap="square">
            <a:spAutoFit/>
          </a:bodyPr>
          <a:lstStyle/>
          <a:p>
            <a:r>
              <a:rPr lang="en-US" altLang="zh-CN" b="0" i="0" dirty="0">
                <a:effectLst/>
                <a:latin typeface="Times New Roman" panose="02020603050405020304" pitchFamily="18" charset="0"/>
                <a:cs typeface="Times New Roman" panose="02020603050405020304" pitchFamily="18" charset="0"/>
              </a:rPr>
              <a:t>Sentence 1:  The </a:t>
            </a:r>
            <a:r>
              <a:rPr lang="en-US" altLang="zh-CN" b="0" i="0" dirty="0">
                <a:solidFill>
                  <a:srgbClr val="FF0000"/>
                </a:solidFill>
                <a:effectLst/>
                <a:latin typeface="Times New Roman" panose="02020603050405020304" pitchFamily="18" charset="0"/>
                <a:cs typeface="Times New Roman" panose="02020603050405020304" pitchFamily="18" charset="0"/>
              </a:rPr>
              <a:t>car</a:t>
            </a:r>
            <a:r>
              <a:rPr lang="en-US" altLang="zh-CN" b="0" i="0" dirty="0">
                <a:effectLst/>
                <a:latin typeface="Times New Roman" panose="02020603050405020304" pitchFamily="18" charset="0"/>
                <a:cs typeface="Times New Roman" panose="02020603050405020304" pitchFamily="18" charset="0"/>
              </a:rPr>
              <a:t> is driven on the </a:t>
            </a:r>
            <a:r>
              <a:rPr lang="en-US" altLang="zh-CN" b="0" i="0" dirty="0">
                <a:solidFill>
                  <a:srgbClr val="FF0000"/>
                </a:solidFill>
                <a:effectLst/>
                <a:latin typeface="Times New Roman" panose="02020603050405020304" pitchFamily="18" charset="0"/>
                <a:cs typeface="Times New Roman" panose="02020603050405020304" pitchFamily="18" charset="0"/>
              </a:rPr>
              <a:t>road</a:t>
            </a:r>
            <a:r>
              <a:rPr lang="en-US" altLang="zh-CN" b="0" i="0" dirty="0">
                <a:effectLst/>
                <a:latin typeface="Times New Roman" panose="02020603050405020304" pitchFamily="18" charset="0"/>
                <a:cs typeface="Times New Roman" panose="02020603050405020304" pitchFamily="18" charset="0"/>
              </a:rPr>
              <a:t>.</a:t>
            </a:r>
          </a:p>
          <a:p>
            <a:r>
              <a:rPr lang="en-US" altLang="zh-CN" b="0" i="0" dirty="0">
                <a:effectLst/>
                <a:latin typeface="Times New Roman" panose="02020603050405020304" pitchFamily="18" charset="0"/>
                <a:cs typeface="Times New Roman" panose="02020603050405020304" pitchFamily="18" charset="0"/>
              </a:rPr>
              <a:t>Sentence 2:  The </a:t>
            </a:r>
            <a:r>
              <a:rPr lang="en-US" altLang="zh-CN" b="0" i="0" dirty="0">
                <a:solidFill>
                  <a:srgbClr val="FF0000"/>
                </a:solidFill>
                <a:effectLst/>
                <a:latin typeface="Times New Roman" panose="02020603050405020304" pitchFamily="18" charset="0"/>
                <a:cs typeface="Times New Roman" panose="02020603050405020304" pitchFamily="18" charset="0"/>
              </a:rPr>
              <a:t>truck</a:t>
            </a:r>
            <a:r>
              <a:rPr lang="en-US" altLang="zh-CN" b="0" i="0" dirty="0">
                <a:effectLst/>
                <a:latin typeface="Times New Roman" panose="02020603050405020304" pitchFamily="18" charset="0"/>
                <a:cs typeface="Times New Roman" panose="02020603050405020304" pitchFamily="18" charset="0"/>
              </a:rPr>
              <a:t> is driven on the </a:t>
            </a:r>
            <a:r>
              <a:rPr lang="en-US" altLang="zh-CN" b="0" i="0" dirty="0">
                <a:solidFill>
                  <a:srgbClr val="FF0000"/>
                </a:solidFill>
                <a:effectLst/>
                <a:latin typeface="Times New Roman" panose="02020603050405020304" pitchFamily="18" charset="0"/>
                <a:cs typeface="Times New Roman" panose="02020603050405020304" pitchFamily="18" charset="0"/>
              </a:rPr>
              <a:t>highway</a:t>
            </a:r>
            <a:r>
              <a:rPr lang="en-US" altLang="zh-CN" b="0" i="0" dirty="0">
                <a:effectLst/>
                <a:latin typeface="Times New Roman" panose="02020603050405020304" pitchFamily="18" charset="0"/>
                <a:cs typeface="Times New Roman" panose="02020603050405020304" pitchFamily="18" charset="0"/>
              </a:rPr>
              <a:t>.</a:t>
            </a:r>
          </a:p>
        </p:txBody>
      </p:sp>
      <p:sp>
        <p:nvSpPr>
          <p:cNvPr id="11" name="矩形 10">
            <a:extLst>
              <a:ext uri="{FF2B5EF4-FFF2-40B4-BE49-F238E27FC236}">
                <a16:creationId xmlns:a16="http://schemas.microsoft.com/office/drawing/2014/main" id="{3B7E813D-C359-4600-924A-7410E3BD6809}"/>
              </a:ext>
            </a:extLst>
          </p:cNvPr>
          <p:cNvSpPr/>
          <p:nvPr/>
        </p:nvSpPr>
        <p:spPr>
          <a:xfrm>
            <a:off x="0" y="6507522"/>
            <a:ext cx="6495068" cy="276999"/>
          </a:xfrm>
          <a:prstGeom prst="rect">
            <a:avLst/>
          </a:prstGeom>
        </p:spPr>
        <p:txBody>
          <a:bodyPr wrap="square">
            <a:spAutoFit/>
          </a:bodyPr>
          <a:lstStyle/>
          <a:p>
            <a:r>
              <a:rPr lang="zh-CN" altLang="en-US" sz="1200" dirty="0">
                <a:latin typeface="Times New Roman" panose="02020603050405020304" pitchFamily="18" charset="0"/>
                <a:cs typeface="Times New Roman" panose="02020603050405020304" pitchFamily="18" charset="0"/>
              </a:rPr>
              <a:t>https://medium.com/analytics-vidhya/an-introduction-to-tf-idf-using-python-5f9d1a343f77</a:t>
            </a:r>
          </a:p>
        </p:txBody>
      </p:sp>
      <p:sp>
        <p:nvSpPr>
          <p:cNvPr id="12" name="矩形 11">
            <a:extLst>
              <a:ext uri="{FF2B5EF4-FFF2-40B4-BE49-F238E27FC236}">
                <a16:creationId xmlns:a16="http://schemas.microsoft.com/office/drawing/2014/main" id="{1C9AAA5A-3137-4E38-AA61-BA4D05341B1A}"/>
              </a:ext>
            </a:extLst>
          </p:cNvPr>
          <p:cNvSpPr/>
          <p:nvPr/>
        </p:nvSpPr>
        <p:spPr>
          <a:xfrm>
            <a:off x="1187799" y="4171302"/>
            <a:ext cx="4798244" cy="93325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圖片 13">
            <a:extLst>
              <a:ext uri="{FF2B5EF4-FFF2-40B4-BE49-F238E27FC236}">
                <a16:creationId xmlns:a16="http://schemas.microsoft.com/office/drawing/2014/main" id="{AFE78558-54F0-4DD0-8383-E16B9609A5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5121" y="3526735"/>
            <a:ext cx="4924133" cy="2726079"/>
          </a:xfrm>
          <a:prstGeom prst="rect">
            <a:avLst/>
          </a:prstGeom>
        </p:spPr>
      </p:pic>
      <p:sp>
        <p:nvSpPr>
          <p:cNvPr id="13" name="矩形 12">
            <a:extLst>
              <a:ext uri="{FF2B5EF4-FFF2-40B4-BE49-F238E27FC236}">
                <a16:creationId xmlns:a16="http://schemas.microsoft.com/office/drawing/2014/main" id="{E100BB58-A55A-4B34-9B18-0B931D62FBF6}"/>
              </a:ext>
            </a:extLst>
          </p:cNvPr>
          <p:cNvSpPr/>
          <p:nvPr/>
        </p:nvSpPr>
        <p:spPr>
          <a:xfrm>
            <a:off x="1134435" y="5198841"/>
            <a:ext cx="2930381" cy="369332"/>
          </a:xfrm>
          <a:prstGeom prst="rect">
            <a:avLst/>
          </a:prstGeom>
        </p:spPr>
        <p:txBody>
          <a:bodyPr wrap="square">
            <a:spAutoFit/>
          </a:bodyPr>
          <a:lstStyle/>
          <a:p>
            <a:r>
              <a:rPr lang="en-US" altLang="zh-CN" b="0" i="0" dirty="0">
                <a:solidFill>
                  <a:srgbClr val="FF0000"/>
                </a:solidFill>
                <a:effectLst/>
                <a:latin typeface="Times New Roman" panose="02020603050405020304" pitchFamily="18" charset="0"/>
                <a:cs typeface="Times New Roman" panose="02020603050405020304" pitchFamily="18" charset="0"/>
              </a:rPr>
              <a:t>&lt; car</a:t>
            </a:r>
            <a:r>
              <a:rPr lang="en-US" altLang="zh-CN" dirty="0">
                <a:solidFill>
                  <a:srgbClr val="FF0000"/>
                </a:solidFill>
                <a:latin typeface="Times New Roman" panose="02020603050405020304" pitchFamily="18" charset="0"/>
                <a:cs typeface="Times New Roman" panose="02020603050405020304" pitchFamily="18" charset="0"/>
              </a:rPr>
              <a:t>, road, highway, truck &gt;</a:t>
            </a:r>
            <a:endParaRPr lang="en-US" altLang="zh-CN" b="0" i="0" dirty="0">
              <a:solidFill>
                <a:srgbClr val="FF0000"/>
              </a:solidFill>
              <a:effectLst/>
              <a:latin typeface="Times New Roman" panose="02020603050405020304" pitchFamily="18" charset="0"/>
              <a:cs typeface="Times New Roman" panose="02020603050405020304" pitchFamily="18" charset="0"/>
            </a:endParaRPr>
          </a:p>
        </p:txBody>
      </p:sp>
      <p:sp>
        <p:nvSpPr>
          <p:cNvPr id="15" name="矩形 14">
            <a:extLst>
              <a:ext uri="{FF2B5EF4-FFF2-40B4-BE49-F238E27FC236}">
                <a16:creationId xmlns:a16="http://schemas.microsoft.com/office/drawing/2014/main" id="{E100BB58-A55A-4B34-9B18-0B931D62FBF6}"/>
              </a:ext>
            </a:extLst>
          </p:cNvPr>
          <p:cNvSpPr/>
          <p:nvPr/>
        </p:nvSpPr>
        <p:spPr>
          <a:xfrm>
            <a:off x="1134435" y="5631918"/>
            <a:ext cx="4564144" cy="646331"/>
          </a:xfrm>
          <a:prstGeom prst="rect">
            <a:avLst/>
          </a:prstGeom>
        </p:spPr>
        <p:txBody>
          <a:bodyPr wrap="square">
            <a:spAutoFit/>
          </a:bodyPr>
          <a:lstStyle/>
          <a:p>
            <a:r>
              <a:rPr lang="en-US" altLang="zh-CN" b="0" i="0" dirty="0">
                <a:effectLst/>
                <a:latin typeface="Times New Roman" panose="02020603050405020304" pitchFamily="18" charset="0"/>
                <a:cs typeface="Times New Roman" panose="02020603050405020304" pitchFamily="18" charset="0"/>
              </a:rPr>
              <a:t>Sentence 1: [1, 1, 0, 0] </a:t>
            </a:r>
          </a:p>
          <a:p>
            <a:r>
              <a:rPr lang="en-US" altLang="zh-CN" b="0" i="0" dirty="0">
                <a:effectLst/>
                <a:latin typeface="Times New Roman" panose="02020603050405020304" pitchFamily="18" charset="0"/>
                <a:cs typeface="Times New Roman" panose="02020603050405020304" pitchFamily="18" charset="0"/>
              </a:rPr>
              <a:t>Sentence 2</a:t>
            </a:r>
            <a:r>
              <a:rPr lang="en-US" altLang="zh-CN" dirty="0">
                <a:latin typeface="Times New Roman" panose="02020603050405020304" pitchFamily="18" charset="0"/>
                <a:cs typeface="Times New Roman" panose="02020603050405020304" pitchFamily="18" charset="0"/>
              </a:rPr>
              <a:t>: [0, 0, 1, 1] </a:t>
            </a:r>
          </a:p>
        </p:txBody>
      </p:sp>
      <p:sp>
        <p:nvSpPr>
          <p:cNvPr id="16" name="矩形 15">
            <a:extLst>
              <a:ext uri="{FF2B5EF4-FFF2-40B4-BE49-F238E27FC236}">
                <a16:creationId xmlns:a16="http://schemas.microsoft.com/office/drawing/2014/main" id="{FDC4E2F4-FEA1-488F-8E7B-55B203E22A87}"/>
              </a:ext>
            </a:extLst>
          </p:cNvPr>
          <p:cNvSpPr/>
          <p:nvPr/>
        </p:nvSpPr>
        <p:spPr>
          <a:xfrm>
            <a:off x="-261301" y="1159982"/>
            <a:ext cx="5252258" cy="573234"/>
          </a:xfrm>
          <a:prstGeom prst="rect">
            <a:avLst/>
          </a:prstGeom>
        </p:spPr>
        <p:txBody>
          <a:bodyPr wrap="square">
            <a:spAutoFit/>
          </a:bodyPr>
          <a:lstStyle/>
          <a:p>
            <a:pPr algn="ctr">
              <a:lnSpc>
                <a:spcPts val="4000"/>
              </a:lnSpc>
            </a:pPr>
            <a:r>
              <a:rPr lang="en-US" altLang="zh-CN" sz="2800" b="1" dirty="0">
                <a:latin typeface="Times New Roman" panose="02020603050405020304" pitchFamily="18" charset="0"/>
                <a:cs typeface="Times New Roman" panose="02020603050405020304" pitchFamily="18" charset="0"/>
              </a:rPr>
              <a:t>Loop Closure Detection</a:t>
            </a:r>
            <a:endParaRPr lang="zh-CN" altLang="en-US" sz="2800" b="1" dirty="0">
              <a:latin typeface="Times New Roman" panose="02020603050405020304" pitchFamily="18" charset="0"/>
              <a:cs typeface="Times New Roman" panose="02020603050405020304" pitchFamily="18" charset="0"/>
            </a:endParaRPr>
          </a:p>
        </p:txBody>
      </p:sp>
      <p:sp>
        <p:nvSpPr>
          <p:cNvPr id="17" name="矩形 16">
            <a:extLst>
              <a:ext uri="{FF2B5EF4-FFF2-40B4-BE49-F238E27FC236}">
                <a16:creationId xmlns:a16="http://schemas.microsoft.com/office/drawing/2014/main" id="{B492B549-A0EE-42E9-870E-41470988859D}"/>
              </a:ext>
            </a:extLst>
          </p:cNvPr>
          <p:cNvSpPr/>
          <p:nvPr/>
        </p:nvSpPr>
        <p:spPr>
          <a:xfrm>
            <a:off x="417495" y="353800"/>
            <a:ext cx="6699463" cy="646331"/>
          </a:xfrm>
          <a:prstGeom prst="rect">
            <a:avLst/>
          </a:prstGeom>
        </p:spPr>
        <p:txBody>
          <a:bodyPr wrap="none">
            <a:spAutoFit/>
          </a:bodyPr>
          <a:lstStyle/>
          <a:p>
            <a:r>
              <a:rPr lang="en-US" altLang="zh-CN" sz="3600" b="1" dirty="0">
                <a:latin typeface="Times New Roman" panose="02020603050405020304" pitchFamily="18" charset="0"/>
                <a:cs typeface="Times New Roman" panose="02020603050405020304" pitchFamily="18" charset="0"/>
              </a:rPr>
              <a:t>11.5.2 Overview of the Flowchart</a:t>
            </a:r>
          </a:p>
        </p:txBody>
      </p:sp>
    </p:spTree>
    <p:extLst>
      <p:ext uri="{BB962C8B-B14F-4D97-AF65-F5344CB8AC3E}">
        <p14:creationId xmlns:p14="http://schemas.microsoft.com/office/powerpoint/2010/main" val="57106017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8FBCF3E8-E604-4AE6-9626-031E1381DA5E}"/>
              </a:ext>
            </a:extLst>
          </p:cNvPr>
          <p:cNvSpPr/>
          <p:nvPr/>
        </p:nvSpPr>
        <p:spPr>
          <a:xfrm>
            <a:off x="862785" y="2650955"/>
            <a:ext cx="10705528" cy="1287788"/>
          </a:xfrm>
          <a:prstGeom prst="rect">
            <a:avLst/>
          </a:prstGeom>
        </p:spPr>
        <p:txBody>
          <a:bodyPr wrap="square">
            <a:spAutoFit/>
          </a:bodyPr>
          <a:lstStyle/>
          <a:p>
            <a:pPr marL="285750" indent="-285750" algn="just">
              <a:lnSpc>
                <a:spcPts val="2800"/>
              </a:lnSpc>
              <a:spcAft>
                <a:spcPts val="600"/>
              </a:spcAft>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It computes document similarity directly in the word-count space, which may be slow for large vocabularies.</a:t>
            </a:r>
          </a:p>
          <a:p>
            <a:pPr marL="285750" indent="-285750" algn="just">
              <a:lnSpc>
                <a:spcPts val="2800"/>
              </a:lnSpc>
              <a:spcAft>
                <a:spcPts val="600"/>
              </a:spcAft>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It assumes that the counts of different words provide independent of similarity.</a:t>
            </a:r>
          </a:p>
          <a:p>
            <a:pPr marL="285750" indent="-285750" algn="just">
              <a:lnSpc>
                <a:spcPts val="2800"/>
              </a:lnSpc>
              <a:spcAft>
                <a:spcPts val="600"/>
              </a:spcAft>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It makes no use of semantic similarities between words.</a:t>
            </a:r>
          </a:p>
        </p:txBody>
      </p:sp>
      <p:sp>
        <p:nvSpPr>
          <p:cNvPr id="6" name="矩形 5">
            <a:extLst>
              <a:ext uri="{FF2B5EF4-FFF2-40B4-BE49-F238E27FC236}">
                <a16:creationId xmlns:a16="http://schemas.microsoft.com/office/drawing/2014/main" id="{F320D4C5-2739-410A-B6FE-8204C5B3E944}"/>
              </a:ext>
            </a:extLst>
          </p:cNvPr>
          <p:cNvSpPr/>
          <p:nvPr/>
        </p:nvSpPr>
        <p:spPr>
          <a:xfrm>
            <a:off x="513814" y="1981204"/>
            <a:ext cx="3016403" cy="461665"/>
          </a:xfrm>
          <a:prstGeom prst="rect">
            <a:avLst/>
          </a:prstGeom>
        </p:spPr>
        <p:txBody>
          <a:bodyPr wrap="none">
            <a:spAutoFit/>
          </a:bodyPr>
          <a:lstStyle/>
          <a:p>
            <a:r>
              <a:rPr lang="en-US" altLang="zh-CN" sz="2400" b="1" dirty="0">
                <a:latin typeface="Times New Roman" panose="02020603050405020304" pitchFamily="18" charset="0"/>
                <a:cs typeface="Times New Roman" panose="02020603050405020304" pitchFamily="18" charset="0"/>
              </a:rPr>
              <a:t>Limitation of TF-IDF</a:t>
            </a:r>
            <a:endParaRPr lang="zh-CN" altLang="en-US" sz="2400" b="1" dirty="0"/>
          </a:p>
        </p:txBody>
      </p:sp>
      <p:sp>
        <p:nvSpPr>
          <p:cNvPr id="7" name="矩形 6">
            <a:extLst>
              <a:ext uri="{FF2B5EF4-FFF2-40B4-BE49-F238E27FC236}">
                <a16:creationId xmlns:a16="http://schemas.microsoft.com/office/drawing/2014/main" id="{1FCFF76A-30BE-41B1-B69F-E3CDEC136FBF}"/>
              </a:ext>
            </a:extLst>
          </p:cNvPr>
          <p:cNvSpPr/>
          <p:nvPr/>
        </p:nvSpPr>
        <p:spPr>
          <a:xfrm>
            <a:off x="513814" y="4394817"/>
            <a:ext cx="2629887" cy="461665"/>
          </a:xfrm>
          <a:prstGeom prst="rect">
            <a:avLst/>
          </a:prstGeom>
        </p:spPr>
        <p:txBody>
          <a:bodyPr wrap="none">
            <a:spAutoFit/>
          </a:bodyPr>
          <a:lstStyle/>
          <a:p>
            <a:r>
              <a:rPr lang="en-US" altLang="zh-CN" sz="2400" b="1" dirty="0">
                <a:latin typeface="Times New Roman" panose="02020603050405020304" pitchFamily="18" charset="0"/>
                <a:cs typeface="Times New Roman" panose="02020603050405020304" pitchFamily="18" charset="0"/>
              </a:rPr>
              <a:t>TF-IDF for SLAM</a:t>
            </a:r>
            <a:endParaRPr lang="zh-CN" altLang="en-US" sz="2400" b="1" dirty="0"/>
          </a:p>
        </p:txBody>
      </p:sp>
      <p:sp>
        <p:nvSpPr>
          <p:cNvPr id="8" name="矩形 7">
            <a:extLst>
              <a:ext uri="{FF2B5EF4-FFF2-40B4-BE49-F238E27FC236}">
                <a16:creationId xmlns:a16="http://schemas.microsoft.com/office/drawing/2014/main" id="{B4A23FAE-C842-4F4A-BE46-C56609BE974C}"/>
              </a:ext>
            </a:extLst>
          </p:cNvPr>
          <p:cNvSpPr/>
          <p:nvPr/>
        </p:nvSpPr>
        <p:spPr>
          <a:xfrm>
            <a:off x="862785" y="4987431"/>
            <a:ext cx="5973123" cy="415498"/>
          </a:xfrm>
          <a:prstGeom prst="rect">
            <a:avLst/>
          </a:prstGeom>
        </p:spPr>
        <p:txBody>
          <a:bodyPr wrap="square">
            <a:spAutoFit/>
          </a:bodyPr>
          <a:lstStyle/>
          <a:p>
            <a:pPr marL="285750" indent="-285750" algn="just">
              <a:lnSpc>
                <a:spcPts val="2800"/>
              </a:lnSpc>
              <a:spcAft>
                <a:spcPts val="600"/>
              </a:spcAft>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Terms in document </a:t>
            </a:r>
            <a:r>
              <a:rPr lang="en-US" altLang="zh-CN" dirty="0">
                <a:latin typeface="Times New Roman" panose="02020603050405020304" pitchFamily="18" charset="0"/>
                <a:cs typeface="Times New Roman" panose="02020603050405020304" pitchFamily="18" charset="0"/>
                <a:sym typeface="Wingdings" panose="05000000000000000000" pitchFamily="2" charset="2"/>
              </a:rPr>
              <a:t> </a:t>
            </a:r>
            <a:r>
              <a:rPr lang="en-US" altLang="zh-CN"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Features in image </a:t>
            </a:r>
            <a:endParaRPr lang="en-US" altLang="zh-CN" dirty="0">
              <a:solidFill>
                <a:srgbClr val="FF0000"/>
              </a:solidFill>
              <a:latin typeface="Times New Roman" panose="02020603050405020304" pitchFamily="18" charset="0"/>
              <a:cs typeface="Times New Roman" panose="02020603050405020304" pitchFamily="18" charset="0"/>
            </a:endParaRPr>
          </a:p>
        </p:txBody>
      </p:sp>
      <p:sp>
        <p:nvSpPr>
          <p:cNvPr id="9" name="矩形 8">
            <a:extLst>
              <a:ext uri="{FF2B5EF4-FFF2-40B4-BE49-F238E27FC236}">
                <a16:creationId xmlns:a16="http://schemas.microsoft.com/office/drawing/2014/main" id="{FDC4E2F4-FEA1-488F-8E7B-55B203E22A87}"/>
              </a:ext>
            </a:extLst>
          </p:cNvPr>
          <p:cNvSpPr/>
          <p:nvPr/>
        </p:nvSpPr>
        <p:spPr>
          <a:xfrm>
            <a:off x="-261301" y="1159982"/>
            <a:ext cx="5252258" cy="573234"/>
          </a:xfrm>
          <a:prstGeom prst="rect">
            <a:avLst/>
          </a:prstGeom>
        </p:spPr>
        <p:txBody>
          <a:bodyPr wrap="square">
            <a:spAutoFit/>
          </a:bodyPr>
          <a:lstStyle/>
          <a:p>
            <a:pPr algn="ctr">
              <a:lnSpc>
                <a:spcPts val="4000"/>
              </a:lnSpc>
            </a:pPr>
            <a:r>
              <a:rPr lang="en-US" altLang="zh-CN" sz="2800" b="1" dirty="0">
                <a:latin typeface="Times New Roman" panose="02020603050405020304" pitchFamily="18" charset="0"/>
                <a:cs typeface="Times New Roman" panose="02020603050405020304" pitchFamily="18" charset="0"/>
              </a:rPr>
              <a:t>Loop Closure Detection</a:t>
            </a:r>
            <a:endParaRPr lang="zh-CN" altLang="en-US" sz="2800" b="1" dirty="0">
              <a:latin typeface="Times New Roman" panose="02020603050405020304" pitchFamily="18" charset="0"/>
              <a:cs typeface="Times New Roman" panose="02020603050405020304" pitchFamily="18" charset="0"/>
            </a:endParaRPr>
          </a:p>
        </p:txBody>
      </p:sp>
      <p:sp>
        <p:nvSpPr>
          <p:cNvPr id="10" name="矩形 9">
            <a:extLst>
              <a:ext uri="{FF2B5EF4-FFF2-40B4-BE49-F238E27FC236}">
                <a16:creationId xmlns:a16="http://schemas.microsoft.com/office/drawing/2014/main" id="{B492B549-A0EE-42E9-870E-41470988859D}"/>
              </a:ext>
            </a:extLst>
          </p:cNvPr>
          <p:cNvSpPr/>
          <p:nvPr/>
        </p:nvSpPr>
        <p:spPr>
          <a:xfrm>
            <a:off x="417495" y="353800"/>
            <a:ext cx="6699463" cy="646331"/>
          </a:xfrm>
          <a:prstGeom prst="rect">
            <a:avLst/>
          </a:prstGeom>
        </p:spPr>
        <p:txBody>
          <a:bodyPr wrap="none">
            <a:spAutoFit/>
          </a:bodyPr>
          <a:lstStyle/>
          <a:p>
            <a:r>
              <a:rPr lang="en-US" altLang="zh-CN" sz="3600" b="1" dirty="0">
                <a:latin typeface="Times New Roman" panose="02020603050405020304" pitchFamily="18" charset="0"/>
                <a:cs typeface="Times New Roman" panose="02020603050405020304" pitchFamily="18" charset="0"/>
              </a:rPr>
              <a:t>11.5.2 Overview of the Flowchart</a:t>
            </a:r>
          </a:p>
        </p:txBody>
      </p:sp>
    </p:spTree>
    <p:extLst>
      <p:ext uri="{BB962C8B-B14F-4D97-AF65-F5344CB8AC3E}">
        <p14:creationId xmlns:p14="http://schemas.microsoft.com/office/powerpoint/2010/main" val="420809524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6E74CEE9-A819-47A9-810C-F9A5CE5617B2}"/>
              </a:ext>
            </a:extLst>
          </p:cNvPr>
          <p:cNvSpPr/>
          <p:nvPr/>
        </p:nvSpPr>
        <p:spPr>
          <a:xfrm>
            <a:off x="463805" y="2065890"/>
            <a:ext cx="5000921" cy="461665"/>
          </a:xfrm>
          <a:prstGeom prst="rect">
            <a:avLst/>
          </a:prstGeom>
        </p:spPr>
        <p:txBody>
          <a:bodyPr wrap="none">
            <a:spAutoFit/>
          </a:bodyPr>
          <a:lstStyle/>
          <a:p>
            <a:r>
              <a:rPr lang="en-US" altLang="zh-CN" sz="2400" b="1" dirty="0">
                <a:latin typeface="Times New Roman" panose="02020603050405020304" pitchFamily="18" charset="0"/>
                <a:cs typeface="Times New Roman" panose="02020603050405020304" pitchFamily="18" charset="0"/>
              </a:rPr>
              <a:t>Summary of</a:t>
            </a:r>
            <a:r>
              <a:rPr lang="zh-CN" altLang="en-US" sz="2400" b="1" dirty="0">
                <a:latin typeface="Times New Roman" panose="02020603050405020304" pitchFamily="18" charset="0"/>
                <a:cs typeface="Times New Roman" panose="02020603050405020304" pitchFamily="18" charset="0"/>
              </a:rPr>
              <a:t> </a:t>
            </a:r>
            <a:r>
              <a:rPr lang="en-US" altLang="zh-CN" sz="2400" b="1" dirty="0">
                <a:latin typeface="Times New Roman" panose="02020603050405020304" pitchFamily="18" charset="0"/>
                <a:cs typeface="Times New Roman" panose="02020603050405020304" pitchFamily="18" charset="0"/>
              </a:rPr>
              <a:t>Loop Closure Detection</a:t>
            </a:r>
            <a:endParaRPr lang="zh-CN" altLang="en-US" sz="2400" b="1" dirty="0">
              <a:latin typeface="Times New Roman" panose="02020603050405020304" pitchFamily="18" charset="0"/>
              <a:cs typeface="Times New Roman" panose="02020603050405020304" pitchFamily="18" charset="0"/>
            </a:endParaRPr>
          </a:p>
        </p:txBody>
      </p:sp>
      <p:sp>
        <p:nvSpPr>
          <p:cNvPr id="10" name="矩形 9">
            <a:extLst>
              <a:ext uri="{FF2B5EF4-FFF2-40B4-BE49-F238E27FC236}">
                <a16:creationId xmlns:a16="http://schemas.microsoft.com/office/drawing/2014/main" id="{83A7EBF5-5471-40AD-AE5B-F2BA55C82410}"/>
              </a:ext>
            </a:extLst>
          </p:cNvPr>
          <p:cNvSpPr/>
          <p:nvPr/>
        </p:nvSpPr>
        <p:spPr>
          <a:xfrm>
            <a:off x="812776" y="2705946"/>
            <a:ext cx="5879005" cy="415755"/>
          </a:xfrm>
          <a:prstGeom prst="rect">
            <a:avLst/>
          </a:prstGeom>
        </p:spPr>
        <p:txBody>
          <a:bodyPr wrap="square">
            <a:spAutoFit/>
          </a:bodyPr>
          <a:lstStyle/>
          <a:p>
            <a:pPr marL="285750" indent="-285750" algn="just">
              <a:lnSpc>
                <a:spcPts val="2800"/>
              </a:lnSpc>
              <a:spcAft>
                <a:spcPts val="600"/>
              </a:spcAft>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It is a procedure to find the similarity between images.</a:t>
            </a:r>
          </a:p>
        </p:txBody>
      </p:sp>
      <p:pic>
        <p:nvPicPr>
          <p:cNvPr id="12" name="圖片 11">
            <a:extLst>
              <a:ext uri="{FF2B5EF4-FFF2-40B4-BE49-F238E27FC236}">
                <a16:creationId xmlns:a16="http://schemas.microsoft.com/office/drawing/2014/main" id="{3A079760-557B-43C2-99F6-95F199132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9074" y="3469315"/>
            <a:ext cx="4858732" cy="1970486"/>
          </a:xfrm>
          <a:prstGeom prst="rect">
            <a:avLst/>
          </a:prstGeom>
        </p:spPr>
      </p:pic>
      <p:sp>
        <p:nvSpPr>
          <p:cNvPr id="13" name="矩形 12">
            <a:extLst>
              <a:ext uri="{FF2B5EF4-FFF2-40B4-BE49-F238E27FC236}">
                <a16:creationId xmlns:a16="http://schemas.microsoft.com/office/drawing/2014/main" id="{007D8C6A-2397-485D-89B2-8833D3D90909}"/>
              </a:ext>
            </a:extLst>
          </p:cNvPr>
          <p:cNvSpPr/>
          <p:nvPr/>
        </p:nvSpPr>
        <p:spPr>
          <a:xfrm>
            <a:off x="4552767" y="5804709"/>
            <a:ext cx="3374642" cy="276999"/>
          </a:xfrm>
          <a:prstGeom prst="rect">
            <a:avLst/>
          </a:prstGeom>
        </p:spPr>
        <p:txBody>
          <a:bodyPr wrap="none">
            <a:spAutoFit/>
          </a:bodyPr>
          <a:lstStyle/>
          <a:p>
            <a:r>
              <a:rPr lang="zh-CN" altLang="en-US" sz="1200" dirty="0">
                <a:latin typeface="Times New Roman" panose="02020603050405020304" pitchFamily="18" charset="0"/>
                <a:cs typeface="Times New Roman" panose="02020603050405020304" pitchFamily="18" charset="0"/>
              </a:rPr>
              <a:t>https://nrottmann.github.io/publication/iros2020ws/</a:t>
            </a:r>
          </a:p>
        </p:txBody>
      </p:sp>
      <p:sp>
        <p:nvSpPr>
          <p:cNvPr id="14" name="矩形 13">
            <a:extLst>
              <a:ext uri="{FF2B5EF4-FFF2-40B4-BE49-F238E27FC236}">
                <a16:creationId xmlns:a16="http://schemas.microsoft.com/office/drawing/2014/main" id="{84CF2079-B4EA-46AE-8547-019FEFD84B14}"/>
              </a:ext>
            </a:extLst>
          </p:cNvPr>
          <p:cNvSpPr/>
          <p:nvPr/>
        </p:nvSpPr>
        <p:spPr>
          <a:xfrm>
            <a:off x="4376748" y="5381831"/>
            <a:ext cx="1031308" cy="276999"/>
          </a:xfrm>
          <a:prstGeom prst="rect">
            <a:avLst/>
          </a:prstGeom>
        </p:spPr>
        <p:txBody>
          <a:bodyPr wrap="none">
            <a:spAutoFit/>
          </a:bodyPr>
          <a:lstStyle/>
          <a:p>
            <a:r>
              <a:rPr lang="en-US" altLang="zh-CN" sz="1200" dirty="0">
                <a:solidFill>
                  <a:srgbClr val="FF0000"/>
                </a:solidFill>
                <a:latin typeface="Times New Roman" panose="02020603050405020304" pitchFamily="18" charset="0"/>
                <a:cs typeface="Times New Roman" panose="02020603050405020304" pitchFamily="18" charset="0"/>
              </a:rPr>
              <a:t>Without LCD</a:t>
            </a:r>
            <a:endParaRPr lang="zh-CN" altLang="en-US" sz="1200" dirty="0">
              <a:solidFill>
                <a:srgbClr val="FF0000"/>
              </a:solidFill>
            </a:endParaRPr>
          </a:p>
        </p:txBody>
      </p:sp>
      <p:sp>
        <p:nvSpPr>
          <p:cNvPr id="15" name="矩形 14">
            <a:extLst>
              <a:ext uri="{FF2B5EF4-FFF2-40B4-BE49-F238E27FC236}">
                <a16:creationId xmlns:a16="http://schemas.microsoft.com/office/drawing/2014/main" id="{822AFEB4-5367-4018-BF77-A7B5EEC3A8BD}"/>
              </a:ext>
            </a:extLst>
          </p:cNvPr>
          <p:cNvSpPr/>
          <p:nvPr/>
        </p:nvSpPr>
        <p:spPr>
          <a:xfrm>
            <a:off x="7319482" y="5381831"/>
            <a:ext cx="834139" cy="276999"/>
          </a:xfrm>
          <a:prstGeom prst="rect">
            <a:avLst/>
          </a:prstGeom>
        </p:spPr>
        <p:txBody>
          <a:bodyPr wrap="none">
            <a:spAutoFit/>
          </a:bodyPr>
          <a:lstStyle/>
          <a:p>
            <a:r>
              <a:rPr lang="en-US" altLang="zh-CN" sz="1200" dirty="0">
                <a:solidFill>
                  <a:srgbClr val="FF0000"/>
                </a:solidFill>
                <a:latin typeface="Times New Roman" panose="02020603050405020304" pitchFamily="18" charset="0"/>
                <a:cs typeface="Times New Roman" panose="02020603050405020304" pitchFamily="18" charset="0"/>
              </a:rPr>
              <a:t>With LCD</a:t>
            </a:r>
            <a:endParaRPr lang="zh-CN" altLang="en-US" sz="1200" dirty="0">
              <a:solidFill>
                <a:srgbClr val="FF0000"/>
              </a:solidFill>
            </a:endParaRPr>
          </a:p>
        </p:txBody>
      </p:sp>
      <p:sp>
        <p:nvSpPr>
          <p:cNvPr id="11" name="矩形 10">
            <a:extLst>
              <a:ext uri="{FF2B5EF4-FFF2-40B4-BE49-F238E27FC236}">
                <a16:creationId xmlns:a16="http://schemas.microsoft.com/office/drawing/2014/main" id="{FDC4E2F4-FEA1-488F-8E7B-55B203E22A87}"/>
              </a:ext>
            </a:extLst>
          </p:cNvPr>
          <p:cNvSpPr/>
          <p:nvPr/>
        </p:nvSpPr>
        <p:spPr>
          <a:xfrm>
            <a:off x="-261301" y="1159982"/>
            <a:ext cx="5252258" cy="573234"/>
          </a:xfrm>
          <a:prstGeom prst="rect">
            <a:avLst/>
          </a:prstGeom>
        </p:spPr>
        <p:txBody>
          <a:bodyPr wrap="square">
            <a:spAutoFit/>
          </a:bodyPr>
          <a:lstStyle/>
          <a:p>
            <a:pPr algn="ctr">
              <a:lnSpc>
                <a:spcPts val="4000"/>
              </a:lnSpc>
            </a:pPr>
            <a:r>
              <a:rPr lang="en-US" altLang="zh-CN" sz="2800" b="1" dirty="0">
                <a:latin typeface="Times New Roman" panose="02020603050405020304" pitchFamily="18" charset="0"/>
                <a:cs typeface="Times New Roman" panose="02020603050405020304" pitchFamily="18" charset="0"/>
              </a:rPr>
              <a:t>Loop Closure Detection</a:t>
            </a:r>
            <a:endParaRPr lang="zh-CN" altLang="en-US" sz="2800" b="1" dirty="0">
              <a:latin typeface="Times New Roman" panose="02020603050405020304" pitchFamily="18" charset="0"/>
              <a:cs typeface="Times New Roman" panose="02020603050405020304" pitchFamily="18" charset="0"/>
            </a:endParaRPr>
          </a:p>
        </p:txBody>
      </p:sp>
      <p:sp>
        <p:nvSpPr>
          <p:cNvPr id="16" name="矩形 15">
            <a:extLst>
              <a:ext uri="{FF2B5EF4-FFF2-40B4-BE49-F238E27FC236}">
                <a16:creationId xmlns:a16="http://schemas.microsoft.com/office/drawing/2014/main" id="{B492B549-A0EE-42E9-870E-41470988859D}"/>
              </a:ext>
            </a:extLst>
          </p:cNvPr>
          <p:cNvSpPr/>
          <p:nvPr/>
        </p:nvSpPr>
        <p:spPr>
          <a:xfrm>
            <a:off x="417495" y="353800"/>
            <a:ext cx="6699463" cy="646331"/>
          </a:xfrm>
          <a:prstGeom prst="rect">
            <a:avLst/>
          </a:prstGeom>
        </p:spPr>
        <p:txBody>
          <a:bodyPr wrap="none">
            <a:spAutoFit/>
          </a:bodyPr>
          <a:lstStyle/>
          <a:p>
            <a:r>
              <a:rPr lang="en-US" altLang="zh-CN" sz="3600" b="1" dirty="0">
                <a:latin typeface="Times New Roman" panose="02020603050405020304" pitchFamily="18" charset="0"/>
                <a:cs typeface="Times New Roman" panose="02020603050405020304" pitchFamily="18" charset="0"/>
              </a:rPr>
              <a:t>11.5.2 Overview of the Flowchart</a:t>
            </a:r>
          </a:p>
        </p:txBody>
      </p:sp>
    </p:spTree>
    <p:extLst>
      <p:ext uri="{BB962C8B-B14F-4D97-AF65-F5344CB8AC3E}">
        <p14:creationId xmlns:p14="http://schemas.microsoft.com/office/powerpoint/2010/main" val="382951268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A869B770-4647-4771-B1CE-DA539F2087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3968" y="1421580"/>
            <a:ext cx="7709168" cy="4322641"/>
          </a:xfrm>
          <a:prstGeom prst="rect">
            <a:avLst/>
          </a:prstGeom>
        </p:spPr>
      </p:pic>
      <p:sp>
        <p:nvSpPr>
          <p:cNvPr id="3" name="文字方塊 2">
            <a:extLst>
              <a:ext uri="{FF2B5EF4-FFF2-40B4-BE49-F238E27FC236}">
                <a16:creationId xmlns:a16="http://schemas.microsoft.com/office/drawing/2014/main" id="{C9783A44-1E94-4649-8EDA-5A9D51D56F1F}"/>
              </a:ext>
            </a:extLst>
          </p:cNvPr>
          <p:cNvSpPr txBox="1"/>
          <p:nvPr/>
        </p:nvSpPr>
        <p:spPr>
          <a:xfrm>
            <a:off x="7010399" y="6488668"/>
            <a:ext cx="5830957" cy="369332"/>
          </a:xfrm>
          <a:prstGeom prst="rect">
            <a:avLst/>
          </a:prstGeom>
          <a:noFill/>
        </p:spPr>
        <p:txBody>
          <a:bodyPr wrap="square" rtlCol="0">
            <a:spAutoFit/>
          </a:bodyPr>
          <a:lstStyle/>
          <a:p>
            <a:r>
              <a:rPr lang="en-US" altLang="zh-TW" dirty="0">
                <a:hlinkClick r:id="rId4"/>
              </a:rPr>
              <a:t>https://www.youtube.com/watch?v=H7wRrUhzyYM</a:t>
            </a:r>
            <a:endParaRPr lang="zh-TW" altLang="en-US" dirty="0"/>
          </a:p>
        </p:txBody>
      </p:sp>
    </p:spTree>
    <p:extLst>
      <p:ext uri="{BB962C8B-B14F-4D97-AF65-F5344CB8AC3E}">
        <p14:creationId xmlns:p14="http://schemas.microsoft.com/office/powerpoint/2010/main" val="144293230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99474D40-3053-4666-8BEF-4E854B1BF79C}"/>
              </a:ext>
            </a:extLst>
          </p:cNvPr>
          <p:cNvSpPr/>
          <p:nvPr/>
        </p:nvSpPr>
        <p:spPr>
          <a:xfrm>
            <a:off x="-182625" y="586976"/>
            <a:ext cx="9825867" cy="646331"/>
          </a:xfrm>
          <a:prstGeom prst="rect">
            <a:avLst/>
          </a:prstGeom>
        </p:spPr>
        <p:txBody>
          <a:bodyPr wrap="square">
            <a:spAutoFit/>
          </a:bodyPr>
          <a:lstStyle/>
          <a:p>
            <a:pPr lvl="1"/>
            <a:r>
              <a:rPr lang="en-US" altLang="zh-CN" sz="3600" b="1" dirty="0">
                <a:latin typeface="Times New Roman" panose="02020603050405020304" pitchFamily="18" charset="0"/>
                <a:cs typeface="Times New Roman" panose="02020603050405020304" pitchFamily="18" charset="0"/>
              </a:rPr>
              <a:t>11.5.3 Applications: Autonomous Navigation </a:t>
            </a:r>
          </a:p>
        </p:txBody>
      </p:sp>
      <p:pic>
        <p:nvPicPr>
          <p:cNvPr id="6" name="圖片 5">
            <a:extLst>
              <a:ext uri="{FF2B5EF4-FFF2-40B4-BE49-F238E27FC236}">
                <a16:creationId xmlns:a16="http://schemas.microsoft.com/office/drawing/2014/main" id="{985131ED-B8DD-40B2-BF3D-95C616399B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0808" y="1671950"/>
            <a:ext cx="3371532" cy="4329757"/>
          </a:xfrm>
          <a:prstGeom prst="rect">
            <a:avLst/>
          </a:prstGeom>
        </p:spPr>
      </p:pic>
      <p:sp>
        <p:nvSpPr>
          <p:cNvPr id="7" name="矩形 6">
            <a:extLst>
              <a:ext uri="{FF2B5EF4-FFF2-40B4-BE49-F238E27FC236}">
                <a16:creationId xmlns:a16="http://schemas.microsoft.com/office/drawing/2014/main" id="{6E6C084A-C81A-42B1-BBEA-E9E8FACCA760}"/>
              </a:ext>
            </a:extLst>
          </p:cNvPr>
          <p:cNvSpPr/>
          <p:nvPr/>
        </p:nvSpPr>
        <p:spPr>
          <a:xfrm>
            <a:off x="304054" y="1671950"/>
            <a:ext cx="6231321" cy="400110"/>
          </a:xfrm>
          <a:prstGeom prst="rect">
            <a:avLst/>
          </a:prstGeom>
        </p:spPr>
        <p:txBody>
          <a:bodyPr wrap="none">
            <a:spAutoFit/>
          </a:bodyPr>
          <a:lstStyle/>
          <a:p>
            <a:r>
              <a:rPr lang="en-US" altLang="zh-CN" sz="2000" b="1" dirty="0">
                <a:latin typeface="Times New Roman" panose="02020603050405020304" pitchFamily="18" charset="0"/>
                <a:cs typeface="Times New Roman" panose="02020603050405020304" pitchFamily="18" charset="0"/>
              </a:rPr>
              <a:t>Vision-based navigation systems of Stanford Cart, 1979</a:t>
            </a:r>
            <a:endParaRPr lang="zh-CN" altLang="en-US" sz="2000" b="1" dirty="0">
              <a:latin typeface="Times New Roman" panose="02020603050405020304" pitchFamily="18" charset="0"/>
              <a:cs typeface="Times New Roman" panose="02020603050405020304" pitchFamily="18" charset="0"/>
            </a:endParaRPr>
          </a:p>
        </p:txBody>
      </p:sp>
      <p:sp>
        <p:nvSpPr>
          <p:cNvPr id="8" name="矩形 7">
            <a:extLst>
              <a:ext uri="{FF2B5EF4-FFF2-40B4-BE49-F238E27FC236}">
                <a16:creationId xmlns:a16="http://schemas.microsoft.com/office/drawing/2014/main" id="{3A5321A0-1CAE-4105-8B06-023C0688A238}"/>
              </a:ext>
            </a:extLst>
          </p:cNvPr>
          <p:cNvSpPr/>
          <p:nvPr/>
        </p:nvSpPr>
        <p:spPr>
          <a:xfrm>
            <a:off x="7890387" y="6214334"/>
            <a:ext cx="4301613" cy="276999"/>
          </a:xfrm>
          <a:prstGeom prst="rect">
            <a:avLst/>
          </a:prstGeom>
        </p:spPr>
        <p:txBody>
          <a:bodyPr wrap="square">
            <a:spAutoFit/>
          </a:bodyPr>
          <a:lstStyle/>
          <a:p>
            <a:r>
              <a:rPr lang="zh-CN" altLang="en-US" sz="1200" dirty="0">
                <a:latin typeface="Times New Roman" panose="02020603050405020304" pitchFamily="18" charset="0"/>
                <a:cs typeface="Times New Roman" panose="02020603050405020304" pitchFamily="18" charset="0"/>
              </a:rPr>
              <a:t>https://news.stanford.edu/2019/01/16/stanfords-robotics-legacy/</a:t>
            </a:r>
          </a:p>
        </p:txBody>
      </p:sp>
      <p:sp>
        <p:nvSpPr>
          <p:cNvPr id="9" name="矩形 8">
            <a:extLst>
              <a:ext uri="{FF2B5EF4-FFF2-40B4-BE49-F238E27FC236}">
                <a16:creationId xmlns:a16="http://schemas.microsoft.com/office/drawing/2014/main" id="{C54550C3-E6CD-42B9-A51E-FE573D0F8CD6}"/>
              </a:ext>
            </a:extLst>
          </p:cNvPr>
          <p:cNvSpPr/>
          <p:nvPr/>
        </p:nvSpPr>
        <p:spPr>
          <a:xfrm>
            <a:off x="520093" y="2249703"/>
            <a:ext cx="7182199" cy="1204432"/>
          </a:xfrm>
          <a:prstGeom prst="rect">
            <a:avLst/>
          </a:prstGeom>
        </p:spPr>
        <p:txBody>
          <a:bodyPr wrap="square">
            <a:spAutoFit/>
          </a:bodyPr>
          <a:lstStyle/>
          <a:p>
            <a:pPr marL="285750" indent="-285750" algn="just">
              <a:lnSpc>
                <a:spcPts val="3000"/>
              </a:lnSpc>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T</a:t>
            </a:r>
            <a:r>
              <a:rPr lang="zh-CN" altLang="en-US" dirty="0">
                <a:latin typeface="Times New Roman" panose="02020603050405020304" pitchFamily="18" charset="0"/>
                <a:cs typeface="Times New Roman" panose="02020603050405020304" pitchFamily="18" charset="0"/>
              </a:rPr>
              <a:t>he cart was equipped with 3D vision capabilities. It was also reconfigured to pause after each meter of movement and take 10-15 minutes to reassess its surroundings and reevaluate its decided path. </a:t>
            </a:r>
          </a:p>
        </p:txBody>
      </p:sp>
      <p:sp>
        <p:nvSpPr>
          <p:cNvPr id="10" name="矩形 9">
            <a:extLst>
              <a:ext uri="{FF2B5EF4-FFF2-40B4-BE49-F238E27FC236}">
                <a16:creationId xmlns:a16="http://schemas.microsoft.com/office/drawing/2014/main" id="{35686EED-C1DA-4C15-B229-0D1D71F293FB}"/>
              </a:ext>
            </a:extLst>
          </p:cNvPr>
          <p:cNvSpPr/>
          <p:nvPr/>
        </p:nvSpPr>
        <p:spPr>
          <a:xfrm>
            <a:off x="520093" y="3685090"/>
            <a:ext cx="7182198" cy="1210331"/>
          </a:xfrm>
          <a:prstGeom prst="rect">
            <a:avLst/>
          </a:prstGeom>
        </p:spPr>
        <p:txBody>
          <a:bodyPr wrap="square">
            <a:spAutoFit/>
          </a:bodyPr>
          <a:lstStyle/>
          <a:p>
            <a:pPr marL="285750" indent="-285750" algn="just">
              <a:lnSpc>
                <a:spcPts val="3000"/>
              </a:lnSpc>
              <a:buFont typeface="Arial" panose="020B0604020202020204" pitchFamily="34" charset="0"/>
              <a:buChar char="•"/>
            </a:pPr>
            <a:r>
              <a:rPr lang="zh-CN" altLang="en-US" dirty="0">
                <a:latin typeface="Times New Roman" panose="02020603050405020304" pitchFamily="18" charset="0"/>
                <a:cs typeface="Times New Roman" panose="02020603050405020304" pitchFamily="18" charset="0"/>
              </a:rPr>
              <a:t>In 1979, this cautious version of the cart successfully made its way 20 meters through a chair-strewn room in five hours without human intervention.</a:t>
            </a:r>
          </a:p>
        </p:txBody>
      </p:sp>
    </p:spTree>
    <p:extLst>
      <p:ext uri="{BB962C8B-B14F-4D97-AF65-F5344CB8AC3E}">
        <p14:creationId xmlns:p14="http://schemas.microsoft.com/office/powerpoint/2010/main" val="370437284"/>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4792</TotalTime>
  <Words>10720</Words>
  <Application>Microsoft Office PowerPoint</Application>
  <PresentationFormat>宽屏</PresentationFormat>
  <Paragraphs>949</Paragraphs>
  <Slides>105</Slides>
  <Notes>93</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105</vt:i4>
      </vt:variant>
    </vt:vector>
  </HeadingPairs>
  <TitlesOfParts>
    <vt:vector size="116" baseType="lpstr">
      <vt:lpstr>-apple-system</vt:lpstr>
      <vt:lpstr>PingFang SC</vt:lpstr>
      <vt:lpstr>等线</vt:lpstr>
      <vt:lpstr>Arial</vt:lpstr>
      <vt:lpstr>Arial</vt:lpstr>
      <vt:lpstr>Calibri</vt:lpstr>
      <vt:lpstr>Calibri Light</vt:lpstr>
      <vt:lpstr>Cambria Math</vt:lpstr>
      <vt:lpstr>Times New Roman</vt:lpstr>
      <vt:lpstr>Wingdings</vt:lpstr>
      <vt:lpstr>Office 佈景主題</vt:lpstr>
      <vt:lpstr>Chapter 11: Structure from Motion and SLAM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11.1.3 Radial distortion (5/5)  </vt:lpstr>
      <vt:lpstr>PowerPoint 演示文稿</vt:lpstr>
      <vt:lpstr>PowerPoint 演示文稿</vt:lpstr>
      <vt:lpstr>PowerPoint 演示文稿</vt:lpstr>
      <vt:lpstr>11.2.1 Pose Estimation - Linear Algorithms (1/9)</vt:lpstr>
      <vt:lpstr>11.2.1 Pose Estimation - Linear Algorithms (2/9)</vt:lpstr>
      <vt:lpstr>PowerPoint 演示文稿</vt:lpstr>
      <vt:lpstr>11.2.1 Pose Estimation - Linear Algorithms (4/9)</vt:lpstr>
      <vt:lpstr>11.2.1 Pose Estimation - Linear Algorithms (5/9)</vt:lpstr>
      <vt:lpstr>11.2.1 Pose Estimation - Linear Algorithms (6/9)</vt:lpstr>
      <vt:lpstr>11.2.1 Pose Estimation - Linear Algorithms (7/9)</vt:lpstr>
      <vt:lpstr>11.2.1 Pose Estimation - Linear Algorithms (8/9)</vt:lpstr>
      <vt:lpstr>11.2.1 Pose Estimation - Linear Algorithms (9/9)</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11.5.2 Overview of the Flowchart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Simple Introduction to Simultaneous Localization And Mapping (SLAM) and Autonomous Navigation</dc:title>
  <dc:creator>AvisChiu</dc:creator>
  <cp:lastModifiedBy>彭 pelativity</cp:lastModifiedBy>
  <cp:revision>237</cp:revision>
  <dcterms:created xsi:type="dcterms:W3CDTF">2021-05-25T10:59:28Z</dcterms:created>
  <dcterms:modified xsi:type="dcterms:W3CDTF">2023-05-16T06:06:03Z</dcterms:modified>
</cp:coreProperties>
</file>