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44" r:id="rId1"/>
  </p:sldMasterIdLst>
  <p:notesMasterIdLst>
    <p:notesMasterId r:id="rId80"/>
  </p:notesMasterIdLst>
  <p:sldIdLst>
    <p:sldId id="261" r:id="rId2"/>
    <p:sldId id="262" r:id="rId3"/>
    <p:sldId id="258" r:id="rId4"/>
    <p:sldId id="264" r:id="rId5"/>
    <p:sldId id="267" r:id="rId6"/>
    <p:sldId id="269" r:id="rId7"/>
    <p:sldId id="270" r:id="rId8"/>
    <p:sldId id="271" r:id="rId9"/>
    <p:sldId id="272" r:id="rId10"/>
    <p:sldId id="273" r:id="rId11"/>
    <p:sldId id="274" r:id="rId12"/>
    <p:sldId id="276" r:id="rId13"/>
    <p:sldId id="277" r:id="rId14"/>
    <p:sldId id="363" r:id="rId15"/>
    <p:sldId id="279" r:id="rId16"/>
    <p:sldId id="280" r:id="rId17"/>
    <p:sldId id="281" r:id="rId18"/>
    <p:sldId id="282" r:id="rId19"/>
    <p:sldId id="283" r:id="rId20"/>
    <p:sldId id="284" r:id="rId21"/>
    <p:sldId id="287" r:id="rId22"/>
    <p:sldId id="290" r:id="rId23"/>
    <p:sldId id="292" r:id="rId24"/>
    <p:sldId id="293" r:id="rId25"/>
    <p:sldId id="294" r:id="rId26"/>
    <p:sldId id="295" r:id="rId27"/>
    <p:sldId id="296" r:id="rId28"/>
    <p:sldId id="297" r:id="rId29"/>
    <p:sldId id="298" r:id="rId30"/>
    <p:sldId id="299" r:id="rId31"/>
    <p:sldId id="300" r:id="rId32"/>
    <p:sldId id="301" r:id="rId33"/>
    <p:sldId id="302" r:id="rId34"/>
    <p:sldId id="303" r:id="rId35"/>
    <p:sldId id="305" r:id="rId36"/>
    <p:sldId id="306" r:id="rId37"/>
    <p:sldId id="307" r:id="rId38"/>
    <p:sldId id="285" r:id="rId39"/>
    <p:sldId id="308" r:id="rId40"/>
    <p:sldId id="309" r:id="rId41"/>
    <p:sldId id="310" r:id="rId42"/>
    <p:sldId id="311" r:id="rId43"/>
    <p:sldId id="312" r:id="rId44"/>
    <p:sldId id="315" r:id="rId45"/>
    <p:sldId id="317" r:id="rId46"/>
    <p:sldId id="318" r:id="rId47"/>
    <p:sldId id="319" r:id="rId48"/>
    <p:sldId id="320" r:id="rId49"/>
    <p:sldId id="321" r:id="rId50"/>
    <p:sldId id="322" r:id="rId51"/>
    <p:sldId id="323" r:id="rId52"/>
    <p:sldId id="326" r:id="rId53"/>
    <p:sldId id="327" r:id="rId54"/>
    <p:sldId id="364" r:id="rId55"/>
    <p:sldId id="332" r:id="rId56"/>
    <p:sldId id="333" r:id="rId57"/>
    <p:sldId id="334" r:id="rId58"/>
    <p:sldId id="335" r:id="rId59"/>
    <p:sldId id="336" r:id="rId60"/>
    <p:sldId id="337" r:id="rId61"/>
    <p:sldId id="339" r:id="rId62"/>
    <p:sldId id="340" r:id="rId63"/>
    <p:sldId id="341" r:id="rId64"/>
    <p:sldId id="342" r:id="rId65"/>
    <p:sldId id="344" r:id="rId66"/>
    <p:sldId id="345" r:id="rId67"/>
    <p:sldId id="346" r:id="rId68"/>
    <p:sldId id="347" r:id="rId69"/>
    <p:sldId id="348" r:id="rId70"/>
    <p:sldId id="350" r:id="rId71"/>
    <p:sldId id="351" r:id="rId72"/>
    <p:sldId id="352" r:id="rId73"/>
    <p:sldId id="353" r:id="rId74"/>
    <p:sldId id="355" r:id="rId75"/>
    <p:sldId id="356" r:id="rId76"/>
    <p:sldId id="357" r:id="rId77"/>
    <p:sldId id="358" r:id="rId78"/>
    <p:sldId id="362" r:id="rId7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00" autoAdjust="0"/>
    <p:restoredTop sz="78941" autoAdjust="0"/>
  </p:normalViewPr>
  <p:slideViewPr>
    <p:cSldViewPr snapToGrid="0">
      <p:cViewPr varScale="1">
        <p:scale>
          <a:sx n="90" d="100"/>
          <a:sy n="90" d="100"/>
        </p:scale>
        <p:origin x="151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860D11-4024-4797-AF1D-DDED89FC6955}" type="datetimeFigureOut">
              <a:rPr lang="zh-TW" altLang="en-US" smtClean="0"/>
              <a:t>2023/5/8</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F3F0F7-08CF-4222-AB88-F07377CECCFC}" type="slidenum">
              <a:rPr lang="zh-TW" altLang="en-US" smtClean="0"/>
              <a:t>‹#›</a:t>
            </a:fld>
            <a:endParaRPr lang="zh-TW" altLang="en-US"/>
          </a:p>
        </p:txBody>
      </p:sp>
    </p:spTree>
    <p:extLst>
      <p:ext uri="{BB962C8B-B14F-4D97-AF65-F5344CB8AC3E}">
        <p14:creationId xmlns:p14="http://schemas.microsoft.com/office/powerpoint/2010/main" val="27353958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F8F3F0F7-08CF-4222-AB88-F07377CECCFC}" type="slidenum">
              <a:rPr lang="zh-TW" altLang="en-US" smtClean="0"/>
              <a:t>1</a:t>
            </a:fld>
            <a:endParaRPr lang="zh-TW" altLang="en-US"/>
          </a:p>
        </p:txBody>
      </p:sp>
    </p:spTree>
    <p:extLst>
      <p:ext uri="{BB962C8B-B14F-4D97-AF65-F5344CB8AC3E}">
        <p14:creationId xmlns:p14="http://schemas.microsoft.com/office/powerpoint/2010/main" val="18598341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p:txBody>
      </p:sp>
      <p:sp>
        <p:nvSpPr>
          <p:cNvPr id="4" name="投影片編號版面配置區 3"/>
          <p:cNvSpPr>
            <a:spLocks noGrp="1"/>
          </p:cNvSpPr>
          <p:nvPr>
            <p:ph type="sldNum" sz="quarter" idx="5"/>
          </p:nvPr>
        </p:nvSpPr>
        <p:spPr/>
        <p:txBody>
          <a:bodyPr/>
          <a:lstStyle/>
          <a:p>
            <a:fld id="{F8F3F0F7-08CF-4222-AB88-F07377CECCFC}" type="slidenum">
              <a:rPr lang="zh-TW" altLang="en-US" smtClean="0"/>
              <a:t>10</a:t>
            </a:fld>
            <a:endParaRPr lang="zh-TW" altLang="en-US"/>
          </a:p>
        </p:txBody>
      </p:sp>
    </p:spTree>
    <p:extLst>
      <p:ext uri="{BB962C8B-B14F-4D97-AF65-F5344CB8AC3E}">
        <p14:creationId xmlns:p14="http://schemas.microsoft.com/office/powerpoint/2010/main" val="5729741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b="0" i="0" dirty="0">
                <a:solidFill>
                  <a:srgbClr val="374151"/>
                </a:solidFill>
                <a:effectLst/>
                <a:latin typeface="Söhne"/>
              </a:rPr>
              <a:t>期末考</a:t>
            </a:r>
            <a:r>
              <a:rPr lang="en-US" altLang="zh-TW" b="0" i="0" dirty="0">
                <a:solidFill>
                  <a:srgbClr val="374151"/>
                </a:solidFill>
                <a:effectLst/>
                <a:latin typeface="Söhne"/>
              </a:rPr>
              <a:t>1</a:t>
            </a:r>
            <a:endParaRPr lang="zh-TW" altLang="en-US" dirty="0"/>
          </a:p>
        </p:txBody>
      </p:sp>
      <p:sp>
        <p:nvSpPr>
          <p:cNvPr id="4" name="投影片編號版面配置區 3"/>
          <p:cNvSpPr>
            <a:spLocks noGrp="1"/>
          </p:cNvSpPr>
          <p:nvPr>
            <p:ph type="sldNum" sz="quarter" idx="5"/>
          </p:nvPr>
        </p:nvSpPr>
        <p:spPr/>
        <p:txBody>
          <a:bodyPr/>
          <a:lstStyle/>
          <a:p>
            <a:fld id="{F8F3F0F7-08CF-4222-AB88-F07377CECCFC}" type="slidenum">
              <a:rPr lang="zh-TW" altLang="en-US" smtClean="0"/>
              <a:t>11</a:t>
            </a:fld>
            <a:endParaRPr lang="zh-TW" altLang="en-US"/>
          </a:p>
        </p:txBody>
      </p:sp>
    </p:spTree>
    <p:extLst>
      <p:ext uri="{BB962C8B-B14F-4D97-AF65-F5344CB8AC3E}">
        <p14:creationId xmlns:p14="http://schemas.microsoft.com/office/powerpoint/2010/main" val="31761059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F8F3F0F7-08CF-4222-AB88-F07377CECCFC}" type="slidenum">
              <a:rPr lang="zh-TW" altLang="en-US" smtClean="0"/>
              <a:t>12</a:t>
            </a:fld>
            <a:endParaRPr lang="zh-TW" altLang="en-US"/>
          </a:p>
        </p:txBody>
      </p:sp>
    </p:spTree>
    <p:extLst>
      <p:ext uri="{BB962C8B-B14F-4D97-AF65-F5344CB8AC3E}">
        <p14:creationId xmlns:p14="http://schemas.microsoft.com/office/powerpoint/2010/main" val="6678479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F8F3F0F7-08CF-4222-AB88-F07377CECCFC}" type="slidenum">
              <a:rPr lang="zh-TW" altLang="en-US" smtClean="0"/>
              <a:t>13</a:t>
            </a:fld>
            <a:endParaRPr lang="zh-TW" altLang="en-US"/>
          </a:p>
        </p:txBody>
      </p:sp>
    </p:spTree>
    <p:extLst>
      <p:ext uri="{BB962C8B-B14F-4D97-AF65-F5344CB8AC3E}">
        <p14:creationId xmlns:p14="http://schemas.microsoft.com/office/powerpoint/2010/main" val="2778359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10f0c330442_0_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12" name="Google Shape;212;g10f0c330442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a:p>
        </p:txBody>
      </p:sp>
      <p:sp>
        <p:nvSpPr>
          <p:cNvPr id="4" name="投影片編號版面配置區 3"/>
          <p:cNvSpPr>
            <a:spLocks noGrp="1"/>
          </p:cNvSpPr>
          <p:nvPr>
            <p:ph type="sldNum" sz="quarter" idx="5"/>
          </p:nvPr>
        </p:nvSpPr>
        <p:spPr/>
        <p:txBody>
          <a:bodyPr/>
          <a:lstStyle/>
          <a:p>
            <a:fld id="{E166C4D3-D343-4D15-BADB-03CCB486B992}" type="slidenum">
              <a:rPr lang="zh-TW" altLang="en-US" smtClean="0"/>
              <a:t>16</a:t>
            </a:fld>
            <a:endParaRPr lang="zh-TW" altLang="en-US"/>
          </a:p>
        </p:txBody>
      </p:sp>
    </p:spTree>
    <p:extLst>
      <p:ext uri="{BB962C8B-B14F-4D97-AF65-F5344CB8AC3E}">
        <p14:creationId xmlns:p14="http://schemas.microsoft.com/office/powerpoint/2010/main" val="23547680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a:p>
        </p:txBody>
      </p:sp>
      <p:sp>
        <p:nvSpPr>
          <p:cNvPr id="4" name="投影片編號版面配置區 3"/>
          <p:cNvSpPr>
            <a:spLocks noGrp="1"/>
          </p:cNvSpPr>
          <p:nvPr>
            <p:ph type="sldNum" sz="quarter" idx="5"/>
          </p:nvPr>
        </p:nvSpPr>
        <p:spPr/>
        <p:txBody>
          <a:bodyPr/>
          <a:lstStyle/>
          <a:p>
            <a:fld id="{E166C4D3-D343-4D15-BADB-03CCB486B992}" type="slidenum">
              <a:rPr lang="zh-TW" altLang="en-US" smtClean="0"/>
              <a:t>17</a:t>
            </a:fld>
            <a:endParaRPr lang="zh-TW" altLang="en-US"/>
          </a:p>
        </p:txBody>
      </p:sp>
    </p:spTree>
    <p:extLst>
      <p:ext uri="{BB962C8B-B14F-4D97-AF65-F5344CB8AC3E}">
        <p14:creationId xmlns:p14="http://schemas.microsoft.com/office/powerpoint/2010/main" val="6221441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F8F3F0F7-08CF-4222-AB88-F07377CECCFC}" type="slidenum">
              <a:rPr lang="zh-TW" altLang="en-US" smtClean="0"/>
              <a:t>18</a:t>
            </a:fld>
            <a:endParaRPr lang="zh-TW" altLang="en-US"/>
          </a:p>
        </p:txBody>
      </p:sp>
    </p:spTree>
    <p:extLst>
      <p:ext uri="{BB962C8B-B14F-4D97-AF65-F5344CB8AC3E}">
        <p14:creationId xmlns:p14="http://schemas.microsoft.com/office/powerpoint/2010/main" val="26936151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a:p>
        </p:txBody>
      </p:sp>
      <p:sp>
        <p:nvSpPr>
          <p:cNvPr id="4" name="投影片編號版面配置區 3"/>
          <p:cNvSpPr>
            <a:spLocks noGrp="1"/>
          </p:cNvSpPr>
          <p:nvPr>
            <p:ph type="sldNum" sz="quarter" idx="5"/>
          </p:nvPr>
        </p:nvSpPr>
        <p:spPr/>
        <p:txBody>
          <a:bodyPr/>
          <a:lstStyle/>
          <a:p>
            <a:fld id="{E166C4D3-D343-4D15-BADB-03CCB486B992}" type="slidenum">
              <a:rPr lang="zh-TW" altLang="en-US" smtClean="0"/>
              <a:t>19</a:t>
            </a:fld>
            <a:endParaRPr lang="zh-TW" altLang="en-US"/>
          </a:p>
        </p:txBody>
      </p:sp>
    </p:spTree>
    <p:extLst>
      <p:ext uri="{BB962C8B-B14F-4D97-AF65-F5344CB8AC3E}">
        <p14:creationId xmlns:p14="http://schemas.microsoft.com/office/powerpoint/2010/main" val="33926942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a:p>
        </p:txBody>
      </p:sp>
      <p:sp>
        <p:nvSpPr>
          <p:cNvPr id="4" name="投影片編號版面配置區 3"/>
          <p:cNvSpPr>
            <a:spLocks noGrp="1"/>
          </p:cNvSpPr>
          <p:nvPr>
            <p:ph type="sldNum" sz="quarter" idx="5"/>
          </p:nvPr>
        </p:nvSpPr>
        <p:spPr/>
        <p:txBody>
          <a:bodyPr/>
          <a:lstStyle/>
          <a:p>
            <a:fld id="{E166C4D3-D343-4D15-BADB-03CCB486B992}" type="slidenum">
              <a:rPr lang="zh-TW" altLang="en-US" smtClean="0"/>
              <a:t>20</a:t>
            </a:fld>
            <a:endParaRPr lang="zh-TW" altLang="en-US"/>
          </a:p>
        </p:txBody>
      </p:sp>
    </p:spTree>
    <p:extLst>
      <p:ext uri="{BB962C8B-B14F-4D97-AF65-F5344CB8AC3E}">
        <p14:creationId xmlns:p14="http://schemas.microsoft.com/office/powerpoint/2010/main" val="2109853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F8F3F0F7-08CF-4222-AB88-F07377CECCFC}" type="slidenum">
              <a:rPr lang="zh-TW" altLang="en-US" smtClean="0"/>
              <a:t>2</a:t>
            </a:fld>
            <a:endParaRPr lang="zh-TW" altLang="en-US"/>
          </a:p>
        </p:txBody>
      </p:sp>
    </p:spTree>
    <p:extLst>
      <p:ext uri="{BB962C8B-B14F-4D97-AF65-F5344CB8AC3E}">
        <p14:creationId xmlns:p14="http://schemas.microsoft.com/office/powerpoint/2010/main" val="14348881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a:p>
        </p:txBody>
      </p:sp>
      <p:sp>
        <p:nvSpPr>
          <p:cNvPr id="4" name="投影片編號版面配置區 3"/>
          <p:cNvSpPr>
            <a:spLocks noGrp="1"/>
          </p:cNvSpPr>
          <p:nvPr>
            <p:ph type="sldNum" sz="quarter" idx="5"/>
          </p:nvPr>
        </p:nvSpPr>
        <p:spPr/>
        <p:txBody>
          <a:bodyPr/>
          <a:lstStyle/>
          <a:p>
            <a:fld id="{E166C4D3-D343-4D15-BADB-03CCB486B992}" type="slidenum">
              <a:rPr lang="zh-TW" altLang="en-US" smtClean="0"/>
              <a:t>21</a:t>
            </a:fld>
            <a:endParaRPr lang="zh-TW" altLang="en-US"/>
          </a:p>
        </p:txBody>
      </p:sp>
    </p:spTree>
    <p:extLst>
      <p:ext uri="{BB962C8B-B14F-4D97-AF65-F5344CB8AC3E}">
        <p14:creationId xmlns:p14="http://schemas.microsoft.com/office/powerpoint/2010/main" val="30565399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F8F3F0F7-08CF-4222-AB88-F07377CECCFC}" type="slidenum">
              <a:rPr lang="zh-TW" altLang="en-US" smtClean="0"/>
              <a:t>22</a:t>
            </a:fld>
            <a:endParaRPr lang="zh-TW" altLang="en-US"/>
          </a:p>
        </p:txBody>
      </p:sp>
    </p:spTree>
    <p:extLst>
      <p:ext uri="{BB962C8B-B14F-4D97-AF65-F5344CB8AC3E}">
        <p14:creationId xmlns:p14="http://schemas.microsoft.com/office/powerpoint/2010/main" val="38380793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F8F3F0F7-08CF-4222-AB88-F07377CECCFC}" type="slidenum">
              <a:rPr lang="zh-TW" altLang="en-US" smtClean="0"/>
              <a:t>23</a:t>
            </a:fld>
            <a:endParaRPr lang="zh-TW" altLang="en-US"/>
          </a:p>
        </p:txBody>
      </p:sp>
    </p:spTree>
    <p:extLst>
      <p:ext uri="{BB962C8B-B14F-4D97-AF65-F5344CB8AC3E}">
        <p14:creationId xmlns:p14="http://schemas.microsoft.com/office/powerpoint/2010/main" val="6041819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F8F3F0F7-08CF-4222-AB88-F07377CECCFC}" type="slidenum">
              <a:rPr lang="zh-TW" altLang="en-US" smtClean="0"/>
              <a:t>24</a:t>
            </a:fld>
            <a:endParaRPr lang="zh-TW" altLang="en-US"/>
          </a:p>
        </p:txBody>
      </p:sp>
    </p:spTree>
    <p:extLst>
      <p:ext uri="{BB962C8B-B14F-4D97-AF65-F5344CB8AC3E}">
        <p14:creationId xmlns:p14="http://schemas.microsoft.com/office/powerpoint/2010/main" val="11047280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dirty="0"/>
          </a:p>
        </p:txBody>
      </p:sp>
      <p:sp>
        <p:nvSpPr>
          <p:cNvPr id="4" name="投影片編號版面配置區 3"/>
          <p:cNvSpPr>
            <a:spLocks noGrp="1"/>
          </p:cNvSpPr>
          <p:nvPr>
            <p:ph type="sldNum" sz="quarter" idx="5"/>
          </p:nvPr>
        </p:nvSpPr>
        <p:spPr/>
        <p:txBody>
          <a:bodyPr/>
          <a:lstStyle/>
          <a:p>
            <a:fld id="{F8F3F0F7-08CF-4222-AB88-F07377CECCFC}" type="slidenum">
              <a:rPr lang="zh-TW" altLang="en-US" smtClean="0"/>
              <a:t>25</a:t>
            </a:fld>
            <a:endParaRPr lang="zh-TW" altLang="en-US"/>
          </a:p>
        </p:txBody>
      </p:sp>
    </p:spTree>
    <p:extLst>
      <p:ext uri="{BB962C8B-B14F-4D97-AF65-F5344CB8AC3E}">
        <p14:creationId xmlns:p14="http://schemas.microsoft.com/office/powerpoint/2010/main" val="14118303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a:p>
        </p:txBody>
      </p:sp>
      <p:sp>
        <p:nvSpPr>
          <p:cNvPr id="4" name="投影片編號版面配置區 3"/>
          <p:cNvSpPr>
            <a:spLocks noGrp="1"/>
          </p:cNvSpPr>
          <p:nvPr>
            <p:ph type="sldNum" sz="quarter" idx="5"/>
          </p:nvPr>
        </p:nvSpPr>
        <p:spPr/>
        <p:txBody>
          <a:bodyPr/>
          <a:lstStyle/>
          <a:p>
            <a:fld id="{F8F3F0F7-08CF-4222-AB88-F07377CECCFC}" type="slidenum">
              <a:rPr lang="zh-TW" altLang="en-US" smtClean="0"/>
              <a:t>26</a:t>
            </a:fld>
            <a:endParaRPr lang="zh-TW" altLang="en-US"/>
          </a:p>
        </p:txBody>
      </p:sp>
    </p:spTree>
    <p:extLst>
      <p:ext uri="{BB962C8B-B14F-4D97-AF65-F5344CB8AC3E}">
        <p14:creationId xmlns:p14="http://schemas.microsoft.com/office/powerpoint/2010/main" val="36281491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F8F3F0F7-08CF-4222-AB88-F07377CECCFC}" type="slidenum">
              <a:rPr lang="zh-TW" altLang="en-US" smtClean="0"/>
              <a:t>27</a:t>
            </a:fld>
            <a:endParaRPr lang="zh-TW" altLang="en-US"/>
          </a:p>
        </p:txBody>
      </p:sp>
    </p:spTree>
    <p:extLst>
      <p:ext uri="{BB962C8B-B14F-4D97-AF65-F5344CB8AC3E}">
        <p14:creationId xmlns:p14="http://schemas.microsoft.com/office/powerpoint/2010/main" val="4835530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F8F3F0F7-08CF-4222-AB88-F07377CECCFC}" type="slidenum">
              <a:rPr lang="zh-TW" altLang="en-US" smtClean="0"/>
              <a:t>28</a:t>
            </a:fld>
            <a:endParaRPr lang="zh-TW" altLang="en-US"/>
          </a:p>
        </p:txBody>
      </p:sp>
    </p:spTree>
    <p:extLst>
      <p:ext uri="{BB962C8B-B14F-4D97-AF65-F5344CB8AC3E}">
        <p14:creationId xmlns:p14="http://schemas.microsoft.com/office/powerpoint/2010/main" val="28450206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F8F3F0F7-08CF-4222-AB88-F07377CECCFC}" type="slidenum">
              <a:rPr lang="zh-TW" altLang="en-US" smtClean="0"/>
              <a:t>29</a:t>
            </a:fld>
            <a:endParaRPr lang="zh-TW" altLang="en-US"/>
          </a:p>
        </p:txBody>
      </p:sp>
    </p:spTree>
    <p:extLst>
      <p:ext uri="{BB962C8B-B14F-4D97-AF65-F5344CB8AC3E}">
        <p14:creationId xmlns:p14="http://schemas.microsoft.com/office/powerpoint/2010/main" val="21067292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F8F3F0F7-08CF-4222-AB88-F07377CECCFC}" type="slidenum">
              <a:rPr lang="zh-TW" altLang="en-US" smtClean="0"/>
              <a:t>30</a:t>
            </a:fld>
            <a:endParaRPr lang="zh-TW" altLang="en-US"/>
          </a:p>
        </p:txBody>
      </p:sp>
    </p:spTree>
    <p:extLst>
      <p:ext uri="{BB962C8B-B14F-4D97-AF65-F5344CB8AC3E}">
        <p14:creationId xmlns:p14="http://schemas.microsoft.com/office/powerpoint/2010/main" val="24076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F8F3F0F7-08CF-4222-AB88-F07377CECCFC}" type="slidenum">
              <a:rPr lang="zh-TW" altLang="en-US" smtClean="0"/>
              <a:t>3</a:t>
            </a:fld>
            <a:endParaRPr lang="zh-TW" altLang="en-US"/>
          </a:p>
        </p:txBody>
      </p:sp>
    </p:spTree>
    <p:extLst>
      <p:ext uri="{BB962C8B-B14F-4D97-AF65-F5344CB8AC3E}">
        <p14:creationId xmlns:p14="http://schemas.microsoft.com/office/powerpoint/2010/main" val="27523431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F8F3F0F7-08CF-4222-AB88-F07377CECCFC}" type="slidenum">
              <a:rPr lang="zh-TW" altLang="en-US" smtClean="0"/>
              <a:t>31</a:t>
            </a:fld>
            <a:endParaRPr lang="zh-TW" altLang="en-US"/>
          </a:p>
        </p:txBody>
      </p:sp>
    </p:spTree>
    <p:extLst>
      <p:ext uri="{BB962C8B-B14F-4D97-AF65-F5344CB8AC3E}">
        <p14:creationId xmlns:p14="http://schemas.microsoft.com/office/powerpoint/2010/main" val="12407568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F8F3F0F7-08CF-4222-AB88-F07377CECCFC}" type="slidenum">
              <a:rPr lang="zh-TW" altLang="en-US" smtClean="0"/>
              <a:t>32</a:t>
            </a:fld>
            <a:endParaRPr lang="zh-TW" altLang="en-US"/>
          </a:p>
        </p:txBody>
      </p:sp>
    </p:spTree>
    <p:extLst>
      <p:ext uri="{BB962C8B-B14F-4D97-AF65-F5344CB8AC3E}">
        <p14:creationId xmlns:p14="http://schemas.microsoft.com/office/powerpoint/2010/main" val="14360661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F8F3F0F7-08CF-4222-AB88-F07377CECCFC}" type="slidenum">
              <a:rPr lang="zh-TW" altLang="en-US" smtClean="0"/>
              <a:t>33</a:t>
            </a:fld>
            <a:endParaRPr lang="zh-TW" altLang="en-US"/>
          </a:p>
        </p:txBody>
      </p:sp>
    </p:spTree>
    <p:extLst>
      <p:ext uri="{BB962C8B-B14F-4D97-AF65-F5344CB8AC3E}">
        <p14:creationId xmlns:p14="http://schemas.microsoft.com/office/powerpoint/2010/main" val="8062550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F8F3F0F7-08CF-4222-AB88-F07377CECCFC}" type="slidenum">
              <a:rPr lang="zh-TW" altLang="en-US" smtClean="0"/>
              <a:t>34</a:t>
            </a:fld>
            <a:endParaRPr lang="zh-TW" altLang="en-US"/>
          </a:p>
        </p:txBody>
      </p:sp>
    </p:spTree>
    <p:extLst>
      <p:ext uri="{BB962C8B-B14F-4D97-AF65-F5344CB8AC3E}">
        <p14:creationId xmlns:p14="http://schemas.microsoft.com/office/powerpoint/2010/main" val="38684567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F8F3F0F7-08CF-4222-AB88-F07377CECCFC}" type="slidenum">
              <a:rPr lang="zh-TW" altLang="en-US" smtClean="0"/>
              <a:t>35</a:t>
            </a:fld>
            <a:endParaRPr lang="zh-TW" altLang="en-US"/>
          </a:p>
        </p:txBody>
      </p:sp>
    </p:spTree>
    <p:extLst>
      <p:ext uri="{BB962C8B-B14F-4D97-AF65-F5344CB8AC3E}">
        <p14:creationId xmlns:p14="http://schemas.microsoft.com/office/powerpoint/2010/main" val="3861675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166C4D3-D343-4D15-BADB-03CCB486B992}" type="slidenum">
              <a:rPr lang="zh-TW" altLang="en-US" smtClean="0"/>
              <a:t>36</a:t>
            </a:fld>
            <a:endParaRPr lang="zh-TW" altLang="en-US"/>
          </a:p>
        </p:txBody>
      </p:sp>
    </p:spTree>
    <p:extLst>
      <p:ext uri="{BB962C8B-B14F-4D97-AF65-F5344CB8AC3E}">
        <p14:creationId xmlns:p14="http://schemas.microsoft.com/office/powerpoint/2010/main" val="13453073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F8F3F0F7-08CF-4222-AB88-F07377CECCFC}" type="slidenum">
              <a:rPr lang="zh-TW" altLang="en-US" smtClean="0"/>
              <a:t>37</a:t>
            </a:fld>
            <a:endParaRPr lang="zh-TW" altLang="en-US"/>
          </a:p>
        </p:txBody>
      </p:sp>
    </p:spTree>
    <p:extLst>
      <p:ext uri="{BB962C8B-B14F-4D97-AF65-F5344CB8AC3E}">
        <p14:creationId xmlns:p14="http://schemas.microsoft.com/office/powerpoint/2010/main" val="14282622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a:p>
        </p:txBody>
      </p:sp>
      <p:sp>
        <p:nvSpPr>
          <p:cNvPr id="4" name="投影片編號版面配置區 3"/>
          <p:cNvSpPr>
            <a:spLocks noGrp="1"/>
          </p:cNvSpPr>
          <p:nvPr>
            <p:ph type="sldNum" sz="quarter" idx="5"/>
          </p:nvPr>
        </p:nvSpPr>
        <p:spPr/>
        <p:txBody>
          <a:bodyPr/>
          <a:lstStyle/>
          <a:p>
            <a:fld id="{F8F3F0F7-08CF-4222-AB88-F07377CECCFC}" type="slidenum">
              <a:rPr lang="zh-TW" altLang="en-US" smtClean="0"/>
              <a:t>38</a:t>
            </a:fld>
            <a:endParaRPr lang="zh-TW" altLang="en-US"/>
          </a:p>
        </p:txBody>
      </p:sp>
    </p:spTree>
    <p:extLst>
      <p:ext uri="{BB962C8B-B14F-4D97-AF65-F5344CB8AC3E}">
        <p14:creationId xmlns:p14="http://schemas.microsoft.com/office/powerpoint/2010/main" val="34029512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F8F3F0F7-08CF-4222-AB88-F07377CECCFC}" type="slidenum">
              <a:rPr lang="zh-TW" altLang="en-US" smtClean="0"/>
              <a:t>39</a:t>
            </a:fld>
            <a:endParaRPr lang="zh-TW" altLang="en-US"/>
          </a:p>
        </p:txBody>
      </p:sp>
    </p:spTree>
    <p:extLst>
      <p:ext uri="{BB962C8B-B14F-4D97-AF65-F5344CB8AC3E}">
        <p14:creationId xmlns:p14="http://schemas.microsoft.com/office/powerpoint/2010/main" val="22585872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F8F3F0F7-08CF-4222-AB88-F07377CECCFC}" type="slidenum">
              <a:rPr lang="zh-TW" altLang="en-US" smtClean="0"/>
              <a:t>40</a:t>
            </a:fld>
            <a:endParaRPr lang="zh-TW" altLang="en-US"/>
          </a:p>
        </p:txBody>
      </p:sp>
    </p:spTree>
    <p:extLst>
      <p:ext uri="{BB962C8B-B14F-4D97-AF65-F5344CB8AC3E}">
        <p14:creationId xmlns:p14="http://schemas.microsoft.com/office/powerpoint/2010/main" val="638119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F8F3F0F7-08CF-4222-AB88-F07377CECCFC}" type="slidenum">
              <a:rPr lang="zh-TW" altLang="en-US" smtClean="0"/>
              <a:t>4</a:t>
            </a:fld>
            <a:endParaRPr lang="zh-TW" altLang="en-US"/>
          </a:p>
        </p:txBody>
      </p:sp>
    </p:spTree>
    <p:extLst>
      <p:ext uri="{BB962C8B-B14F-4D97-AF65-F5344CB8AC3E}">
        <p14:creationId xmlns:p14="http://schemas.microsoft.com/office/powerpoint/2010/main" val="33566432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F8F3F0F7-08CF-4222-AB88-F07377CECCFC}" type="slidenum">
              <a:rPr lang="zh-TW" altLang="en-US" smtClean="0"/>
              <a:t>41</a:t>
            </a:fld>
            <a:endParaRPr lang="zh-TW" altLang="en-US"/>
          </a:p>
        </p:txBody>
      </p:sp>
    </p:spTree>
    <p:extLst>
      <p:ext uri="{BB962C8B-B14F-4D97-AF65-F5344CB8AC3E}">
        <p14:creationId xmlns:p14="http://schemas.microsoft.com/office/powerpoint/2010/main" val="31547630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F8F3F0F7-08CF-4222-AB88-F07377CECCFC}" type="slidenum">
              <a:rPr lang="zh-TW" altLang="en-US" smtClean="0"/>
              <a:t>42</a:t>
            </a:fld>
            <a:endParaRPr lang="zh-TW" altLang="en-US"/>
          </a:p>
        </p:txBody>
      </p:sp>
    </p:spTree>
    <p:extLst>
      <p:ext uri="{BB962C8B-B14F-4D97-AF65-F5344CB8AC3E}">
        <p14:creationId xmlns:p14="http://schemas.microsoft.com/office/powerpoint/2010/main" val="13357036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p:txBody>
      </p:sp>
      <p:sp>
        <p:nvSpPr>
          <p:cNvPr id="4" name="投影片編號版面配置區 3"/>
          <p:cNvSpPr>
            <a:spLocks noGrp="1"/>
          </p:cNvSpPr>
          <p:nvPr>
            <p:ph type="sldNum" sz="quarter" idx="5"/>
          </p:nvPr>
        </p:nvSpPr>
        <p:spPr/>
        <p:txBody>
          <a:bodyPr/>
          <a:lstStyle/>
          <a:p>
            <a:fld id="{F8F3F0F7-08CF-4222-AB88-F07377CECCFC}" type="slidenum">
              <a:rPr lang="zh-TW" altLang="en-US" smtClean="0"/>
              <a:t>43</a:t>
            </a:fld>
            <a:endParaRPr lang="zh-TW" altLang="en-US"/>
          </a:p>
        </p:txBody>
      </p:sp>
    </p:spTree>
    <p:extLst>
      <p:ext uri="{BB962C8B-B14F-4D97-AF65-F5344CB8AC3E}">
        <p14:creationId xmlns:p14="http://schemas.microsoft.com/office/powerpoint/2010/main" val="25767386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F8F3F0F7-08CF-4222-AB88-F07377CECCFC}" type="slidenum">
              <a:rPr lang="zh-TW" altLang="en-US" smtClean="0"/>
              <a:t>44</a:t>
            </a:fld>
            <a:endParaRPr lang="zh-TW" altLang="en-US"/>
          </a:p>
        </p:txBody>
      </p:sp>
    </p:spTree>
    <p:extLst>
      <p:ext uri="{BB962C8B-B14F-4D97-AF65-F5344CB8AC3E}">
        <p14:creationId xmlns:p14="http://schemas.microsoft.com/office/powerpoint/2010/main" val="20321222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166C4D3-D343-4D15-BADB-03CCB486B992}" type="slidenum">
              <a:rPr lang="zh-TW" altLang="en-US" smtClean="0"/>
              <a:t>45</a:t>
            </a:fld>
            <a:endParaRPr lang="zh-TW" altLang="en-US"/>
          </a:p>
        </p:txBody>
      </p:sp>
    </p:spTree>
    <p:extLst>
      <p:ext uri="{BB962C8B-B14F-4D97-AF65-F5344CB8AC3E}">
        <p14:creationId xmlns:p14="http://schemas.microsoft.com/office/powerpoint/2010/main" val="24536824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166C4D3-D343-4D15-BADB-03CCB486B992}" type="slidenum">
              <a:rPr lang="zh-TW" altLang="en-US" smtClean="0"/>
              <a:t>46</a:t>
            </a:fld>
            <a:endParaRPr lang="zh-TW" altLang="en-US"/>
          </a:p>
        </p:txBody>
      </p:sp>
    </p:spTree>
    <p:extLst>
      <p:ext uri="{BB962C8B-B14F-4D97-AF65-F5344CB8AC3E}">
        <p14:creationId xmlns:p14="http://schemas.microsoft.com/office/powerpoint/2010/main" val="31416694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166C4D3-D343-4D15-BADB-03CCB486B992}" type="slidenum">
              <a:rPr lang="zh-TW" altLang="en-US" smtClean="0"/>
              <a:t>47</a:t>
            </a:fld>
            <a:endParaRPr lang="zh-TW" altLang="en-US"/>
          </a:p>
        </p:txBody>
      </p:sp>
    </p:spTree>
    <p:extLst>
      <p:ext uri="{BB962C8B-B14F-4D97-AF65-F5344CB8AC3E}">
        <p14:creationId xmlns:p14="http://schemas.microsoft.com/office/powerpoint/2010/main" val="35978056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166C4D3-D343-4D15-BADB-03CCB486B992}" type="slidenum">
              <a:rPr lang="zh-TW" altLang="en-US" smtClean="0"/>
              <a:t>48</a:t>
            </a:fld>
            <a:endParaRPr lang="zh-TW" altLang="en-US"/>
          </a:p>
        </p:txBody>
      </p:sp>
    </p:spTree>
    <p:extLst>
      <p:ext uri="{BB962C8B-B14F-4D97-AF65-F5344CB8AC3E}">
        <p14:creationId xmlns:p14="http://schemas.microsoft.com/office/powerpoint/2010/main" val="23660796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166C4D3-D343-4D15-BADB-03CCB486B992}" type="slidenum">
              <a:rPr lang="zh-TW" altLang="en-US" smtClean="0"/>
              <a:t>49</a:t>
            </a:fld>
            <a:endParaRPr lang="zh-TW" altLang="en-US"/>
          </a:p>
        </p:txBody>
      </p:sp>
    </p:spTree>
    <p:extLst>
      <p:ext uri="{BB962C8B-B14F-4D97-AF65-F5344CB8AC3E}">
        <p14:creationId xmlns:p14="http://schemas.microsoft.com/office/powerpoint/2010/main" val="32856211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166C4D3-D343-4D15-BADB-03CCB486B992}" type="slidenum">
              <a:rPr lang="zh-TW" altLang="en-US" smtClean="0"/>
              <a:t>50</a:t>
            </a:fld>
            <a:endParaRPr lang="zh-TW" altLang="en-US"/>
          </a:p>
        </p:txBody>
      </p:sp>
    </p:spTree>
    <p:extLst>
      <p:ext uri="{BB962C8B-B14F-4D97-AF65-F5344CB8AC3E}">
        <p14:creationId xmlns:p14="http://schemas.microsoft.com/office/powerpoint/2010/main" val="4180293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F8F3F0F7-08CF-4222-AB88-F07377CECCFC}" type="slidenum">
              <a:rPr lang="zh-TW" altLang="en-US" smtClean="0"/>
              <a:t>5</a:t>
            </a:fld>
            <a:endParaRPr lang="zh-TW" altLang="en-US"/>
          </a:p>
        </p:txBody>
      </p:sp>
    </p:spTree>
    <p:extLst>
      <p:ext uri="{BB962C8B-B14F-4D97-AF65-F5344CB8AC3E}">
        <p14:creationId xmlns:p14="http://schemas.microsoft.com/office/powerpoint/2010/main" val="2299877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a:sym typeface="Wingdings" panose="05000000000000000000" pitchFamily="2" charset="2"/>
            </a:endParaRPr>
          </a:p>
        </p:txBody>
      </p:sp>
      <p:sp>
        <p:nvSpPr>
          <p:cNvPr id="4" name="投影片編號版面配置區 3"/>
          <p:cNvSpPr>
            <a:spLocks noGrp="1"/>
          </p:cNvSpPr>
          <p:nvPr>
            <p:ph type="sldNum" sz="quarter" idx="5"/>
          </p:nvPr>
        </p:nvSpPr>
        <p:spPr/>
        <p:txBody>
          <a:bodyPr/>
          <a:lstStyle/>
          <a:p>
            <a:fld id="{E166C4D3-D343-4D15-BADB-03CCB486B992}" type="slidenum">
              <a:rPr lang="zh-TW" altLang="en-US" smtClean="0"/>
              <a:t>51</a:t>
            </a:fld>
            <a:endParaRPr lang="zh-TW" altLang="en-US"/>
          </a:p>
        </p:txBody>
      </p:sp>
    </p:spTree>
    <p:extLst>
      <p:ext uri="{BB962C8B-B14F-4D97-AF65-F5344CB8AC3E}">
        <p14:creationId xmlns:p14="http://schemas.microsoft.com/office/powerpoint/2010/main" val="159088756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F8F3F0F7-08CF-4222-AB88-F07377CECCFC}" type="slidenum">
              <a:rPr lang="zh-TW" altLang="en-US" smtClean="0"/>
              <a:t>52</a:t>
            </a:fld>
            <a:endParaRPr lang="zh-TW" altLang="en-US"/>
          </a:p>
        </p:txBody>
      </p:sp>
    </p:spTree>
    <p:extLst>
      <p:ext uri="{BB962C8B-B14F-4D97-AF65-F5344CB8AC3E}">
        <p14:creationId xmlns:p14="http://schemas.microsoft.com/office/powerpoint/2010/main" val="351671676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sym typeface="Wingdings" panose="05000000000000000000" pitchFamily="2" charset="2"/>
              </a:rPr>
              <a:t>期末考</a:t>
            </a:r>
            <a:r>
              <a:rPr lang="en-US" altLang="zh-TW" dirty="0">
                <a:sym typeface="Wingdings" panose="05000000000000000000" pitchFamily="2" charset="2"/>
              </a:rPr>
              <a:t>2</a:t>
            </a:r>
          </a:p>
        </p:txBody>
      </p:sp>
      <p:sp>
        <p:nvSpPr>
          <p:cNvPr id="4" name="投影片編號版面配置區 3"/>
          <p:cNvSpPr>
            <a:spLocks noGrp="1"/>
          </p:cNvSpPr>
          <p:nvPr>
            <p:ph type="sldNum" sz="quarter" idx="5"/>
          </p:nvPr>
        </p:nvSpPr>
        <p:spPr/>
        <p:txBody>
          <a:bodyPr/>
          <a:lstStyle/>
          <a:p>
            <a:fld id="{E166C4D3-D343-4D15-BADB-03CCB486B992}" type="slidenum">
              <a:rPr lang="zh-TW" altLang="en-US" smtClean="0"/>
              <a:t>53</a:t>
            </a:fld>
            <a:endParaRPr lang="zh-TW" altLang="en-US"/>
          </a:p>
        </p:txBody>
      </p:sp>
    </p:spTree>
    <p:extLst>
      <p:ext uri="{BB962C8B-B14F-4D97-AF65-F5344CB8AC3E}">
        <p14:creationId xmlns:p14="http://schemas.microsoft.com/office/powerpoint/2010/main" val="6225117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F8F3F0F7-08CF-4222-AB88-F07377CECCFC}" type="slidenum">
              <a:rPr lang="zh-TW" altLang="en-US" smtClean="0"/>
              <a:t>55</a:t>
            </a:fld>
            <a:endParaRPr lang="zh-TW" altLang="en-US"/>
          </a:p>
        </p:txBody>
      </p:sp>
    </p:spTree>
    <p:extLst>
      <p:ext uri="{BB962C8B-B14F-4D97-AF65-F5344CB8AC3E}">
        <p14:creationId xmlns:p14="http://schemas.microsoft.com/office/powerpoint/2010/main" val="5444295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166C4D3-D343-4D15-BADB-03CCB486B992}" type="slidenum">
              <a:rPr lang="zh-TW" altLang="en-US" smtClean="0"/>
              <a:t>56</a:t>
            </a:fld>
            <a:endParaRPr lang="zh-TW" altLang="en-US"/>
          </a:p>
        </p:txBody>
      </p:sp>
    </p:spTree>
    <p:extLst>
      <p:ext uri="{BB962C8B-B14F-4D97-AF65-F5344CB8AC3E}">
        <p14:creationId xmlns:p14="http://schemas.microsoft.com/office/powerpoint/2010/main" val="245368240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dirty="0"/>
          </a:p>
        </p:txBody>
      </p:sp>
      <p:sp>
        <p:nvSpPr>
          <p:cNvPr id="4" name="投影片編號版面配置區 3"/>
          <p:cNvSpPr>
            <a:spLocks noGrp="1"/>
          </p:cNvSpPr>
          <p:nvPr>
            <p:ph type="sldNum" sz="quarter" idx="5"/>
          </p:nvPr>
        </p:nvSpPr>
        <p:spPr/>
        <p:txBody>
          <a:bodyPr/>
          <a:lstStyle/>
          <a:p>
            <a:fld id="{E166C4D3-D343-4D15-BADB-03CCB486B992}" type="slidenum">
              <a:rPr lang="zh-TW" altLang="en-US" smtClean="0"/>
              <a:t>57</a:t>
            </a:fld>
            <a:endParaRPr lang="zh-TW" altLang="en-US"/>
          </a:p>
        </p:txBody>
      </p:sp>
    </p:spTree>
    <p:extLst>
      <p:ext uri="{BB962C8B-B14F-4D97-AF65-F5344CB8AC3E}">
        <p14:creationId xmlns:p14="http://schemas.microsoft.com/office/powerpoint/2010/main" val="26743319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F8F3F0F7-08CF-4222-AB88-F07377CECCFC}" type="slidenum">
              <a:rPr lang="zh-TW" altLang="en-US" smtClean="0"/>
              <a:t>58</a:t>
            </a:fld>
            <a:endParaRPr lang="zh-TW" altLang="en-US"/>
          </a:p>
        </p:txBody>
      </p:sp>
    </p:spTree>
    <p:extLst>
      <p:ext uri="{BB962C8B-B14F-4D97-AF65-F5344CB8AC3E}">
        <p14:creationId xmlns:p14="http://schemas.microsoft.com/office/powerpoint/2010/main" val="210145884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166C4D3-D343-4D15-BADB-03CCB486B992}" type="slidenum">
              <a:rPr lang="zh-TW" altLang="en-US" smtClean="0"/>
              <a:t>59</a:t>
            </a:fld>
            <a:endParaRPr lang="zh-TW" altLang="en-US"/>
          </a:p>
        </p:txBody>
      </p:sp>
    </p:spTree>
    <p:extLst>
      <p:ext uri="{BB962C8B-B14F-4D97-AF65-F5344CB8AC3E}">
        <p14:creationId xmlns:p14="http://schemas.microsoft.com/office/powerpoint/2010/main" val="359417329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a:p>
        </p:txBody>
      </p:sp>
      <p:sp>
        <p:nvSpPr>
          <p:cNvPr id="4" name="投影片編號版面配置區 3"/>
          <p:cNvSpPr>
            <a:spLocks noGrp="1"/>
          </p:cNvSpPr>
          <p:nvPr>
            <p:ph type="sldNum" sz="quarter" idx="5"/>
          </p:nvPr>
        </p:nvSpPr>
        <p:spPr/>
        <p:txBody>
          <a:bodyPr/>
          <a:lstStyle/>
          <a:p>
            <a:fld id="{E166C4D3-D343-4D15-BADB-03CCB486B992}" type="slidenum">
              <a:rPr lang="zh-TW" altLang="en-US" smtClean="0"/>
              <a:t>60</a:t>
            </a:fld>
            <a:endParaRPr lang="zh-TW" altLang="en-US"/>
          </a:p>
        </p:txBody>
      </p:sp>
    </p:spTree>
    <p:extLst>
      <p:ext uri="{BB962C8B-B14F-4D97-AF65-F5344CB8AC3E}">
        <p14:creationId xmlns:p14="http://schemas.microsoft.com/office/powerpoint/2010/main" val="221648432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F8F3F0F7-08CF-4222-AB88-F07377CECCFC}" type="slidenum">
              <a:rPr lang="zh-TW" altLang="en-US" smtClean="0"/>
              <a:t>61</a:t>
            </a:fld>
            <a:endParaRPr lang="zh-TW" altLang="en-US"/>
          </a:p>
        </p:txBody>
      </p:sp>
    </p:spTree>
    <p:extLst>
      <p:ext uri="{BB962C8B-B14F-4D97-AF65-F5344CB8AC3E}">
        <p14:creationId xmlns:p14="http://schemas.microsoft.com/office/powerpoint/2010/main" val="34559285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F8F3F0F7-08CF-4222-AB88-F07377CECCFC}" type="slidenum">
              <a:rPr lang="zh-TW" altLang="en-US" smtClean="0"/>
              <a:t>6</a:t>
            </a:fld>
            <a:endParaRPr lang="zh-TW" altLang="en-US"/>
          </a:p>
        </p:txBody>
      </p:sp>
    </p:spTree>
    <p:extLst>
      <p:ext uri="{BB962C8B-B14F-4D97-AF65-F5344CB8AC3E}">
        <p14:creationId xmlns:p14="http://schemas.microsoft.com/office/powerpoint/2010/main" val="118432885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166C4D3-D343-4D15-BADB-03CCB486B992}" type="slidenum">
              <a:rPr lang="zh-TW" altLang="en-US" smtClean="0"/>
              <a:t>62</a:t>
            </a:fld>
            <a:endParaRPr lang="zh-TW" altLang="en-US"/>
          </a:p>
        </p:txBody>
      </p:sp>
    </p:spTree>
    <p:extLst>
      <p:ext uri="{BB962C8B-B14F-4D97-AF65-F5344CB8AC3E}">
        <p14:creationId xmlns:p14="http://schemas.microsoft.com/office/powerpoint/2010/main" val="242575539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p:txBody>
      </p:sp>
      <p:sp>
        <p:nvSpPr>
          <p:cNvPr id="4" name="投影片編號版面配置區 3"/>
          <p:cNvSpPr>
            <a:spLocks noGrp="1"/>
          </p:cNvSpPr>
          <p:nvPr>
            <p:ph type="sldNum" sz="quarter" idx="5"/>
          </p:nvPr>
        </p:nvSpPr>
        <p:spPr/>
        <p:txBody>
          <a:bodyPr/>
          <a:lstStyle/>
          <a:p>
            <a:fld id="{E166C4D3-D343-4D15-BADB-03CCB486B992}" type="slidenum">
              <a:rPr lang="zh-TW" altLang="en-US" smtClean="0"/>
              <a:t>63</a:t>
            </a:fld>
            <a:endParaRPr lang="zh-TW" altLang="en-US"/>
          </a:p>
        </p:txBody>
      </p:sp>
    </p:spTree>
    <p:extLst>
      <p:ext uri="{BB962C8B-B14F-4D97-AF65-F5344CB8AC3E}">
        <p14:creationId xmlns:p14="http://schemas.microsoft.com/office/powerpoint/2010/main" val="401118392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166C4D3-D343-4D15-BADB-03CCB486B992}" type="slidenum">
              <a:rPr lang="zh-TW" altLang="en-US" smtClean="0"/>
              <a:t>64</a:t>
            </a:fld>
            <a:endParaRPr lang="zh-TW" altLang="en-US"/>
          </a:p>
        </p:txBody>
      </p:sp>
    </p:spTree>
    <p:extLst>
      <p:ext uri="{BB962C8B-B14F-4D97-AF65-F5344CB8AC3E}">
        <p14:creationId xmlns:p14="http://schemas.microsoft.com/office/powerpoint/2010/main" val="141110744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166C4D3-D343-4D15-BADB-03CCB486B992}" type="slidenum">
              <a:rPr lang="zh-TW" altLang="en-US" smtClean="0"/>
              <a:t>65</a:t>
            </a:fld>
            <a:endParaRPr lang="zh-TW" altLang="en-US"/>
          </a:p>
        </p:txBody>
      </p:sp>
    </p:spTree>
    <p:extLst>
      <p:ext uri="{BB962C8B-B14F-4D97-AF65-F5344CB8AC3E}">
        <p14:creationId xmlns:p14="http://schemas.microsoft.com/office/powerpoint/2010/main" val="23757624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F8F3F0F7-08CF-4222-AB88-F07377CECCFC}" type="slidenum">
              <a:rPr lang="zh-TW" altLang="en-US" smtClean="0"/>
              <a:t>66</a:t>
            </a:fld>
            <a:endParaRPr lang="zh-TW" altLang="en-US"/>
          </a:p>
        </p:txBody>
      </p:sp>
    </p:spTree>
    <p:extLst>
      <p:ext uri="{BB962C8B-B14F-4D97-AF65-F5344CB8AC3E}">
        <p14:creationId xmlns:p14="http://schemas.microsoft.com/office/powerpoint/2010/main" val="360533482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a:p>
        </p:txBody>
      </p:sp>
      <p:sp>
        <p:nvSpPr>
          <p:cNvPr id="4" name="投影片編號版面配置區 3"/>
          <p:cNvSpPr>
            <a:spLocks noGrp="1"/>
          </p:cNvSpPr>
          <p:nvPr>
            <p:ph type="sldNum" sz="quarter" idx="5"/>
          </p:nvPr>
        </p:nvSpPr>
        <p:spPr/>
        <p:txBody>
          <a:bodyPr/>
          <a:lstStyle/>
          <a:p>
            <a:fld id="{E166C4D3-D343-4D15-BADB-03CCB486B992}" type="slidenum">
              <a:rPr lang="zh-TW" altLang="en-US" smtClean="0"/>
              <a:t>67</a:t>
            </a:fld>
            <a:endParaRPr lang="zh-TW" altLang="en-US"/>
          </a:p>
        </p:txBody>
      </p:sp>
    </p:spTree>
    <p:extLst>
      <p:ext uri="{BB962C8B-B14F-4D97-AF65-F5344CB8AC3E}">
        <p14:creationId xmlns:p14="http://schemas.microsoft.com/office/powerpoint/2010/main" val="57377381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dirty="0"/>
          </a:p>
        </p:txBody>
      </p:sp>
      <p:sp>
        <p:nvSpPr>
          <p:cNvPr id="4" name="投影片編號版面配置區 3"/>
          <p:cNvSpPr>
            <a:spLocks noGrp="1"/>
          </p:cNvSpPr>
          <p:nvPr>
            <p:ph type="sldNum" sz="quarter" idx="5"/>
          </p:nvPr>
        </p:nvSpPr>
        <p:spPr/>
        <p:txBody>
          <a:bodyPr/>
          <a:lstStyle/>
          <a:p>
            <a:fld id="{E166C4D3-D343-4D15-BADB-03CCB486B992}" type="slidenum">
              <a:rPr lang="zh-TW" altLang="en-US" smtClean="0"/>
              <a:t>68</a:t>
            </a:fld>
            <a:endParaRPr lang="zh-TW" altLang="en-US"/>
          </a:p>
        </p:txBody>
      </p:sp>
    </p:spTree>
    <p:extLst>
      <p:ext uri="{BB962C8B-B14F-4D97-AF65-F5344CB8AC3E}">
        <p14:creationId xmlns:p14="http://schemas.microsoft.com/office/powerpoint/2010/main" val="194657821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166C4D3-D343-4D15-BADB-03CCB486B992}" type="slidenum">
              <a:rPr lang="zh-TW" altLang="en-US" smtClean="0"/>
              <a:t>69</a:t>
            </a:fld>
            <a:endParaRPr lang="zh-TW" altLang="en-US"/>
          </a:p>
        </p:txBody>
      </p:sp>
    </p:spTree>
    <p:extLst>
      <p:ext uri="{BB962C8B-B14F-4D97-AF65-F5344CB8AC3E}">
        <p14:creationId xmlns:p14="http://schemas.microsoft.com/office/powerpoint/2010/main" val="222439188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166C4D3-D343-4D15-BADB-03CCB486B992}" type="slidenum">
              <a:rPr lang="zh-TW" altLang="en-US" smtClean="0"/>
              <a:t>70</a:t>
            </a:fld>
            <a:endParaRPr lang="zh-TW" altLang="en-US"/>
          </a:p>
        </p:txBody>
      </p:sp>
    </p:spTree>
    <p:extLst>
      <p:ext uri="{BB962C8B-B14F-4D97-AF65-F5344CB8AC3E}">
        <p14:creationId xmlns:p14="http://schemas.microsoft.com/office/powerpoint/2010/main" val="422351948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a:p>
        </p:txBody>
      </p:sp>
      <p:sp>
        <p:nvSpPr>
          <p:cNvPr id="4" name="投影片編號版面配置區 3"/>
          <p:cNvSpPr>
            <a:spLocks noGrp="1"/>
          </p:cNvSpPr>
          <p:nvPr>
            <p:ph type="sldNum" sz="quarter" idx="5"/>
          </p:nvPr>
        </p:nvSpPr>
        <p:spPr/>
        <p:txBody>
          <a:bodyPr/>
          <a:lstStyle/>
          <a:p>
            <a:fld id="{E166C4D3-D343-4D15-BADB-03CCB486B992}" type="slidenum">
              <a:rPr lang="zh-TW" altLang="en-US" smtClean="0"/>
              <a:t>72</a:t>
            </a:fld>
            <a:endParaRPr lang="zh-TW" altLang="en-US"/>
          </a:p>
        </p:txBody>
      </p:sp>
    </p:spTree>
    <p:extLst>
      <p:ext uri="{BB962C8B-B14F-4D97-AF65-F5344CB8AC3E}">
        <p14:creationId xmlns:p14="http://schemas.microsoft.com/office/powerpoint/2010/main" val="4632881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101598" indent="0">
              <a:buFont typeface="+mj-lt"/>
              <a:buNone/>
            </a:pPr>
            <a:endParaRPr lang="zh-TW" altLang="en-US" sz="1200" dirty="0"/>
          </a:p>
        </p:txBody>
      </p:sp>
      <p:sp>
        <p:nvSpPr>
          <p:cNvPr id="4" name="投影片編號版面配置區 3"/>
          <p:cNvSpPr>
            <a:spLocks noGrp="1"/>
          </p:cNvSpPr>
          <p:nvPr>
            <p:ph type="sldNum" sz="quarter" idx="5"/>
          </p:nvPr>
        </p:nvSpPr>
        <p:spPr/>
        <p:txBody>
          <a:bodyPr/>
          <a:lstStyle/>
          <a:p>
            <a:fld id="{F8F3F0F7-08CF-4222-AB88-F07377CECCFC}" type="slidenum">
              <a:rPr lang="zh-TW" altLang="en-US" smtClean="0"/>
              <a:t>7</a:t>
            </a:fld>
            <a:endParaRPr lang="zh-TW" altLang="en-US"/>
          </a:p>
        </p:txBody>
      </p:sp>
    </p:spTree>
    <p:extLst>
      <p:ext uri="{BB962C8B-B14F-4D97-AF65-F5344CB8AC3E}">
        <p14:creationId xmlns:p14="http://schemas.microsoft.com/office/powerpoint/2010/main" val="270028800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166C4D3-D343-4D15-BADB-03CCB486B992}" type="slidenum">
              <a:rPr lang="zh-TW" altLang="en-US" smtClean="0"/>
              <a:t>73</a:t>
            </a:fld>
            <a:endParaRPr lang="zh-TW" altLang="en-US"/>
          </a:p>
        </p:txBody>
      </p:sp>
    </p:spTree>
    <p:extLst>
      <p:ext uri="{BB962C8B-B14F-4D97-AF65-F5344CB8AC3E}">
        <p14:creationId xmlns:p14="http://schemas.microsoft.com/office/powerpoint/2010/main" val="314434805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F8F3F0F7-08CF-4222-AB88-F07377CECCFC}" type="slidenum">
              <a:rPr lang="zh-TW" altLang="en-US" smtClean="0"/>
              <a:t>74</a:t>
            </a:fld>
            <a:endParaRPr lang="zh-TW" altLang="en-US"/>
          </a:p>
        </p:txBody>
      </p:sp>
    </p:spTree>
    <p:extLst>
      <p:ext uri="{BB962C8B-B14F-4D97-AF65-F5344CB8AC3E}">
        <p14:creationId xmlns:p14="http://schemas.microsoft.com/office/powerpoint/2010/main" val="104885353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a:p>
        </p:txBody>
      </p:sp>
      <p:sp>
        <p:nvSpPr>
          <p:cNvPr id="4" name="投影片編號版面配置區 3"/>
          <p:cNvSpPr>
            <a:spLocks noGrp="1"/>
          </p:cNvSpPr>
          <p:nvPr>
            <p:ph type="sldNum" sz="quarter" idx="5"/>
          </p:nvPr>
        </p:nvSpPr>
        <p:spPr/>
        <p:txBody>
          <a:bodyPr/>
          <a:lstStyle/>
          <a:p>
            <a:fld id="{E166C4D3-D343-4D15-BADB-03CCB486B992}" type="slidenum">
              <a:rPr lang="zh-TW" altLang="en-US" smtClean="0"/>
              <a:t>75</a:t>
            </a:fld>
            <a:endParaRPr lang="zh-TW" altLang="en-US"/>
          </a:p>
        </p:txBody>
      </p:sp>
    </p:spTree>
    <p:extLst>
      <p:ext uri="{BB962C8B-B14F-4D97-AF65-F5344CB8AC3E}">
        <p14:creationId xmlns:p14="http://schemas.microsoft.com/office/powerpoint/2010/main" val="245368240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dirty="0"/>
          </a:p>
        </p:txBody>
      </p:sp>
      <p:sp>
        <p:nvSpPr>
          <p:cNvPr id="4" name="投影片編號版面配置區 3"/>
          <p:cNvSpPr>
            <a:spLocks noGrp="1"/>
          </p:cNvSpPr>
          <p:nvPr>
            <p:ph type="sldNum" sz="quarter" idx="5"/>
          </p:nvPr>
        </p:nvSpPr>
        <p:spPr/>
        <p:txBody>
          <a:bodyPr/>
          <a:lstStyle/>
          <a:p>
            <a:fld id="{E166C4D3-D343-4D15-BADB-03CCB486B992}" type="slidenum">
              <a:rPr lang="zh-TW" altLang="en-US" smtClean="0"/>
              <a:t>76</a:t>
            </a:fld>
            <a:endParaRPr lang="zh-TW" altLang="en-US"/>
          </a:p>
        </p:txBody>
      </p:sp>
    </p:spTree>
    <p:extLst>
      <p:ext uri="{BB962C8B-B14F-4D97-AF65-F5344CB8AC3E}">
        <p14:creationId xmlns:p14="http://schemas.microsoft.com/office/powerpoint/2010/main" val="307552993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166C4D3-D343-4D15-BADB-03CCB486B992}" type="slidenum">
              <a:rPr lang="zh-TW" altLang="en-US" smtClean="0"/>
              <a:t>77</a:t>
            </a:fld>
            <a:endParaRPr lang="zh-TW" altLang="en-US"/>
          </a:p>
        </p:txBody>
      </p:sp>
    </p:spTree>
    <p:extLst>
      <p:ext uri="{BB962C8B-B14F-4D97-AF65-F5344CB8AC3E}">
        <p14:creationId xmlns:p14="http://schemas.microsoft.com/office/powerpoint/2010/main" val="23481898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F8F3F0F7-08CF-4222-AB88-F07377CECCFC}" type="slidenum">
              <a:rPr lang="zh-TW" altLang="en-US" smtClean="0"/>
              <a:t>8</a:t>
            </a:fld>
            <a:endParaRPr lang="zh-TW" altLang="en-US"/>
          </a:p>
        </p:txBody>
      </p:sp>
    </p:spTree>
    <p:extLst>
      <p:ext uri="{BB962C8B-B14F-4D97-AF65-F5344CB8AC3E}">
        <p14:creationId xmlns:p14="http://schemas.microsoft.com/office/powerpoint/2010/main" val="38172195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F8F3F0F7-08CF-4222-AB88-F07377CECCFC}" type="slidenum">
              <a:rPr lang="zh-TW" altLang="en-US" smtClean="0"/>
              <a:t>9</a:t>
            </a:fld>
            <a:endParaRPr lang="zh-TW" altLang="en-US"/>
          </a:p>
        </p:txBody>
      </p:sp>
    </p:spTree>
    <p:extLst>
      <p:ext uri="{BB962C8B-B14F-4D97-AF65-F5344CB8AC3E}">
        <p14:creationId xmlns:p14="http://schemas.microsoft.com/office/powerpoint/2010/main" val="2155392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zh-TW" altLang="en-US"/>
              <a:t>按一下以編輯母片標題樣式</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5586B75A-687E-405C-8A0B-8D00578BA2C3}" type="datetimeFigureOut">
              <a:rPr lang="en-US" smtClean="0"/>
              <a:pPr/>
              <a:t>5/8/2023</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DC8454A8-47C2-409C-A60F-FDA3A9BB984F}" type="slidenum">
              <a:rPr lang="zh-TW" altLang="en-US" smtClean="0"/>
              <a:t>‹#›</a:t>
            </a:fld>
            <a:endParaRPr lang="zh-TW" altLang="en-US"/>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4088463789"/>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5F4E5243-F52A-4D37-9694-EB26C6C31910}" type="datetimeFigureOut">
              <a:rPr lang="en-US" smtClean="0"/>
              <a:t>5/8/2023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C8454A8-47C2-409C-A60F-FDA3A9BB984F}" type="slidenum">
              <a:rPr lang="zh-TW" altLang="en-US" smtClean="0"/>
              <a:t>‹#›</a:t>
            </a:fld>
            <a:endParaRPr lang="zh-TW" altLang="en-US"/>
          </a:p>
        </p:txBody>
      </p:sp>
    </p:spTree>
    <p:extLst>
      <p:ext uri="{BB962C8B-B14F-4D97-AF65-F5344CB8AC3E}">
        <p14:creationId xmlns:p14="http://schemas.microsoft.com/office/powerpoint/2010/main" val="34823161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3A77B6E1-634A-48DC-9E8B-D894023267EF}" type="datetimeFigureOut">
              <a:rPr lang="en-US" smtClean="0"/>
              <a:t>5/8/2023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C8454A8-47C2-409C-A60F-FDA3A9BB984F}" type="slidenum">
              <a:rPr lang="zh-TW" altLang="en-US" smtClean="0"/>
              <a:t>‹#›</a:t>
            </a:fld>
            <a:endParaRPr lang="zh-TW" altLang="en-US"/>
          </a:p>
        </p:txBody>
      </p:sp>
    </p:spTree>
    <p:extLst>
      <p:ext uri="{BB962C8B-B14F-4D97-AF65-F5344CB8AC3E}">
        <p14:creationId xmlns:p14="http://schemas.microsoft.com/office/powerpoint/2010/main" val="15426710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1328840" y="2671851"/>
            <a:ext cx="6031600" cy="15464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4800"/>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r>
              <a:rPr lang="zh-TW" altLang="en-US"/>
              <a:t>按一下以編輯母片標題樣式</a:t>
            </a:r>
            <a:endParaRPr/>
          </a:p>
        </p:txBody>
      </p:sp>
    </p:spTree>
    <p:extLst>
      <p:ext uri="{BB962C8B-B14F-4D97-AF65-F5344CB8AC3E}">
        <p14:creationId xmlns:p14="http://schemas.microsoft.com/office/powerpoint/2010/main" val="19589018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3"/>
        <p:cNvGrpSpPr/>
        <p:nvPr/>
      </p:nvGrpSpPr>
      <p:grpSpPr>
        <a:xfrm>
          <a:off x="0" y="0"/>
          <a:ext cx="0" cy="0"/>
          <a:chOff x="0" y="0"/>
          <a:chExt cx="0" cy="0"/>
        </a:xfrm>
      </p:grpSpPr>
      <p:sp>
        <p:nvSpPr>
          <p:cNvPr id="14" name="Google Shape;14;p3"/>
          <p:cNvSpPr txBox="1">
            <a:spLocks noGrp="1"/>
          </p:cNvSpPr>
          <p:nvPr>
            <p:ph type="subTitle" idx="1"/>
          </p:nvPr>
        </p:nvSpPr>
        <p:spPr>
          <a:xfrm>
            <a:off x="2696400" y="3754564"/>
            <a:ext cx="7455200" cy="1046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1400"/>
              <a:buNone/>
              <a:defRPr sz="1867">
                <a:highlight>
                  <a:schemeClr val="accent1"/>
                </a:highlight>
              </a:defRPr>
            </a:lvl1pPr>
            <a:lvl2pPr lvl="1" rtl="0">
              <a:spcBef>
                <a:spcPts val="0"/>
              </a:spcBef>
              <a:spcAft>
                <a:spcPts val="0"/>
              </a:spcAft>
              <a:buClr>
                <a:schemeClr val="dk2"/>
              </a:buClr>
              <a:buSzPts val="1400"/>
              <a:buNone/>
              <a:defRPr sz="1867">
                <a:solidFill>
                  <a:schemeClr val="dk2"/>
                </a:solidFill>
                <a:highlight>
                  <a:schemeClr val="accent1"/>
                </a:highlight>
              </a:defRPr>
            </a:lvl2pPr>
            <a:lvl3pPr lvl="2" rtl="0">
              <a:spcBef>
                <a:spcPts val="0"/>
              </a:spcBef>
              <a:spcAft>
                <a:spcPts val="0"/>
              </a:spcAft>
              <a:buClr>
                <a:schemeClr val="dk2"/>
              </a:buClr>
              <a:buSzPts val="1400"/>
              <a:buNone/>
              <a:defRPr sz="1867">
                <a:solidFill>
                  <a:schemeClr val="dk2"/>
                </a:solidFill>
                <a:highlight>
                  <a:schemeClr val="accent1"/>
                </a:highlight>
              </a:defRPr>
            </a:lvl3pPr>
            <a:lvl4pPr lvl="3" rtl="0">
              <a:spcBef>
                <a:spcPts val="0"/>
              </a:spcBef>
              <a:spcAft>
                <a:spcPts val="0"/>
              </a:spcAft>
              <a:buClr>
                <a:schemeClr val="dk2"/>
              </a:buClr>
              <a:buSzPts val="1400"/>
              <a:buNone/>
              <a:defRPr sz="1867">
                <a:solidFill>
                  <a:schemeClr val="dk2"/>
                </a:solidFill>
                <a:highlight>
                  <a:schemeClr val="accent1"/>
                </a:highlight>
              </a:defRPr>
            </a:lvl4pPr>
            <a:lvl5pPr lvl="4" rtl="0">
              <a:spcBef>
                <a:spcPts val="0"/>
              </a:spcBef>
              <a:spcAft>
                <a:spcPts val="0"/>
              </a:spcAft>
              <a:buClr>
                <a:schemeClr val="dk2"/>
              </a:buClr>
              <a:buSzPts val="1400"/>
              <a:buNone/>
              <a:defRPr sz="1867">
                <a:solidFill>
                  <a:schemeClr val="dk2"/>
                </a:solidFill>
                <a:highlight>
                  <a:schemeClr val="accent1"/>
                </a:highlight>
              </a:defRPr>
            </a:lvl5pPr>
            <a:lvl6pPr lvl="5" rtl="0">
              <a:spcBef>
                <a:spcPts val="0"/>
              </a:spcBef>
              <a:spcAft>
                <a:spcPts val="0"/>
              </a:spcAft>
              <a:buClr>
                <a:schemeClr val="dk2"/>
              </a:buClr>
              <a:buSzPts val="1400"/>
              <a:buNone/>
              <a:defRPr sz="1867">
                <a:solidFill>
                  <a:schemeClr val="dk2"/>
                </a:solidFill>
                <a:highlight>
                  <a:schemeClr val="accent1"/>
                </a:highlight>
              </a:defRPr>
            </a:lvl6pPr>
            <a:lvl7pPr lvl="6" rtl="0">
              <a:spcBef>
                <a:spcPts val="0"/>
              </a:spcBef>
              <a:spcAft>
                <a:spcPts val="0"/>
              </a:spcAft>
              <a:buClr>
                <a:schemeClr val="dk2"/>
              </a:buClr>
              <a:buSzPts val="1400"/>
              <a:buNone/>
              <a:defRPr sz="1867">
                <a:solidFill>
                  <a:schemeClr val="dk2"/>
                </a:solidFill>
                <a:highlight>
                  <a:schemeClr val="accent1"/>
                </a:highlight>
              </a:defRPr>
            </a:lvl7pPr>
            <a:lvl8pPr lvl="7" rtl="0">
              <a:spcBef>
                <a:spcPts val="0"/>
              </a:spcBef>
              <a:spcAft>
                <a:spcPts val="0"/>
              </a:spcAft>
              <a:buClr>
                <a:schemeClr val="dk2"/>
              </a:buClr>
              <a:buSzPts val="1400"/>
              <a:buNone/>
              <a:defRPr sz="1867">
                <a:solidFill>
                  <a:schemeClr val="dk2"/>
                </a:solidFill>
                <a:highlight>
                  <a:schemeClr val="accent1"/>
                </a:highlight>
              </a:defRPr>
            </a:lvl8pPr>
            <a:lvl9pPr lvl="8" rtl="0">
              <a:spcBef>
                <a:spcPts val="0"/>
              </a:spcBef>
              <a:spcAft>
                <a:spcPts val="0"/>
              </a:spcAft>
              <a:buClr>
                <a:schemeClr val="dk2"/>
              </a:buClr>
              <a:buSzPts val="1400"/>
              <a:buNone/>
              <a:defRPr sz="1867">
                <a:solidFill>
                  <a:schemeClr val="dk2"/>
                </a:solidFill>
                <a:highlight>
                  <a:schemeClr val="accent1"/>
                </a:highlight>
              </a:defRPr>
            </a:lvl9pPr>
          </a:lstStyle>
          <a:p>
            <a:r>
              <a:rPr lang="zh-TW" altLang="en-US"/>
              <a:t>按一下以編輯母片子標題樣式</a:t>
            </a:r>
            <a:endParaRPr/>
          </a:p>
        </p:txBody>
      </p:sp>
      <p:sp>
        <p:nvSpPr>
          <p:cNvPr id="17" name="Google Shape;17;p3"/>
          <p:cNvSpPr txBox="1">
            <a:spLocks noGrp="1"/>
          </p:cNvSpPr>
          <p:nvPr>
            <p:ph type="ctrTitle"/>
          </p:nvPr>
        </p:nvSpPr>
        <p:spPr>
          <a:xfrm>
            <a:off x="2696300" y="2258031"/>
            <a:ext cx="5050400" cy="1546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rPr lang="zh-TW" altLang="en-US"/>
              <a:t>按一下以編輯母片標題樣式</a:t>
            </a:r>
            <a:endParaRPr/>
          </a:p>
        </p:txBody>
      </p:sp>
      <p:sp>
        <p:nvSpPr>
          <p:cNvPr id="19" name="Google Shape;19;p3"/>
          <p:cNvSpPr txBox="1">
            <a:spLocks noGrp="1"/>
          </p:cNvSpPr>
          <p:nvPr>
            <p:ph type="sldNum" idx="12"/>
          </p:nvPr>
        </p:nvSpPr>
        <p:spPr>
          <a:xfrm>
            <a:off x="11390969"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DC8454A8-47C2-409C-A60F-FDA3A9BB984F}" type="slidenum">
              <a:rPr lang="zh-TW" altLang="en-US" smtClean="0"/>
              <a:t>‹#›</a:t>
            </a:fld>
            <a:endParaRPr lang="zh-TW" altLang="en-US"/>
          </a:p>
        </p:txBody>
      </p:sp>
    </p:spTree>
    <p:extLst>
      <p:ext uri="{BB962C8B-B14F-4D97-AF65-F5344CB8AC3E}">
        <p14:creationId xmlns:p14="http://schemas.microsoft.com/office/powerpoint/2010/main" val="41512350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6"/>
        <p:cNvGrpSpPr/>
        <p:nvPr/>
      </p:nvGrpSpPr>
      <p:grpSpPr>
        <a:xfrm>
          <a:off x="0" y="0"/>
          <a:ext cx="0" cy="0"/>
          <a:chOff x="0" y="0"/>
          <a:chExt cx="0" cy="0"/>
        </a:xfrm>
      </p:grpSpPr>
      <p:sp>
        <p:nvSpPr>
          <p:cNvPr id="29" name="Google Shape;29;p5"/>
          <p:cNvSpPr txBox="1">
            <a:spLocks noGrp="1"/>
          </p:cNvSpPr>
          <p:nvPr>
            <p:ph type="title"/>
          </p:nvPr>
        </p:nvSpPr>
        <p:spPr>
          <a:xfrm>
            <a:off x="1841667" y="1194816"/>
            <a:ext cx="5171200" cy="5808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Font typeface="Lora"/>
              <a:buNone/>
              <a:defRPr sz="2667" b="1">
                <a:latin typeface="Times New Roman" panose="02020603050405020304" pitchFamily="18" charset="0"/>
                <a:ea typeface="Times New Roman" panose="02020603050405020304" pitchFamily="18" charset="0"/>
                <a:cs typeface="Times New Roman" panose="02020603050405020304" pitchFamily="18" charset="0"/>
                <a:sym typeface="Lora"/>
              </a:defRPr>
            </a:lvl1pPr>
            <a:lvl2pPr lvl="1" rtl="0">
              <a:spcBef>
                <a:spcPts val="0"/>
              </a:spcBef>
              <a:spcAft>
                <a:spcPts val="0"/>
              </a:spcAft>
              <a:buSzPts val="2000"/>
              <a:buFont typeface="Lora"/>
              <a:buNone/>
              <a:defRPr sz="2667" b="1">
                <a:highlight>
                  <a:srgbClr val="FFFFFF"/>
                </a:highlight>
                <a:latin typeface="Lora"/>
                <a:ea typeface="Lora"/>
                <a:cs typeface="Lora"/>
                <a:sym typeface="Lora"/>
              </a:defRPr>
            </a:lvl2pPr>
            <a:lvl3pPr lvl="2" rtl="0">
              <a:spcBef>
                <a:spcPts val="0"/>
              </a:spcBef>
              <a:spcAft>
                <a:spcPts val="0"/>
              </a:spcAft>
              <a:buSzPts val="2000"/>
              <a:buFont typeface="Lora"/>
              <a:buNone/>
              <a:defRPr sz="2667" b="1">
                <a:highlight>
                  <a:srgbClr val="FFFFFF"/>
                </a:highlight>
                <a:latin typeface="Lora"/>
                <a:ea typeface="Lora"/>
                <a:cs typeface="Lora"/>
                <a:sym typeface="Lora"/>
              </a:defRPr>
            </a:lvl3pPr>
            <a:lvl4pPr lvl="3" rtl="0">
              <a:spcBef>
                <a:spcPts val="0"/>
              </a:spcBef>
              <a:spcAft>
                <a:spcPts val="0"/>
              </a:spcAft>
              <a:buSzPts val="2000"/>
              <a:buFont typeface="Lora"/>
              <a:buNone/>
              <a:defRPr sz="2667" b="1">
                <a:highlight>
                  <a:srgbClr val="FFFFFF"/>
                </a:highlight>
                <a:latin typeface="Lora"/>
                <a:ea typeface="Lora"/>
                <a:cs typeface="Lora"/>
                <a:sym typeface="Lora"/>
              </a:defRPr>
            </a:lvl4pPr>
            <a:lvl5pPr lvl="4" rtl="0">
              <a:spcBef>
                <a:spcPts val="0"/>
              </a:spcBef>
              <a:spcAft>
                <a:spcPts val="0"/>
              </a:spcAft>
              <a:buSzPts val="2000"/>
              <a:buFont typeface="Lora"/>
              <a:buNone/>
              <a:defRPr sz="2667" b="1">
                <a:highlight>
                  <a:srgbClr val="FFFFFF"/>
                </a:highlight>
                <a:latin typeface="Lora"/>
                <a:ea typeface="Lora"/>
                <a:cs typeface="Lora"/>
                <a:sym typeface="Lora"/>
              </a:defRPr>
            </a:lvl5pPr>
            <a:lvl6pPr lvl="5" rtl="0">
              <a:spcBef>
                <a:spcPts val="0"/>
              </a:spcBef>
              <a:spcAft>
                <a:spcPts val="0"/>
              </a:spcAft>
              <a:buSzPts val="2000"/>
              <a:buFont typeface="Lora"/>
              <a:buNone/>
              <a:defRPr sz="2667" b="1">
                <a:highlight>
                  <a:srgbClr val="FFFFFF"/>
                </a:highlight>
                <a:latin typeface="Lora"/>
                <a:ea typeface="Lora"/>
                <a:cs typeface="Lora"/>
                <a:sym typeface="Lora"/>
              </a:defRPr>
            </a:lvl6pPr>
            <a:lvl7pPr lvl="6" rtl="0">
              <a:spcBef>
                <a:spcPts val="0"/>
              </a:spcBef>
              <a:spcAft>
                <a:spcPts val="0"/>
              </a:spcAft>
              <a:buSzPts val="2000"/>
              <a:buFont typeface="Lora"/>
              <a:buNone/>
              <a:defRPr sz="2667" b="1">
                <a:highlight>
                  <a:srgbClr val="FFFFFF"/>
                </a:highlight>
                <a:latin typeface="Lora"/>
                <a:ea typeface="Lora"/>
                <a:cs typeface="Lora"/>
                <a:sym typeface="Lora"/>
              </a:defRPr>
            </a:lvl7pPr>
            <a:lvl8pPr lvl="7" rtl="0">
              <a:spcBef>
                <a:spcPts val="0"/>
              </a:spcBef>
              <a:spcAft>
                <a:spcPts val="0"/>
              </a:spcAft>
              <a:buSzPts val="2000"/>
              <a:buFont typeface="Lora"/>
              <a:buNone/>
              <a:defRPr sz="2667" b="1">
                <a:highlight>
                  <a:srgbClr val="FFFFFF"/>
                </a:highlight>
                <a:latin typeface="Lora"/>
                <a:ea typeface="Lora"/>
                <a:cs typeface="Lora"/>
                <a:sym typeface="Lora"/>
              </a:defRPr>
            </a:lvl8pPr>
            <a:lvl9pPr lvl="8" rtl="0">
              <a:spcBef>
                <a:spcPts val="0"/>
              </a:spcBef>
              <a:spcAft>
                <a:spcPts val="0"/>
              </a:spcAft>
              <a:buSzPts val="2000"/>
              <a:buFont typeface="Lora"/>
              <a:buNone/>
              <a:defRPr sz="2667" b="1">
                <a:highlight>
                  <a:srgbClr val="FFFFFF"/>
                </a:highlight>
                <a:latin typeface="Lora"/>
                <a:ea typeface="Lora"/>
                <a:cs typeface="Lora"/>
                <a:sym typeface="Lora"/>
              </a:defRPr>
            </a:lvl9pPr>
          </a:lstStyle>
          <a:p>
            <a:r>
              <a:rPr lang="zh-TW" altLang="en-US"/>
              <a:t>按一下以編輯母片標題樣式</a:t>
            </a:r>
            <a:endParaRPr/>
          </a:p>
        </p:txBody>
      </p:sp>
      <p:sp>
        <p:nvSpPr>
          <p:cNvPr id="30" name="Google Shape;30;p5"/>
          <p:cNvSpPr txBox="1">
            <a:spLocks noGrp="1"/>
          </p:cNvSpPr>
          <p:nvPr>
            <p:ph type="body" idx="1"/>
          </p:nvPr>
        </p:nvSpPr>
        <p:spPr>
          <a:xfrm>
            <a:off x="1841667" y="2155293"/>
            <a:ext cx="9079600" cy="4149600"/>
          </a:xfrm>
          <a:prstGeom prst="rect">
            <a:avLst/>
          </a:prstGeom>
        </p:spPr>
        <p:txBody>
          <a:bodyPr spcFirstLastPara="1" wrap="square" lIns="91425" tIns="91425" rIns="91425" bIns="91425" anchor="t" anchorCtr="0">
            <a:noAutofit/>
          </a:bodyPr>
          <a:lstStyle>
            <a:lvl1pPr marL="609585" lvl="0" indent="-507987" rtl="0">
              <a:spcBef>
                <a:spcPts val="800"/>
              </a:spcBef>
              <a:spcAft>
                <a:spcPts val="0"/>
              </a:spcAft>
              <a:buClr>
                <a:srgbClr val="FFCD00"/>
              </a:buClr>
              <a:buSzPts val="2400"/>
              <a:buFont typeface="Quattrocento Sans"/>
              <a:buChar char="◉"/>
              <a:defRPr sz="3200">
                <a:latin typeface="Times New Roman" panose="02020603050405020304" pitchFamily="18" charset="0"/>
                <a:ea typeface="Times New Roman" panose="02020603050405020304" pitchFamily="18" charset="0"/>
                <a:cs typeface="Times New Roman" panose="02020603050405020304" pitchFamily="18" charset="0"/>
                <a:sym typeface="Quattrocento Sans"/>
              </a:defRPr>
            </a:lvl1pPr>
            <a:lvl2pPr marL="1219170" lvl="1" indent="-474121" rtl="0">
              <a:spcBef>
                <a:spcPts val="0"/>
              </a:spcBef>
              <a:spcAft>
                <a:spcPts val="0"/>
              </a:spcAft>
              <a:buClr>
                <a:srgbClr val="FFCD00"/>
              </a:buClr>
              <a:buSzPts val="2000"/>
              <a:buFont typeface="Quattrocento Sans"/>
              <a:buChar char="○"/>
              <a:defRPr sz="2667">
                <a:latin typeface="Quattrocento Sans"/>
                <a:ea typeface="Quattrocento Sans"/>
                <a:cs typeface="Quattrocento Sans"/>
                <a:sym typeface="Quattrocento Sans"/>
              </a:defRPr>
            </a:lvl2pPr>
            <a:lvl3pPr marL="1828754" lvl="2" indent="-474121" rtl="0">
              <a:spcBef>
                <a:spcPts val="0"/>
              </a:spcBef>
              <a:spcAft>
                <a:spcPts val="0"/>
              </a:spcAft>
              <a:buClr>
                <a:srgbClr val="FFCD00"/>
              </a:buClr>
              <a:buSzPts val="2000"/>
              <a:buFont typeface="Quattrocento Sans"/>
              <a:buChar char="■"/>
              <a:defRPr sz="2667">
                <a:latin typeface="Quattrocento Sans"/>
                <a:ea typeface="Quattrocento Sans"/>
                <a:cs typeface="Quattrocento Sans"/>
                <a:sym typeface="Quattrocento Sans"/>
              </a:defRPr>
            </a:lvl3pPr>
            <a:lvl4pPr marL="2438339" lvl="3" indent="-457189" rtl="0">
              <a:spcBef>
                <a:spcPts val="0"/>
              </a:spcBef>
              <a:spcAft>
                <a:spcPts val="0"/>
              </a:spcAft>
              <a:buClr>
                <a:srgbClr val="FFCD00"/>
              </a:buClr>
              <a:buSzPts val="1800"/>
              <a:buFont typeface="Quattrocento Sans"/>
              <a:buChar char="●"/>
              <a:defRPr sz="2400">
                <a:latin typeface="Quattrocento Sans"/>
                <a:ea typeface="Quattrocento Sans"/>
                <a:cs typeface="Quattrocento Sans"/>
                <a:sym typeface="Quattrocento Sans"/>
              </a:defRPr>
            </a:lvl4pPr>
            <a:lvl5pPr marL="3047924" lvl="4" indent="-457189" rtl="0">
              <a:spcBef>
                <a:spcPts val="0"/>
              </a:spcBef>
              <a:spcAft>
                <a:spcPts val="0"/>
              </a:spcAft>
              <a:buClr>
                <a:srgbClr val="FFCD00"/>
              </a:buClr>
              <a:buSzPts val="1800"/>
              <a:buFont typeface="Quattrocento Sans"/>
              <a:buChar char="○"/>
              <a:defRPr sz="2400">
                <a:latin typeface="Quattrocento Sans"/>
                <a:ea typeface="Quattrocento Sans"/>
                <a:cs typeface="Quattrocento Sans"/>
                <a:sym typeface="Quattrocento Sans"/>
              </a:defRPr>
            </a:lvl5pPr>
            <a:lvl6pPr marL="3657509" lvl="5" indent="-457189" rtl="0">
              <a:spcBef>
                <a:spcPts val="0"/>
              </a:spcBef>
              <a:spcAft>
                <a:spcPts val="0"/>
              </a:spcAft>
              <a:buClr>
                <a:srgbClr val="FFCD00"/>
              </a:buClr>
              <a:buSzPts val="1800"/>
              <a:buFont typeface="Quattrocento Sans"/>
              <a:buChar char="■"/>
              <a:defRPr sz="2400">
                <a:latin typeface="Quattrocento Sans"/>
                <a:ea typeface="Quattrocento Sans"/>
                <a:cs typeface="Quattrocento Sans"/>
                <a:sym typeface="Quattrocento Sans"/>
              </a:defRPr>
            </a:lvl6pPr>
            <a:lvl7pPr marL="4267093" lvl="6" indent="-457189" rtl="0">
              <a:spcBef>
                <a:spcPts val="0"/>
              </a:spcBef>
              <a:spcAft>
                <a:spcPts val="0"/>
              </a:spcAft>
              <a:buClr>
                <a:srgbClr val="FFCD00"/>
              </a:buClr>
              <a:buSzPts val="1800"/>
              <a:buFont typeface="Quattrocento Sans"/>
              <a:buChar char="●"/>
              <a:defRPr sz="2400">
                <a:latin typeface="Quattrocento Sans"/>
                <a:ea typeface="Quattrocento Sans"/>
                <a:cs typeface="Quattrocento Sans"/>
                <a:sym typeface="Quattrocento Sans"/>
              </a:defRPr>
            </a:lvl7pPr>
            <a:lvl8pPr marL="4876678" lvl="7" indent="-457189" rtl="0">
              <a:spcBef>
                <a:spcPts val="0"/>
              </a:spcBef>
              <a:spcAft>
                <a:spcPts val="0"/>
              </a:spcAft>
              <a:buClr>
                <a:srgbClr val="FFCD00"/>
              </a:buClr>
              <a:buSzPts val="1800"/>
              <a:buFont typeface="Quattrocento Sans"/>
              <a:buChar char="○"/>
              <a:defRPr sz="2400">
                <a:latin typeface="Quattrocento Sans"/>
                <a:ea typeface="Quattrocento Sans"/>
                <a:cs typeface="Quattrocento Sans"/>
                <a:sym typeface="Quattrocento Sans"/>
              </a:defRPr>
            </a:lvl8pPr>
            <a:lvl9pPr marL="5486263" lvl="8" indent="-457189" rtl="0">
              <a:spcBef>
                <a:spcPts val="0"/>
              </a:spcBef>
              <a:spcAft>
                <a:spcPts val="0"/>
              </a:spcAft>
              <a:buClr>
                <a:srgbClr val="FFCD00"/>
              </a:buClr>
              <a:buSzPts val="1800"/>
              <a:buFont typeface="Quattrocento Sans"/>
              <a:buChar char="■"/>
              <a:defRPr sz="2400">
                <a:latin typeface="Quattrocento Sans"/>
                <a:ea typeface="Quattrocento Sans"/>
                <a:cs typeface="Quattrocento Sans"/>
                <a:sym typeface="Quattrocento Sans"/>
              </a:defRPr>
            </a:lvl9pPr>
          </a:lstStyle>
          <a:p>
            <a:pPr lvl="0"/>
            <a:r>
              <a:rPr lang="zh-TW" altLang="en-US"/>
              <a:t>編輯母片文字樣式</a:t>
            </a:r>
          </a:p>
        </p:txBody>
      </p:sp>
      <p:sp>
        <p:nvSpPr>
          <p:cNvPr id="32" name="Google Shape;32;p5"/>
          <p:cNvSpPr txBox="1">
            <a:spLocks noGrp="1"/>
          </p:cNvSpPr>
          <p:nvPr>
            <p:ph type="sldNum" idx="12"/>
          </p:nvPr>
        </p:nvSpPr>
        <p:spPr>
          <a:xfrm>
            <a:off x="11390969" y="6333135"/>
            <a:ext cx="731600" cy="524800"/>
          </a:xfrm>
          <a:prstGeom prst="rect">
            <a:avLst/>
          </a:prstGeom>
        </p:spPr>
        <p:txBody>
          <a:bodyPr spcFirstLastPara="1" wrap="square" lIns="91425" tIns="91425" rIns="91425" bIns="91425" anchor="t" anchorCtr="0">
            <a:noAutofit/>
          </a:bodyPr>
          <a:lstStyle>
            <a:lvl1pPr lvl="0">
              <a:buNone/>
              <a:defRPr>
                <a:latin typeface="Times New Roman" panose="02020603050405020304" pitchFamily="18" charset="0"/>
                <a:cs typeface="Times New Roman" panose="02020603050405020304" pitchFamily="18"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DC8454A8-47C2-409C-A60F-FDA3A9BB984F}" type="slidenum">
              <a:rPr lang="zh-TW" altLang="en-US" smtClean="0"/>
              <a:pPr/>
              <a:t>‹#›</a:t>
            </a:fld>
            <a:endParaRPr lang="zh-TW" altLang="en-US"/>
          </a:p>
        </p:txBody>
      </p:sp>
    </p:spTree>
    <p:extLst>
      <p:ext uri="{BB962C8B-B14F-4D97-AF65-F5344CB8AC3E}">
        <p14:creationId xmlns:p14="http://schemas.microsoft.com/office/powerpoint/2010/main" val="3307932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7B2D3E9E-A95C-48F2-B4BF-A71542E0BE9A}" type="datetimeFigureOut">
              <a:rPr lang="en-US" smtClean="0"/>
              <a:t>5/8/2023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C8454A8-47C2-409C-A60F-FDA3A9BB984F}" type="slidenum">
              <a:rPr lang="zh-TW" altLang="en-US" smtClean="0"/>
              <a:t>‹#›</a:t>
            </a:fld>
            <a:endParaRPr lang="zh-TW" altLang="en-US"/>
          </a:p>
        </p:txBody>
      </p:sp>
    </p:spTree>
    <p:extLst>
      <p:ext uri="{BB962C8B-B14F-4D97-AF65-F5344CB8AC3E}">
        <p14:creationId xmlns:p14="http://schemas.microsoft.com/office/powerpoint/2010/main" val="2698868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5586B75A-687E-405C-8A0B-8D00578BA2C3}" type="datetimeFigureOut">
              <a:rPr lang="en-US" smtClean="0"/>
              <a:pPr/>
              <a:t>5/8/2023</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DC8454A8-47C2-409C-A60F-FDA3A9BB984F}" type="slidenum">
              <a:rPr lang="zh-TW" altLang="en-US" smtClean="0"/>
              <a:t>‹#›</a:t>
            </a:fld>
            <a:endParaRPr lang="zh-TW" altLang="en-US"/>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2894029440"/>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zh-TW" altLang="en-US"/>
              <a:t>按一下以編輯母片標題樣式</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F12952B5-7A2F-4CC8-B7CE-9234E21C2837}" type="datetimeFigureOut">
              <a:rPr lang="en-US" smtClean="0"/>
              <a:t>5/8/2023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C8454A8-47C2-409C-A60F-FDA3A9BB984F}" type="slidenum">
              <a:rPr lang="zh-TW" altLang="en-US" smtClean="0"/>
              <a:t>‹#›</a:t>
            </a:fld>
            <a:endParaRPr lang="zh-TW" altLang="en-US"/>
          </a:p>
        </p:txBody>
      </p:sp>
    </p:spTree>
    <p:extLst>
      <p:ext uri="{BB962C8B-B14F-4D97-AF65-F5344CB8AC3E}">
        <p14:creationId xmlns:p14="http://schemas.microsoft.com/office/powerpoint/2010/main" val="1132291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CE1DA07A-9201-4B4B-BAF2-015AFA30F520}" type="datetimeFigureOut">
              <a:rPr lang="en-US" smtClean="0"/>
              <a:t>5/8/2023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C8454A8-47C2-409C-A60F-FDA3A9BB984F}" type="slidenum">
              <a:rPr lang="zh-TW" altLang="en-US" smtClean="0"/>
              <a:t>‹#›</a:t>
            </a:fld>
            <a:endParaRPr lang="zh-TW" altLang="en-US"/>
          </a:p>
        </p:txBody>
      </p:sp>
    </p:spTree>
    <p:extLst>
      <p:ext uri="{BB962C8B-B14F-4D97-AF65-F5344CB8AC3E}">
        <p14:creationId xmlns:p14="http://schemas.microsoft.com/office/powerpoint/2010/main" val="2131573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73D7E00A-486F-4252-8B1D-E32645521F49}" type="datetimeFigureOut">
              <a:rPr lang="en-US" smtClean="0"/>
              <a:t>5/8/2023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C8454A8-47C2-409C-A60F-FDA3A9BB984F}" type="slidenum">
              <a:rPr lang="zh-TW" altLang="en-US" smtClean="0"/>
              <a:t>‹#›</a:t>
            </a:fld>
            <a:endParaRPr lang="zh-TW" altLang="en-US"/>
          </a:p>
        </p:txBody>
      </p:sp>
    </p:spTree>
    <p:extLst>
      <p:ext uri="{BB962C8B-B14F-4D97-AF65-F5344CB8AC3E}">
        <p14:creationId xmlns:p14="http://schemas.microsoft.com/office/powerpoint/2010/main" val="3077098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DF5F92-E675-4B36-9A60-69A962A68675}" type="datetimeFigureOut">
              <a:rPr lang="en-US" smtClean="0"/>
              <a:t>5/8/2023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C8454A8-47C2-409C-A60F-FDA3A9BB984F}" type="slidenum">
              <a:rPr lang="zh-TW" altLang="en-US" smtClean="0"/>
              <a:t>‹#›</a:t>
            </a:fld>
            <a:endParaRPr lang="zh-TW" altLang="en-US"/>
          </a:p>
        </p:txBody>
      </p:sp>
    </p:spTree>
    <p:extLst>
      <p:ext uri="{BB962C8B-B14F-4D97-AF65-F5344CB8AC3E}">
        <p14:creationId xmlns:p14="http://schemas.microsoft.com/office/powerpoint/2010/main" val="1173518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輔助字幕的內容">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zh-TW" altLang="en-US"/>
              <a:t>按一下以編輯母片標題樣式</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AF6E2C9B-5FA2-460D-9BE7-B0812FC2A6FF}" type="datetimeFigureOut">
              <a:rPr lang="en-US" smtClean="0"/>
              <a:t>5/8/2023</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DC8454A8-47C2-409C-A60F-FDA3A9BB984F}" type="slidenum">
              <a:rPr lang="zh-TW" altLang="en-US" smtClean="0"/>
              <a:t>‹#›</a:t>
            </a:fld>
            <a:endParaRPr lang="zh-TW" alt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251608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輔助字幕的圖片">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5586B75A-687E-405C-8A0B-8D00578BA2C3}" type="datetimeFigureOut">
              <a:rPr lang="en-US" smtClean="0"/>
              <a:pPr/>
              <a:t>5/8/2023</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DC8454A8-47C2-409C-A60F-FDA3A9BB984F}" type="slidenum">
              <a:rPr lang="zh-TW" altLang="en-US" smtClean="0"/>
              <a:t>‹#›</a:t>
            </a:fld>
            <a:endParaRPr lang="zh-TW" alt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226254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5586B75A-687E-405C-8A0B-8D00578BA2C3}" type="datetimeFigureOut">
              <a:rPr lang="en-US" smtClean="0"/>
              <a:pPr/>
              <a:t>5/8/2023</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DC8454A8-47C2-409C-A60F-FDA3A9BB984F}" type="slidenum">
              <a:rPr lang="zh-TW" altLang="en-US" smtClean="0"/>
              <a:t>‹#›</a:t>
            </a:fld>
            <a:endParaRPr lang="zh-TW" altLang="en-US"/>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95867568"/>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 id="2147484056" r:id="rId12"/>
    <p:sldLayoutId id="2147484057" r:id="rId13"/>
    <p:sldLayoutId id="2147484058" r:id="rId14"/>
  </p:sldLayoutIdLst>
  <p:transition>
    <p:fade thruBlk="1"/>
  </p:transition>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www.google.com.tw/imgres?imgurl=https%3A%2F%2Fupload.wikimedia.org%2Fwikipedia%2Fcommons%2Fthumb%2F3%2F37%2FBayer_pattern_on_sensor.svg%2F1200px-Bayer_pattern_on_sensor.svg.png&amp;imgrefurl=https%3A%2F%2Fen.wikipedia.org%2Fwiki%2FBayer_filter&amp;tbnid=65IPoJQlZUUUUM&amp;vet=12ahUKEwj10JnZye7wAhVS-mEKHRqoDs4QMygAegUIARC4AQ..i&amp;docid=aFt9yVehr6_snM&amp;w=1200&amp;h=780&amp;q=bayer%20pattern&amp;ved=2ahUKEwj10JnZye7wAhVS-mEKHRqoDs4QMygAegUIARC4AQ"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hyperlink" Target="https://www.google.com.tw/url?sa=i&amp;url=https%3A%2F%2Fwww.terragalleria.com%2Fblog%2Fpolarizing-filters-and-vignetting-on-a-wide-angle-lens-corrections-in-processing%2F&amp;psig=AOvVaw0DvHizkNmdwyF-fTRmiafl&amp;ust=1622376202343000&amp;source=images&amp;cd=vfe&amp;ved=0CAIQjRxqFwoTCLijwrzs7vACFQAAAAAdAAAAABAD" TargetMode="External"/><Relationship Id="rId2" Type="http://schemas.openxmlformats.org/officeDocument/2006/relationships/notesSlide" Target="../notesSlides/notesSlide15.xml"/><Relationship Id="rId1" Type="http://schemas.openxmlformats.org/officeDocument/2006/relationships/slideLayout" Target="../slideLayouts/slideLayout14.xml"/><Relationship Id="rId5" Type="http://schemas.openxmlformats.org/officeDocument/2006/relationships/image" Target="../media/image17.png"/><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4.xml"/><Relationship Id="rId5" Type="http://schemas.openxmlformats.org/officeDocument/2006/relationships/image" Target="../media/image2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14.xml"/><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14.xml"/><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14.xml"/><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14.xml"/><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4.xml"/><Relationship Id="rId1" Type="http://schemas.openxmlformats.org/officeDocument/2006/relationships/slideLayout" Target="../slideLayouts/slideLayout14.xml"/><Relationship Id="rId4" Type="http://schemas.openxmlformats.org/officeDocument/2006/relationships/image" Target="../media/image51.png"/></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8.xml"/><Relationship Id="rId1" Type="http://schemas.openxmlformats.org/officeDocument/2006/relationships/slideLayout" Target="../slideLayouts/slideLayout14.xml"/><Relationship Id="rId5" Type="http://schemas.openxmlformats.org/officeDocument/2006/relationships/image" Target="../media/image54.png"/><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9.xml"/><Relationship Id="rId1" Type="http://schemas.openxmlformats.org/officeDocument/2006/relationships/slideLayout" Target="../slideLayouts/slideLayout1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2.xml"/><Relationship Id="rId1" Type="http://schemas.openxmlformats.org/officeDocument/2006/relationships/slideLayout" Target="../slideLayouts/slideLayout14.xml"/><Relationship Id="rId5" Type="http://schemas.openxmlformats.org/officeDocument/2006/relationships/image" Target="../media/image65.png"/><Relationship Id="rId4" Type="http://schemas.openxmlformats.org/officeDocument/2006/relationships/image" Target="../media/image64.png"/></Relationships>
</file>

<file path=ppt/slides/_rels/slide5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image" Target="../media/image730.png"/><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7.xml"/><Relationship Id="rId1" Type="http://schemas.openxmlformats.org/officeDocument/2006/relationships/slideLayout" Target="../slideLayouts/slideLayout14.xml"/><Relationship Id="rId5" Type="http://schemas.openxmlformats.org/officeDocument/2006/relationships/image" Target="../media/image69.png"/><Relationship Id="rId4" Type="http://schemas.openxmlformats.org/officeDocument/2006/relationships/image" Target="../media/image68.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8.xml"/><Relationship Id="rId1" Type="http://schemas.openxmlformats.org/officeDocument/2006/relationships/slideLayout" Target="../slideLayouts/slideLayout14.xml"/><Relationship Id="rId5" Type="http://schemas.openxmlformats.org/officeDocument/2006/relationships/image" Target="../media/image71.png"/><Relationship Id="rId4" Type="http://schemas.openxmlformats.org/officeDocument/2006/relationships/image" Target="../media/image70.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0.xm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1.xml"/><Relationship Id="rId1" Type="http://schemas.openxmlformats.org/officeDocument/2006/relationships/slideLayout" Target="../slideLayouts/slideLayout14.xml"/><Relationship Id="rId4" Type="http://schemas.openxmlformats.org/officeDocument/2006/relationships/image" Target="../media/image74.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3.xm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6.xml"/><Relationship Id="rId1" Type="http://schemas.openxmlformats.org/officeDocument/2006/relationships/slideLayout" Target="../slideLayouts/slideLayout14.xml"/><Relationship Id="rId4" Type="http://schemas.openxmlformats.org/officeDocument/2006/relationships/image" Target="../media/image76.png"/></Relationships>
</file>

<file path=ppt/slides/_rels/slide6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7.xml"/><Relationship Id="rId1" Type="http://schemas.openxmlformats.org/officeDocument/2006/relationships/slideLayout" Target="../slideLayouts/slideLayout14.xml"/><Relationship Id="rId5" Type="http://schemas.openxmlformats.org/officeDocument/2006/relationships/image" Target="../media/image79.png"/><Relationship Id="rId4" Type="http://schemas.openxmlformats.org/officeDocument/2006/relationships/image" Target="../media/image7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8.xml"/><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9.xml"/><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2.xml"/><Relationship Id="rId1" Type="http://schemas.openxmlformats.org/officeDocument/2006/relationships/slideLayout" Target="../slideLayouts/slideLayout14.xml"/><Relationship Id="rId4" Type="http://schemas.openxmlformats.org/officeDocument/2006/relationships/image" Target="../media/image83.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4.xml"/><Relationship Id="rId1" Type="http://schemas.openxmlformats.org/officeDocument/2006/relationships/slideLayout" Target="../slideLayouts/slideLayout14.xml"/><Relationship Id="rId4" Type="http://schemas.openxmlformats.org/officeDocument/2006/relationships/image" Target="../media/image87.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7FB47AF-1A29-4209-8999-A7B5408DA2A8}"/>
              </a:ext>
            </a:extLst>
          </p:cNvPr>
          <p:cNvSpPr>
            <a:spLocks noGrp="1"/>
          </p:cNvSpPr>
          <p:nvPr>
            <p:ph type="ctrTitle"/>
          </p:nvPr>
        </p:nvSpPr>
        <p:spPr>
          <a:xfrm>
            <a:off x="1328840" y="2671851"/>
            <a:ext cx="7601404" cy="1546400"/>
          </a:xfrm>
        </p:spPr>
        <p:txBody>
          <a:bodyPr/>
          <a:lstStyle/>
          <a:p>
            <a:r>
              <a:rPr lang="en-US" altLang="zh-TW" dirty="0">
                <a:latin typeface="Times New Roman" panose="02020603050405020304" pitchFamily="18" charset="0"/>
                <a:cs typeface="Times New Roman" panose="02020603050405020304" pitchFamily="18" charset="0"/>
              </a:rPr>
              <a:t>Chapter 10</a:t>
            </a:r>
            <a:br>
              <a:rPr lang="en-US" altLang="zh-TW" dirty="0">
                <a:latin typeface="Times New Roman" panose="02020603050405020304" pitchFamily="18" charset="0"/>
                <a:cs typeface="Times New Roman" panose="02020603050405020304" pitchFamily="18" charset="0"/>
              </a:rPr>
            </a:br>
            <a:r>
              <a:rPr lang="en-US" altLang="zh-TW" dirty="0">
                <a:latin typeface="Times New Roman" panose="02020603050405020304" pitchFamily="18" charset="0"/>
                <a:cs typeface="Times New Roman" panose="02020603050405020304" pitchFamily="18" charset="0"/>
              </a:rPr>
              <a:t>Computational Photography</a:t>
            </a:r>
            <a:endParaRPr lang="zh-TW" altLang="en-US" dirty="0">
              <a:latin typeface="Times New Roman" panose="02020603050405020304" pitchFamily="18" charset="0"/>
              <a:cs typeface="Times New Roman" panose="02020603050405020304" pitchFamily="18" charset="0"/>
            </a:endParaRPr>
          </a:p>
        </p:txBody>
      </p:sp>
      <p:sp>
        <p:nvSpPr>
          <p:cNvPr id="3" name="副標題 2">
            <a:extLst>
              <a:ext uri="{FF2B5EF4-FFF2-40B4-BE49-F238E27FC236}">
                <a16:creationId xmlns:a16="http://schemas.microsoft.com/office/drawing/2014/main" id="{30B08AAC-FDDA-4CC7-8111-E1A57E943C03}"/>
              </a:ext>
            </a:extLst>
          </p:cNvPr>
          <p:cNvSpPr txBox="1">
            <a:spLocks/>
          </p:cNvSpPr>
          <p:nvPr/>
        </p:nvSpPr>
        <p:spPr>
          <a:xfrm>
            <a:off x="1328840" y="5056725"/>
            <a:ext cx="8915399" cy="1126283"/>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zh-TW" altLang="en-US" dirty="0">
                <a:solidFill>
                  <a:schemeClr val="tx1"/>
                </a:solidFill>
              </a:rPr>
              <a:t>講者：游惟丞</a:t>
            </a:r>
            <a:endParaRPr lang="en-US" altLang="zh-TW" dirty="0">
              <a:solidFill>
                <a:schemeClr val="tx1"/>
              </a:solidFill>
            </a:endParaRPr>
          </a:p>
          <a:p>
            <a:r>
              <a:rPr lang="zh-TW" altLang="en-US" dirty="0">
                <a:solidFill>
                  <a:schemeClr val="tx1"/>
                </a:solidFill>
              </a:rPr>
              <a:t>聯絡資訊：</a:t>
            </a:r>
            <a:r>
              <a:rPr lang="en-US" altLang="zh-TW" dirty="0">
                <a:solidFill>
                  <a:schemeClr val="tx1"/>
                </a:solidFill>
              </a:rPr>
              <a:t>R11922197@ntu.edu.tw</a:t>
            </a:r>
          </a:p>
          <a:p>
            <a:r>
              <a:rPr lang="zh-TW" altLang="en-US" dirty="0">
                <a:solidFill>
                  <a:schemeClr val="tx1"/>
                </a:solidFill>
              </a:rPr>
              <a:t>指導教授：傅楸善</a:t>
            </a:r>
          </a:p>
        </p:txBody>
      </p:sp>
    </p:spTree>
    <p:extLst>
      <p:ext uri="{BB962C8B-B14F-4D97-AF65-F5344CB8AC3E}">
        <p14:creationId xmlns:p14="http://schemas.microsoft.com/office/powerpoint/2010/main" val="1199470741"/>
      </p:ext>
    </p:extLst>
  </p:cSld>
  <p:clrMapOvr>
    <a:masterClrMapping/>
  </p:clrMapOvr>
  <p:transition>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版面配置區 2">
            <a:extLst>
              <a:ext uri="{FF2B5EF4-FFF2-40B4-BE49-F238E27FC236}">
                <a16:creationId xmlns:a16="http://schemas.microsoft.com/office/drawing/2014/main" id="{9B5E771E-8F77-41FC-8CBE-5BE98546D9A8}"/>
              </a:ext>
            </a:extLst>
          </p:cNvPr>
          <p:cNvSpPr>
            <a:spLocks noGrp="1"/>
          </p:cNvSpPr>
          <p:nvPr>
            <p:ph type="body" idx="1"/>
          </p:nvPr>
        </p:nvSpPr>
        <p:spPr>
          <a:xfrm>
            <a:off x="1111633" y="1207161"/>
            <a:ext cx="9079600" cy="4149600"/>
          </a:xfrm>
        </p:spPr>
        <p:txBody>
          <a:bodyPr/>
          <a:lstStyle/>
          <a:p>
            <a:r>
              <a:rPr lang="en-US" altLang="zh-TW" sz="2000" dirty="0"/>
              <a:t>Storing into JPEG… Digital Signal Processor (DSP)</a:t>
            </a:r>
          </a:p>
          <a:p>
            <a:endParaRPr lang="en-US" altLang="zh-TW" sz="2000" dirty="0"/>
          </a:p>
          <a:p>
            <a:pPr marL="615948" indent="-514350">
              <a:buFont typeface="+mj-lt"/>
              <a:buAutoNum type="arabicPeriod"/>
            </a:pPr>
            <a:r>
              <a:rPr lang="en-US" altLang="zh-TW" sz="2000" dirty="0" err="1"/>
              <a:t>Demosaicing</a:t>
            </a:r>
            <a:endParaRPr lang="en-US" altLang="zh-TW" sz="2000" dirty="0"/>
          </a:p>
          <a:p>
            <a:pPr marL="615948" indent="-514350">
              <a:buFont typeface="+mj-lt"/>
              <a:buAutoNum type="arabicPeriod"/>
            </a:pPr>
            <a:endParaRPr lang="en-US" altLang="zh-TW" sz="2000" dirty="0"/>
          </a:p>
          <a:p>
            <a:pPr marL="615948" indent="-514350">
              <a:buFont typeface="+mj-lt"/>
              <a:buAutoNum type="arabicPeriod"/>
            </a:pPr>
            <a:r>
              <a:rPr lang="en-US" altLang="zh-TW" sz="2000" dirty="0"/>
              <a:t>Sharpening</a:t>
            </a:r>
          </a:p>
          <a:p>
            <a:pPr marL="615948" indent="-514350">
              <a:buFont typeface="+mj-lt"/>
              <a:buAutoNum type="arabicPeriod"/>
            </a:pPr>
            <a:endParaRPr lang="en-US" altLang="zh-TW" sz="2000" dirty="0"/>
          </a:p>
          <a:p>
            <a:pPr marL="615948" indent="-514350">
              <a:buFont typeface="+mj-lt"/>
              <a:buAutoNum type="arabicPeriod"/>
            </a:pPr>
            <a:r>
              <a:rPr lang="en-US" altLang="zh-TW" sz="2000" dirty="0"/>
              <a:t>White Balance</a:t>
            </a:r>
          </a:p>
          <a:p>
            <a:pPr marL="615948" indent="-514350">
              <a:buFont typeface="+mj-lt"/>
              <a:buAutoNum type="arabicPeriod"/>
            </a:pPr>
            <a:endParaRPr lang="en-US" altLang="zh-TW" sz="2000" dirty="0"/>
          </a:p>
          <a:p>
            <a:pPr marL="615948" indent="-514350">
              <a:buFont typeface="+mj-lt"/>
              <a:buAutoNum type="arabicPeriod"/>
            </a:pPr>
            <a:r>
              <a:rPr lang="en-US" altLang="zh-TW" sz="2000" dirty="0"/>
              <a:t>Gamma</a:t>
            </a:r>
          </a:p>
          <a:p>
            <a:pPr marL="615948" indent="-514350">
              <a:buFont typeface="+mj-lt"/>
              <a:buAutoNum type="arabicPeriod"/>
            </a:pPr>
            <a:endParaRPr lang="en-US" altLang="zh-TW" sz="2000" dirty="0"/>
          </a:p>
          <a:p>
            <a:pPr marL="615948" indent="-514350">
              <a:buFont typeface="+mj-lt"/>
              <a:buAutoNum type="arabicPeriod"/>
            </a:pPr>
            <a:r>
              <a:rPr lang="en-US" altLang="zh-TW" sz="2000" dirty="0"/>
              <a:t>Compress</a:t>
            </a:r>
          </a:p>
          <a:p>
            <a:pPr lvl="1"/>
            <a:endParaRPr lang="zh-TW" altLang="en-US" dirty="0"/>
          </a:p>
        </p:txBody>
      </p:sp>
      <p:pic>
        <p:nvPicPr>
          <p:cNvPr id="14" name="圖片 13">
            <a:extLst>
              <a:ext uri="{FF2B5EF4-FFF2-40B4-BE49-F238E27FC236}">
                <a16:creationId xmlns:a16="http://schemas.microsoft.com/office/drawing/2014/main" id="{A8206928-411A-4D63-9A5B-4A5BFA2D1F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9957" y="4690624"/>
            <a:ext cx="1477412" cy="1119139"/>
          </a:xfrm>
          <a:prstGeom prst="rect">
            <a:avLst/>
          </a:prstGeom>
        </p:spPr>
      </p:pic>
      <p:pic>
        <p:nvPicPr>
          <p:cNvPr id="1026" name="Picture 2" descr="Bayer filter - Wikipedia">
            <a:hlinkClick r:id="rId4"/>
            <a:extLst>
              <a:ext uri="{FF2B5EF4-FFF2-40B4-BE49-F238E27FC236}">
                <a16:creationId xmlns:a16="http://schemas.microsoft.com/office/drawing/2014/main" id="{727790AA-284D-43EE-A77E-212D08A2BF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9957" y="2127338"/>
            <a:ext cx="1376239" cy="894307"/>
          </a:xfrm>
          <a:prstGeom prst="rect">
            <a:avLst/>
          </a:prstGeom>
          <a:noFill/>
          <a:extLst>
            <a:ext uri="{909E8E84-426E-40DD-AFC4-6F175D3DCCD1}">
              <a14:hiddenFill xmlns:a14="http://schemas.microsoft.com/office/drawing/2010/main">
                <a:solidFill>
                  <a:srgbClr val="FFFFFF"/>
                </a:solidFill>
              </a14:hiddenFill>
            </a:ext>
          </a:extLst>
        </p:spPr>
      </p:pic>
      <p:pic>
        <p:nvPicPr>
          <p:cNvPr id="12" name="圖片 11">
            <a:extLst>
              <a:ext uri="{FF2B5EF4-FFF2-40B4-BE49-F238E27FC236}">
                <a16:creationId xmlns:a16="http://schemas.microsoft.com/office/drawing/2014/main" id="{58CB5F26-B8BD-4E4E-934D-DADE6CF782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9957" y="3429000"/>
            <a:ext cx="1636348" cy="1088235"/>
          </a:xfrm>
          <a:prstGeom prst="rect">
            <a:avLst/>
          </a:prstGeom>
        </p:spPr>
      </p:pic>
      <p:sp>
        <p:nvSpPr>
          <p:cNvPr id="7" name="文字方塊 6">
            <a:extLst>
              <a:ext uri="{FF2B5EF4-FFF2-40B4-BE49-F238E27FC236}">
                <a16:creationId xmlns:a16="http://schemas.microsoft.com/office/drawing/2014/main" id="{AB992D23-522C-685E-C842-DED1CDF9E9D1}"/>
              </a:ext>
            </a:extLst>
          </p:cNvPr>
          <p:cNvSpPr txBox="1"/>
          <p:nvPr/>
        </p:nvSpPr>
        <p:spPr>
          <a:xfrm>
            <a:off x="7679115" y="251204"/>
            <a:ext cx="6100482" cy="307777"/>
          </a:xfrm>
          <a:prstGeom prst="rect">
            <a:avLst/>
          </a:prstGeom>
          <a:noFill/>
        </p:spPr>
        <p:txBody>
          <a:bodyPr wrap="square">
            <a:spAutoFit/>
          </a:bodyPr>
          <a:lstStyle/>
          <a:p>
            <a:r>
              <a:rPr lang="en-US" altLang="zh-TW" dirty="0"/>
              <a:t>JPEG : </a:t>
            </a:r>
            <a:r>
              <a:rPr lang="en-US" altLang="zh-TW" b="1" i="0" dirty="0">
                <a:solidFill>
                  <a:srgbClr val="202122"/>
                </a:solidFill>
                <a:effectLst/>
                <a:latin typeface="Arial" panose="020B0604020202020204" pitchFamily="34" charset="0"/>
              </a:rPr>
              <a:t>J</a:t>
            </a:r>
            <a:r>
              <a:rPr lang="en-US" altLang="zh-TW" b="0" i="0" dirty="0">
                <a:solidFill>
                  <a:srgbClr val="202122"/>
                </a:solidFill>
                <a:effectLst/>
                <a:latin typeface="Arial" panose="020B0604020202020204" pitchFamily="34" charset="0"/>
              </a:rPr>
              <a:t>oint </a:t>
            </a:r>
            <a:r>
              <a:rPr lang="en-US" altLang="zh-TW" b="1" i="0" dirty="0">
                <a:solidFill>
                  <a:srgbClr val="202122"/>
                </a:solidFill>
                <a:effectLst/>
                <a:latin typeface="Arial" panose="020B0604020202020204" pitchFamily="34" charset="0"/>
              </a:rPr>
              <a:t>P</a:t>
            </a:r>
            <a:r>
              <a:rPr lang="en-US" altLang="zh-TW" b="0" i="0" dirty="0">
                <a:solidFill>
                  <a:srgbClr val="202122"/>
                </a:solidFill>
                <a:effectLst/>
                <a:latin typeface="Arial" panose="020B0604020202020204" pitchFamily="34" charset="0"/>
              </a:rPr>
              <a:t>hotographic </a:t>
            </a:r>
            <a:r>
              <a:rPr lang="en-US" altLang="zh-TW" b="1" i="0" dirty="0">
                <a:solidFill>
                  <a:srgbClr val="202122"/>
                </a:solidFill>
                <a:effectLst/>
                <a:latin typeface="Arial" panose="020B0604020202020204" pitchFamily="34" charset="0"/>
              </a:rPr>
              <a:t>E</a:t>
            </a:r>
            <a:r>
              <a:rPr lang="en-US" altLang="zh-TW" b="0" i="0" dirty="0">
                <a:solidFill>
                  <a:srgbClr val="202122"/>
                </a:solidFill>
                <a:effectLst/>
                <a:latin typeface="Arial" panose="020B0604020202020204" pitchFamily="34" charset="0"/>
              </a:rPr>
              <a:t>xperts </a:t>
            </a:r>
            <a:r>
              <a:rPr lang="en-US" altLang="zh-TW" b="1" i="0" dirty="0">
                <a:solidFill>
                  <a:srgbClr val="202122"/>
                </a:solidFill>
                <a:effectLst/>
                <a:latin typeface="Arial" panose="020B0604020202020204" pitchFamily="34" charset="0"/>
              </a:rPr>
              <a:t>G</a:t>
            </a:r>
            <a:r>
              <a:rPr lang="en-US" altLang="zh-TW" b="0" i="0" dirty="0">
                <a:solidFill>
                  <a:srgbClr val="202122"/>
                </a:solidFill>
                <a:effectLst/>
                <a:latin typeface="Arial" panose="020B0604020202020204" pitchFamily="34" charset="0"/>
              </a:rPr>
              <a:t>roup</a:t>
            </a:r>
            <a:endParaRPr lang="zh-TW" altLang="en-US" dirty="0"/>
          </a:p>
        </p:txBody>
      </p:sp>
    </p:spTree>
    <p:extLst>
      <p:ext uri="{BB962C8B-B14F-4D97-AF65-F5344CB8AC3E}">
        <p14:creationId xmlns:p14="http://schemas.microsoft.com/office/powerpoint/2010/main" val="3068779235"/>
      </p:ext>
    </p:extLst>
  </p:cSld>
  <p:clrMapOvr>
    <a:masterClrMapping/>
  </p:clrMapOvr>
  <p:transition>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版面配置區 2">
            <a:extLst>
              <a:ext uri="{FF2B5EF4-FFF2-40B4-BE49-F238E27FC236}">
                <a16:creationId xmlns:a16="http://schemas.microsoft.com/office/drawing/2014/main" id="{9B5E771E-8F77-41FC-8CBE-5BE98546D9A8}"/>
              </a:ext>
            </a:extLst>
          </p:cNvPr>
          <p:cNvSpPr>
            <a:spLocks noGrp="1"/>
          </p:cNvSpPr>
          <p:nvPr>
            <p:ph type="body" idx="1"/>
          </p:nvPr>
        </p:nvSpPr>
        <p:spPr>
          <a:xfrm>
            <a:off x="1086756" y="507246"/>
            <a:ext cx="9079600" cy="4149600"/>
          </a:xfrm>
        </p:spPr>
        <p:txBody>
          <a:bodyPr/>
          <a:lstStyle/>
          <a:p>
            <a:pPr marL="101598" indent="0">
              <a:buNone/>
            </a:pPr>
            <a:r>
              <a:rPr lang="en-US" altLang="zh-TW" sz="2000" dirty="0"/>
              <a:t>A more practical approach…</a:t>
            </a:r>
          </a:p>
          <a:p>
            <a:pPr marL="101598" indent="0">
              <a:buNone/>
            </a:pPr>
            <a:r>
              <a:rPr lang="en-US" altLang="zh-TW" sz="2000" dirty="0"/>
              <a:t>Calibrate the camera by </a:t>
            </a:r>
            <a:r>
              <a:rPr lang="en-US" altLang="zh-TW" sz="2000" dirty="0">
                <a:solidFill>
                  <a:srgbClr val="0070C0"/>
                </a:solidFill>
              </a:rPr>
              <a:t>measuring correspondences between incoming light and final values.</a:t>
            </a:r>
          </a:p>
          <a:p>
            <a:pPr lvl="1"/>
            <a:endParaRPr lang="zh-TW" altLang="en-US" dirty="0"/>
          </a:p>
        </p:txBody>
      </p:sp>
      <p:sp>
        <p:nvSpPr>
          <p:cNvPr id="11" name="文字方塊 10">
            <a:extLst>
              <a:ext uri="{FF2B5EF4-FFF2-40B4-BE49-F238E27FC236}">
                <a16:creationId xmlns:a16="http://schemas.microsoft.com/office/drawing/2014/main" id="{EAD1AA29-DB68-308C-59F1-EEA3F9D6A0CB}"/>
              </a:ext>
            </a:extLst>
          </p:cNvPr>
          <p:cNvSpPr txBox="1"/>
          <p:nvPr/>
        </p:nvSpPr>
        <p:spPr>
          <a:xfrm>
            <a:off x="1222744" y="2275666"/>
            <a:ext cx="6103088" cy="2031325"/>
          </a:xfrm>
          <a:prstGeom prst="rect">
            <a:avLst/>
          </a:prstGeom>
          <a:noFill/>
        </p:spPr>
        <p:txBody>
          <a:bodyPr wrap="square">
            <a:spAutoFit/>
          </a:bodyPr>
          <a:lstStyle/>
          <a:p>
            <a:r>
              <a:rPr lang="en-US" altLang="zh-TW" dirty="0">
                <a:latin typeface="Times New Roman" panose="02020603050405020304" pitchFamily="18" charset="0"/>
                <a:cs typeface="Times New Roman" panose="02020603050405020304" pitchFamily="18" charset="0"/>
              </a:rPr>
              <a:t>1.</a:t>
            </a:r>
            <a:r>
              <a:rPr lang="zh-TW" altLang="en-US" dirty="0">
                <a:latin typeface="Times New Roman" panose="02020603050405020304" pitchFamily="18" charset="0"/>
                <a:cs typeface="Times New Roman" panose="02020603050405020304" pitchFamily="18" charset="0"/>
              </a:rPr>
              <a:t> </a:t>
            </a:r>
            <a:r>
              <a:rPr lang="en-US" altLang="zh-TW" dirty="0">
                <a:latin typeface="Times New Roman" panose="02020603050405020304" pitchFamily="18" charset="0"/>
                <a:cs typeface="Times New Roman" panose="02020603050405020304" pitchFamily="18" charset="0"/>
              </a:rPr>
              <a:t>Integrating Sphere </a:t>
            </a:r>
            <a:r>
              <a:rPr lang="zh-TW" altLang="en-US" dirty="0">
                <a:latin typeface="Times New Roman" panose="02020603050405020304" pitchFamily="18" charset="0"/>
                <a:cs typeface="Times New Roman" panose="02020603050405020304" pitchFamily="18" charset="0"/>
              </a:rPr>
              <a:t> </a:t>
            </a:r>
            <a:r>
              <a:rPr lang="en-US" altLang="zh-TW" dirty="0">
                <a:latin typeface="Times New Roman" panose="02020603050405020304" pitchFamily="18" charset="0"/>
                <a:cs typeface="Times New Roman" panose="02020603050405020304" pitchFamily="18" charset="0"/>
              </a:rPr>
              <a:t>(Expensive)</a:t>
            </a:r>
          </a:p>
          <a:p>
            <a:pPr marL="342900" indent="-342900">
              <a:buAutoNum type="arabicPeriod"/>
            </a:pPr>
            <a:endParaRPr lang="en-US" altLang="zh-TW" dirty="0">
              <a:latin typeface="Times New Roman" panose="02020603050405020304" pitchFamily="18" charset="0"/>
              <a:cs typeface="Times New Roman" panose="02020603050405020304" pitchFamily="18" charset="0"/>
            </a:endParaRPr>
          </a:p>
          <a:p>
            <a:r>
              <a:rPr lang="en-US" altLang="zh-TW" dirty="0">
                <a:latin typeface="Times New Roman" panose="02020603050405020304" pitchFamily="18" charset="0"/>
                <a:cs typeface="Times New Roman" panose="02020603050405020304" pitchFamily="18" charset="0"/>
              </a:rPr>
              <a:t>2. Calibration Chart (Needs uniform lighting)</a:t>
            </a:r>
          </a:p>
          <a:p>
            <a:endParaRPr lang="en-US" altLang="zh-TW" dirty="0">
              <a:latin typeface="Times New Roman" panose="02020603050405020304" pitchFamily="18" charset="0"/>
              <a:cs typeface="Times New Roman" panose="02020603050405020304" pitchFamily="18" charset="0"/>
            </a:endParaRPr>
          </a:p>
          <a:p>
            <a:r>
              <a:rPr lang="en-US" altLang="zh-TW" dirty="0">
                <a:latin typeface="Times New Roman" panose="02020603050405020304" pitchFamily="18" charset="0"/>
                <a:cs typeface="Times New Roman" panose="02020603050405020304" pitchFamily="18" charset="0"/>
              </a:rPr>
              <a:t>3. Multiple Exposures</a:t>
            </a:r>
          </a:p>
          <a:p>
            <a:endParaRPr lang="en-US" altLang="zh-TW" dirty="0">
              <a:latin typeface="Times New Roman" panose="02020603050405020304" pitchFamily="18" charset="0"/>
              <a:cs typeface="Times New Roman" panose="02020603050405020304" pitchFamily="18" charset="0"/>
            </a:endParaRPr>
          </a:p>
          <a:p>
            <a:r>
              <a:rPr lang="en-US" altLang="zh-TW" dirty="0">
                <a:latin typeface="Times New Roman" panose="02020603050405020304" pitchFamily="18" charset="0"/>
                <a:cs typeface="Times New Roman" panose="02020603050405020304" pitchFamily="18" charset="0"/>
              </a:rPr>
              <a:t>4. International Color Consortium (ICC) Profile</a:t>
            </a:r>
          </a:p>
        </p:txBody>
      </p:sp>
      <p:pic>
        <p:nvPicPr>
          <p:cNvPr id="12" name="圖片 11">
            <a:extLst>
              <a:ext uri="{FF2B5EF4-FFF2-40B4-BE49-F238E27FC236}">
                <a16:creationId xmlns:a16="http://schemas.microsoft.com/office/drawing/2014/main" id="{FAA80AB9-89AC-5560-29EB-C8EC04BF93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352" y="5317308"/>
            <a:ext cx="1768432" cy="1326324"/>
          </a:xfrm>
          <a:prstGeom prst="rect">
            <a:avLst/>
          </a:prstGeom>
        </p:spPr>
      </p:pic>
      <p:pic>
        <p:nvPicPr>
          <p:cNvPr id="13" name="圖片 12">
            <a:extLst>
              <a:ext uri="{FF2B5EF4-FFF2-40B4-BE49-F238E27FC236}">
                <a16:creationId xmlns:a16="http://schemas.microsoft.com/office/drawing/2014/main" id="{078D61BF-1471-1FB2-8FDB-A18B960523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50844" y="5317308"/>
            <a:ext cx="1982367" cy="1327478"/>
          </a:xfrm>
          <a:prstGeom prst="rect">
            <a:avLst/>
          </a:prstGeom>
        </p:spPr>
      </p:pic>
      <p:pic>
        <p:nvPicPr>
          <p:cNvPr id="14" name="圖片 13">
            <a:extLst>
              <a:ext uri="{FF2B5EF4-FFF2-40B4-BE49-F238E27FC236}">
                <a16:creationId xmlns:a16="http://schemas.microsoft.com/office/drawing/2014/main" id="{13B53DC6-CF7E-93EC-11E9-95AECC3B35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55106" y="5320627"/>
            <a:ext cx="1982367" cy="1324159"/>
          </a:xfrm>
          <a:prstGeom prst="rect">
            <a:avLst/>
          </a:prstGeom>
        </p:spPr>
      </p:pic>
      <p:pic>
        <p:nvPicPr>
          <p:cNvPr id="15" name="圖片 14">
            <a:extLst>
              <a:ext uri="{FF2B5EF4-FFF2-40B4-BE49-F238E27FC236}">
                <a16:creationId xmlns:a16="http://schemas.microsoft.com/office/drawing/2014/main" id="{A3A2B4EA-767D-5C2D-DA4F-82FCBA6A81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23424" y="5328374"/>
            <a:ext cx="1327479" cy="1327479"/>
          </a:xfrm>
          <a:prstGeom prst="rect">
            <a:avLst/>
          </a:prstGeom>
        </p:spPr>
      </p:pic>
      <p:pic>
        <p:nvPicPr>
          <p:cNvPr id="16" name="圖片 15">
            <a:extLst>
              <a:ext uri="{FF2B5EF4-FFF2-40B4-BE49-F238E27FC236}">
                <a16:creationId xmlns:a16="http://schemas.microsoft.com/office/drawing/2014/main" id="{D3A393B2-0115-0C12-29F7-110930049E0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6698" y="5320627"/>
            <a:ext cx="1327480" cy="1331905"/>
          </a:xfrm>
          <a:prstGeom prst="rect">
            <a:avLst/>
          </a:prstGeom>
        </p:spPr>
      </p:pic>
    </p:spTree>
    <p:extLst>
      <p:ext uri="{BB962C8B-B14F-4D97-AF65-F5344CB8AC3E}">
        <p14:creationId xmlns:p14="http://schemas.microsoft.com/office/powerpoint/2010/main" val="2922472600"/>
      </p:ext>
    </p:extLst>
  </p:cSld>
  <p:clrMapOvr>
    <a:masterClrMapping/>
  </p:clrMapOvr>
  <p:transition>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53ADAC02-73E8-4F69-9DBF-851D820F79B7}"/>
              </a:ext>
            </a:extLst>
          </p:cNvPr>
          <p:cNvSpPr>
            <a:spLocks noGrp="1"/>
          </p:cNvSpPr>
          <p:nvPr>
            <p:ph type="ctrTitle"/>
          </p:nvPr>
        </p:nvSpPr>
        <p:spPr/>
        <p:txBody>
          <a:bodyPr/>
          <a:lstStyle/>
          <a:p>
            <a:r>
              <a:rPr lang="en-US" altLang="zh-TW" dirty="0">
                <a:latin typeface="Times New Roman" panose="02020603050405020304" pitchFamily="18" charset="0"/>
                <a:cs typeface="Times New Roman" panose="02020603050405020304" pitchFamily="18" charset="0"/>
              </a:rPr>
              <a:t>10.1.2</a:t>
            </a:r>
            <a:br>
              <a:rPr lang="en-US" altLang="zh-TW" dirty="0">
                <a:latin typeface="Times New Roman" panose="02020603050405020304" pitchFamily="18" charset="0"/>
                <a:cs typeface="Times New Roman" panose="02020603050405020304" pitchFamily="18" charset="0"/>
              </a:rPr>
            </a:br>
            <a:r>
              <a:rPr lang="en-US" altLang="zh-TW" dirty="0">
                <a:latin typeface="Times New Roman" panose="02020603050405020304" pitchFamily="18" charset="0"/>
                <a:cs typeface="Times New Roman" panose="02020603050405020304" pitchFamily="18" charset="0"/>
              </a:rPr>
              <a:t>Noise Level Estimation</a:t>
            </a:r>
            <a:endParaRPr lang="zh-TW"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8572687"/>
      </p:ext>
    </p:extLst>
  </p:cSld>
  <p:clrMapOvr>
    <a:masterClrMapping/>
  </p:clrMapOvr>
  <p:transition>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E0E7726-007C-4F98-9ECC-874CD3B15F6C}"/>
              </a:ext>
            </a:extLst>
          </p:cNvPr>
          <p:cNvSpPr>
            <a:spLocks noGrp="1"/>
          </p:cNvSpPr>
          <p:nvPr>
            <p:ph type="title"/>
          </p:nvPr>
        </p:nvSpPr>
        <p:spPr>
          <a:xfrm>
            <a:off x="1548705" y="354844"/>
            <a:ext cx="9665524" cy="580800"/>
          </a:xfrm>
        </p:spPr>
        <p:txBody>
          <a:bodyPr/>
          <a:lstStyle/>
          <a:p>
            <a:r>
              <a:rPr lang="en-US" altLang="zh-TW" dirty="0">
                <a:solidFill>
                  <a:schemeClr val="tx1"/>
                </a:solidFill>
              </a:rPr>
              <a:t>Noise Level Function</a:t>
            </a:r>
            <a:endParaRPr lang="zh-TW" altLang="en-US" dirty="0">
              <a:solidFill>
                <a:schemeClr val="tx1"/>
              </a:solidFill>
            </a:endParaRPr>
          </a:p>
        </p:txBody>
      </p:sp>
      <p:sp>
        <p:nvSpPr>
          <p:cNvPr id="3" name="文字版面配置區 2">
            <a:extLst>
              <a:ext uri="{FF2B5EF4-FFF2-40B4-BE49-F238E27FC236}">
                <a16:creationId xmlns:a16="http://schemas.microsoft.com/office/drawing/2014/main" id="{9B5E771E-8F77-41FC-8CBE-5BE98546D9A8}"/>
              </a:ext>
            </a:extLst>
          </p:cNvPr>
          <p:cNvSpPr>
            <a:spLocks noGrp="1"/>
          </p:cNvSpPr>
          <p:nvPr>
            <p:ph type="body" idx="1"/>
          </p:nvPr>
        </p:nvSpPr>
        <p:spPr>
          <a:xfrm>
            <a:off x="1509181" y="1623666"/>
            <a:ext cx="9079600" cy="4149600"/>
          </a:xfrm>
        </p:spPr>
        <p:txBody>
          <a:bodyPr/>
          <a:lstStyle/>
          <a:p>
            <a:pPr marL="101598" indent="0">
              <a:buNone/>
            </a:pPr>
            <a:r>
              <a:rPr lang="en-US" altLang="zh-TW" sz="2000" dirty="0"/>
              <a:t>1.</a:t>
            </a:r>
            <a:r>
              <a:rPr lang="zh-TW" altLang="en-US" sz="2000" dirty="0"/>
              <a:t> </a:t>
            </a:r>
            <a:r>
              <a:rPr lang="en-US" altLang="zh-TW" sz="2000" dirty="0"/>
              <a:t>Standard Deviation </a:t>
            </a:r>
          </a:p>
          <a:p>
            <a:pPr marL="101598" indent="0">
              <a:buNone/>
            </a:pPr>
            <a:r>
              <a:rPr lang="en-US" altLang="zh-TW" sz="2000" dirty="0"/>
              <a:t>2.</a:t>
            </a:r>
            <a:r>
              <a:rPr lang="zh-TW" altLang="en-US" sz="2000" dirty="0"/>
              <a:t> </a:t>
            </a:r>
            <a:r>
              <a:rPr lang="en-US" altLang="zh-TW" sz="2000" dirty="0"/>
              <a:t>Noise Level Function </a:t>
            </a:r>
          </a:p>
          <a:p>
            <a:pPr marL="745049" lvl="1" indent="0">
              <a:buNone/>
            </a:pPr>
            <a:r>
              <a:rPr lang="en-US" altLang="zh-TW" sz="2000" dirty="0">
                <a:latin typeface="Times New Roman" panose="02020603050405020304" pitchFamily="18" charset="0"/>
                <a:cs typeface="Times New Roman" panose="02020603050405020304" pitchFamily="18" charset="0"/>
              </a:rPr>
              <a:t>At independent pixels: temporal variance</a:t>
            </a:r>
          </a:p>
          <a:p>
            <a:pPr marL="745049" lvl="1" indent="0">
              <a:buNone/>
            </a:pPr>
            <a:r>
              <a:rPr lang="en-US" altLang="zh-TW" sz="2000" dirty="0">
                <a:latin typeface="Times New Roman" panose="02020603050405020304" pitchFamily="18" charset="0"/>
                <a:cs typeface="Times New Roman" panose="02020603050405020304" pitchFamily="18" charset="0"/>
              </a:rPr>
              <a:t>Over regions: spatial variance</a:t>
            </a:r>
          </a:p>
        </p:txBody>
      </p:sp>
      <p:pic>
        <p:nvPicPr>
          <p:cNvPr id="5" name="圖片 4">
            <a:extLst>
              <a:ext uri="{FF2B5EF4-FFF2-40B4-BE49-F238E27FC236}">
                <a16:creationId xmlns:a16="http://schemas.microsoft.com/office/drawing/2014/main" id="{E7344E17-208F-4DAE-85A1-E23760A8113F}"/>
              </a:ext>
            </a:extLst>
          </p:cNvPr>
          <p:cNvPicPr>
            <a:picLocks noChangeAspect="1"/>
          </p:cNvPicPr>
          <p:nvPr/>
        </p:nvPicPr>
        <p:blipFill>
          <a:blip r:embed="rId3"/>
          <a:stretch>
            <a:fillRect/>
          </a:stretch>
        </p:blipFill>
        <p:spPr>
          <a:xfrm>
            <a:off x="2023192" y="4049339"/>
            <a:ext cx="6125430" cy="2105319"/>
          </a:xfrm>
          <a:prstGeom prst="rect">
            <a:avLst/>
          </a:prstGeom>
        </p:spPr>
      </p:pic>
    </p:spTree>
    <p:extLst>
      <p:ext uri="{BB962C8B-B14F-4D97-AF65-F5344CB8AC3E}">
        <p14:creationId xmlns:p14="http://schemas.microsoft.com/office/powerpoint/2010/main" val="2774362187"/>
      </p:ext>
    </p:extLst>
  </p:cSld>
  <p:clrMapOvr>
    <a:masterClrMapping/>
  </p:clrMapOvr>
  <p:transition>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g10f0c330442_0_10"/>
          <p:cNvSpPr txBox="1">
            <a:spLocks noGrp="1"/>
          </p:cNvSpPr>
          <p:nvPr>
            <p:ph type="body" idx="1"/>
          </p:nvPr>
        </p:nvSpPr>
        <p:spPr>
          <a:xfrm>
            <a:off x="1885172" y="1629644"/>
            <a:ext cx="8821800" cy="1546500"/>
          </a:xfrm>
          <a:prstGeom prst="rect">
            <a:avLst/>
          </a:prstGeom>
          <a:noFill/>
          <a:ln>
            <a:noFill/>
          </a:ln>
        </p:spPr>
        <p:txBody>
          <a:bodyPr spcFirstLastPara="1" wrap="square" lIns="91425" tIns="91425" rIns="91425" bIns="91425" anchor="t" anchorCtr="0">
            <a:noAutofit/>
          </a:bodyPr>
          <a:lstStyle/>
          <a:p>
            <a:pPr marL="609584" lvl="0" indent="-507987" algn="l" rtl="0">
              <a:lnSpc>
                <a:spcPct val="100000"/>
              </a:lnSpc>
              <a:spcBef>
                <a:spcPts val="800"/>
              </a:spcBef>
              <a:spcAft>
                <a:spcPts val="0"/>
              </a:spcAft>
              <a:buClr>
                <a:srgbClr val="FFCD00"/>
              </a:buClr>
              <a:buSzPts val="2400"/>
              <a:buFont typeface="Quattrocento Sans"/>
              <a:buChar char="◉"/>
            </a:pPr>
            <a:r>
              <a:rPr lang="en-US" sz="2000" dirty="0"/>
              <a:t>ISO gain (main factor)</a:t>
            </a:r>
            <a:endParaRPr sz="2000" dirty="0"/>
          </a:p>
          <a:p>
            <a:pPr marL="609584" lvl="0" indent="-507987" algn="l" rtl="0">
              <a:lnSpc>
                <a:spcPct val="100000"/>
              </a:lnSpc>
              <a:spcBef>
                <a:spcPts val="800"/>
              </a:spcBef>
              <a:spcAft>
                <a:spcPts val="0"/>
              </a:spcAft>
              <a:buSzPts val="2400"/>
              <a:buChar char="◉"/>
            </a:pPr>
            <a:r>
              <a:rPr lang="en-US" sz="2000" dirty="0"/>
              <a:t>Sensor temperature and other minor factors</a:t>
            </a:r>
            <a:endParaRPr sz="2000" dirty="0"/>
          </a:p>
        </p:txBody>
      </p:sp>
      <p:pic>
        <p:nvPicPr>
          <p:cNvPr id="216" name="Google Shape;216;g10f0c330442_0_10"/>
          <p:cNvPicPr preferRelativeResize="0"/>
          <p:nvPr/>
        </p:nvPicPr>
        <p:blipFill>
          <a:blip r:embed="rId3">
            <a:alphaModFix/>
          </a:blip>
          <a:stretch>
            <a:fillRect/>
          </a:stretch>
        </p:blipFill>
        <p:spPr>
          <a:xfrm>
            <a:off x="1980105" y="3537159"/>
            <a:ext cx="7885102" cy="3058326"/>
          </a:xfrm>
          <a:prstGeom prst="rect">
            <a:avLst/>
          </a:prstGeom>
          <a:noFill/>
          <a:ln>
            <a:noFill/>
          </a:ln>
        </p:spPr>
      </p:pic>
      <p:sp>
        <p:nvSpPr>
          <p:cNvPr id="217" name="Google Shape;217;g10f0c330442_0_10"/>
          <p:cNvSpPr txBox="1">
            <a:spLocks noGrp="1"/>
          </p:cNvSpPr>
          <p:nvPr>
            <p:ph type="title"/>
          </p:nvPr>
        </p:nvSpPr>
        <p:spPr>
          <a:xfrm>
            <a:off x="1809768" y="556863"/>
            <a:ext cx="9665400" cy="580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000"/>
              <a:buFont typeface="Lora"/>
              <a:buNone/>
            </a:pPr>
            <a:r>
              <a:rPr lang="en-US" dirty="0"/>
              <a:t>Noise Level depends on:</a:t>
            </a:r>
            <a:endParaRPr dirty="0"/>
          </a:p>
        </p:txBody>
      </p:sp>
      <p:sp>
        <p:nvSpPr>
          <p:cNvPr id="218" name="Google Shape;218;g10f0c330442_0_10"/>
          <p:cNvSpPr txBox="1">
            <a:spLocks noGrp="1"/>
          </p:cNvSpPr>
          <p:nvPr>
            <p:ph type="sldNum" idx="12"/>
          </p:nvPr>
        </p:nvSpPr>
        <p:spPr>
          <a:xfrm>
            <a:off x="11390969" y="6333135"/>
            <a:ext cx="731700" cy="524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333"/>
              <a:buFont typeface="Arial"/>
              <a:buNone/>
            </a:pPr>
            <a:fld id="{00000000-1234-1234-1234-123412341234}" type="slidenum">
              <a:rPr lang="en-US"/>
              <a:t>14</a:t>
            </a:fld>
            <a:endParaRPr/>
          </a:p>
        </p:txBody>
      </p:sp>
    </p:spTree>
  </p:cSld>
  <p:clrMapOvr>
    <a:masterClrMapping/>
  </p:clrMapOvr>
  <p:transition>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53ADAC02-73E8-4F69-9DBF-851D820F79B7}"/>
              </a:ext>
            </a:extLst>
          </p:cNvPr>
          <p:cNvSpPr>
            <a:spLocks noGrp="1"/>
          </p:cNvSpPr>
          <p:nvPr>
            <p:ph type="ctrTitle"/>
          </p:nvPr>
        </p:nvSpPr>
        <p:spPr/>
        <p:txBody>
          <a:bodyPr/>
          <a:lstStyle/>
          <a:p>
            <a:r>
              <a:rPr lang="en-US" altLang="zh-TW" dirty="0">
                <a:latin typeface="Times New Roman" panose="02020603050405020304" pitchFamily="18" charset="0"/>
                <a:cs typeface="Times New Roman" panose="02020603050405020304" pitchFamily="18" charset="0"/>
              </a:rPr>
              <a:t>10.1.3</a:t>
            </a:r>
            <a:br>
              <a:rPr lang="en-US" altLang="zh-TW" dirty="0">
                <a:latin typeface="Times New Roman" panose="02020603050405020304" pitchFamily="18" charset="0"/>
                <a:cs typeface="Times New Roman" panose="02020603050405020304" pitchFamily="18" charset="0"/>
              </a:rPr>
            </a:br>
            <a:r>
              <a:rPr lang="en-US" altLang="zh-TW" dirty="0">
                <a:latin typeface="Times New Roman" panose="02020603050405020304" pitchFamily="18" charset="0"/>
                <a:cs typeface="Times New Roman" panose="02020603050405020304" pitchFamily="18" charset="0"/>
              </a:rPr>
              <a:t>Vignetting</a:t>
            </a:r>
            <a:endParaRPr lang="zh-TW"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7823832"/>
      </p:ext>
    </p:extLst>
  </p:cSld>
  <p:clrMapOvr>
    <a:masterClrMapping/>
  </p:clrMapOvr>
  <p:transition>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E0E7726-007C-4F98-9ECC-874CD3B15F6C}"/>
              </a:ext>
            </a:extLst>
          </p:cNvPr>
          <p:cNvSpPr>
            <a:spLocks noGrp="1"/>
          </p:cNvSpPr>
          <p:nvPr>
            <p:ph type="title"/>
          </p:nvPr>
        </p:nvSpPr>
        <p:spPr>
          <a:xfrm>
            <a:off x="1841666" y="454592"/>
            <a:ext cx="9665524" cy="580800"/>
          </a:xfrm>
        </p:spPr>
        <p:txBody>
          <a:bodyPr/>
          <a:lstStyle/>
          <a:p>
            <a:r>
              <a:rPr lang="en-US" altLang="zh-TW" dirty="0">
                <a:solidFill>
                  <a:schemeClr val="tx1"/>
                </a:solidFill>
              </a:rPr>
              <a:t>Vignetting </a:t>
            </a:r>
            <a:endParaRPr lang="zh-TW" altLang="en-US" dirty="0">
              <a:solidFill>
                <a:schemeClr val="tx1"/>
              </a:solidFill>
            </a:endParaRPr>
          </a:p>
        </p:txBody>
      </p:sp>
      <p:sp>
        <p:nvSpPr>
          <p:cNvPr id="3" name="文字版面配置區 2">
            <a:extLst>
              <a:ext uri="{FF2B5EF4-FFF2-40B4-BE49-F238E27FC236}">
                <a16:creationId xmlns:a16="http://schemas.microsoft.com/office/drawing/2014/main" id="{9B5E771E-8F77-41FC-8CBE-5BE98546D9A8}"/>
              </a:ext>
            </a:extLst>
          </p:cNvPr>
          <p:cNvSpPr>
            <a:spLocks noGrp="1"/>
          </p:cNvSpPr>
          <p:nvPr>
            <p:ph type="body" idx="1"/>
          </p:nvPr>
        </p:nvSpPr>
        <p:spPr>
          <a:xfrm>
            <a:off x="1767238" y="1581135"/>
            <a:ext cx="10350334" cy="4149600"/>
          </a:xfrm>
        </p:spPr>
        <p:txBody>
          <a:bodyPr/>
          <a:lstStyle/>
          <a:p>
            <a:pPr marL="101598" indent="0">
              <a:buNone/>
            </a:pPr>
            <a:r>
              <a:rPr lang="en-US" altLang="zh-TW" sz="2000" dirty="0"/>
              <a:t>Definition: </a:t>
            </a:r>
          </a:p>
          <a:p>
            <a:pPr marL="101598" indent="0">
              <a:buNone/>
            </a:pPr>
            <a:r>
              <a:rPr lang="en-US" altLang="zh-TW" sz="2000" dirty="0"/>
              <a:t>Vignetting is the darkening of the areas at the border of the photo, especially at large apertures.</a:t>
            </a:r>
          </a:p>
          <a:p>
            <a:pPr marL="101598" indent="0">
              <a:buNone/>
            </a:pPr>
            <a:endParaRPr lang="en-US" altLang="zh-TW" sz="2000" dirty="0"/>
          </a:p>
          <a:p>
            <a:pPr marL="101598" indent="0">
              <a:buNone/>
            </a:pPr>
            <a:r>
              <a:rPr lang="en-US" altLang="zh-TW" sz="2000" dirty="0"/>
              <a:t>Common with wide angle and wide aperture lenses.</a:t>
            </a:r>
          </a:p>
          <a:p>
            <a:pPr marL="101598" indent="0">
              <a:buNone/>
            </a:pPr>
            <a:r>
              <a:rPr lang="en-US" altLang="zh-TW" sz="2000" dirty="0"/>
              <a:t>Calibration: Integrating Sphere (expensive)</a:t>
            </a:r>
          </a:p>
          <a:p>
            <a:pPr marL="101598" indent="0">
              <a:buNone/>
            </a:pPr>
            <a:r>
              <a:rPr lang="en-US" altLang="zh-TW" sz="2000" dirty="0"/>
              <a:t>Alternative approaches?</a:t>
            </a:r>
          </a:p>
        </p:txBody>
      </p:sp>
      <p:pic>
        <p:nvPicPr>
          <p:cNvPr id="2050" name="Picture 2" descr="Polarizing Filters and Vignetting on a Wide-Angle Lens: Corrections in  Processing | The Terra Galleria Blog - QT Luong">
            <a:hlinkClick r:id="rId3"/>
            <a:extLst>
              <a:ext uri="{FF2B5EF4-FFF2-40B4-BE49-F238E27FC236}">
                <a16:creationId xmlns:a16="http://schemas.microsoft.com/office/drawing/2014/main" id="{6179E3C2-0C31-443E-81EA-7736AE7B70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4928" y="4233516"/>
            <a:ext cx="3260765" cy="2169892"/>
          </a:xfrm>
          <a:prstGeom prst="rect">
            <a:avLst/>
          </a:prstGeom>
          <a:noFill/>
          <a:extLst>
            <a:ext uri="{909E8E84-426E-40DD-AFC4-6F175D3DCCD1}">
              <a14:hiddenFill xmlns:a14="http://schemas.microsoft.com/office/drawing/2010/main">
                <a:solidFill>
                  <a:srgbClr val="FFFFFF"/>
                </a:solidFill>
              </a14:hiddenFill>
            </a:ext>
          </a:extLst>
        </p:spPr>
      </p:pic>
      <p:pic>
        <p:nvPicPr>
          <p:cNvPr id="11" name="圖片 10">
            <a:extLst>
              <a:ext uri="{FF2B5EF4-FFF2-40B4-BE49-F238E27FC236}">
                <a16:creationId xmlns:a16="http://schemas.microsoft.com/office/drawing/2014/main" id="{A0D156AB-EEC8-4AFB-84B7-031B84B5CF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71512" y="4233516"/>
            <a:ext cx="3253250" cy="2169892"/>
          </a:xfrm>
          <a:prstGeom prst="rect">
            <a:avLst/>
          </a:prstGeom>
        </p:spPr>
      </p:pic>
      <p:sp>
        <p:nvSpPr>
          <p:cNvPr id="8" name="文字方塊 7">
            <a:extLst>
              <a:ext uri="{FF2B5EF4-FFF2-40B4-BE49-F238E27FC236}">
                <a16:creationId xmlns:a16="http://schemas.microsoft.com/office/drawing/2014/main" id="{AA206BD5-F6FA-D413-7717-2BBD8958D109}"/>
              </a:ext>
            </a:extLst>
          </p:cNvPr>
          <p:cNvSpPr txBox="1"/>
          <p:nvPr/>
        </p:nvSpPr>
        <p:spPr>
          <a:xfrm>
            <a:off x="7373218" y="6416649"/>
            <a:ext cx="6103088" cy="369332"/>
          </a:xfrm>
          <a:prstGeom prst="rect">
            <a:avLst/>
          </a:prstGeom>
          <a:noFill/>
        </p:spPr>
        <p:txBody>
          <a:bodyPr wrap="square">
            <a:spAutoFit/>
          </a:bodyPr>
          <a:lstStyle/>
          <a:p>
            <a:r>
              <a:rPr lang="en-US" altLang="zh-TW" dirty="0">
                <a:latin typeface="Times New Roman" panose="02020603050405020304" pitchFamily="18" charset="0"/>
                <a:cs typeface="Times New Roman" panose="02020603050405020304" pitchFamily="18" charset="0"/>
              </a:rPr>
              <a:t>Image </a:t>
            </a:r>
            <a:r>
              <a:rPr lang="en-US" altLang="zh-TW" dirty="0" err="1">
                <a:latin typeface="Times New Roman" panose="02020603050405020304" pitchFamily="18" charset="0"/>
                <a:cs typeface="Times New Roman" panose="02020603050405020304" pitchFamily="18" charset="0"/>
              </a:rPr>
              <a:t>links:https</a:t>
            </a:r>
            <a:r>
              <a:rPr lang="en-US" altLang="zh-TW" dirty="0">
                <a:latin typeface="Times New Roman" panose="02020603050405020304" pitchFamily="18" charset="0"/>
                <a:cs typeface="Times New Roman" panose="02020603050405020304" pitchFamily="18" charset="0"/>
              </a:rPr>
              <a:t>://reurl.cc/KMzKa9</a:t>
            </a:r>
            <a:endParaRPr lang="zh-TW"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3289660"/>
      </p:ext>
    </p:extLst>
  </p:cSld>
  <p:clrMapOvr>
    <a:masterClrMapping/>
  </p:clrMapOvr>
  <p:transition>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版面配置區 2">
            <a:extLst>
              <a:ext uri="{FF2B5EF4-FFF2-40B4-BE49-F238E27FC236}">
                <a16:creationId xmlns:a16="http://schemas.microsoft.com/office/drawing/2014/main" id="{9B5E771E-8F77-41FC-8CBE-5BE98546D9A8}"/>
              </a:ext>
            </a:extLst>
          </p:cNvPr>
          <p:cNvSpPr>
            <a:spLocks noGrp="1"/>
          </p:cNvSpPr>
          <p:nvPr>
            <p:ph type="body" idx="1"/>
          </p:nvPr>
        </p:nvSpPr>
        <p:spPr>
          <a:xfrm>
            <a:off x="1680118" y="344001"/>
            <a:ext cx="10350334" cy="4149600"/>
          </a:xfrm>
        </p:spPr>
        <p:txBody>
          <a:bodyPr/>
          <a:lstStyle/>
          <a:p>
            <a:pPr marL="101598" indent="0">
              <a:buNone/>
            </a:pPr>
            <a:r>
              <a:rPr lang="en-US" altLang="zh-TW" sz="2000" dirty="0"/>
              <a:t>Stitch panoramic scene</a:t>
            </a:r>
          </a:p>
          <a:p>
            <a:pPr marL="101598" indent="0">
              <a:buNone/>
            </a:pPr>
            <a:r>
              <a:rPr lang="en-US" altLang="zh-TW" sz="2000" dirty="0"/>
              <a:t>Assume that the true radiance at each pixel comes from the central portion of each input image. This is easier to do if the radiometric response function is already known (e.g., by shooting in RAW mode) and if the exposure is kept constant.</a:t>
            </a:r>
          </a:p>
          <a:p>
            <a:pPr marL="101598" indent="0">
              <a:buNone/>
            </a:pPr>
            <a:endParaRPr lang="en-US" altLang="zh-TW" sz="2000" dirty="0"/>
          </a:p>
          <a:p>
            <a:pPr marL="101598" indent="0">
              <a:buNone/>
            </a:pPr>
            <a:r>
              <a:rPr lang="en-US" altLang="zh-TW" sz="2000" dirty="0"/>
              <a:t>Single image</a:t>
            </a:r>
          </a:p>
          <a:p>
            <a:pPr marL="745049" lvl="1" indent="0">
              <a:buNone/>
            </a:pPr>
            <a:r>
              <a:rPr lang="en-US" altLang="zh-TW" sz="2000" dirty="0">
                <a:latin typeface="Times New Roman" panose="02020603050405020304" pitchFamily="18" charset="0"/>
                <a:cs typeface="Times New Roman" panose="02020603050405020304" pitchFamily="18" charset="0"/>
              </a:rPr>
              <a:t>Zhang, Lin, Kang (‘06): Segment into smoothly varying regions</a:t>
            </a:r>
          </a:p>
          <a:p>
            <a:pPr marL="745049" lvl="1" indent="0">
              <a:buNone/>
            </a:pPr>
            <a:r>
              <a:rPr lang="en-US" altLang="zh-TW" sz="2000" dirty="0">
                <a:latin typeface="Times New Roman" panose="02020603050405020304" pitchFamily="18" charset="0"/>
                <a:cs typeface="Times New Roman" panose="02020603050405020304" pitchFamily="18" charset="0"/>
              </a:rPr>
              <a:t>Zheng, Yu et al. (‘08): Radial gradients at all the pixels</a:t>
            </a:r>
          </a:p>
        </p:txBody>
      </p:sp>
      <p:pic>
        <p:nvPicPr>
          <p:cNvPr id="8" name="圖片 7">
            <a:extLst>
              <a:ext uri="{FF2B5EF4-FFF2-40B4-BE49-F238E27FC236}">
                <a16:creationId xmlns:a16="http://schemas.microsoft.com/office/drawing/2014/main" id="{4DA56AD1-AC6B-4809-911C-92CEC49ECACA}"/>
              </a:ext>
            </a:extLst>
          </p:cNvPr>
          <p:cNvPicPr>
            <a:picLocks noChangeAspect="1"/>
          </p:cNvPicPr>
          <p:nvPr/>
        </p:nvPicPr>
        <p:blipFill>
          <a:blip r:embed="rId3"/>
          <a:stretch>
            <a:fillRect/>
          </a:stretch>
        </p:blipFill>
        <p:spPr>
          <a:xfrm>
            <a:off x="2254102" y="4355379"/>
            <a:ext cx="8130362" cy="1701420"/>
          </a:xfrm>
          <a:prstGeom prst="rect">
            <a:avLst/>
          </a:prstGeom>
        </p:spPr>
      </p:pic>
    </p:spTree>
    <p:extLst>
      <p:ext uri="{BB962C8B-B14F-4D97-AF65-F5344CB8AC3E}">
        <p14:creationId xmlns:p14="http://schemas.microsoft.com/office/powerpoint/2010/main" val="384057459"/>
      </p:ext>
    </p:extLst>
  </p:cSld>
  <p:clrMapOvr>
    <a:masterClrMapping/>
  </p:clrMapOvr>
  <p:transition>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53ADAC02-73E8-4F69-9DBF-851D820F79B7}"/>
              </a:ext>
            </a:extLst>
          </p:cNvPr>
          <p:cNvSpPr>
            <a:spLocks noGrp="1"/>
          </p:cNvSpPr>
          <p:nvPr>
            <p:ph type="ctrTitle"/>
          </p:nvPr>
        </p:nvSpPr>
        <p:spPr>
          <a:xfrm>
            <a:off x="2696299" y="2258031"/>
            <a:ext cx="6799301" cy="1546400"/>
          </a:xfrm>
        </p:spPr>
        <p:txBody>
          <a:bodyPr/>
          <a:lstStyle/>
          <a:p>
            <a:r>
              <a:rPr lang="en-US" altLang="zh-TW" dirty="0">
                <a:latin typeface="Times New Roman" panose="02020603050405020304" pitchFamily="18" charset="0"/>
                <a:cs typeface="Times New Roman" panose="02020603050405020304" pitchFamily="18" charset="0"/>
              </a:rPr>
              <a:t>10.1.4</a:t>
            </a:r>
            <a:br>
              <a:rPr lang="en-US" altLang="zh-TW" dirty="0">
                <a:latin typeface="Times New Roman" panose="02020603050405020304" pitchFamily="18" charset="0"/>
                <a:cs typeface="Times New Roman" panose="02020603050405020304" pitchFamily="18" charset="0"/>
              </a:rPr>
            </a:br>
            <a:r>
              <a:rPr lang="en-US" altLang="zh-TW" dirty="0">
                <a:latin typeface="Times New Roman" panose="02020603050405020304" pitchFamily="18" charset="0"/>
                <a:cs typeface="Times New Roman" panose="02020603050405020304" pitchFamily="18" charset="0"/>
              </a:rPr>
              <a:t>Optical Blur (Spatial Response) </a:t>
            </a:r>
            <a:br>
              <a:rPr lang="en-US" altLang="zh-TW" dirty="0">
                <a:latin typeface="Times New Roman" panose="02020603050405020304" pitchFamily="18" charset="0"/>
                <a:cs typeface="Times New Roman" panose="02020603050405020304" pitchFamily="18" charset="0"/>
              </a:rPr>
            </a:br>
            <a:r>
              <a:rPr lang="en-US" altLang="zh-TW" dirty="0">
                <a:latin typeface="Times New Roman" panose="02020603050405020304" pitchFamily="18" charset="0"/>
                <a:cs typeface="Times New Roman" panose="02020603050405020304" pitchFamily="18" charset="0"/>
              </a:rPr>
              <a:t>Estimation</a:t>
            </a:r>
            <a:endParaRPr lang="zh-TW"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5175657"/>
      </p:ext>
    </p:extLst>
  </p:cSld>
  <p:clrMapOvr>
    <a:masterClrMapping/>
  </p:clrMapOvr>
  <p:transition>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6E30B38E-FD96-4807-BEC1-C60E523798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6707" y="3913565"/>
            <a:ext cx="2951620" cy="2689254"/>
          </a:xfrm>
          <a:prstGeom prst="rect">
            <a:avLst/>
          </a:prstGeom>
        </p:spPr>
      </p:pic>
      <p:sp>
        <p:nvSpPr>
          <p:cNvPr id="2" name="標題 1">
            <a:extLst>
              <a:ext uri="{FF2B5EF4-FFF2-40B4-BE49-F238E27FC236}">
                <a16:creationId xmlns:a16="http://schemas.microsoft.com/office/drawing/2014/main" id="{5E0E7726-007C-4F98-9ECC-874CD3B15F6C}"/>
              </a:ext>
            </a:extLst>
          </p:cNvPr>
          <p:cNvSpPr>
            <a:spLocks noGrp="1"/>
          </p:cNvSpPr>
          <p:nvPr>
            <p:ph type="title"/>
          </p:nvPr>
        </p:nvSpPr>
        <p:spPr>
          <a:xfrm>
            <a:off x="1841666" y="1194816"/>
            <a:ext cx="9665524" cy="580800"/>
          </a:xfrm>
        </p:spPr>
        <p:txBody>
          <a:bodyPr/>
          <a:lstStyle/>
          <a:p>
            <a:r>
              <a:rPr lang="en-US" altLang="zh-TW" dirty="0"/>
              <a:t>Spatial Response Function</a:t>
            </a:r>
            <a:endParaRPr lang="zh-TW" altLang="en-US" dirty="0"/>
          </a:p>
        </p:txBody>
      </p:sp>
      <p:sp>
        <p:nvSpPr>
          <p:cNvPr id="3" name="文字版面配置區 2">
            <a:extLst>
              <a:ext uri="{FF2B5EF4-FFF2-40B4-BE49-F238E27FC236}">
                <a16:creationId xmlns:a16="http://schemas.microsoft.com/office/drawing/2014/main" id="{9B5E771E-8F77-41FC-8CBE-5BE98546D9A8}"/>
              </a:ext>
            </a:extLst>
          </p:cNvPr>
          <p:cNvSpPr>
            <a:spLocks noGrp="1"/>
          </p:cNvSpPr>
          <p:nvPr>
            <p:ph type="body" idx="1"/>
          </p:nvPr>
        </p:nvSpPr>
        <p:spPr>
          <a:xfrm>
            <a:off x="1841666" y="2155293"/>
            <a:ext cx="9760526" cy="4149600"/>
          </a:xfrm>
        </p:spPr>
        <p:txBody>
          <a:bodyPr/>
          <a:lstStyle/>
          <a:p>
            <a:r>
              <a:rPr lang="en-US" altLang="zh-TW" sz="2000" dirty="0"/>
              <a:t>Encodes the optical blur that gets convolved with the incoming image to produce the point-sampled image.</a:t>
            </a:r>
          </a:p>
          <a:p>
            <a:endParaRPr lang="en-US" altLang="zh-TW" sz="2000" dirty="0"/>
          </a:p>
          <a:p>
            <a:r>
              <a:rPr lang="en-US" altLang="zh-TW" sz="2000" dirty="0"/>
              <a:t>Point Spread Function (PSF) </a:t>
            </a:r>
          </a:p>
          <a:p>
            <a:pPr lvl="1"/>
            <a:r>
              <a:rPr lang="en-US" altLang="zh-TW" sz="2000" dirty="0">
                <a:latin typeface="Times New Roman" panose="02020603050405020304" pitchFamily="18" charset="0"/>
                <a:cs typeface="Times New Roman" panose="02020603050405020304" pitchFamily="18" charset="0"/>
              </a:rPr>
              <a:t>a.k.a. Optical Transfer Function</a:t>
            </a:r>
          </a:p>
          <a:p>
            <a:pPr lvl="1"/>
            <a:r>
              <a:rPr lang="en-US" altLang="zh-TW" sz="2000" dirty="0">
                <a:latin typeface="Times New Roman" panose="02020603050405020304" pitchFamily="18" charset="0"/>
                <a:cs typeface="Times New Roman" panose="02020603050405020304" pitchFamily="18" charset="0"/>
              </a:rPr>
              <a:t>The shape of the convolution kernel</a:t>
            </a:r>
          </a:p>
          <a:p>
            <a:endParaRPr lang="en-US" altLang="zh-TW" dirty="0"/>
          </a:p>
        </p:txBody>
      </p:sp>
    </p:spTree>
    <p:extLst>
      <p:ext uri="{BB962C8B-B14F-4D97-AF65-F5344CB8AC3E}">
        <p14:creationId xmlns:p14="http://schemas.microsoft.com/office/powerpoint/2010/main" val="3622855024"/>
      </p:ext>
    </p:extLst>
  </p:cSld>
  <p:clrMapOvr>
    <a:masterClrMapping/>
  </p:clrMapOvr>
  <p:transition>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7CE909A-309C-4395-A6F4-02444EFC4759}"/>
              </a:ext>
            </a:extLst>
          </p:cNvPr>
          <p:cNvSpPr>
            <a:spLocks noGrp="1"/>
          </p:cNvSpPr>
          <p:nvPr>
            <p:ph type="title"/>
          </p:nvPr>
        </p:nvSpPr>
        <p:spPr/>
        <p:txBody>
          <a:bodyPr/>
          <a:lstStyle/>
          <a:p>
            <a:r>
              <a:rPr lang="en-US" altLang="zh-TW" dirty="0"/>
              <a:t>Definition </a:t>
            </a:r>
            <a:endParaRPr lang="zh-TW" altLang="en-US" dirty="0"/>
          </a:p>
        </p:txBody>
      </p:sp>
      <p:sp>
        <p:nvSpPr>
          <p:cNvPr id="3" name="文字版面配置區 2">
            <a:extLst>
              <a:ext uri="{FF2B5EF4-FFF2-40B4-BE49-F238E27FC236}">
                <a16:creationId xmlns:a16="http://schemas.microsoft.com/office/drawing/2014/main" id="{AD0AA4D5-C5CD-4F40-9BE3-8D5BB9FAFF64}"/>
              </a:ext>
            </a:extLst>
          </p:cNvPr>
          <p:cNvSpPr>
            <a:spLocks noGrp="1"/>
          </p:cNvSpPr>
          <p:nvPr>
            <p:ph type="body" idx="1"/>
          </p:nvPr>
        </p:nvSpPr>
        <p:spPr/>
        <p:txBody>
          <a:bodyPr/>
          <a:lstStyle/>
          <a:p>
            <a:r>
              <a:rPr lang="en-US" altLang="zh-TW" sz="2000" dirty="0"/>
              <a:t>Image analysis and processing algorithms that are applied to one or more</a:t>
            </a:r>
          </a:p>
          <a:p>
            <a:pPr marL="101598" indent="0">
              <a:buNone/>
            </a:pPr>
            <a:r>
              <a:rPr lang="zh-TW" altLang="en-US" sz="2000" dirty="0"/>
              <a:t>      </a:t>
            </a:r>
            <a:r>
              <a:rPr lang="en-US" altLang="zh-TW" sz="2000" dirty="0"/>
              <a:t> photographs to create images that </a:t>
            </a:r>
            <a:r>
              <a:rPr lang="en-US" altLang="zh-TW" sz="2000" dirty="0">
                <a:solidFill>
                  <a:srgbClr val="0070C0"/>
                </a:solidFill>
              </a:rPr>
              <a:t>go beyond the capabilities of traditional </a:t>
            </a:r>
          </a:p>
          <a:p>
            <a:pPr marL="101598" indent="0">
              <a:buNone/>
            </a:pPr>
            <a:r>
              <a:rPr lang="zh-TW" altLang="en-US" sz="2000" dirty="0">
                <a:solidFill>
                  <a:srgbClr val="0070C0"/>
                </a:solidFill>
              </a:rPr>
              <a:t>       </a:t>
            </a:r>
            <a:r>
              <a:rPr lang="en-US" altLang="zh-TW" sz="2000" dirty="0">
                <a:solidFill>
                  <a:srgbClr val="0070C0"/>
                </a:solidFill>
              </a:rPr>
              <a:t>imaging systems</a:t>
            </a:r>
            <a:endParaRPr lang="zh-TW" altLang="en-US" sz="2000" dirty="0"/>
          </a:p>
        </p:txBody>
      </p:sp>
    </p:spTree>
    <p:extLst>
      <p:ext uri="{BB962C8B-B14F-4D97-AF65-F5344CB8AC3E}">
        <p14:creationId xmlns:p14="http://schemas.microsoft.com/office/powerpoint/2010/main" val="2621851756"/>
      </p:ext>
    </p:extLst>
  </p:cSld>
  <p:clrMapOvr>
    <a:masterClrMapping/>
  </p:clrMapOvr>
  <p:transition>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版面配置區 2">
            <a:extLst>
              <a:ext uri="{FF2B5EF4-FFF2-40B4-BE49-F238E27FC236}">
                <a16:creationId xmlns:a16="http://schemas.microsoft.com/office/drawing/2014/main" id="{9B5E771E-8F77-41FC-8CBE-5BE98546D9A8}"/>
              </a:ext>
            </a:extLst>
          </p:cNvPr>
          <p:cNvSpPr>
            <a:spLocks noGrp="1"/>
          </p:cNvSpPr>
          <p:nvPr>
            <p:ph type="body" idx="1"/>
          </p:nvPr>
        </p:nvSpPr>
        <p:spPr>
          <a:xfrm>
            <a:off x="1905461" y="975079"/>
            <a:ext cx="9760526" cy="4149600"/>
          </a:xfrm>
        </p:spPr>
        <p:txBody>
          <a:bodyPr/>
          <a:lstStyle/>
          <a:p>
            <a:r>
              <a:rPr lang="en-US" altLang="zh-TW" sz="2000" dirty="0"/>
              <a:t>Theory: small light source everywhere</a:t>
            </a:r>
          </a:p>
          <a:p>
            <a:r>
              <a:rPr lang="en-US" altLang="zh-TW" sz="2000" dirty="0"/>
              <a:t>More practical</a:t>
            </a:r>
          </a:p>
          <a:p>
            <a:pPr lvl="1"/>
            <a:r>
              <a:rPr lang="en-US" altLang="zh-TW" sz="2000" dirty="0">
                <a:latin typeface="Times New Roman" panose="02020603050405020304" pitchFamily="18" charset="0"/>
                <a:cs typeface="Times New Roman" panose="02020603050405020304" pitchFamily="18" charset="0"/>
              </a:rPr>
              <a:t>observe image of long straight lines or bars</a:t>
            </a:r>
          </a:p>
          <a:p>
            <a:pPr lvl="1"/>
            <a:r>
              <a:rPr lang="en-US" altLang="zh-TW" sz="2000" dirty="0">
                <a:latin typeface="Times New Roman" panose="02020603050405020304" pitchFamily="18" charset="0"/>
                <a:cs typeface="Times New Roman" panose="02020603050405020304" pitchFamily="18" charset="0"/>
              </a:rPr>
              <a:t>slightly slanted edges are preferred </a:t>
            </a:r>
          </a:p>
          <a:p>
            <a:endParaRPr lang="en-US" altLang="zh-TW" dirty="0"/>
          </a:p>
        </p:txBody>
      </p:sp>
      <p:pic>
        <p:nvPicPr>
          <p:cNvPr id="6" name="圖片 5">
            <a:extLst>
              <a:ext uri="{FF2B5EF4-FFF2-40B4-BE49-F238E27FC236}">
                <a16:creationId xmlns:a16="http://schemas.microsoft.com/office/drawing/2014/main" id="{A1D02044-1487-46A1-822B-0AC7F4267FF6}"/>
              </a:ext>
            </a:extLst>
          </p:cNvPr>
          <p:cNvPicPr>
            <a:picLocks noChangeAspect="1"/>
          </p:cNvPicPr>
          <p:nvPr/>
        </p:nvPicPr>
        <p:blipFill>
          <a:blip r:embed="rId3"/>
          <a:stretch>
            <a:fillRect/>
          </a:stretch>
        </p:blipFill>
        <p:spPr>
          <a:xfrm>
            <a:off x="1022704" y="3458765"/>
            <a:ext cx="4285562" cy="2424156"/>
          </a:xfrm>
          <a:prstGeom prst="rect">
            <a:avLst/>
          </a:prstGeom>
        </p:spPr>
      </p:pic>
      <p:pic>
        <p:nvPicPr>
          <p:cNvPr id="11" name="圖片 10">
            <a:extLst>
              <a:ext uri="{FF2B5EF4-FFF2-40B4-BE49-F238E27FC236}">
                <a16:creationId xmlns:a16="http://schemas.microsoft.com/office/drawing/2014/main" id="{EA1A9372-1DDB-4424-A253-8D9A0D881C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2078" y="3458765"/>
            <a:ext cx="4126222" cy="2424156"/>
          </a:xfrm>
          <a:prstGeom prst="rect">
            <a:avLst/>
          </a:prstGeom>
        </p:spPr>
      </p:pic>
    </p:spTree>
    <p:extLst>
      <p:ext uri="{BB962C8B-B14F-4D97-AF65-F5344CB8AC3E}">
        <p14:creationId xmlns:p14="http://schemas.microsoft.com/office/powerpoint/2010/main" val="2939261076"/>
      </p:ext>
    </p:extLst>
  </p:cSld>
  <p:clrMapOvr>
    <a:masterClrMapping/>
  </p:clrMapOvr>
  <p:transition>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版面配置區 2">
            <a:extLst>
              <a:ext uri="{FF2B5EF4-FFF2-40B4-BE49-F238E27FC236}">
                <a16:creationId xmlns:a16="http://schemas.microsoft.com/office/drawing/2014/main" id="{9B5E771E-8F77-41FC-8CBE-5BE98546D9A8}"/>
              </a:ext>
            </a:extLst>
          </p:cNvPr>
          <p:cNvSpPr>
            <a:spLocks noGrp="1"/>
          </p:cNvSpPr>
          <p:nvPr>
            <p:ph type="body" idx="1"/>
          </p:nvPr>
        </p:nvSpPr>
        <p:spPr>
          <a:xfrm>
            <a:off x="1809768" y="783693"/>
            <a:ext cx="9760526" cy="4149600"/>
          </a:xfrm>
        </p:spPr>
        <p:txBody>
          <a:bodyPr/>
          <a:lstStyle/>
          <a:p>
            <a:r>
              <a:rPr lang="en-US" altLang="zh-TW" sz="2000" dirty="0"/>
              <a:t>Slanted lines gives us </a:t>
            </a:r>
            <a:r>
              <a:rPr lang="en-US" altLang="zh-TW" sz="2000" dirty="0">
                <a:solidFill>
                  <a:srgbClr val="0070C0"/>
                </a:solidFill>
              </a:rPr>
              <a:t>1D projection of the 2D PSF</a:t>
            </a:r>
          </a:p>
          <a:p>
            <a:r>
              <a:rPr lang="en-US" altLang="zh-TW" sz="2000" dirty="0">
                <a:solidFill>
                  <a:schemeClr val="tx1"/>
                </a:solidFill>
              </a:rPr>
              <a:t>It is also called the Line Spread Function</a:t>
            </a:r>
            <a:r>
              <a:rPr lang="zh-TW" altLang="en-US" sz="2000" dirty="0">
                <a:solidFill>
                  <a:schemeClr val="tx1"/>
                </a:solidFill>
              </a:rPr>
              <a:t> </a:t>
            </a:r>
            <a:r>
              <a:rPr lang="en-US" altLang="zh-TW" sz="2000" dirty="0">
                <a:solidFill>
                  <a:schemeClr val="tx1"/>
                </a:solidFill>
              </a:rPr>
              <a:t>(LSF)</a:t>
            </a:r>
          </a:p>
          <a:p>
            <a:r>
              <a:rPr lang="en-US" altLang="zh-TW" sz="2000" dirty="0">
                <a:solidFill>
                  <a:schemeClr val="tx1"/>
                </a:solidFill>
              </a:rPr>
              <a:t>We can convert into Fourier domain to plot a Modulation Transfer Function (MTF) chart</a:t>
            </a:r>
          </a:p>
        </p:txBody>
      </p:sp>
      <p:pic>
        <p:nvPicPr>
          <p:cNvPr id="7" name="圖片 6">
            <a:extLst>
              <a:ext uri="{FF2B5EF4-FFF2-40B4-BE49-F238E27FC236}">
                <a16:creationId xmlns:a16="http://schemas.microsoft.com/office/drawing/2014/main" id="{572D0D04-C5F3-4953-B496-CEC05C51FF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8103" y="3874112"/>
            <a:ext cx="2492191" cy="2118362"/>
          </a:xfrm>
          <a:prstGeom prst="rect">
            <a:avLst/>
          </a:prstGeom>
        </p:spPr>
      </p:pic>
      <p:pic>
        <p:nvPicPr>
          <p:cNvPr id="10" name="Google Shape;298;p26">
            <a:extLst>
              <a:ext uri="{FF2B5EF4-FFF2-40B4-BE49-F238E27FC236}">
                <a16:creationId xmlns:a16="http://schemas.microsoft.com/office/drawing/2014/main" id="{910C18F6-9EC4-332E-245B-54A19E691864}"/>
              </a:ext>
            </a:extLst>
          </p:cNvPr>
          <p:cNvPicPr preferRelativeResize="0"/>
          <p:nvPr/>
        </p:nvPicPr>
        <p:blipFill>
          <a:blip r:embed="rId4">
            <a:alphaModFix/>
          </a:blip>
          <a:stretch>
            <a:fillRect/>
          </a:stretch>
        </p:blipFill>
        <p:spPr>
          <a:xfrm>
            <a:off x="1045621" y="3855911"/>
            <a:ext cx="3226663" cy="1797276"/>
          </a:xfrm>
          <a:prstGeom prst="rect">
            <a:avLst/>
          </a:prstGeom>
          <a:noFill/>
          <a:ln>
            <a:noFill/>
          </a:ln>
        </p:spPr>
      </p:pic>
      <p:pic>
        <p:nvPicPr>
          <p:cNvPr id="11" name="Google Shape;297;p26">
            <a:extLst>
              <a:ext uri="{FF2B5EF4-FFF2-40B4-BE49-F238E27FC236}">
                <a16:creationId xmlns:a16="http://schemas.microsoft.com/office/drawing/2014/main" id="{27E30923-5E05-0C8E-0A91-A5ED3E683E3F}"/>
              </a:ext>
            </a:extLst>
          </p:cNvPr>
          <p:cNvPicPr preferRelativeResize="0"/>
          <p:nvPr/>
        </p:nvPicPr>
        <p:blipFill>
          <a:blip r:embed="rId5">
            <a:alphaModFix/>
          </a:blip>
          <a:stretch>
            <a:fillRect/>
          </a:stretch>
        </p:blipFill>
        <p:spPr>
          <a:xfrm>
            <a:off x="4680865" y="3940972"/>
            <a:ext cx="3869476" cy="2249150"/>
          </a:xfrm>
          <a:prstGeom prst="rect">
            <a:avLst/>
          </a:prstGeom>
          <a:noFill/>
          <a:ln>
            <a:noFill/>
          </a:ln>
        </p:spPr>
      </p:pic>
    </p:spTree>
    <p:extLst>
      <p:ext uri="{BB962C8B-B14F-4D97-AF65-F5344CB8AC3E}">
        <p14:creationId xmlns:p14="http://schemas.microsoft.com/office/powerpoint/2010/main" val="3689804399"/>
      </p:ext>
    </p:extLst>
  </p:cSld>
  <p:clrMapOvr>
    <a:masterClrMapping/>
  </p:clrMapOvr>
  <p:transition>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7FB47AF-1A29-4209-8999-A7B5408DA2A8}"/>
              </a:ext>
            </a:extLst>
          </p:cNvPr>
          <p:cNvSpPr>
            <a:spLocks noGrp="1"/>
          </p:cNvSpPr>
          <p:nvPr>
            <p:ph type="ctrTitle"/>
          </p:nvPr>
        </p:nvSpPr>
        <p:spPr>
          <a:xfrm>
            <a:off x="1328840" y="2671851"/>
            <a:ext cx="7601404" cy="1546400"/>
          </a:xfrm>
        </p:spPr>
        <p:txBody>
          <a:bodyPr/>
          <a:lstStyle/>
          <a:p>
            <a:r>
              <a:rPr lang="en-US" altLang="zh-TW" sz="3200" dirty="0">
                <a:latin typeface="Times New Roman" panose="02020603050405020304" pitchFamily="18" charset="0"/>
                <a:cs typeface="Times New Roman" panose="02020603050405020304" pitchFamily="18" charset="0"/>
              </a:rPr>
              <a:t>Section 10-2</a:t>
            </a:r>
            <a:br>
              <a:rPr lang="en-US" altLang="zh-TW" sz="3200" dirty="0">
                <a:latin typeface="Times New Roman" panose="02020603050405020304" pitchFamily="18" charset="0"/>
                <a:cs typeface="Times New Roman" panose="02020603050405020304" pitchFamily="18" charset="0"/>
              </a:rPr>
            </a:br>
            <a:r>
              <a:rPr lang="en-US" altLang="zh-TW" sz="3200" dirty="0">
                <a:latin typeface="Times New Roman" panose="02020603050405020304" pitchFamily="18" charset="0"/>
                <a:cs typeface="Times New Roman" panose="02020603050405020304" pitchFamily="18" charset="0"/>
              </a:rPr>
              <a:t>High Dynamic Range Imaging</a:t>
            </a:r>
            <a:br>
              <a:rPr lang="en-US" altLang="zh-TW" sz="3200" dirty="0">
                <a:latin typeface="Times New Roman" panose="02020603050405020304" pitchFamily="18" charset="0"/>
                <a:cs typeface="Times New Roman" panose="02020603050405020304" pitchFamily="18" charset="0"/>
              </a:rPr>
            </a:br>
            <a:endParaRPr lang="zh-TW" altLang="en-US" dirty="0"/>
          </a:p>
        </p:txBody>
      </p:sp>
    </p:spTree>
    <p:extLst>
      <p:ext uri="{BB962C8B-B14F-4D97-AF65-F5344CB8AC3E}">
        <p14:creationId xmlns:p14="http://schemas.microsoft.com/office/powerpoint/2010/main" val="1119124072"/>
      </p:ext>
    </p:extLst>
  </p:cSld>
  <p:clrMapOvr>
    <a:masterClrMapping/>
  </p:clrMapOvr>
  <p:transition>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5590991-D80B-481D-8FD6-4BD035C76FFF}"/>
              </a:ext>
            </a:extLst>
          </p:cNvPr>
          <p:cNvSpPr>
            <a:spLocks noGrp="1"/>
          </p:cNvSpPr>
          <p:nvPr>
            <p:ph type="title"/>
          </p:nvPr>
        </p:nvSpPr>
        <p:spPr/>
        <p:txBody>
          <a:bodyPr/>
          <a:lstStyle/>
          <a:p>
            <a:r>
              <a:rPr lang="en-US" altLang="zh-TW" dirty="0"/>
              <a:t>Introduction </a:t>
            </a:r>
            <a:endParaRPr lang="zh-TW" altLang="en-US" dirty="0"/>
          </a:p>
        </p:txBody>
      </p:sp>
      <p:sp>
        <p:nvSpPr>
          <p:cNvPr id="3" name="文字版面配置區 2">
            <a:extLst>
              <a:ext uri="{FF2B5EF4-FFF2-40B4-BE49-F238E27FC236}">
                <a16:creationId xmlns:a16="http://schemas.microsoft.com/office/drawing/2014/main" id="{03DC5351-1506-4E95-B792-E3F1916ADC0F}"/>
              </a:ext>
            </a:extLst>
          </p:cNvPr>
          <p:cNvSpPr>
            <a:spLocks noGrp="1"/>
          </p:cNvSpPr>
          <p:nvPr>
            <p:ph type="body" idx="1"/>
          </p:nvPr>
        </p:nvSpPr>
        <p:spPr/>
        <p:txBody>
          <a:bodyPr/>
          <a:lstStyle/>
          <a:p>
            <a:r>
              <a:rPr lang="en-US" altLang="zh-TW" sz="2000" dirty="0"/>
              <a:t>Image taken at different exposures can help you create well-exposed photographs under challenging conditions.</a:t>
            </a:r>
          </a:p>
          <a:p>
            <a:endParaRPr lang="en-US" altLang="zh-TW" sz="2000" dirty="0">
              <a:sym typeface="Wingdings" panose="05000000000000000000" pitchFamily="2" charset="2"/>
            </a:endParaRPr>
          </a:p>
          <a:p>
            <a:endParaRPr lang="zh-TW" altLang="en-US" sz="2800" dirty="0"/>
          </a:p>
        </p:txBody>
      </p:sp>
      <p:pic>
        <p:nvPicPr>
          <p:cNvPr id="8" name="圖片 7">
            <a:extLst>
              <a:ext uri="{FF2B5EF4-FFF2-40B4-BE49-F238E27FC236}">
                <a16:creationId xmlns:a16="http://schemas.microsoft.com/office/drawing/2014/main" id="{302A10E2-6A86-43DE-8D73-8CA6CF0DF5AB}"/>
              </a:ext>
            </a:extLst>
          </p:cNvPr>
          <p:cNvPicPr>
            <a:picLocks noChangeAspect="1"/>
          </p:cNvPicPr>
          <p:nvPr/>
        </p:nvPicPr>
        <p:blipFill>
          <a:blip r:embed="rId3"/>
          <a:stretch>
            <a:fillRect/>
          </a:stretch>
        </p:blipFill>
        <p:spPr>
          <a:xfrm>
            <a:off x="2421684" y="3567787"/>
            <a:ext cx="7348632" cy="2737106"/>
          </a:xfrm>
          <a:prstGeom prst="rect">
            <a:avLst/>
          </a:prstGeom>
        </p:spPr>
      </p:pic>
    </p:spTree>
    <p:extLst>
      <p:ext uri="{BB962C8B-B14F-4D97-AF65-F5344CB8AC3E}">
        <p14:creationId xmlns:p14="http://schemas.microsoft.com/office/powerpoint/2010/main" val="2000333687"/>
      </p:ext>
    </p:extLst>
  </p:cSld>
  <p:clrMapOvr>
    <a:masterClrMapping/>
  </p:clrMapOvr>
  <p:transition>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5590991-D80B-481D-8FD6-4BD035C76FFF}"/>
              </a:ext>
            </a:extLst>
          </p:cNvPr>
          <p:cNvSpPr>
            <a:spLocks noGrp="1"/>
          </p:cNvSpPr>
          <p:nvPr>
            <p:ph type="title"/>
          </p:nvPr>
        </p:nvSpPr>
        <p:spPr>
          <a:xfrm>
            <a:off x="1916095" y="282593"/>
            <a:ext cx="5171200" cy="580800"/>
          </a:xfrm>
        </p:spPr>
        <p:txBody>
          <a:bodyPr/>
          <a:lstStyle/>
          <a:p>
            <a:r>
              <a:rPr lang="en-US" altLang="zh-TW" dirty="0"/>
              <a:t>Approach </a:t>
            </a:r>
            <a:endParaRPr lang="zh-TW" altLang="en-US" dirty="0"/>
          </a:p>
        </p:txBody>
      </p:sp>
      <p:sp>
        <p:nvSpPr>
          <p:cNvPr id="3" name="文字版面配置區 2">
            <a:extLst>
              <a:ext uri="{FF2B5EF4-FFF2-40B4-BE49-F238E27FC236}">
                <a16:creationId xmlns:a16="http://schemas.microsoft.com/office/drawing/2014/main" id="{03DC5351-1506-4E95-B792-E3F1916ADC0F}"/>
              </a:ext>
            </a:extLst>
          </p:cNvPr>
          <p:cNvSpPr>
            <a:spLocks noGrp="1"/>
          </p:cNvSpPr>
          <p:nvPr>
            <p:ph type="body" idx="1"/>
          </p:nvPr>
        </p:nvSpPr>
        <p:spPr>
          <a:xfrm>
            <a:off x="1916095" y="1354200"/>
            <a:ext cx="9079600" cy="4149600"/>
          </a:xfrm>
        </p:spPr>
        <p:txBody>
          <a:bodyPr/>
          <a:lstStyle/>
          <a:p>
            <a:r>
              <a:rPr lang="en-US" altLang="zh-TW" sz="2000" dirty="0"/>
              <a:t>Simplest: combine pixels from different exposures</a:t>
            </a:r>
          </a:p>
          <a:p>
            <a:pPr lvl="1"/>
            <a:r>
              <a:rPr lang="en-US" altLang="zh-TW" sz="2000" dirty="0">
                <a:latin typeface="Times New Roman" panose="02020603050405020304" pitchFamily="18" charset="0"/>
                <a:cs typeface="Times New Roman" panose="02020603050405020304" pitchFamily="18" charset="0"/>
                <a:sym typeface="Wingdings" panose="05000000000000000000" pitchFamily="2" charset="2"/>
              </a:rPr>
              <a:t>Risk of creating </a:t>
            </a:r>
            <a:r>
              <a:rPr lang="en-US" altLang="zh-TW" sz="2000" b="1" dirty="0">
                <a:latin typeface="Times New Roman" panose="02020603050405020304" pitchFamily="18" charset="0"/>
                <a:cs typeface="Times New Roman" panose="02020603050405020304" pitchFamily="18" charset="0"/>
                <a:sym typeface="Wingdings" panose="05000000000000000000" pitchFamily="2" charset="2"/>
              </a:rPr>
              <a:t>contrast reversals </a:t>
            </a:r>
            <a:r>
              <a:rPr lang="en-US" altLang="zh-TW" sz="2000" dirty="0">
                <a:latin typeface="Times New Roman" panose="02020603050405020304" pitchFamily="18" charset="0"/>
                <a:cs typeface="Times New Roman" panose="02020603050405020304" pitchFamily="18" charset="0"/>
                <a:sym typeface="Wingdings" panose="05000000000000000000" pitchFamily="2" charset="2"/>
              </a:rPr>
              <a:t>and  </a:t>
            </a:r>
            <a:r>
              <a:rPr lang="en-US" altLang="zh-TW" sz="2000" b="1" dirty="0">
                <a:latin typeface="Times New Roman" panose="02020603050405020304" pitchFamily="18" charset="0"/>
                <a:cs typeface="Times New Roman" panose="02020603050405020304" pitchFamily="18" charset="0"/>
                <a:sym typeface="Wingdings" panose="05000000000000000000" pitchFamily="2" charset="2"/>
              </a:rPr>
              <a:t>halos.</a:t>
            </a:r>
          </a:p>
          <a:p>
            <a:r>
              <a:rPr lang="en-US" altLang="zh-TW" sz="2000" dirty="0">
                <a:sym typeface="Wingdings" panose="05000000000000000000" pitchFamily="2" charset="2"/>
              </a:rPr>
              <a:t>More common approach (3 stages)</a:t>
            </a:r>
          </a:p>
          <a:p>
            <a:pPr marL="615948" indent="-514350">
              <a:buFont typeface="+mj-lt"/>
              <a:buAutoNum type="arabicPeriod"/>
            </a:pPr>
            <a:r>
              <a:rPr lang="en-US" altLang="zh-TW" sz="2000" dirty="0">
                <a:sym typeface="Wingdings" panose="05000000000000000000" pitchFamily="2" charset="2"/>
              </a:rPr>
              <a:t>Estimate the radiometric response function</a:t>
            </a:r>
          </a:p>
          <a:p>
            <a:pPr marL="615948" indent="-514350">
              <a:buFont typeface="+mj-lt"/>
              <a:buAutoNum type="arabicPeriod"/>
            </a:pPr>
            <a:r>
              <a:rPr lang="en-US" altLang="zh-TW" sz="2000" dirty="0">
                <a:sym typeface="Wingdings" panose="05000000000000000000" pitchFamily="2" charset="2"/>
              </a:rPr>
              <a:t>Estimate a radiance map</a:t>
            </a:r>
          </a:p>
          <a:p>
            <a:pPr marL="615948" indent="-514350">
              <a:buFont typeface="+mj-lt"/>
              <a:buAutoNum type="arabicPeriod"/>
            </a:pPr>
            <a:r>
              <a:rPr lang="en-US" altLang="zh-TW" sz="2000" dirty="0">
                <a:sym typeface="Wingdings" panose="05000000000000000000" pitchFamily="2" charset="2"/>
              </a:rPr>
              <a:t>Tone map the image into a displayable gamut</a:t>
            </a:r>
          </a:p>
          <a:p>
            <a:endParaRPr lang="zh-TW" altLang="en-US" sz="2800" dirty="0"/>
          </a:p>
        </p:txBody>
      </p:sp>
      <p:pic>
        <p:nvPicPr>
          <p:cNvPr id="6" name="圖片 5">
            <a:extLst>
              <a:ext uri="{FF2B5EF4-FFF2-40B4-BE49-F238E27FC236}">
                <a16:creationId xmlns:a16="http://schemas.microsoft.com/office/drawing/2014/main" id="{A332C004-6BC2-2647-113A-5F9DDACD6F02}"/>
              </a:ext>
            </a:extLst>
          </p:cNvPr>
          <p:cNvPicPr>
            <a:picLocks noChangeAspect="1"/>
          </p:cNvPicPr>
          <p:nvPr/>
        </p:nvPicPr>
        <p:blipFill>
          <a:blip r:embed="rId3"/>
          <a:stretch>
            <a:fillRect/>
          </a:stretch>
        </p:blipFill>
        <p:spPr>
          <a:xfrm>
            <a:off x="2122137" y="4701042"/>
            <a:ext cx="8541345" cy="1605516"/>
          </a:xfrm>
          <a:prstGeom prst="rect">
            <a:avLst/>
          </a:prstGeom>
        </p:spPr>
      </p:pic>
    </p:spTree>
    <p:extLst>
      <p:ext uri="{BB962C8B-B14F-4D97-AF65-F5344CB8AC3E}">
        <p14:creationId xmlns:p14="http://schemas.microsoft.com/office/powerpoint/2010/main" val="2006378808"/>
      </p:ext>
    </p:extLst>
  </p:cSld>
  <p:clrMapOvr>
    <a:masterClrMapping/>
  </p:clrMapOvr>
  <p:transition>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A20E2B4-DDEA-40AE-BA3D-F485D18A2E02}"/>
              </a:ext>
            </a:extLst>
          </p:cNvPr>
          <p:cNvSpPr>
            <a:spLocks noGrp="1"/>
          </p:cNvSpPr>
          <p:nvPr>
            <p:ph type="title"/>
          </p:nvPr>
        </p:nvSpPr>
        <p:spPr>
          <a:xfrm>
            <a:off x="1841666" y="1194816"/>
            <a:ext cx="7840215" cy="580800"/>
          </a:xfrm>
        </p:spPr>
        <p:txBody>
          <a:bodyPr/>
          <a:lstStyle/>
          <a:p>
            <a:r>
              <a:rPr lang="en-US" altLang="zh-TW" dirty="0"/>
              <a:t>Step 1: Estimate the radiometric response function</a:t>
            </a:r>
            <a:endParaRPr lang="zh-TW" altLang="en-US" dirty="0"/>
          </a:p>
        </p:txBody>
      </p:sp>
      <mc:AlternateContent xmlns:mc="http://schemas.openxmlformats.org/markup-compatibility/2006" xmlns:a14="http://schemas.microsoft.com/office/drawing/2010/main">
        <mc:Choice Requires="a14">
          <p:sp>
            <p:nvSpPr>
              <p:cNvPr id="3" name="文字版面配置區 2">
                <a:extLst>
                  <a:ext uri="{FF2B5EF4-FFF2-40B4-BE49-F238E27FC236}">
                    <a16:creationId xmlns:a16="http://schemas.microsoft.com/office/drawing/2014/main" id="{F2B8D794-A43A-4E0E-9409-AD53EF548B6B}"/>
                  </a:ext>
                </a:extLst>
              </p:cNvPr>
              <p:cNvSpPr>
                <a:spLocks noGrp="1"/>
              </p:cNvSpPr>
              <p:nvPr>
                <p:ph type="body" idx="1"/>
              </p:nvPr>
            </p:nvSpPr>
            <p:spPr/>
            <p:txBody>
              <a:bodyPr/>
              <a:lstStyle/>
              <a:p>
                <a:r>
                  <a:rPr lang="en-US" altLang="zh-TW" sz="2000" dirty="0"/>
                  <a:t>Idea: If we can determine </a:t>
                </a:r>
                <a:r>
                  <a:rPr lang="en-US" altLang="zh-TW" sz="2000" dirty="0">
                    <a:solidFill>
                      <a:srgbClr val="0070C0"/>
                    </a:solidFill>
                  </a:rPr>
                  <a:t>the irradiance (exposure) </a:t>
                </a:r>
                <a14:m>
                  <m:oMath xmlns:m="http://schemas.openxmlformats.org/officeDocument/2006/math">
                    <m:sSub>
                      <m:sSubPr>
                        <m:ctrlPr>
                          <a:rPr lang="x-IV_mathan" altLang="zh-TW" sz="2000" i="1">
                            <a:solidFill>
                              <a:srgbClr val="0070C0"/>
                            </a:solidFill>
                            <a:latin typeface="Cambria Math" panose="02040503050406030204" pitchFamily="18" charset="0"/>
                          </a:rPr>
                        </m:ctrlPr>
                      </m:sSubPr>
                      <m:e>
                        <m:r>
                          <a:rPr lang="x-IV_mathan" altLang="zh-TW" sz="2000">
                            <a:solidFill>
                              <a:srgbClr val="0070C0"/>
                            </a:solidFill>
                            <a:latin typeface="Cambria Math" panose="02040503050406030204" pitchFamily="18" charset="0"/>
                          </a:rPr>
                          <m:t>𝐸</m:t>
                        </m:r>
                      </m:e>
                      <m:sub>
                        <m:r>
                          <a:rPr lang="x-IV_mathan" altLang="zh-TW" sz="2000">
                            <a:solidFill>
                              <a:srgbClr val="0070C0"/>
                            </a:solidFill>
                            <a:latin typeface="Cambria Math" panose="02040503050406030204" pitchFamily="18" charset="0"/>
                          </a:rPr>
                          <m:t>𝑖</m:t>
                        </m:r>
                      </m:sub>
                    </m:sSub>
                  </m:oMath>
                </a14:m>
                <a:r>
                  <a:rPr lang="zh-TW" altLang="en-US" sz="2000" dirty="0">
                    <a:solidFill>
                      <a:srgbClr val="0070C0"/>
                    </a:solidFill>
                  </a:rPr>
                  <a:t> </a:t>
                </a:r>
                <a:r>
                  <a:rPr lang="en-US" altLang="zh-TW" sz="2000" dirty="0">
                    <a:solidFill>
                      <a:srgbClr val="0070C0"/>
                    </a:solidFill>
                  </a:rPr>
                  <a:t>at each pixel</a:t>
                </a:r>
                <a:r>
                  <a:rPr lang="en-US" altLang="zh-TW" sz="2000" dirty="0"/>
                  <a:t>, we could plot it against the measured pixel value </a:t>
                </a:r>
                <a14:m>
                  <m:oMath xmlns:m="http://schemas.openxmlformats.org/officeDocument/2006/math">
                    <m:sSub>
                      <m:sSubPr>
                        <m:ctrlPr>
                          <a:rPr lang="zh-TW" altLang="zh-TW" sz="2000" i="1">
                            <a:latin typeface="Cambria Math" panose="02040503050406030204" pitchFamily="18" charset="0"/>
                          </a:rPr>
                        </m:ctrlPr>
                      </m:sSubPr>
                      <m:e>
                        <m:r>
                          <a:rPr lang="zh-TW" altLang="zh-TW" sz="2000">
                            <a:latin typeface="Cambria Math" panose="02040503050406030204" pitchFamily="18" charset="0"/>
                          </a:rPr>
                          <m:t>𝑧</m:t>
                        </m:r>
                      </m:e>
                      <m:sub>
                        <m:r>
                          <a:rPr lang="zh-TW" altLang="zh-TW" sz="2000">
                            <a:latin typeface="Cambria Math" panose="02040503050406030204" pitchFamily="18" charset="0"/>
                          </a:rPr>
                          <m:t>𝑖𝑗</m:t>
                        </m:r>
                      </m:sub>
                    </m:sSub>
                  </m:oMath>
                </a14:m>
                <a:r>
                  <a:rPr lang="zh-TW" altLang="en-US" sz="2000" dirty="0"/>
                  <a:t> </a:t>
                </a:r>
                <a:r>
                  <a:rPr lang="en-US" altLang="zh-TW" sz="2000" dirty="0"/>
                  <a:t>for each exposure time </a:t>
                </a:r>
                <a14:m>
                  <m:oMath xmlns:m="http://schemas.openxmlformats.org/officeDocument/2006/math">
                    <m:sSub>
                      <m:sSubPr>
                        <m:ctrlPr>
                          <a:rPr lang="x-IV_mathan" altLang="zh-TW" sz="2000" i="1">
                            <a:latin typeface="Cambria Math" panose="02040503050406030204" pitchFamily="18" charset="0"/>
                          </a:rPr>
                        </m:ctrlPr>
                      </m:sSubPr>
                      <m:e>
                        <m:r>
                          <a:rPr lang="x-IV_mathan" altLang="zh-TW" sz="2000">
                            <a:latin typeface="Cambria Math" panose="02040503050406030204" pitchFamily="18" charset="0"/>
                          </a:rPr>
                          <m:t>𝑡</m:t>
                        </m:r>
                      </m:e>
                      <m:sub>
                        <m:r>
                          <a:rPr lang="x-IV_mathan" altLang="zh-TW" sz="2000">
                            <a:latin typeface="Cambria Math" panose="02040503050406030204" pitchFamily="18" charset="0"/>
                          </a:rPr>
                          <m:t>𝑗</m:t>
                        </m:r>
                      </m:sub>
                    </m:sSub>
                  </m:oMath>
                </a14:m>
                <a:r>
                  <a:rPr lang="en-US" altLang="zh-TW" sz="2000" dirty="0"/>
                  <a:t>.</a:t>
                </a:r>
                <a:endParaRPr lang="zh-TW" altLang="en-US" sz="2000" dirty="0"/>
              </a:p>
            </p:txBody>
          </p:sp>
        </mc:Choice>
        <mc:Fallback xmlns="">
          <p:sp>
            <p:nvSpPr>
              <p:cNvPr id="3" name="文字版面配置區 2">
                <a:extLst>
                  <a:ext uri="{FF2B5EF4-FFF2-40B4-BE49-F238E27FC236}">
                    <a16:creationId xmlns:a16="http://schemas.microsoft.com/office/drawing/2014/main" id="{F2B8D794-A43A-4E0E-9409-AD53EF548B6B}"/>
                  </a:ext>
                </a:extLst>
              </p:cNvPr>
              <p:cNvSpPr>
                <a:spLocks noGrp="1" noRot="1" noChangeAspect="1" noMove="1" noResize="1" noEditPoints="1" noAdjustHandles="1" noChangeArrowheads="1" noChangeShapeType="1" noTextEdit="1"/>
              </p:cNvSpPr>
              <p:nvPr>
                <p:ph type="body" idx="1"/>
              </p:nvPr>
            </p:nvSpPr>
            <p:spPr>
              <a:blipFill>
                <a:blip r:embed="rId3"/>
                <a:stretch>
                  <a:fillRect/>
                </a:stretch>
              </a:blipFill>
            </p:spPr>
            <p:txBody>
              <a:bodyPr/>
              <a:lstStyle/>
              <a:p>
                <a:r>
                  <a:rPr lang="zh-TW" altLang="en-US">
                    <a:noFill/>
                  </a:rPr>
                  <a:t> </a:t>
                </a:r>
              </a:p>
            </p:txBody>
          </p:sp>
        </mc:Fallback>
      </mc:AlternateContent>
      <p:pic>
        <p:nvPicPr>
          <p:cNvPr id="5" name="圖片 4">
            <a:extLst>
              <a:ext uri="{FF2B5EF4-FFF2-40B4-BE49-F238E27FC236}">
                <a16:creationId xmlns:a16="http://schemas.microsoft.com/office/drawing/2014/main" id="{117B7260-4D68-4B40-A387-EB22F9BEB7AC}"/>
              </a:ext>
            </a:extLst>
          </p:cNvPr>
          <p:cNvPicPr>
            <a:picLocks noChangeAspect="1"/>
          </p:cNvPicPr>
          <p:nvPr/>
        </p:nvPicPr>
        <p:blipFill>
          <a:blip r:embed="rId4"/>
          <a:stretch>
            <a:fillRect/>
          </a:stretch>
        </p:blipFill>
        <p:spPr>
          <a:xfrm>
            <a:off x="2665376" y="3898813"/>
            <a:ext cx="5890083" cy="2406080"/>
          </a:xfrm>
          <a:prstGeom prst="rect">
            <a:avLst/>
          </a:prstGeom>
        </p:spPr>
      </p:pic>
    </p:spTree>
    <p:extLst>
      <p:ext uri="{BB962C8B-B14F-4D97-AF65-F5344CB8AC3E}">
        <p14:creationId xmlns:p14="http://schemas.microsoft.com/office/powerpoint/2010/main" val="34414090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A20E2B4-DDEA-40AE-BA3D-F485D18A2E02}"/>
              </a:ext>
            </a:extLst>
          </p:cNvPr>
          <p:cNvSpPr>
            <a:spLocks noGrp="1"/>
          </p:cNvSpPr>
          <p:nvPr>
            <p:ph type="title"/>
          </p:nvPr>
        </p:nvSpPr>
        <p:spPr>
          <a:xfrm>
            <a:off x="1841666" y="712016"/>
            <a:ext cx="7840215" cy="580800"/>
          </a:xfrm>
        </p:spPr>
        <p:txBody>
          <a:bodyPr/>
          <a:lstStyle/>
          <a:p>
            <a:r>
              <a:rPr lang="en-US" altLang="zh-TW" dirty="0"/>
              <a:t>Step 1: Estimate the radiometric response function</a:t>
            </a:r>
            <a:endParaRPr lang="zh-TW" altLang="en-US" dirty="0"/>
          </a:p>
        </p:txBody>
      </p:sp>
      <mc:AlternateContent xmlns:mc="http://schemas.openxmlformats.org/markup-compatibility/2006" xmlns:a14="http://schemas.microsoft.com/office/drawing/2010/main">
        <mc:Choice Requires="a14">
          <p:sp>
            <p:nvSpPr>
              <p:cNvPr id="3" name="文字版面配置區 2">
                <a:extLst>
                  <a:ext uri="{FF2B5EF4-FFF2-40B4-BE49-F238E27FC236}">
                    <a16:creationId xmlns:a16="http://schemas.microsoft.com/office/drawing/2014/main" id="{F2B8D794-A43A-4E0E-9409-AD53EF548B6B}"/>
                  </a:ext>
                </a:extLst>
              </p:cNvPr>
              <p:cNvSpPr>
                <a:spLocks noGrp="1"/>
              </p:cNvSpPr>
              <p:nvPr>
                <p:ph type="body" idx="1"/>
              </p:nvPr>
            </p:nvSpPr>
            <p:spPr>
              <a:xfrm>
                <a:off x="1841666" y="1775616"/>
                <a:ext cx="9079600" cy="4149600"/>
              </a:xfrm>
            </p:spPr>
            <p:txBody>
              <a:bodyPr/>
              <a:lstStyle/>
              <a:p>
                <a:r>
                  <a:rPr lang="en-US" altLang="zh-TW" sz="2000" dirty="0"/>
                  <a:t>Radiometric response function </a:t>
                </a:r>
                <a14:m>
                  <m:oMath xmlns:m="http://schemas.openxmlformats.org/officeDocument/2006/math">
                    <m:r>
                      <a:rPr lang="x-IV_mathan" altLang="zh-TW" sz="2000">
                        <a:latin typeface="Cambria Math" panose="02040503050406030204" pitchFamily="18" charset="0"/>
                      </a:rPr>
                      <m:t>𝑓</m:t>
                    </m:r>
                  </m:oMath>
                </a14:m>
                <a:endParaRPr lang="en-US" altLang="zh-TW" sz="2000" dirty="0"/>
              </a:p>
              <a:p>
                <a:pPr marL="101598" indent="0">
                  <a:buNone/>
                </a:pPr>
                <a14:m>
                  <m:oMathPara xmlns:m="http://schemas.openxmlformats.org/officeDocument/2006/math">
                    <m:oMathParaPr>
                      <m:jc m:val="center"/>
                    </m:oMathParaPr>
                    <m:oMath xmlns:m="http://schemas.openxmlformats.org/officeDocument/2006/math">
                      <m:sSub>
                        <m:sSubPr>
                          <m:ctrlPr>
                            <a:rPr lang="x-IV_mathan" altLang="zh-TW" sz="2000" i="1">
                              <a:latin typeface="Cambria Math" panose="02040503050406030204" pitchFamily="18" charset="0"/>
                            </a:rPr>
                          </m:ctrlPr>
                        </m:sSubPr>
                        <m:e>
                          <m:r>
                            <a:rPr lang="x-IV_mathan" altLang="zh-TW" sz="2000">
                              <a:latin typeface="Cambria Math" panose="02040503050406030204" pitchFamily="18" charset="0"/>
                            </a:rPr>
                            <m:t>𝑧</m:t>
                          </m:r>
                        </m:e>
                        <m:sub>
                          <m:r>
                            <a:rPr lang="x-IV_mathan" altLang="zh-TW" sz="2000">
                              <a:latin typeface="Cambria Math" panose="02040503050406030204" pitchFamily="18" charset="0"/>
                            </a:rPr>
                            <m:t>𝑖𝑗</m:t>
                          </m:r>
                        </m:sub>
                      </m:sSub>
                      <m:r>
                        <a:rPr lang="x-IV_mathan" altLang="zh-TW" sz="2000">
                          <a:latin typeface="Cambria Math" panose="02040503050406030204" pitchFamily="18" charset="0"/>
                        </a:rPr>
                        <m:t>=</m:t>
                      </m:r>
                      <m:r>
                        <a:rPr lang="x-IV_mathan" altLang="zh-TW" sz="2000">
                          <a:latin typeface="Cambria Math" panose="02040503050406030204" pitchFamily="18" charset="0"/>
                        </a:rPr>
                        <m:t>𝑓</m:t>
                      </m:r>
                      <m:r>
                        <a:rPr lang="x-IV_mathan" altLang="zh-TW" sz="2000">
                          <a:latin typeface="Cambria Math" panose="02040503050406030204" pitchFamily="18" charset="0"/>
                        </a:rPr>
                        <m:t>(</m:t>
                      </m:r>
                      <m:sSub>
                        <m:sSubPr>
                          <m:ctrlPr>
                            <a:rPr lang="x-IV_mathan" altLang="zh-TW" sz="2000" i="1">
                              <a:latin typeface="Cambria Math" panose="02040503050406030204" pitchFamily="18" charset="0"/>
                            </a:rPr>
                          </m:ctrlPr>
                        </m:sSubPr>
                        <m:e>
                          <m:r>
                            <a:rPr lang="x-IV_mathan" altLang="zh-TW" sz="2000">
                              <a:latin typeface="Cambria Math" panose="02040503050406030204" pitchFamily="18" charset="0"/>
                            </a:rPr>
                            <m:t>𝐸</m:t>
                          </m:r>
                        </m:e>
                        <m:sub>
                          <m:r>
                            <a:rPr lang="x-IV_mathan" altLang="zh-TW" sz="2000">
                              <a:latin typeface="Cambria Math" panose="02040503050406030204" pitchFamily="18" charset="0"/>
                            </a:rPr>
                            <m:t>𝑖</m:t>
                          </m:r>
                        </m:sub>
                      </m:sSub>
                      <m:sSub>
                        <m:sSubPr>
                          <m:ctrlPr>
                            <a:rPr lang="x-IV_mathan" altLang="zh-TW" sz="2000" i="1">
                              <a:latin typeface="Cambria Math" panose="02040503050406030204" pitchFamily="18" charset="0"/>
                            </a:rPr>
                          </m:ctrlPr>
                        </m:sSubPr>
                        <m:e>
                          <m:r>
                            <a:rPr lang="x-IV_mathan" altLang="zh-TW" sz="2000">
                              <a:latin typeface="Cambria Math" panose="02040503050406030204" pitchFamily="18" charset="0"/>
                            </a:rPr>
                            <m:t>𝑡</m:t>
                          </m:r>
                        </m:e>
                        <m:sub>
                          <m:r>
                            <a:rPr lang="x-IV_mathan" altLang="zh-TW" sz="2000">
                              <a:latin typeface="Cambria Math" panose="02040503050406030204" pitchFamily="18" charset="0"/>
                            </a:rPr>
                            <m:t>𝑗</m:t>
                          </m:r>
                        </m:sub>
                      </m:sSub>
                      <m:r>
                        <a:rPr lang="x-IV_mathan" altLang="zh-TW" sz="2000">
                          <a:latin typeface="Cambria Math" panose="02040503050406030204" pitchFamily="18" charset="0"/>
                        </a:rPr>
                        <m:t>)</m:t>
                      </m:r>
                    </m:oMath>
                  </m:oMathPara>
                </a14:m>
                <a:endParaRPr lang="en-US" altLang="zh-TW" sz="2000" dirty="0"/>
              </a:p>
              <a:p>
                <a:r>
                  <a:rPr lang="en-US" altLang="zh-TW" sz="2000" dirty="0"/>
                  <a:t>Inverse response curve  </a:t>
                </a:r>
                <a14:m>
                  <m:oMath xmlns:m="http://schemas.openxmlformats.org/officeDocument/2006/math">
                    <m:sSup>
                      <m:sSupPr>
                        <m:ctrlPr>
                          <a:rPr lang="zh-TW" altLang="zh-TW" sz="2000" i="1">
                            <a:latin typeface="Cambria Math" panose="02040503050406030204" pitchFamily="18" charset="0"/>
                          </a:rPr>
                        </m:ctrlPr>
                      </m:sSupPr>
                      <m:e>
                        <m:r>
                          <a:rPr lang="zh-TW" altLang="zh-TW" sz="2000">
                            <a:latin typeface="Cambria Math" panose="02040503050406030204" pitchFamily="18" charset="0"/>
                          </a:rPr>
                          <m:t>𝑓</m:t>
                        </m:r>
                      </m:e>
                      <m:sup>
                        <m:r>
                          <a:rPr lang="zh-TW" altLang="zh-TW" sz="2000">
                            <a:latin typeface="Cambria Math" panose="02040503050406030204" pitchFamily="18" charset="0"/>
                          </a:rPr>
                          <m:t>−1</m:t>
                        </m:r>
                      </m:sup>
                    </m:sSup>
                  </m:oMath>
                </a14:m>
                <a:endParaRPr lang="en-US" altLang="zh-TW" sz="2000" dirty="0"/>
              </a:p>
              <a:p>
                <a:pPr marL="101598" indent="0" algn="ctr">
                  <a:buNone/>
                </a:pPr>
                <a14:m>
                  <m:oMathPara xmlns:m="http://schemas.openxmlformats.org/officeDocument/2006/math">
                    <m:oMathParaPr>
                      <m:jc m:val="center"/>
                    </m:oMathParaPr>
                    <m:oMath xmlns:m="http://schemas.openxmlformats.org/officeDocument/2006/math">
                      <m:sSup>
                        <m:sSupPr>
                          <m:ctrlPr>
                            <a:rPr lang="x-IV_mathan" altLang="zh-TW" sz="2000" i="1">
                              <a:latin typeface="Cambria Math" panose="02040503050406030204" pitchFamily="18" charset="0"/>
                            </a:rPr>
                          </m:ctrlPr>
                        </m:sSupPr>
                        <m:e>
                          <m:r>
                            <a:rPr lang="x-IV_mathan" altLang="zh-TW" sz="2000">
                              <a:latin typeface="Cambria Math" panose="02040503050406030204" pitchFamily="18" charset="0"/>
                            </a:rPr>
                            <m:t>𝑓</m:t>
                          </m:r>
                        </m:e>
                        <m:sup>
                          <m:r>
                            <a:rPr lang="x-IV_mathan" altLang="zh-TW" sz="2000">
                              <a:latin typeface="Cambria Math" panose="02040503050406030204" pitchFamily="18" charset="0"/>
                            </a:rPr>
                            <m:t>−1</m:t>
                          </m:r>
                        </m:sup>
                      </m:sSup>
                      <m:d>
                        <m:dPr>
                          <m:ctrlPr>
                            <a:rPr lang="x-IV_mathan" altLang="zh-TW" sz="2000" i="1">
                              <a:latin typeface="Cambria Math" panose="02040503050406030204" pitchFamily="18" charset="0"/>
                            </a:rPr>
                          </m:ctrlPr>
                        </m:dPr>
                        <m:e>
                          <m:sSub>
                            <m:sSubPr>
                              <m:ctrlPr>
                                <a:rPr lang="x-IV_mathan" altLang="zh-TW" sz="2000" i="1">
                                  <a:latin typeface="Cambria Math" panose="02040503050406030204" pitchFamily="18" charset="0"/>
                                </a:rPr>
                              </m:ctrlPr>
                            </m:sSubPr>
                            <m:e>
                              <m:r>
                                <a:rPr lang="x-IV_mathan" altLang="zh-TW" sz="2000">
                                  <a:latin typeface="Cambria Math" panose="02040503050406030204" pitchFamily="18" charset="0"/>
                                </a:rPr>
                                <m:t>𝑧</m:t>
                              </m:r>
                            </m:e>
                            <m:sub>
                              <m:r>
                                <a:rPr lang="x-IV_mathan" altLang="zh-TW" sz="2000">
                                  <a:latin typeface="Cambria Math" panose="02040503050406030204" pitchFamily="18" charset="0"/>
                                </a:rPr>
                                <m:t>𝑖𝑗</m:t>
                              </m:r>
                            </m:sub>
                          </m:sSub>
                        </m:e>
                      </m:d>
                      <m:r>
                        <a:rPr lang="x-IV_mathan" altLang="zh-TW" sz="2000">
                          <a:latin typeface="Cambria Math" panose="02040503050406030204" pitchFamily="18" charset="0"/>
                        </a:rPr>
                        <m:t>=</m:t>
                      </m:r>
                      <m:sSub>
                        <m:sSubPr>
                          <m:ctrlPr>
                            <a:rPr lang="x-IV_mathan" altLang="zh-TW" sz="2000" i="1">
                              <a:latin typeface="Cambria Math" panose="02040503050406030204" pitchFamily="18" charset="0"/>
                            </a:rPr>
                          </m:ctrlPr>
                        </m:sSubPr>
                        <m:e>
                          <m:r>
                            <a:rPr lang="x-IV_mathan" altLang="zh-TW" sz="2000">
                              <a:latin typeface="Cambria Math" panose="02040503050406030204" pitchFamily="18" charset="0"/>
                            </a:rPr>
                            <m:t>𝐸</m:t>
                          </m:r>
                        </m:e>
                        <m:sub>
                          <m:r>
                            <a:rPr lang="x-IV_mathan" altLang="zh-TW" sz="2000">
                              <a:latin typeface="Cambria Math" panose="02040503050406030204" pitchFamily="18" charset="0"/>
                            </a:rPr>
                            <m:t>𝑖</m:t>
                          </m:r>
                        </m:sub>
                      </m:sSub>
                      <m:sSub>
                        <m:sSubPr>
                          <m:ctrlPr>
                            <a:rPr lang="x-IV_mathan" altLang="zh-TW" sz="2000" i="1">
                              <a:latin typeface="Cambria Math" panose="02040503050406030204" pitchFamily="18" charset="0"/>
                            </a:rPr>
                          </m:ctrlPr>
                        </m:sSubPr>
                        <m:e>
                          <m:r>
                            <a:rPr lang="x-IV_mathan" altLang="zh-TW" sz="2000">
                              <a:latin typeface="Cambria Math" panose="02040503050406030204" pitchFamily="18" charset="0"/>
                            </a:rPr>
                            <m:t>𝑡</m:t>
                          </m:r>
                        </m:e>
                        <m:sub>
                          <m:r>
                            <a:rPr lang="x-IV_mathan" altLang="zh-TW" sz="2000">
                              <a:latin typeface="Cambria Math" panose="02040503050406030204" pitchFamily="18" charset="0"/>
                            </a:rPr>
                            <m:t>𝑗</m:t>
                          </m:r>
                        </m:sub>
                      </m:sSub>
                    </m:oMath>
                  </m:oMathPara>
                </a14:m>
                <a:endParaRPr lang="en-US" altLang="zh-TW" sz="2000" dirty="0"/>
              </a:p>
              <a:p>
                <a:r>
                  <a:rPr lang="en-US" altLang="zh-TW" sz="2000" dirty="0"/>
                  <a:t>Take logarithms of both sides</a:t>
                </a:r>
              </a:p>
              <a:p>
                <a:pPr marL="101598" indent="0" algn="ctr">
                  <a:buNone/>
                </a:pPr>
                <a14:m>
                  <m:oMathPara xmlns:m="http://schemas.openxmlformats.org/officeDocument/2006/math">
                    <m:oMathParaPr>
                      <m:jc m:val="center"/>
                    </m:oMathParaPr>
                    <m:oMath xmlns:m="http://schemas.openxmlformats.org/officeDocument/2006/math">
                      <m:r>
                        <a:rPr lang="x-IV_mathan" altLang="zh-TW" sz="2000" smtClean="0">
                          <a:solidFill>
                            <a:srgbClr val="0070C0"/>
                          </a:solidFill>
                          <a:latin typeface="Cambria Math" panose="02040503050406030204" pitchFamily="18" charset="0"/>
                        </a:rPr>
                        <m:t>𝑔</m:t>
                      </m:r>
                      <m:d>
                        <m:dPr>
                          <m:ctrlPr>
                            <a:rPr lang="x-IV_mathan" altLang="zh-TW" sz="2000" i="1">
                              <a:latin typeface="Cambria Math" panose="02040503050406030204" pitchFamily="18" charset="0"/>
                            </a:rPr>
                          </m:ctrlPr>
                        </m:dPr>
                        <m:e>
                          <m:sSub>
                            <m:sSubPr>
                              <m:ctrlPr>
                                <a:rPr lang="x-IV_mathan" altLang="zh-TW" sz="2000" i="1">
                                  <a:latin typeface="Cambria Math" panose="02040503050406030204" pitchFamily="18" charset="0"/>
                                </a:rPr>
                              </m:ctrlPr>
                            </m:sSubPr>
                            <m:e>
                              <m:r>
                                <a:rPr lang="x-IV_mathan" altLang="zh-TW" sz="2000">
                                  <a:latin typeface="Cambria Math" panose="02040503050406030204" pitchFamily="18" charset="0"/>
                                </a:rPr>
                                <m:t>𝑧</m:t>
                              </m:r>
                            </m:e>
                            <m:sub>
                              <m:r>
                                <a:rPr lang="x-IV_mathan" altLang="zh-TW" sz="2000">
                                  <a:latin typeface="Cambria Math" panose="02040503050406030204" pitchFamily="18" charset="0"/>
                                </a:rPr>
                                <m:t>𝑖𝑗</m:t>
                              </m:r>
                            </m:sub>
                          </m:sSub>
                        </m:e>
                      </m:d>
                      <m:r>
                        <a:rPr lang="x-IV_mathan" altLang="zh-TW" sz="2000">
                          <a:latin typeface="Cambria Math" panose="02040503050406030204" pitchFamily="18" charset="0"/>
                        </a:rPr>
                        <m:t>=</m:t>
                      </m:r>
                      <m:func>
                        <m:funcPr>
                          <m:ctrlPr>
                            <a:rPr lang="x-IV_mathan" altLang="zh-TW" sz="2000" i="1">
                              <a:latin typeface="Cambria Math" panose="02040503050406030204" pitchFamily="18" charset="0"/>
                            </a:rPr>
                          </m:ctrlPr>
                        </m:funcPr>
                        <m:fName>
                          <m:r>
                            <m:rPr>
                              <m:sty m:val="p"/>
                            </m:rPr>
                            <a:rPr lang="x-IV_mathan" altLang="zh-TW" sz="2000" smtClean="0">
                              <a:solidFill>
                                <a:srgbClr val="0070C0"/>
                              </a:solidFill>
                              <a:latin typeface="Cambria Math" panose="02040503050406030204" pitchFamily="18" charset="0"/>
                            </a:rPr>
                            <m:t>log</m:t>
                          </m:r>
                        </m:fName>
                        <m:e>
                          <m:sSup>
                            <m:sSupPr>
                              <m:ctrlPr>
                                <a:rPr lang="x-IV_mathan" altLang="zh-TW" sz="2000" i="1" smtClean="0">
                                  <a:solidFill>
                                    <a:srgbClr val="0070C0"/>
                                  </a:solidFill>
                                  <a:latin typeface="Cambria Math" panose="02040503050406030204" pitchFamily="18" charset="0"/>
                                </a:rPr>
                              </m:ctrlPr>
                            </m:sSupPr>
                            <m:e>
                              <m:r>
                                <a:rPr lang="x-IV_mathan" altLang="zh-TW" sz="2000">
                                  <a:solidFill>
                                    <a:srgbClr val="0070C0"/>
                                  </a:solidFill>
                                  <a:latin typeface="Cambria Math" panose="02040503050406030204" pitchFamily="18" charset="0"/>
                                </a:rPr>
                                <m:t>𝑓</m:t>
                              </m:r>
                            </m:e>
                            <m:sup>
                              <m:r>
                                <a:rPr lang="x-IV_mathan" altLang="zh-TW" sz="2000">
                                  <a:solidFill>
                                    <a:srgbClr val="0070C0"/>
                                  </a:solidFill>
                                  <a:latin typeface="Cambria Math" panose="02040503050406030204" pitchFamily="18" charset="0"/>
                                </a:rPr>
                                <m:t>−1</m:t>
                              </m:r>
                            </m:sup>
                          </m:sSup>
                          <m:d>
                            <m:dPr>
                              <m:ctrlPr>
                                <a:rPr lang="x-IV_mathan" altLang="zh-TW" sz="2000" i="1">
                                  <a:latin typeface="Cambria Math" panose="02040503050406030204" pitchFamily="18" charset="0"/>
                                </a:rPr>
                              </m:ctrlPr>
                            </m:dPr>
                            <m:e>
                              <m:sSub>
                                <m:sSubPr>
                                  <m:ctrlPr>
                                    <a:rPr lang="x-IV_mathan" altLang="zh-TW" sz="2000" i="1">
                                      <a:latin typeface="Cambria Math" panose="02040503050406030204" pitchFamily="18" charset="0"/>
                                    </a:rPr>
                                  </m:ctrlPr>
                                </m:sSubPr>
                                <m:e>
                                  <m:r>
                                    <a:rPr lang="x-IV_mathan" altLang="zh-TW" sz="2000">
                                      <a:latin typeface="Cambria Math" panose="02040503050406030204" pitchFamily="18" charset="0"/>
                                    </a:rPr>
                                    <m:t>𝑧</m:t>
                                  </m:r>
                                </m:e>
                                <m:sub>
                                  <m:r>
                                    <a:rPr lang="x-IV_mathan" altLang="zh-TW" sz="2000">
                                      <a:latin typeface="Cambria Math" panose="02040503050406030204" pitchFamily="18" charset="0"/>
                                    </a:rPr>
                                    <m:t>𝑖𝑗</m:t>
                                  </m:r>
                                </m:sub>
                              </m:sSub>
                            </m:e>
                          </m:d>
                        </m:e>
                      </m:func>
                      <m:r>
                        <a:rPr lang="x-IV_mathan" altLang="zh-TW" sz="2000">
                          <a:latin typeface="Cambria Math" panose="02040503050406030204" pitchFamily="18" charset="0"/>
                        </a:rPr>
                        <m:t>=</m:t>
                      </m:r>
                      <m:func>
                        <m:funcPr>
                          <m:ctrlPr>
                            <a:rPr lang="x-IV_mathan" altLang="zh-TW" sz="2000" i="1">
                              <a:latin typeface="Cambria Math" panose="02040503050406030204" pitchFamily="18" charset="0"/>
                            </a:rPr>
                          </m:ctrlPr>
                        </m:funcPr>
                        <m:fName>
                          <m:r>
                            <m:rPr>
                              <m:sty m:val="p"/>
                            </m:rPr>
                            <a:rPr lang="x-IV_mathan" altLang="zh-TW" sz="2000">
                              <a:latin typeface="Cambria Math" panose="02040503050406030204" pitchFamily="18" charset="0"/>
                            </a:rPr>
                            <m:t>log</m:t>
                          </m:r>
                        </m:fName>
                        <m:e>
                          <m:sSub>
                            <m:sSubPr>
                              <m:ctrlPr>
                                <a:rPr lang="x-IV_mathan" altLang="zh-TW" sz="2000" i="1">
                                  <a:latin typeface="Cambria Math" panose="02040503050406030204" pitchFamily="18" charset="0"/>
                                </a:rPr>
                              </m:ctrlPr>
                            </m:sSubPr>
                            <m:e>
                              <m:r>
                                <a:rPr lang="x-IV_mathan" altLang="zh-TW" sz="2000">
                                  <a:latin typeface="Cambria Math" panose="02040503050406030204" pitchFamily="18" charset="0"/>
                                </a:rPr>
                                <m:t>𝐸</m:t>
                              </m:r>
                            </m:e>
                            <m:sub>
                              <m:r>
                                <a:rPr lang="x-IV_mathan" altLang="zh-TW" sz="2000">
                                  <a:latin typeface="Cambria Math" panose="02040503050406030204" pitchFamily="18" charset="0"/>
                                </a:rPr>
                                <m:t>𝑖</m:t>
                              </m:r>
                            </m:sub>
                          </m:sSub>
                        </m:e>
                      </m:func>
                      <m:r>
                        <a:rPr lang="x-IV_mathan" altLang="zh-TW" sz="2000">
                          <a:latin typeface="Cambria Math" panose="02040503050406030204" pitchFamily="18" charset="0"/>
                        </a:rPr>
                        <m:t>+</m:t>
                      </m:r>
                      <m:func>
                        <m:funcPr>
                          <m:ctrlPr>
                            <a:rPr lang="x-IV_mathan" altLang="zh-TW" sz="2000" i="1">
                              <a:latin typeface="Cambria Math" panose="02040503050406030204" pitchFamily="18" charset="0"/>
                            </a:rPr>
                          </m:ctrlPr>
                        </m:funcPr>
                        <m:fName>
                          <m:r>
                            <m:rPr>
                              <m:sty m:val="p"/>
                            </m:rPr>
                            <a:rPr lang="x-IV_mathan" altLang="zh-TW" sz="2000">
                              <a:latin typeface="Cambria Math" panose="02040503050406030204" pitchFamily="18" charset="0"/>
                            </a:rPr>
                            <m:t>log</m:t>
                          </m:r>
                        </m:fName>
                        <m:e>
                          <m:sSub>
                            <m:sSubPr>
                              <m:ctrlPr>
                                <a:rPr lang="x-IV_mathan" altLang="zh-TW" sz="2000" i="1">
                                  <a:latin typeface="Cambria Math" panose="02040503050406030204" pitchFamily="18" charset="0"/>
                                </a:rPr>
                              </m:ctrlPr>
                            </m:sSubPr>
                            <m:e>
                              <m:r>
                                <a:rPr lang="x-IV_mathan" altLang="zh-TW" sz="2000">
                                  <a:latin typeface="Cambria Math" panose="02040503050406030204" pitchFamily="18" charset="0"/>
                                </a:rPr>
                                <m:t>𝑡</m:t>
                              </m:r>
                            </m:e>
                            <m:sub>
                              <m:r>
                                <a:rPr lang="x-IV_mathan" altLang="zh-TW" sz="2000">
                                  <a:latin typeface="Cambria Math" panose="02040503050406030204" pitchFamily="18" charset="0"/>
                                </a:rPr>
                                <m:t>𝑗</m:t>
                              </m:r>
                            </m:sub>
                          </m:sSub>
                        </m:e>
                      </m:func>
                    </m:oMath>
                  </m:oMathPara>
                </a14:m>
                <a:endParaRPr lang="zh-TW" altLang="en-US" sz="2000" dirty="0"/>
              </a:p>
            </p:txBody>
          </p:sp>
        </mc:Choice>
        <mc:Fallback xmlns="">
          <p:sp>
            <p:nvSpPr>
              <p:cNvPr id="3" name="文字版面配置區 2">
                <a:extLst>
                  <a:ext uri="{FF2B5EF4-FFF2-40B4-BE49-F238E27FC236}">
                    <a16:creationId xmlns:a16="http://schemas.microsoft.com/office/drawing/2014/main" id="{F2B8D794-A43A-4E0E-9409-AD53EF548B6B}"/>
                  </a:ext>
                </a:extLst>
              </p:cNvPr>
              <p:cNvSpPr>
                <a:spLocks noGrp="1" noRot="1" noChangeAspect="1" noMove="1" noResize="1" noEditPoints="1" noAdjustHandles="1" noChangeArrowheads="1" noChangeShapeType="1" noTextEdit="1"/>
              </p:cNvSpPr>
              <p:nvPr>
                <p:ph type="body" idx="1"/>
              </p:nvPr>
            </p:nvSpPr>
            <p:spPr>
              <a:xfrm>
                <a:off x="1841666" y="1775616"/>
                <a:ext cx="9079600" cy="4149600"/>
              </a:xfrm>
              <a:blipFill>
                <a:blip r:embed="rId3"/>
                <a:stretch>
                  <a:fillRect/>
                </a:stretch>
              </a:blipFill>
            </p:spPr>
            <p:txBody>
              <a:bodyPr/>
              <a:lstStyle/>
              <a:p>
                <a:r>
                  <a:rPr lang="zh-TW" altLang="en-US">
                    <a:noFill/>
                  </a:rPr>
                  <a:t> </a:t>
                </a:r>
              </a:p>
            </p:txBody>
          </p:sp>
        </mc:Fallback>
      </mc:AlternateContent>
      <p:pic>
        <p:nvPicPr>
          <p:cNvPr id="5" name="圖片 4">
            <a:extLst>
              <a:ext uri="{FF2B5EF4-FFF2-40B4-BE49-F238E27FC236}">
                <a16:creationId xmlns:a16="http://schemas.microsoft.com/office/drawing/2014/main" id="{BE739915-1521-62AB-3BEE-9FFE0692533C}"/>
              </a:ext>
            </a:extLst>
          </p:cNvPr>
          <p:cNvPicPr>
            <a:picLocks noChangeAspect="1"/>
          </p:cNvPicPr>
          <p:nvPr/>
        </p:nvPicPr>
        <p:blipFill>
          <a:blip r:embed="rId4"/>
          <a:stretch>
            <a:fillRect/>
          </a:stretch>
        </p:blipFill>
        <p:spPr>
          <a:xfrm>
            <a:off x="3005618" y="4536766"/>
            <a:ext cx="4991116" cy="2038855"/>
          </a:xfrm>
          <a:prstGeom prst="rect">
            <a:avLst/>
          </a:prstGeom>
        </p:spPr>
      </p:pic>
    </p:spTree>
    <p:extLst>
      <p:ext uri="{BB962C8B-B14F-4D97-AF65-F5344CB8AC3E}">
        <p14:creationId xmlns:p14="http://schemas.microsoft.com/office/powerpoint/2010/main" val="27564765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A20E2B4-DDEA-40AE-BA3D-F485D18A2E02}"/>
              </a:ext>
            </a:extLst>
          </p:cNvPr>
          <p:cNvSpPr>
            <a:spLocks noGrp="1"/>
          </p:cNvSpPr>
          <p:nvPr>
            <p:ph type="title"/>
          </p:nvPr>
        </p:nvSpPr>
        <p:spPr>
          <a:xfrm>
            <a:off x="1841666" y="1194816"/>
            <a:ext cx="7840215" cy="580800"/>
          </a:xfrm>
        </p:spPr>
        <p:txBody>
          <a:bodyPr/>
          <a:lstStyle/>
          <a:p>
            <a:r>
              <a:rPr lang="en-US" altLang="zh-TW" dirty="0"/>
              <a:t>Step 1: Estimate the radiometric response function</a:t>
            </a:r>
            <a:endParaRPr lang="zh-TW" altLang="en-US" dirty="0"/>
          </a:p>
        </p:txBody>
      </p:sp>
      <mc:AlternateContent xmlns:mc="http://schemas.openxmlformats.org/markup-compatibility/2006" xmlns:a14="http://schemas.microsoft.com/office/drawing/2010/main">
        <mc:Choice Requires="a14">
          <p:sp>
            <p:nvSpPr>
              <p:cNvPr id="3" name="文字版面配置區 2">
                <a:extLst>
                  <a:ext uri="{FF2B5EF4-FFF2-40B4-BE49-F238E27FC236}">
                    <a16:creationId xmlns:a16="http://schemas.microsoft.com/office/drawing/2014/main" id="{F2B8D794-A43A-4E0E-9409-AD53EF548B6B}"/>
                  </a:ext>
                </a:extLst>
              </p:cNvPr>
              <p:cNvSpPr>
                <a:spLocks noGrp="1"/>
              </p:cNvSpPr>
              <p:nvPr>
                <p:ph type="body" idx="1"/>
              </p:nvPr>
            </p:nvSpPr>
            <p:spPr/>
            <p:txBody>
              <a:bodyPr/>
              <a:lstStyle/>
              <a:p>
                <a:r>
                  <a:rPr lang="en-US" altLang="zh-TW" sz="2000" dirty="0"/>
                  <a:t>Debevec and Malik (1997)…</a:t>
                </a:r>
              </a:p>
              <a:p>
                <a:r>
                  <a:rPr lang="en-US" altLang="zh-TW" sz="2000" dirty="0"/>
                  <a:t>Assume </a:t>
                </a:r>
                <a14:m>
                  <m:oMath xmlns:m="http://schemas.openxmlformats.org/officeDocument/2006/math">
                    <m:sSub>
                      <m:sSubPr>
                        <m:ctrlPr>
                          <a:rPr lang="zh-TW" altLang="zh-TW" sz="2000" i="1">
                            <a:latin typeface="Cambria Math" panose="02040503050406030204" pitchFamily="18" charset="0"/>
                          </a:rPr>
                        </m:ctrlPr>
                      </m:sSubPr>
                      <m:e>
                        <m:r>
                          <a:rPr lang="zh-TW" altLang="zh-TW" sz="2000">
                            <a:latin typeface="Cambria Math" panose="02040503050406030204" pitchFamily="18" charset="0"/>
                          </a:rPr>
                          <m:t>𝑡</m:t>
                        </m:r>
                      </m:e>
                      <m:sub>
                        <m:r>
                          <a:rPr lang="zh-TW" altLang="zh-TW" sz="2000">
                            <a:latin typeface="Cambria Math" panose="02040503050406030204" pitchFamily="18" charset="0"/>
                          </a:rPr>
                          <m:t>𝑗</m:t>
                        </m:r>
                      </m:sub>
                    </m:sSub>
                  </m:oMath>
                </a14:m>
                <a:r>
                  <a:rPr lang="en-US" altLang="zh-TW" sz="2000" dirty="0"/>
                  <a:t> are known</a:t>
                </a:r>
              </a:p>
              <a:p>
                <a:r>
                  <a:rPr lang="en-US" altLang="zh-TW" sz="2000" dirty="0"/>
                  <a:t>Unknowns: </a:t>
                </a:r>
                <a14:m>
                  <m:oMath xmlns:m="http://schemas.openxmlformats.org/officeDocument/2006/math">
                    <m:sSub>
                      <m:sSubPr>
                        <m:ctrlPr>
                          <a:rPr lang="zh-TW" altLang="zh-TW" sz="2000" i="1">
                            <a:latin typeface="Cambria Math" panose="02040503050406030204" pitchFamily="18" charset="0"/>
                          </a:rPr>
                        </m:ctrlPr>
                      </m:sSubPr>
                      <m:e>
                        <m:r>
                          <a:rPr lang="zh-TW" altLang="zh-TW" sz="2000">
                            <a:latin typeface="Cambria Math" panose="02040503050406030204" pitchFamily="18" charset="0"/>
                          </a:rPr>
                          <m:t>𝐸</m:t>
                        </m:r>
                      </m:e>
                      <m:sub>
                        <m:r>
                          <a:rPr lang="zh-TW" altLang="zh-TW" sz="2000">
                            <a:latin typeface="Cambria Math" panose="02040503050406030204" pitchFamily="18" charset="0"/>
                          </a:rPr>
                          <m:t>𝑖</m:t>
                        </m:r>
                      </m:sub>
                    </m:sSub>
                  </m:oMath>
                </a14:m>
                <a:r>
                  <a:rPr lang="en-US" altLang="zh-TW" sz="2000" dirty="0"/>
                  <a:t>, </a:t>
                </a:r>
                <a14:m>
                  <m:oMath xmlns:m="http://schemas.openxmlformats.org/officeDocument/2006/math">
                    <m:sSub>
                      <m:sSubPr>
                        <m:ctrlPr>
                          <a:rPr lang="zh-TW" altLang="zh-TW" sz="2000" i="1" smtClean="0">
                            <a:latin typeface="Cambria Math" panose="02040503050406030204" pitchFamily="18" charset="0"/>
                          </a:rPr>
                        </m:ctrlPr>
                      </m:sSubPr>
                      <m:e>
                        <m:r>
                          <a:rPr lang="zh-TW" altLang="zh-TW" sz="2000">
                            <a:latin typeface="Cambria Math" panose="02040503050406030204" pitchFamily="18" charset="0"/>
                          </a:rPr>
                          <m:t>𝑔</m:t>
                        </m:r>
                      </m:e>
                      <m:sub>
                        <m:r>
                          <a:rPr lang="zh-TW" altLang="zh-TW" sz="2000">
                            <a:latin typeface="Cambria Math" panose="02040503050406030204" pitchFamily="18" charset="0"/>
                          </a:rPr>
                          <m:t>𝑘</m:t>
                        </m:r>
                      </m:sub>
                    </m:sSub>
                    <m:r>
                      <a:rPr lang="zh-TW" altLang="zh-TW" sz="2000">
                        <a:latin typeface="Cambria Math" panose="02040503050406030204" pitchFamily="18" charset="0"/>
                      </a:rPr>
                      <m:t>=</m:t>
                    </m:r>
                    <m:r>
                      <a:rPr lang="zh-TW" altLang="zh-TW" sz="2000">
                        <a:latin typeface="Cambria Math" panose="02040503050406030204" pitchFamily="18" charset="0"/>
                      </a:rPr>
                      <m:t>𝑔</m:t>
                    </m:r>
                    <m:r>
                      <a:rPr lang="zh-TW" altLang="zh-TW" sz="2000">
                        <a:latin typeface="Cambria Math" panose="02040503050406030204" pitchFamily="18" charset="0"/>
                      </a:rPr>
                      <m:t>(</m:t>
                    </m:r>
                    <m:r>
                      <a:rPr lang="zh-TW" altLang="zh-TW" sz="2000">
                        <a:latin typeface="Cambria Math" panose="02040503050406030204" pitchFamily="18" charset="0"/>
                      </a:rPr>
                      <m:t>𝑘</m:t>
                    </m:r>
                    <m:r>
                      <a:rPr lang="zh-TW" altLang="zh-TW" sz="2000">
                        <a:latin typeface="Cambria Math" panose="02040503050406030204" pitchFamily="18" charset="0"/>
                      </a:rPr>
                      <m:t>)</m:t>
                    </m:r>
                  </m:oMath>
                </a14:m>
                <a:r>
                  <a:rPr lang="en-US" altLang="zh-TW" sz="2000" dirty="0"/>
                  <a:t>,  </a:t>
                </a:r>
                <a14:m>
                  <m:oMath xmlns:m="http://schemas.openxmlformats.org/officeDocument/2006/math">
                    <m:r>
                      <a:rPr lang="zh-TW" altLang="zh-TW" sz="2000">
                        <a:latin typeface="Cambria Math" panose="02040503050406030204" pitchFamily="18" charset="0"/>
                      </a:rPr>
                      <m:t>𝑘</m:t>
                    </m:r>
                    <m:r>
                      <a:rPr lang="en-US" altLang="zh-TW" sz="2000" b="0" i="1" smtClean="0">
                        <a:latin typeface="Cambria Math" panose="02040503050406030204" pitchFamily="18" charset="0"/>
                      </a:rPr>
                      <m:t>∈</m:t>
                    </m:r>
                    <m:d>
                      <m:dPr>
                        <m:begChr m:val="["/>
                        <m:endChr m:val="]"/>
                        <m:ctrlPr>
                          <a:rPr lang="en-US" altLang="zh-TW" sz="2000" b="0" i="1" smtClean="0">
                            <a:latin typeface="Cambria Math" panose="02040503050406030204" pitchFamily="18" charset="0"/>
                          </a:rPr>
                        </m:ctrlPr>
                      </m:dPr>
                      <m:e>
                        <m:r>
                          <a:rPr lang="en-US" altLang="zh-TW" sz="2000" b="0" i="1" smtClean="0">
                            <a:latin typeface="Cambria Math" panose="02040503050406030204" pitchFamily="18" charset="0"/>
                          </a:rPr>
                          <m:t>0,25</m:t>
                        </m:r>
                        <m:r>
                          <a:rPr lang="en-US" altLang="zh-TW" sz="2000" i="1">
                            <a:latin typeface="Cambria Math" panose="02040503050406030204" pitchFamily="18" charset="0"/>
                          </a:rPr>
                          <m:t>5</m:t>
                        </m:r>
                      </m:e>
                    </m:d>
                  </m:oMath>
                </a14:m>
                <a:r>
                  <a:rPr lang="en-US" altLang="zh-TW" sz="2000" dirty="0"/>
                  <a:t> if 8-bit</a:t>
                </a:r>
              </a:p>
              <a:p>
                <a:r>
                  <a:rPr lang="en-US" altLang="zh-TW" sz="2000" dirty="0"/>
                  <a:t>Second-order smoothness constraint</a:t>
                </a:r>
              </a:p>
              <a:p>
                <a:pPr marL="101598" indent="0">
                  <a:buNone/>
                </a:pPr>
                <a14:m>
                  <m:oMathPara xmlns:m="http://schemas.openxmlformats.org/officeDocument/2006/math">
                    <m:oMathParaPr>
                      <m:jc m:val="center"/>
                    </m:oMathParaPr>
                    <m:oMath xmlns:m="http://schemas.openxmlformats.org/officeDocument/2006/math">
                      <m:r>
                        <a:rPr lang="x-IV_mathan" altLang="zh-TW" sz="2000">
                          <a:latin typeface="Cambria Math" panose="02040503050406030204" pitchFamily="18" charset="0"/>
                        </a:rPr>
                        <m:t>𝜆</m:t>
                      </m:r>
                      <m:nary>
                        <m:naryPr>
                          <m:chr m:val="∑"/>
                          <m:supHide m:val="on"/>
                          <m:ctrlPr>
                            <a:rPr lang="x-IV_mathan" altLang="zh-TW" sz="2000" i="1">
                              <a:latin typeface="Cambria Math" panose="02040503050406030204" pitchFamily="18" charset="0"/>
                            </a:rPr>
                          </m:ctrlPr>
                        </m:naryPr>
                        <m:sub>
                          <m:r>
                            <a:rPr lang="x-IV_mathan" altLang="zh-TW" sz="2000">
                              <a:latin typeface="Cambria Math" panose="02040503050406030204" pitchFamily="18" charset="0"/>
                            </a:rPr>
                            <m:t>𝑘</m:t>
                          </m:r>
                        </m:sub>
                        <m:sup/>
                        <m:e>
                          <m:sSup>
                            <m:sSupPr>
                              <m:ctrlPr>
                                <a:rPr lang="x-IV_mathan" altLang="zh-TW" sz="2000" i="1">
                                  <a:latin typeface="Cambria Math" panose="02040503050406030204" pitchFamily="18" charset="0"/>
                                </a:rPr>
                              </m:ctrlPr>
                            </m:sSupPr>
                            <m:e>
                              <m:r>
                                <a:rPr lang="x-IV_mathan" altLang="zh-TW" sz="2000">
                                  <a:latin typeface="Cambria Math" panose="02040503050406030204" pitchFamily="18" charset="0"/>
                                </a:rPr>
                                <m:t>𝑔</m:t>
                              </m:r>
                            </m:e>
                            <m:sup>
                              <m:r>
                                <a:rPr lang="x-IV_mathan" altLang="zh-TW" sz="2000">
                                  <a:latin typeface="Cambria Math" panose="02040503050406030204" pitchFamily="18" charset="0"/>
                                </a:rPr>
                                <m:t>′′</m:t>
                              </m:r>
                            </m:sup>
                          </m:sSup>
                          <m:sSup>
                            <m:sSupPr>
                              <m:ctrlPr>
                                <a:rPr lang="x-IV_mathan" altLang="zh-TW" sz="2000" i="1">
                                  <a:latin typeface="Cambria Math" panose="02040503050406030204" pitchFamily="18" charset="0"/>
                                </a:rPr>
                              </m:ctrlPr>
                            </m:sSupPr>
                            <m:e>
                              <m:d>
                                <m:dPr>
                                  <m:ctrlPr>
                                    <a:rPr lang="x-IV_mathan" altLang="zh-TW" sz="2000" i="1">
                                      <a:latin typeface="Cambria Math" panose="02040503050406030204" pitchFamily="18" charset="0"/>
                                    </a:rPr>
                                  </m:ctrlPr>
                                </m:dPr>
                                <m:e>
                                  <m:r>
                                    <a:rPr lang="x-IV_mathan" altLang="zh-TW" sz="2000">
                                      <a:latin typeface="Cambria Math" panose="02040503050406030204" pitchFamily="18" charset="0"/>
                                    </a:rPr>
                                    <m:t>𝑘</m:t>
                                  </m:r>
                                </m:e>
                              </m:d>
                            </m:e>
                            <m:sup>
                              <m:r>
                                <a:rPr lang="x-IV_mathan" altLang="zh-TW" sz="2000">
                                  <a:latin typeface="Cambria Math" panose="02040503050406030204" pitchFamily="18" charset="0"/>
                                </a:rPr>
                                <m:t>2</m:t>
                              </m:r>
                            </m:sup>
                          </m:sSup>
                        </m:e>
                      </m:nary>
                      <m:r>
                        <a:rPr lang="x-IV_mathan" altLang="zh-TW" sz="2000">
                          <a:latin typeface="Cambria Math" panose="02040503050406030204" pitchFamily="18" charset="0"/>
                        </a:rPr>
                        <m:t>=</m:t>
                      </m:r>
                      <m:r>
                        <m:rPr>
                          <m:lit/>
                        </m:rPr>
                        <a:rPr lang="x-IV_mathan" altLang="zh-TW" sz="2000" i="1">
                          <a:latin typeface="Cambria Math" panose="02040503050406030204" pitchFamily="18" charset="0"/>
                        </a:rPr>
                        <m:t> </m:t>
                      </m:r>
                      <m:r>
                        <a:rPr lang="x-IV_mathan" altLang="zh-TW" sz="2000">
                          <a:latin typeface="Cambria Math" panose="02040503050406030204" pitchFamily="18" charset="0"/>
                        </a:rPr>
                        <m:t>𝜆</m:t>
                      </m:r>
                      <m:nary>
                        <m:naryPr>
                          <m:chr m:val="∑"/>
                          <m:subHide m:val="on"/>
                          <m:supHide m:val="on"/>
                          <m:ctrlPr>
                            <a:rPr lang="x-IV_mathan" altLang="zh-TW" sz="2000" i="1">
                              <a:latin typeface="Cambria Math" panose="02040503050406030204" pitchFamily="18" charset="0"/>
                            </a:rPr>
                          </m:ctrlPr>
                        </m:naryPr>
                        <m:sub/>
                        <m:sup/>
                        <m:e>
                          <m:sSup>
                            <m:sSupPr>
                              <m:ctrlPr>
                                <a:rPr lang="x-IV_mathan" altLang="zh-TW" sz="2000" i="1">
                                  <a:latin typeface="Cambria Math" panose="02040503050406030204" pitchFamily="18" charset="0"/>
                                </a:rPr>
                              </m:ctrlPr>
                            </m:sSupPr>
                            <m:e>
                              <m:d>
                                <m:dPr>
                                  <m:begChr m:val="["/>
                                  <m:endChr m:val="]"/>
                                  <m:ctrlPr>
                                    <a:rPr lang="x-IV_mathan" altLang="zh-TW" sz="2000" i="1">
                                      <a:latin typeface="Cambria Math" panose="02040503050406030204" pitchFamily="18" charset="0"/>
                                    </a:rPr>
                                  </m:ctrlPr>
                                </m:dPr>
                                <m:e>
                                  <m:r>
                                    <a:rPr lang="en-US" altLang="zh-TW" sz="2000" b="0" i="1" smtClean="0">
                                      <a:latin typeface="Cambria Math" panose="02040503050406030204" pitchFamily="18" charset="0"/>
                                    </a:rPr>
                                    <m:t>𝑔</m:t>
                                  </m:r>
                                  <m:d>
                                    <m:dPr>
                                      <m:ctrlPr>
                                        <a:rPr lang="x-IV_mathan" altLang="zh-TW" sz="2000" i="1">
                                          <a:latin typeface="Cambria Math" panose="02040503050406030204" pitchFamily="18" charset="0"/>
                                        </a:rPr>
                                      </m:ctrlPr>
                                    </m:dPr>
                                    <m:e>
                                      <m:r>
                                        <a:rPr lang="x-IV_mathan" altLang="zh-TW" sz="2000">
                                          <a:latin typeface="Cambria Math" panose="02040503050406030204" pitchFamily="18" charset="0"/>
                                        </a:rPr>
                                        <m:t>𝑘</m:t>
                                      </m:r>
                                      <m:r>
                                        <a:rPr lang="x-IV_mathan" altLang="zh-TW" sz="2000">
                                          <a:latin typeface="Cambria Math" panose="02040503050406030204" pitchFamily="18" charset="0"/>
                                        </a:rPr>
                                        <m:t>−1</m:t>
                                      </m:r>
                                    </m:e>
                                  </m:d>
                                  <m:r>
                                    <a:rPr lang="x-IV_mathan" altLang="zh-TW" sz="2000">
                                      <a:latin typeface="Cambria Math" panose="02040503050406030204" pitchFamily="18" charset="0"/>
                                    </a:rPr>
                                    <m:t>−2</m:t>
                                  </m:r>
                                  <m:r>
                                    <a:rPr lang="x-IV_mathan" altLang="zh-TW" sz="2000">
                                      <a:latin typeface="Cambria Math" panose="02040503050406030204" pitchFamily="18" charset="0"/>
                                    </a:rPr>
                                    <m:t>𝑔</m:t>
                                  </m:r>
                                  <m:d>
                                    <m:dPr>
                                      <m:ctrlPr>
                                        <a:rPr lang="x-IV_mathan" altLang="zh-TW" sz="2000" i="1">
                                          <a:latin typeface="Cambria Math" panose="02040503050406030204" pitchFamily="18" charset="0"/>
                                        </a:rPr>
                                      </m:ctrlPr>
                                    </m:dPr>
                                    <m:e>
                                      <m:r>
                                        <a:rPr lang="x-IV_mathan" altLang="zh-TW" sz="2000">
                                          <a:latin typeface="Cambria Math" panose="02040503050406030204" pitchFamily="18" charset="0"/>
                                        </a:rPr>
                                        <m:t>𝑘</m:t>
                                      </m:r>
                                    </m:e>
                                  </m:d>
                                  <m:r>
                                    <a:rPr lang="x-IV_mathan" altLang="zh-TW" sz="2000">
                                      <a:latin typeface="Cambria Math" panose="02040503050406030204" pitchFamily="18" charset="0"/>
                                    </a:rPr>
                                    <m:t>+</m:t>
                                  </m:r>
                                  <m:r>
                                    <a:rPr lang="x-IV_mathan" altLang="zh-TW" sz="2000">
                                      <a:latin typeface="Cambria Math" panose="02040503050406030204" pitchFamily="18" charset="0"/>
                                    </a:rPr>
                                    <m:t>𝑔</m:t>
                                  </m:r>
                                  <m:d>
                                    <m:dPr>
                                      <m:ctrlPr>
                                        <a:rPr lang="x-IV_mathan" altLang="zh-TW" sz="2000" i="1">
                                          <a:latin typeface="Cambria Math" panose="02040503050406030204" pitchFamily="18" charset="0"/>
                                        </a:rPr>
                                      </m:ctrlPr>
                                    </m:dPr>
                                    <m:e>
                                      <m:r>
                                        <a:rPr lang="x-IV_mathan" altLang="zh-TW" sz="2000">
                                          <a:latin typeface="Cambria Math" panose="02040503050406030204" pitchFamily="18" charset="0"/>
                                        </a:rPr>
                                        <m:t>𝑘</m:t>
                                      </m:r>
                                      <m:r>
                                        <a:rPr lang="x-IV_mathan" altLang="zh-TW" sz="2000">
                                          <a:latin typeface="Cambria Math" panose="02040503050406030204" pitchFamily="18" charset="0"/>
                                        </a:rPr>
                                        <m:t>+1</m:t>
                                      </m:r>
                                    </m:e>
                                  </m:d>
                                </m:e>
                              </m:d>
                            </m:e>
                            <m:sup>
                              <m:r>
                                <a:rPr lang="x-IV_mathan" altLang="zh-TW" sz="2000">
                                  <a:latin typeface="Cambria Math" panose="02040503050406030204" pitchFamily="18" charset="0"/>
                                </a:rPr>
                                <m:t>2</m:t>
                              </m:r>
                            </m:sup>
                          </m:sSup>
                        </m:e>
                      </m:nary>
                    </m:oMath>
                  </m:oMathPara>
                </a14:m>
                <a:endParaRPr lang="x-IV_mathan" altLang="zh-TW" sz="2000" dirty="0"/>
              </a:p>
              <a:p>
                <a:endParaRPr lang="en-US" altLang="zh-TW" dirty="0"/>
              </a:p>
              <a:p>
                <a:pPr marL="101598" indent="0">
                  <a:buNone/>
                </a:pPr>
                <a:endParaRPr lang="en-US" altLang="zh-TW" dirty="0"/>
              </a:p>
              <a:p>
                <a:endParaRPr lang="zh-TW" altLang="en-US" dirty="0"/>
              </a:p>
            </p:txBody>
          </p:sp>
        </mc:Choice>
        <mc:Fallback xmlns="">
          <p:sp>
            <p:nvSpPr>
              <p:cNvPr id="3" name="文字版面配置區 2">
                <a:extLst>
                  <a:ext uri="{FF2B5EF4-FFF2-40B4-BE49-F238E27FC236}">
                    <a16:creationId xmlns:a16="http://schemas.microsoft.com/office/drawing/2014/main" id="{F2B8D794-A43A-4E0E-9409-AD53EF548B6B}"/>
                  </a:ext>
                </a:extLst>
              </p:cNvPr>
              <p:cNvSpPr>
                <a:spLocks noGrp="1" noRot="1" noChangeAspect="1" noMove="1" noResize="1" noEditPoints="1" noAdjustHandles="1" noChangeArrowheads="1" noChangeShapeType="1" noTextEdit="1"/>
              </p:cNvSpPr>
              <p:nvPr>
                <p:ph type="body" idx="1"/>
              </p:nvPr>
            </p:nvSpPr>
            <p:spPr>
              <a:blipFill>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 name="文字版面配置區 2">
                <a:extLst>
                  <a:ext uri="{FF2B5EF4-FFF2-40B4-BE49-F238E27FC236}">
                    <a16:creationId xmlns:a16="http://schemas.microsoft.com/office/drawing/2014/main" id="{5DA72ACB-F666-49B6-9B33-C1828C8DB776}"/>
                  </a:ext>
                </a:extLst>
              </p:cNvPr>
              <p:cNvSpPr txBox="1">
                <a:spLocks/>
              </p:cNvSpPr>
              <p:nvPr/>
            </p:nvSpPr>
            <p:spPr>
              <a:xfrm>
                <a:off x="3643573" y="369216"/>
                <a:ext cx="9079600" cy="4149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609585" marR="0" lvl="0" indent="-507987" algn="l" rtl="0" eaLnBrk="1" hangingPunct="1">
                  <a:lnSpc>
                    <a:spcPct val="100000"/>
                  </a:lnSpc>
                  <a:spcBef>
                    <a:spcPts val="800"/>
                  </a:spcBef>
                  <a:spcAft>
                    <a:spcPts val="0"/>
                  </a:spcAft>
                  <a:buClr>
                    <a:srgbClr val="FFCD00"/>
                  </a:buClr>
                  <a:buSzPts val="2400"/>
                  <a:buFont typeface="Quattrocento Sans"/>
                  <a:buChar char="◉"/>
                  <a:defRPr sz="3200" b="0" i="0" u="none" strike="noStrike" cap="none">
                    <a:solidFill>
                      <a:schemeClr val="dk1"/>
                    </a:solidFill>
                    <a:latin typeface="Quattrocento Sans"/>
                    <a:ea typeface="Quattrocento Sans"/>
                    <a:cs typeface="Quattrocento Sans"/>
                    <a:sym typeface="Quattrocento Sans"/>
                  </a:defRPr>
                </a:lvl1pPr>
                <a:lvl2pPr marL="1219170" marR="0" lvl="1" indent="-474121" algn="l" rtl="0" eaLnBrk="1" hangingPunct="1">
                  <a:lnSpc>
                    <a:spcPct val="100000"/>
                  </a:lnSpc>
                  <a:spcBef>
                    <a:spcPts val="0"/>
                  </a:spcBef>
                  <a:spcAft>
                    <a:spcPts val="0"/>
                  </a:spcAft>
                  <a:buClr>
                    <a:srgbClr val="FFCD00"/>
                  </a:buClr>
                  <a:buSzPts val="2000"/>
                  <a:buFont typeface="Quattrocento Sans"/>
                  <a:buChar char="○"/>
                  <a:defRPr sz="2667" b="0" i="0" u="none" strike="noStrike" cap="none">
                    <a:solidFill>
                      <a:schemeClr val="dk1"/>
                    </a:solidFill>
                    <a:latin typeface="Quattrocento Sans"/>
                    <a:ea typeface="Quattrocento Sans"/>
                    <a:cs typeface="Quattrocento Sans"/>
                    <a:sym typeface="Quattrocento Sans"/>
                  </a:defRPr>
                </a:lvl2pPr>
                <a:lvl3pPr marL="1828754" marR="0" lvl="2" indent="-474121" algn="l" rtl="0" eaLnBrk="1" hangingPunct="1">
                  <a:lnSpc>
                    <a:spcPct val="100000"/>
                  </a:lnSpc>
                  <a:spcBef>
                    <a:spcPts val="0"/>
                  </a:spcBef>
                  <a:spcAft>
                    <a:spcPts val="0"/>
                  </a:spcAft>
                  <a:buClr>
                    <a:srgbClr val="FFCD00"/>
                  </a:buClr>
                  <a:buSzPts val="2000"/>
                  <a:buFont typeface="Quattrocento Sans"/>
                  <a:buChar char="■"/>
                  <a:defRPr sz="2667" b="0" i="0" u="none" strike="noStrike" cap="none">
                    <a:solidFill>
                      <a:schemeClr val="dk1"/>
                    </a:solidFill>
                    <a:latin typeface="Quattrocento Sans"/>
                    <a:ea typeface="Quattrocento Sans"/>
                    <a:cs typeface="Quattrocento Sans"/>
                    <a:sym typeface="Quattrocento Sans"/>
                  </a:defRPr>
                </a:lvl3pPr>
                <a:lvl4pPr marL="2438339" marR="0" lvl="3" indent="-457189" algn="l" rtl="0" eaLnBrk="1" hangingPunct="1">
                  <a:lnSpc>
                    <a:spcPct val="100000"/>
                  </a:lnSpc>
                  <a:spcBef>
                    <a:spcPts val="0"/>
                  </a:spcBef>
                  <a:spcAft>
                    <a:spcPts val="0"/>
                  </a:spcAft>
                  <a:buClr>
                    <a:srgbClr val="FFCD00"/>
                  </a:buClr>
                  <a:buSzPts val="1800"/>
                  <a:buFont typeface="Quattrocento Sans"/>
                  <a:buChar char="●"/>
                  <a:defRPr sz="2400" b="0" i="0" u="none" strike="noStrike" cap="none">
                    <a:solidFill>
                      <a:schemeClr val="dk1"/>
                    </a:solidFill>
                    <a:latin typeface="Quattrocento Sans"/>
                    <a:ea typeface="Quattrocento Sans"/>
                    <a:cs typeface="Quattrocento Sans"/>
                    <a:sym typeface="Quattrocento Sans"/>
                  </a:defRPr>
                </a:lvl4pPr>
                <a:lvl5pPr marL="3047924" marR="0" lvl="4" indent="-457189" algn="l" rtl="0" eaLnBrk="1" hangingPunct="1">
                  <a:lnSpc>
                    <a:spcPct val="100000"/>
                  </a:lnSpc>
                  <a:spcBef>
                    <a:spcPts val="0"/>
                  </a:spcBef>
                  <a:spcAft>
                    <a:spcPts val="0"/>
                  </a:spcAft>
                  <a:buClr>
                    <a:srgbClr val="FFCD00"/>
                  </a:buClr>
                  <a:buSzPts val="1800"/>
                  <a:buFont typeface="Quattrocento Sans"/>
                  <a:buChar char="○"/>
                  <a:defRPr sz="2400" b="0" i="0" u="none" strike="noStrike" cap="none">
                    <a:solidFill>
                      <a:schemeClr val="dk1"/>
                    </a:solidFill>
                    <a:latin typeface="Quattrocento Sans"/>
                    <a:ea typeface="Quattrocento Sans"/>
                    <a:cs typeface="Quattrocento Sans"/>
                    <a:sym typeface="Quattrocento Sans"/>
                  </a:defRPr>
                </a:lvl5pPr>
                <a:lvl6pPr marL="3657509" marR="0" lvl="5" indent="-457189" algn="l" rtl="0" eaLnBrk="1" hangingPunct="1">
                  <a:lnSpc>
                    <a:spcPct val="100000"/>
                  </a:lnSpc>
                  <a:spcBef>
                    <a:spcPts val="0"/>
                  </a:spcBef>
                  <a:spcAft>
                    <a:spcPts val="0"/>
                  </a:spcAft>
                  <a:buClr>
                    <a:srgbClr val="FFCD00"/>
                  </a:buClr>
                  <a:buSzPts val="1800"/>
                  <a:buFont typeface="Quattrocento Sans"/>
                  <a:buChar char="■"/>
                  <a:defRPr sz="2400" b="0" i="0" u="none" strike="noStrike" cap="none">
                    <a:solidFill>
                      <a:schemeClr val="dk1"/>
                    </a:solidFill>
                    <a:latin typeface="Quattrocento Sans"/>
                    <a:ea typeface="Quattrocento Sans"/>
                    <a:cs typeface="Quattrocento Sans"/>
                    <a:sym typeface="Quattrocento Sans"/>
                  </a:defRPr>
                </a:lvl6pPr>
                <a:lvl7pPr marL="4267093" marR="0" lvl="6" indent="-457189" algn="l" rtl="0" eaLnBrk="1" hangingPunct="1">
                  <a:lnSpc>
                    <a:spcPct val="100000"/>
                  </a:lnSpc>
                  <a:spcBef>
                    <a:spcPts val="0"/>
                  </a:spcBef>
                  <a:spcAft>
                    <a:spcPts val="0"/>
                  </a:spcAft>
                  <a:buClr>
                    <a:srgbClr val="FFCD00"/>
                  </a:buClr>
                  <a:buSzPts val="1800"/>
                  <a:buFont typeface="Quattrocento Sans"/>
                  <a:buChar char="●"/>
                  <a:defRPr sz="2400" b="0" i="0" u="none" strike="noStrike" cap="none">
                    <a:solidFill>
                      <a:schemeClr val="dk1"/>
                    </a:solidFill>
                    <a:latin typeface="Quattrocento Sans"/>
                    <a:ea typeface="Quattrocento Sans"/>
                    <a:cs typeface="Quattrocento Sans"/>
                    <a:sym typeface="Quattrocento Sans"/>
                  </a:defRPr>
                </a:lvl7pPr>
                <a:lvl8pPr marL="4876678" marR="0" lvl="7" indent="-457189" algn="l" rtl="0" eaLnBrk="1" hangingPunct="1">
                  <a:lnSpc>
                    <a:spcPct val="100000"/>
                  </a:lnSpc>
                  <a:spcBef>
                    <a:spcPts val="0"/>
                  </a:spcBef>
                  <a:spcAft>
                    <a:spcPts val="0"/>
                  </a:spcAft>
                  <a:buClr>
                    <a:srgbClr val="FFCD00"/>
                  </a:buClr>
                  <a:buSzPts val="1800"/>
                  <a:buFont typeface="Quattrocento Sans"/>
                  <a:buChar char="○"/>
                  <a:defRPr sz="2400" b="0" i="0" u="none" strike="noStrike" cap="none">
                    <a:solidFill>
                      <a:schemeClr val="dk1"/>
                    </a:solidFill>
                    <a:latin typeface="Quattrocento Sans"/>
                    <a:ea typeface="Quattrocento Sans"/>
                    <a:cs typeface="Quattrocento Sans"/>
                    <a:sym typeface="Quattrocento Sans"/>
                  </a:defRPr>
                </a:lvl8pPr>
                <a:lvl9pPr marL="5486263" marR="0" lvl="8" indent="-457189" algn="l" rtl="0" eaLnBrk="1" hangingPunct="1">
                  <a:lnSpc>
                    <a:spcPct val="100000"/>
                  </a:lnSpc>
                  <a:spcBef>
                    <a:spcPts val="0"/>
                  </a:spcBef>
                  <a:spcAft>
                    <a:spcPts val="0"/>
                  </a:spcAft>
                  <a:buClr>
                    <a:srgbClr val="FFCD00"/>
                  </a:buClr>
                  <a:buSzPts val="1800"/>
                  <a:buFont typeface="Quattrocento Sans"/>
                  <a:buChar char="■"/>
                  <a:defRPr sz="2400" b="0" i="0" u="none" strike="noStrike" cap="none">
                    <a:solidFill>
                      <a:schemeClr val="dk1"/>
                    </a:solidFill>
                    <a:latin typeface="Quattrocento Sans"/>
                    <a:ea typeface="Quattrocento Sans"/>
                    <a:cs typeface="Quattrocento Sans"/>
                    <a:sym typeface="Quattrocento Sans"/>
                  </a:defRPr>
                </a:lvl9pPr>
              </a:lstStyle>
              <a:p>
                <a:pPr marL="101598" indent="0">
                  <a:buFont typeface="Quattrocento Sans"/>
                  <a:buNone/>
                </a:pPr>
                <a14:m>
                  <m:oMathPara xmlns:m="http://schemas.openxmlformats.org/officeDocument/2006/math">
                    <m:oMathParaPr>
                      <m:jc m:val="center"/>
                    </m:oMathParaPr>
                    <m:oMath xmlns:m="http://schemas.openxmlformats.org/officeDocument/2006/math">
                      <m:r>
                        <a:rPr lang="x-IV_mathan" altLang="zh-TW" sz="2000" smtClean="0">
                          <a:solidFill>
                            <a:srgbClr val="0070C0"/>
                          </a:solidFill>
                          <a:latin typeface="Cambria Math" panose="02040503050406030204" pitchFamily="18" charset="0"/>
                        </a:rPr>
                        <m:t>𝑔</m:t>
                      </m:r>
                      <m:d>
                        <m:dPr>
                          <m:ctrlPr>
                            <a:rPr lang="x-IV_mathan" altLang="zh-TW" sz="2000" i="1">
                              <a:latin typeface="Cambria Math" panose="02040503050406030204" pitchFamily="18" charset="0"/>
                            </a:rPr>
                          </m:ctrlPr>
                        </m:dPr>
                        <m:e>
                          <m:sSub>
                            <m:sSubPr>
                              <m:ctrlPr>
                                <a:rPr lang="x-IV_mathan" altLang="zh-TW" sz="2000" i="1">
                                  <a:latin typeface="Cambria Math" panose="02040503050406030204" pitchFamily="18" charset="0"/>
                                </a:rPr>
                              </m:ctrlPr>
                            </m:sSubPr>
                            <m:e>
                              <m:r>
                                <a:rPr lang="x-IV_mathan" altLang="zh-TW" sz="2000">
                                  <a:latin typeface="Cambria Math" panose="02040503050406030204" pitchFamily="18" charset="0"/>
                                </a:rPr>
                                <m:t>𝑧</m:t>
                              </m:r>
                            </m:e>
                            <m:sub>
                              <m:r>
                                <a:rPr lang="x-IV_mathan" altLang="zh-TW" sz="2000">
                                  <a:latin typeface="Cambria Math" panose="02040503050406030204" pitchFamily="18" charset="0"/>
                                </a:rPr>
                                <m:t>𝑖𝑗</m:t>
                              </m:r>
                            </m:sub>
                          </m:sSub>
                        </m:e>
                      </m:d>
                      <m:r>
                        <a:rPr lang="x-IV_mathan" altLang="zh-TW" sz="2000">
                          <a:latin typeface="Cambria Math" panose="02040503050406030204" pitchFamily="18" charset="0"/>
                        </a:rPr>
                        <m:t>=</m:t>
                      </m:r>
                      <m:func>
                        <m:funcPr>
                          <m:ctrlPr>
                            <a:rPr lang="x-IV_mathan" altLang="zh-TW" sz="2000" i="1">
                              <a:latin typeface="Cambria Math" panose="02040503050406030204" pitchFamily="18" charset="0"/>
                            </a:rPr>
                          </m:ctrlPr>
                        </m:funcPr>
                        <m:fName>
                          <m:r>
                            <m:rPr>
                              <m:sty m:val="p"/>
                            </m:rPr>
                            <a:rPr lang="x-IV_mathan" altLang="zh-TW" sz="2000">
                              <a:solidFill>
                                <a:srgbClr val="0070C0"/>
                              </a:solidFill>
                              <a:latin typeface="Cambria Math" panose="02040503050406030204" pitchFamily="18" charset="0"/>
                            </a:rPr>
                            <m:t>log</m:t>
                          </m:r>
                        </m:fName>
                        <m:e>
                          <m:sSup>
                            <m:sSupPr>
                              <m:ctrlPr>
                                <a:rPr lang="x-IV_mathan" altLang="zh-TW" sz="2000" i="1">
                                  <a:solidFill>
                                    <a:srgbClr val="0070C0"/>
                                  </a:solidFill>
                                  <a:latin typeface="Cambria Math" panose="02040503050406030204" pitchFamily="18" charset="0"/>
                                </a:rPr>
                              </m:ctrlPr>
                            </m:sSupPr>
                            <m:e>
                              <m:r>
                                <a:rPr lang="x-IV_mathan" altLang="zh-TW" sz="2000">
                                  <a:solidFill>
                                    <a:srgbClr val="0070C0"/>
                                  </a:solidFill>
                                  <a:latin typeface="Cambria Math" panose="02040503050406030204" pitchFamily="18" charset="0"/>
                                </a:rPr>
                                <m:t>𝑓</m:t>
                              </m:r>
                            </m:e>
                            <m:sup>
                              <m:r>
                                <a:rPr lang="x-IV_mathan" altLang="zh-TW" sz="2000">
                                  <a:solidFill>
                                    <a:srgbClr val="0070C0"/>
                                  </a:solidFill>
                                  <a:latin typeface="Cambria Math" panose="02040503050406030204" pitchFamily="18" charset="0"/>
                                </a:rPr>
                                <m:t>−1</m:t>
                              </m:r>
                            </m:sup>
                          </m:sSup>
                          <m:d>
                            <m:dPr>
                              <m:ctrlPr>
                                <a:rPr lang="x-IV_mathan" altLang="zh-TW" sz="2000" i="1">
                                  <a:latin typeface="Cambria Math" panose="02040503050406030204" pitchFamily="18" charset="0"/>
                                </a:rPr>
                              </m:ctrlPr>
                            </m:dPr>
                            <m:e>
                              <m:sSub>
                                <m:sSubPr>
                                  <m:ctrlPr>
                                    <a:rPr lang="x-IV_mathan" altLang="zh-TW" sz="2000" i="1">
                                      <a:latin typeface="Cambria Math" panose="02040503050406030204" pitchFamily="18" charset="0"/>
                                    </a:rPr>
                                  </m:ctrlPr>
                                </m:sSubPr>
                                <m:e>
                                  <m:r>
                                    <a:rPr lang="x-IV_mathan" altLang="zh-TW" sz="2000">
                                      <a:latin typeface="Cambria Math" panose="02040503050406030204" pitchFamily="18" charset="0"/>
                                    </a:rPr>
                                    <m:t>𝑧</m:t>
                                  </m:r>
                                </m:e>
                                <m:sub>
                                  <m:r>
                                    <a:rPr lang="x-IV_mathan" altLang="zh-TW" sz="2000">
                                      <a:latin typeface="Cambria Math" panose="02040503050406030204" pitchFamily="18" charset="0"/>
                                    </a:rPr>
                                    <m:t>𝑖𝑗</m:t>
                                  </m:r>
                                </m:sub>
                              </m:sSub>
                            </m:e>
                          </m:d>
                        </m:e>
                      </m:func>
                      <m:r>
                        <a:rPr lang="x-IV_mathan" altLang="zh-TW" sz="2000">
                          <a:latin typeface="Cambria Math" panose="02040503050406030204" pitchFamily="18" charset="0"/>
                        </a:rPr>
                        <m:t>=</m:t>
                      </m:r>
                      <m:func>
                        <m:funcPr>
                          <m:ctrlPr>
                            <a:rPr lang="x-IV_mathan" altLang="zh-TW" sz="2000" i="1">
                              <a:latin typeface="Cambria Math" panose="02040503050406030204" pitchFamily="18" charset="0"/>
                            </a:rPr>
                          </m:ctrlPr>
                        </m:funcPr>
                        <m:fName>
                          <m:r>
                            <m:rPr>
                              <m:sty m:val="p"/>
                            </m:rPr>
                            <a:rPr lang="x-IV_mathan" altLang="zh-TW" sz="2000">
                              <a:latin typeface="Cambria Math" panose="02040503050406030204" pitchFamily="18" charset="0"/>
                            </a:rPr>
                            <m:t>log</m:t>
                          </m:r>
                        </m:fName>
                        <m:e>
                          <m:sSub>
                            <m:sSubPr>
                              <m:ctrlPr>
                                <a:rPr lang="x-IV_mathan" altLang="zh-TW" sz="2000" i="1" smtClean="0">
                                  <a:solidFill>
                                    <a:srgbClr val="0070C0"/>
                                  </a:solidFill>
                                  <a:latin typeface="Cambria Math" panose="02040503050406030204" pitchFamily="18" charset="0"/>
                                </a:rPr>
                              </m:ctrlPr>
                            </m:sSubPr>
                            <m:e>
                              <m:r>
                                <a:rPr lang="x-IV_mathan" altLang="zh-TW" sz="2000">
                                  <a:solidFill>
                                    <a:srgbClr val="0070C0"/>
                                  </a:solidFill>
                                  <a:latin typeface="Cambria Math" panose="02040503050406030204" pitchFamily="18" charset="0"/>
                                </a:rPr>
                                <m:t>𝐸</m:t>
                              </m:r>
                            </m:e>
                            <m:sub>
                              <m:r>
                                <a:rPr lang="x-IV_mathan" altLang="zh-TW" sz="2000">
                                  <a:solidFill>
                                    <a:srgbClr val="0070C0"/>
                                  </a:solidFill>
                                  <a:latin typeface="Cambria Math" panose="02040503050406030204" pitchFamily="18" charset="0"/>
                                </a:rPr>
                                <m:t>𝑖</m:t>
                              </m:r>
                            </m:sub>
                          </m:sSub>
                        </m:e>
                      </m:func>
                      <m:r>
                        <a:rPr lang="x-IV_mathan" altLang="zh-TW" sz="2000">
                          <a:latin typeface="Cambria Math" panose="02040503050406030204" pitchFamily="18" charset="0"/>
                        </a:rPr>
                        <m:t>+</m:t>
                      </m:r>
                      <m:func>
                        <m:funcPr>
                          <m:ctrlPr>
                            <a:rPr lang="x-IV_mathan" altLang="zh-TW" sz="2000" i="1">
                              <a:latin typeface="Cambria Math" panose="02040503050406030204" pitchFamily="18" charset="0"/>
                            </a:rPr>
                          </m:ctrlPr>
                        </m:funcPr>
                        <m:fName>
                          <m:r>
                            <m:rPr>
                              <m:sty m:val="p"/>
                            </m:rPr>
                            <a:rPr lang="x-IV_mathan" altLang="zh-TW" sz="2000">
                              <a:latin typeface="Cambria Math" panose="02040503050406030204" pitchFamily="18" charset="0"/>
                            </a:rPr>
                            <m:t>log</m:t>
                          </m:r>
                        </m:fName>
                        <m:e>
                          <m:sSub>
                            <m:sSubPr>
                              <m:ctrlPr>
                                <a:rPr lang="x-IV_mathan" altLang="zh-TW" sz="2000" i="1">
                                  <a:latin typeface="Cambria Math" panose="02040503050406030204" pitchFamily="18" charset="0"/>
                                </a:rPr>
                              </m:ctrlPr>
                            </m:sSubPr>
                            <m:e>
                              <m:r>
                                <a:rPr lang="x-IV_mathan" altLang="zh-TW" sz="2000">
                                  <a:latin typeface="Cambria Math" panose="02040503050406030204" pitchFamily="18" charset="0"/>
                                </a:rPr>
                                <m:t>𝑡</m:t>
                              </m:r>
                            </m:e>
                            <m:sub>
                              <m:r>
                                <a:rPr lang="x-IV_mathan" altLang="zh-TW" sz="2000">
                                  <a:latin typeface="Cambria Math" panose="02040503050406030204" pitchFamily="18" charset="0"/>
                                </a:rPr>
                                <m:t>𝑗</m:t>
                              </m:r>
                            </m:sub>
                          </m:sSub>
                        </m:e>
                      </m:func>
                    </m:oMath>
                  </m:oMathPara>
                </a14:m>
                <a:endParaRPr lang="zh-TW" altLang="en-US" sz="2000" dirty="0"/>
              </a:p>
            </p:txBody>
          </p:sp>
        </mc:Choice>
        <mc:Fallback xmlns="">
          <p:sp>
            <p:nvSpPr>
              <p:cNvPr id="5" name="文字版面配置區 2">
                <a:extLst>
                  <a:ext uri="{FF2B5EF4-FFF2-40B4-BE49-F238E27FC236}">
                    <a16:creationId xmlns:a16="http://schemas.microsoft.com/office/drawing/2014/main" id="{5DA72ACB-F666-49B6-9B33-C1828C8DB776}"/>
                  </a:ext>
                </a:extLst>
              </p:cNvPr>
              <p:cNvSpPr txBox="1">
                <a:spLocks noRot="1" noChangeAspect="1" noMove="1" noResize="1" noEditPoints="1" noAdjustHandles="1" noChangeArrowheads="1" noChangeShapeType="1" noTextEdit="1"/>
              </p:cNvSpPr>
              <p:nvPr/>
            </p:nvSpPr>
            <p:spPr>
              <a:xfrm>
                <a:off x="3643573" y="369216"/>
                <a:ext cx="9079600" cy="4149600"/>
              </a:xfrm>
              <a:prstGeom prst="rect">
                <a:avLst/>
              </a:prstGeom>
              <a:blipFill>
                <a:blip r:embed="rId4"/>
                <a:stretch>
                  <a:fillRect/>
                </a:stretch>
              </a:blipFill>
              <a:ln>
                <a:noFill/>
              </a:ln>
            </p:spPr>
            <p:txBody>
              <a:bodyPr/>
              <a:lstStyle/>
              <a:p>
                <a:r>
                  <a:rPr lang="zh-TW" altLang="en-US">
                    <a:noFill/>
                  </a:rPr>
                  <a:t> </a:t>
                </a:r>
              </a:p>
            </p:txBody>
          </p:sp>
        </mc:Fallback>
      </mc:AlternateContent>
    </p:spTree>
    <p:extLst>
      <p:ext uri="{BB962C8B-B14F-4D97-AF65-F5344CB8AC3E}">
        <p14:creationId xmlns:p14="http://schemas.microsoft.com/office/powerpoint/2010/main" val="10825727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A20E2B4-DDEA-40AE-BA3D-F485D18A2E02}"/>
              </a:ext>
            </a:extLst>
          </p:cNvPr>
          <p:cNvSpPr>
            <a:spLocks noGrp="1"/>
          </p:cNvSpPr>
          <p:nvPr>
            <p:ph type="title"/>
          </p:nvPr>
        </p:nvSpPr>
        <p:spPr>
          <a:xfrm>
            <a:off x="1841666" y="1194816"/>
            <a:ext cx="7840215" cy="580800"/>
          </a:xfrm>
        </p:spPr>
        <p:txBody>
          <a:bodyPr/>
          <a:lstStyle/>
          <a:p>
            <a:r>
              <a:rPr lang="en-US" altLang="zh-TW" dirty="0"/>
              <a:t>Step 1: Estimate the radiometric response function</a:t>
            </a:r>
            <a:endParaRPr lang="zh-TW" altLang="en-US" dirty="0"/>
          </a:p>
        </p:txBody>
      </p:sp>
      <mc:AlternateContent xmlns:mc="http://schemas.openxmlformats.org/markup-compatibility/2006" xmlns:a14="http://schemas.microsoft.com/office/drawing/2010/main">
        <mc:Choice Requires="a14">
          <p:sp>
            <p:nvSpPr>
              <p:cNvPr id="3" name="文字版面配置區 2">
                <a:extLst>
                  <a:ext uri="{FF2B5EF4-FFF2-40B4-BE49-F238E27FC236}">
                    <a16:creationId xmlns:a16="http://schemas.microsoft.com/office/drawing/2014/main" id="{F2B8D794-A43A-4E0E-9409-AD53EF548B6B}"/>
                  </a:ext>
                </a:extLst>
              </p:cNvPr>
              <p:cNvSpPr>
                <a:spLocks noGrp="1"/>
              </p:cNvSpPr>
              <p:nvPr>
                <p:ph type="body" idx="1"/>
              </p:nvPr>
            </p:nvSpPr>
            <p:spPr>
              <a:xfrm>
                <a:off x="1766762" y="2339184"/>
                <a:ext cx="9079600" cy="4149600"/>
              </a:xfrm>
            </p:spPr>
            <p:txBody>
              <a:bodyPr/>
              <a:lstStyle/>
              <a:p>
                <a:r>
                  <a:rPr lang="en-US" altLang="zh-TW" sz="2000" dirty="0"/>
                  <a:t>Debevec and Malik (1997)…</a:t>
                </a:r>
              </a:p>
              <a:p>
                <a:r>
                  <a:rPr lang="en-US" altLang="zh-TW" sz="2000" dirty="0"/>
                  <a:t>Decays to zero at both ends of pixel range</a:t>
                </a:r>
              </a:p>
              <a:p>
                <a:pPr marL="101598" indent="0">
                  <a:buNone/>
                </a:pPr>
                <a14:m>
                  <m:oMathPara xmlns:m="http://schemas.openxmlformats.org/officeDocument/2006/math">
                    <m:oMathParaPr>
                      <m:jc m:val="centerGroup"/>
                    </m:oMathParaPr>
                    <m:oMath xmlns:m="http://schemas.openxmlformats.org/officeDocument/2006/math">
                      <m:r>
                        <a:rPr lang="x-IV_mathan" altLang="zh-TW" sz="2000">
                          <a:latin typeface="Cambria Math" panose="02040503050406030204" pitchFamily="18" charset="0"/>
                        </a:rPr>
                        <m:t>𝑤</m:t>
                      </m:r>
                      <m:d>
                        <m:dPr>
                          <m:ctrlPr>
                            <a:rPr lang="x-IV_mathan" altLang="zh-TW" sz="2000" i="1">
                              <a:latin typeface="Cambria Math" panose="02040503050406030204" pitchFamily="18" charset="0"/>
                            </a:rPr>
                          </m:ctrlPr>
                        </m:dPr>
                        <m:e>
                          <m:r>
                            <a:rPr lang="x-IV_mathan" altLang="zh-TW" sz="2000">
                              <a:latin typeface="Cambria Math" panose="02040503050406030204" pitchFamily="18" charset="0"/>
                            </a:rPr>
                            <m:t>𝑧</m:t>
                          </m:r>
                        </m:e>
                      </m:d>
                      <m:r>
                        <a:rPr lang="x-IV_mathan" altLang="zh-TW" sz="2000">
                          <a:latin typeface="Cambria Math" panose="02040503050406030204" pitchFamily="18" charset="0"/>
                        </a:rPr>
                        <m:t>=</m:t>
                      </m:r>
                      <m:d>
                        <m:dPr>
                          <m:begChr m:val="{"/>
                          <m:endChr m:val=""/>
                          <m:ctrlPr>
                            <a:rPr lang="x-IV_mathan" altLang="zh-TW" sz="2000" i="1">
                              <a:latin typeface="Cambria Math" panose="02040503050406030204" pitchFamily="18" charset="0"/>
                            </a:rPr>
                          </m:ctrlPr>
                        </m:dPr>
                        <m:e>
                          <m:eqArr>
                            <m:eqArrPr>
                              <m:ctrlPr>
                                <a:rPr lang="x-IV_mathan" altLang="zh-TW" sz="2000" i="1">
                                  <a:latin typeface="Cambria Math" panose="02040503050406030204" pitchFamily="18" charset="0"/>
                                </a:rPr>
                              </m:ctrlPr>
                            </m:eqArrPr>
                            <m:e>
                              <m:r>
                                <a:rPr lang="x-IV_mathan" altLang="zh-TW" sz="2000">
                                  <a:latin typeface="Cambria Math" panose="02040503050406030204" pitchFamily="18" charset="0"/>
                                </a:rPr>
                                <m:t>𝑧</m:t>
                              </m:r>
                              <m:r>
                                <a:rPr lang="x-IV_mathan" altLang="zh-TW" sz="2000">
                                  <a:latin typeface="Cambria Math" panose="02040503050406030204" pitchFamily="18" charset="0"/>
                                </a:rPr>
                                <m:t>−</m:t>
                              </m:r>
                              <m:sSub>
                                <m:sSubPr>
                                  <m:ctrlPr>
                                    <a:rPr lang="x-IV_mathan" altLang="zh-TW" sz="2000" i="1">
                                      <a:latin typeface="Cambria Math" panose="02040503050406030204" pitchFamily="18" charset="0"/>
                                    </a:rPr>
                                  </m:ctrlPr>
                                </m:sSubPr>
                                <m:e>
                                  <m:r>
                                    <a:rPr lang="x-IV_mathan" altLang="zh-TW" sz="2000">
                                      <a:latin typeface="Cambria Math" panose="02040503050406030204" pitchFamily="18" charset="0"/>
                                    </a:rPr>
                                    <m:t>𝑧</m:t>
                                  </m:r>
                                </m:e>
                                <m:sub>
                                  <m:r>
                                    <a:rPr lang="x-IV_mathan" altLang="zh-TW" sz="2000" i="1">
                                      <a:latin typeface="Cambria Math" panose="02040503050406030204" pitchFamily="18" charset="0"/>
                                    </a:rPr>
                                    <m:t>𝑚𝑖𝑛</m:t>
                                  </m:r>
                                </m:sub>
                              </m:sSub>
                              <m:r>
                                <a:rPr lang="x-IV_mathan" altLang="zh-TW" sz="2000" i="1">
                                  <a:latin typeface="Cambria Math" panose="02040503050406030204" pitchFamily="18" charset="0"/>
                                </a:rPr>
                                <m:t>  </m:t>
                              </m:r>
                              <m:r>
                                <a:rPr lang="en-US" altLang="zh-TW" sz="2000" b="0" i="1" smtClean="0">
                                  <a:latin typeface="Cambria Math" panose="02040503050406030204" pitchFamily="18" charset="0"/>
                                </a:rPr>
                                <m:t>                   </m:t>
                              </m:r>
                              <m:r>
                                <a:rPr lang="x-IV_mathan" altLang="zh-TW" sz="2000">
                                  <a:latin typeface="Cambria Math" panose="02040503050406030204" pitchFamily="18" charset="0"/>
                                </a:rPr>
                                <m:t>𝑧</m:t>
                              </m:r>
                              <m:r>
                                <a:rPr lang="x-IV_mathan" altLang="zh-TW" sz="2000">
                                  <a:latin typeface="Cambria Math" panose="02040503050406030204" pitchFamily="18" charset="0"/>
                                </a:rPr>
                                <m:t>≤</m:t>
                              </m:r>
                              <m:sSub>
                                <m:sSubPr>
                                  <m:ctrlPr>
                                    <a:rPr lang="x-IV_mathan" altLang="zh-TW" sz="2000" i="1">
                                      <a:latin typeface="Cambria Math" panose="02040503050406030204" pitchFamily="18" charset="0"/>
                                    </a:rPr>
                                  </m:ctrlPr>
                                </m:sSubPr>
                                <m:e>
                                  <m:r>
                                    <a:rPr lang="x-IV_mathan" altLang="zh-TW" sz="2000">
                                      <a:latin typeface="Cambria Math" panose="02040503050406030204" pitchFamily="18" charset="0"/>
                                    </a:rPr>
                                    <m:t>(</m:t>
                                  </m:r>
                                  <m:r>
                                    <a:rPr lang="x-IV_mathan" altLang="zh-TW" sz="2000">
                                      <a:latin typeface="Cambria Math" panose="02040503050406030204" pitchFamily="18" charset="0"/>
                                    </a:rPr>
                                    <m:t>𝑧</m:t>
                                  </m:r>
                                </m:e>
                                <m:sub>
                                  <m:r>
                                    <a:rPr lang="x-IV_mathan" altLang="zh-TW" sz="2000">
                                      <a:latin typeface="Cambria Math" panose="02040503050406030204" pitchFamily="18" charset="0"/>
                                    </a:rPr>
                                    <m:t>𝑚𝑖𝑛</m:t>
                                  </m:r>
                                </m:sub>
                              </m:sSub>
                              <m:r>
                                <a:rPr lang="x-IV_mathan" altLang="zh-TW" sz="2000">
                                  <a:latin typeface="Cambria Math" panose="02040503050406030204" pitchFamily="18" charset="0"/>
                                </a:rPr>
                                <m:t>+</m:t>
                              </m:r>
                              <m:sSub>
                                <m:sSubPr>
                                  <m:ctrlPr>
                                    <a:rPr lang="x-IV_mathan" altLang="zh-TW" sz="2000" i="1">
                                      <a:latin typeface="Cambria Math" panose="02040503050406030204" pitchFamily="18" charset="0"/>
                                    </a:rPr>
                                  </m:ctrlPr>
                                </m:sSubPr>
                                <m:e>
                                  <m:r>
                                    <a:rPr lang="x-IV_mathan" altLang="zh-TW" sz="2000">
                                      <a:latin typeface="Cambria Math" panose="02040503050406030204" pitchFamily="18" charset="0"/>
                                    </a:rPr>
                                    <m:t>𝑧</m:t>
                                  </m:r>
                                </m:e>
                                <m:sub>
                                  <m:r>
                                    <a:rPr lang="x-IV_mathan" altLang="zh-TW" sz="2000">
                                      <a:latin typeface="Cambria Math" panose="02040503050406030204" pitchFamily="18" charset="0"/>
                                    </a:rPr>
                                    <m:t>𝑚𝑎𝑥</m:t>
                                  </m:r>
                                </m:sub>
                              </m:sSub>
                              <m:r>
                                <a:rPr lang="x-IV_mathan" altLang="zh-TW" sz="2000">
                                  <a:latin typeface="Cambria Math" panose="02040503050406030204" pitchFamily="18" charset="0"/>
                                </a:rPr>
                                <m:t>)/2</m:t>
                              </m:r>
                            </m:e>
                            <m:e>
                              <m:sSub>
                                <m:sSubPr>
                                  <m:ctrlPr>
                                    <a:rPr lang="x-IV_mathan" altLang="zh-TW" sz="2000" i="1">
                                      <a:latin typeface="Cambria Math" panose="02040503050406030204" pitchFamily="18" charset="0"/>
                                    </a:rPr>
                                  </m:ctrlPr>
                                </m:sSubPr>
                                <m:e>
                                  <m:r>
                                    <a:rPr lang="x-IV_mathan" altLang="zh-TW" sz="2000">
                                      <a:latin typeface="Cambria Math" panose="02040503050406030204" pitchFamily="18" charset="0"/>
                                    </a:rPr>
                                    <m:t>𝑧</m:t>
                                  </m:r>
                                </m:e>
                                <m:sub>
                                  <m:r>
                                    <a:rPr lang="x-IV_mathan" altLang="zh-TW" sz="2000">
                                      <a:latin typeface="Cambria Math" panose="02040503050406030204" pitchFamily="18" charset="0"/>
                                    </a:rPr>
                                    <m:t>𝑚𝑎𝑥</m:t>
                                  </m:r>
                                </m:sub>
                              </m:sSub>
                              <m:r>
                                <a:rPr lang="x-IV_mathan" altLang="zh-TW" sz="2000">
                                  <a:latin typeface="Cambria Math" panose="02040503050406030204" pitchFamily="18" charset="0"/>
                                </a:rPr>
                                <m:t>−</m:t>
                              </m:r>
                              <m:r>
                                <a:rPr lang="x-IV_mathan" altLang="zh-TW" sz="2000">
                                  <a:latin typeface="Cambria Math" panose="02040503050406030204" pitchFamily="18" charset="0"/>
                                </a:rPr>
                                <m:t>𝑧</m:t>
                              </m:r>
                              <m:r>
                                <a:rPr lang="x-IV_mathan" altLang="zh-TW" sz="2000" i="1">
                                  <a:latin typeface="Cambria Math" panose="02040503050406030204" pitchFamily="18" charset="0"/>
                                </a:rPr>
                                <m:t>   </m:t>
                              </m:r>
                              <m:r>
                                <a:rPr lang="en-US" altLang="zh-TW" sz="2000" b="0" i="1" smtClean="0">
                                  <a:latin typeface="Cambria Math" panose="02040503050406030204" pitchFamily="18" charset="0"/>
                                </a:rPr>
                                <m:t>                  </m:t>
                              </m:r>
                              <m:r>
                                <a:rPr lang="x-IV_mathan" altLang="zh-TW" sz="2000">
                                  <a:latin typeface="Cambria Math" panose="02040503050406030204" pitchFamily="18" charset="0"/>
                                </a:rPr>
                                <m:t>𝑧</m:t>
                              </m:r>
                              <m:r>
                                <a:rPr lang="x-IV_mathan" altLang="zh-TW" sz="2000">
                                  <a:latin typeface="Cambria Math" panose="02040503050406030204" pitchFamily="18" charset="0"/>
                                </a:rPr>
                                <m:t>&gt;(</m:t>
                              </m:r>
                              <m:sSub>
                                <m:sSubPr>
                                  <m:ctrlPr>
                                    <a:rPr lang="x-IV_mathan" altLang="zh-TW" sz="2000" i="1">
                                      <a:latin typeface="Cambria Math" panose="02040503050406030204" pitchFamily="18" charset="0"/>
                                    </a:rPr>
                                  </m:ctrlPr>
                                </m:sSubPr>
                                <m:e>
                                  <m:r>
                                    <a:rPr lang="x-IV_mathan" altLang="zh-TW" sz="2000">
                                      <a:latin typeface="Cambria Math" panose="02040503050406030204" pitchFamily="18" charset="0"/>
                                    </a:rPr>
                                    <m:t>𝑧</m:t>
                                  </m:r>
                                </m:e>
                                <m:sub>
                                  <m:r>
                                    <a:rPr lang="x-IV_mathan" altLang="zh-TW" sz="2000">
                                      <a:latin typeface="Cambria Math" panose="02040503050406030204" pitchFamily="18" charset="0"/>
                                    </a:rPr>
                                    <m:t>𝑚𝑖𝑛</m:t>
                                  </m:r>
                                </m:sub>
                              </m:sSub>
                              <m:r>
                                <a:rPr lang="x-IV_mathan" altLang="zh-TW" sz="2000">
                                  <a:latin typeface="Cambria Math" panose="02040503050406030204" pitchFamily="18" charset="0"/>
                                </a:rPr>
                                <m:t>+</m:t>
                              </m:r>
                              <m:sSub>
                                <m:sSubPr>
                                  <m:ctrlPr>
                                    <a:rPr lang="x-IV_mathan" altLang="zh-TW" sz="2000" i="1">
                                      <a:latin typeface="Cambria Math" panose="02040503050406030204" pitchFamily="18" charset="0"/>
                                    </a:rPr>
                                  </m:ctrlPr>
                                </m:sSubPr>
                                <m:e>
                                  <m:r>
                                    <a:rPr lang="x-IV_mathan" altLang="zh-TW" sz="2000">
                                      <a:latin typeface="Cambria Math" panose="02040503050406030204" pitchFamily="18" charset="0"/>
                                    </a:rPr>
                                    <m:t>𝑧</m:t>
                                  </m:r>
                                </m:e>
                                <m:sub>
                                  <m:r>
                                    <a:rPr lang="x-IV_mathan" altLang="zh-TW" sz="2000">
                                      <a:latin typeface="Cambria Math" panose="02040503050406030204" pitchFamily="18" charset="0"/>
                                    </a:rPr>
                                    <m:t>𝑚𝑎𝑥</m:t>
                                  </m:r>
                                </m:sub>
                              </m:sSub>
                              <m:r>
                                <a:rPr lang="x-IV_mathan" altLang="zh-TW" sz="2000">
                                  <a:latin typeface="Cambria Math" panose="02040503050406030204" pitchFamily="18" charset="0"/>
                                </a:rPr>
                                <m:t>)/2</m:t>
                              </m:r>
                            </m:e>
                          </m:eqArr>
                        </m:e>
                      </m:d>
                    </m:oMath>
                  </m:oMathPara>
                </a14:m>
                <a:endParaRPr lang="en-US" altLang="zh-TW" sz="2000" dirty="0"/>
              </a:p>
              <a:p>
                <a:pPr marL="101598" indent="0">
                  <a:buNone/>
                </a:pPr>
                <a:endParaRPr lang="en-US" altLang="zh-TW" dirty="0"/>
              </a:p>
              <a:p>
                <a:endParaRPr lang="zh-TW" altLang="en-US" dirty="0"/>
              </a:p>
            </p:txBody>
          </p:sp>
        </mc:Choice>
        <mc:Fallback xmlns="">
          <p:sp>
            <p:nvSpPr>
              <p:cNvPr id="3" name="文字版面配置區 2">
                <a:extLst>
                  <a:ext uri="{FF2B5EF4-FFF2-40B4-BE49-F238E27FC236}">
                    <a16:creationId xmlns:a16="http://schemas.microsoft.com/office/drawing/2014/main" id="{F2B8D794-A43A-4E0E-9409-AD53EF548B6B}"/>
                  </a:ext>
                </a:extLst>
              </p:cNvPr>
              <p:cNvSpPr>
                <a:spLocks noGrp="1" noRot="1" noChangeAspect="1" noMove="1" noResize="1" noEditPoints="1" noAdjustHandles="1" noChangeArrowheads="1" noChangeShapeType="1" noTextEdit="1"/>
              </p:cNvSpPr>
              <p:nvPr>
                <p:ph type="body" idx="1"/>
              </p:nvPr>
            </p:nvSpPr>
            <p:spPr>
              <a:xfrm>
                <a:off x="1766762" y="2339184"/>
                <a:ext cx="9079600" cy="4149600"/>
              </a:xfrm>
              <a:blipFill>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 name="文字版面配置區 2">
                <a:extLst>
                  <a:ext uri="{FF2B5EF4-FFF2-40B4-BE49-F238E27FC236}">
                    <a16:creationId xmlns:a16="http://schemas.microsoft.com/office/drawing/2014/main" id="{5DA72ACB-F666-49B6-9B33-C1828C8DB776}"/>
                  </a:ext>
                </a:extLst>
              </p:cNvPr>
              <p:cNvSpPr txBox="1">
                <a:spLocks/>
              </p:cNvSpPr>
              <p:nvPr/>
            </p:nvSpPr>
            <p:spPr>
              <a:xfrm>
                <a:off x="3666433" y="369216"/>
                <a:ext cx="9079600" cy="74330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609585" marR="0" lvl="0" indent="-507987" algn="l" rtl="0" eaLnBrk="1" hangingPunct="1">
                  <a:lnSpc>
                    <a:spcPct val="100000"/>
                  </a:lnSpc>
                  <a:spcBef>
                    <a:spcPts val="800"/>
                  </a:spcBef>
                  <a:spcAft>
                    <a:spcPts val="0"/>
                  </a:spcAft>
                  <a:buClr>
                    <a:srgbClr val="FFCD00"/>
                  </a:buClr>
                  <a:buSzPts val="2400"/>
                  <a:buFont typeface="Quattrocento Sans"/>
                  <a:buChar char="◉"/>
                  <a:defRPr sz="3200" b="0" i="0" u="none" strike="noStrike" cap="none">
                    <a:solidFill>
                      <a:schemeClr val="dk1"/>
                    </a:solidFill>
                    <a:latin typeface="Quattrocento Sans"/>
                    <a:ea typeface="Quattrocento Sans"/>
                    <a:cs typeface="Quattrocento Sans"/>
                    <a:sym typeface="Quattrocento Sans"/>
                  </a:defRPr>
                </a:lvl1pPr>
                <a:lvl2pPr marL="1219170" marR="0" lvl="1" indent="-474121" algn="l" rtl="0" eaLnBrk="1" hangingPunct="1">
                  <a:lnSpc>
                    <a:spcPct val="100000"/>
                  </a:lnSpc>
                  <a:spcBef>
                    <a:spcPts val="0"/>
                  </a:spcBef>
                  <a:spcAft>
                    <a:spcPts val="0"/>
                  </a:spcAft>
                  <a:buClr>
                    <a:srgbClr val="FFCD00"/>
                  </a:buClr>
                  <a:buSzPts val="2000"/>
                  <a:buFont typeface="Quattrocento Sans"/>
                  <a:buChar char="○"/>
                  <a:defRPr sz="2667" b="0" i="0" u="none" strike="noStrike" cap="none">
                    <a:solidFill>
                      <a:schemeClr val="dk1"/>
                    </a:solidFill>
                    <a:latin typeface="Quattrocento Sans"/>
                    <a:ea typeface="Quattrocento Sans"/>
                    <a:cs typeface="Quattrocento Sans"/>
                    <a:sym typeface="Quattrocento Sans"/>
                  </a:defRPr>
                </a:lvl2pPr>
                <a:lvl3pPr marL="1828754" marR="0" lvl="2" indent="-474121" algn="l" rtl="0" eaLnBrk="1" hangingPunct="1">
                  <a:lnSpc>
                    <a:spcPct val="100000"/>
                  </a:lnSpc>
                  <a:spcBef>
                    <a:spcPts val="0"/>
                  </a:spcBef>
                  <a:spcAft>
                    <a:spcPts val="0"/>
                  </a:spcAft>
                  <a:buClr>
                    <a:srgbClr val="FFCD00"/>
                  </a:buClr>
                  <a:buSzPts val="2000"/>
                  <a:buFont typeface="Quattrocento Sans"/>
                  <a:buChar char="■"/>
                  <a:defRPr sz="2667" b="0" i="0" u="none" strike="noStrike" cap="none">
                    <a:solidFill>
                      <a:schemeClr val="dk1"/>
                    </a:solidFill>
                    <a:latin typeface="Quattrocento Sans"/>
                    <a:ea typeface="Quattrocento Sans"/>
                    <a:cs typeface="Quattrocento Sans"/>
                    <a:sym typeface="Quattrocento Sans"/>
                  </a:defRPr>
                </a:lvl3pPr>
                <a:lvl4pPr marL="2438339" marR="0" lvl="3" indent="-457189" algn="l" rtl="0" eaLnBrk="1" hangingPunct="1">
                  <a:lnSpc>
                    <a:spcPct val="100000"/>
                  </a:lnSpc>
                  <a:spcBef>
                    <a:spcPts val="0"/>
                  </a:spcBef>
                  <a:spcAft>
                    <a:spcPts val="0"/>
                  </a:spcAft>
                  <a:buClr>
                    <a:srgbClr val="FFCD00"/>
                  </a:buClr>
                  <a:buSzPts val="1800"/>
                  <a:buFont typeface="Quattrocento Sans"/>
                  <a:buChar char="●"/>
                  <a:defRPr sz="2400" b="0" i="0" u="none" strike="noStrike" cap="none">
                    <a:solidFill>
                      <a:schemeClr val="dk1"/>
                    </a:solidFill>
                    <a:latin typeface="Quattrocento Sans"/>
                    <a:ea typeface="Quattrocento Sans"/>
                    <a:cs typeface="Quattrocento Sans"/>
                    <a:sym typeface="Quattrocento Sans"/>
                  </a:defRPr>
                </a:lvl4pPr>
                <a:lvl5pPr marL="3047924" marR="0" lvl="4" indent="-457189" algn="l" rtl="0" eaLnBrk="1" hangingPunct="1">
                  <a:lnSpc>
                    <a:spcPct val="100000"/>
                  </a:lnSpc>
                  <a:spcBef>
                    <a:spcPts val="0"/>
                  </a:spcBef>
                  <a:spcAft>
                    <a:spcPts val="0"/>
                  </a:spcAft>
                  <a:buClr>
                    <a:srgbClr val="FFCD00"/>
                  </a:buClr>
                  <a:buSzPts val="1800"/>
                  <a:buFont typeface="Quattrocento Sans"/>
                  <a:buChar char="○"/>
                  <a:defRPr sz="2400" b="0" i="0" u="none" strike="noStrike" cap="none">
                    <a:solidFill>
                      <a:schemeClr val="dk1"/>
                    </a:solidFill>
                    <a:latin typeface="Quattrocento Sans"/>
                    <a:ea typeface="Quattrocento Sans"/>
                    <a:cs typeface="Quattrocento Sans"/>
                    <a:sym typeface="Quattrocento Sans"/>
                  </a:defRPr>
                </a:lvl5pPr>
                <a:lvl6pPr marL="3657509" marR="0" lvl="5" indent="-457189" algn="l" rtl="0" eaLnBrk="1" hangingPunct="1">
                  <a:lnSpc>
                    <a:spcPct val="100000"/>
                  </a:lnSpc>
                  <a:spcBef>
                    <a:spcPts val="0"/>
                  </a:spcBef>
                  <a:spcAft>
                    <a:spcPts val="0"/>
                  </a:spcAft>
                  <a:buClr>
                    <a:srgbClr val="FFCD00"/>
                  </a:buClr>
                  <a:buSzPts val="1800"/>
                  <a:buFont typeface="Quattrocento Sans"/>
                  <a:buChar char="■"/>
                  <a:defRPr sz="2400" b="0" i="0" u="none" strike="noStrike" cap="none">
                    <a:solidFill>
                      <a:schemeClr val="dk1"/>
                    </a:solidFill>
                    <a:latin typeface="Quattrocento Sans"/>
                    <a:ea typeface="Quattrocento Sans"/>
                    <a:cs typeface="Quattrocento Sans"/>
                    <a:sym typeface="Quattrocento Sans"/>
                  </a:defRPr>
                </a:lvl6pPr>
                <a:lvl7pPr marL="4267093" marR="0" lvl="6" indent="-457189" algn="l" rtl="0" eaLnBrk="1" hangingPunct="1">
                  <a:lnSpc>
                    <a:spcPct val="100000"/>
                  </a:lnSpc>
                  <a:spcBef>
                    <a:spcPts val="0"/>
                  </a:spcBef>
                  <a:spcAft>
                    <a:spcPts val="0"/>
                  </a:spcAft>
                  <a:buClr>
                    <a:srgbClr val="FFCD00"/>
                  </a:buClr>
                  <a:buSzPts val="1800"/>
                  <a:buFont typeface="Quattrocento Sans"/>
                  <a:buChar char="●"/>
                  <a:defRPr sz="2400" b="0" i="0" u="none" strike="noStrike" cap="none">
                    <a:solidFill>
                      <a:schemeClr val="dk1"/>
                    </a:solidFill>
                    <a:latin typeface="Quattrocento Sans"/>
                    <a:ea typeface="Quattrocento Sans"/>
                    <a:cs typeface="Quattrocento Sans"/>
                    <a:sym typeface="Quattrocento Sans"/>
                  </a:defRPr>
                </a:lvl7pPr>
                <a:lvl8pPr marL="4876678" marR="0" lvl="7" indent="-457189" algn="l" rtl="0" eaLnBrk="1" hangingPunct="1">
                  <a:lnSpc>
                    <a:spcPct val="100000"/>
                  </a:lnSpc>
                  <a:spcBef>
                    <a:spcPts val="0"/>
                  </a:spcBef>
                  <a:spcAft>
                    <a:spcPts val="0"/>
                  </a:spcAft>
                  <a:buClr>
                    <a:srgbClr val="FFCD00"/>
                  </a:buClr>
                  <a:buSzPts val="1800"/>
                  <a:buFont typeface="Quattrocento Sans"/>
                  <a:buChar char="○"/>
                  <a:defRPr sz="2400" b="0" i="0" u="none" strike="noStrike" cap="none">
                    <a:solidFill>
                      <a:schemeClr val="dk1"/>
                    </a:solidFill>
                    <a:latin typeface="Quattrocento Sans"/>
                    <a:ea typeface="Quattrocento Sans"/>
                    <a:cs typeface="Quattrocento Sans"/>
                    <a:sym typeface="Quattrocento Sans"/>
                  </a:defRPr>
                </a:lvl8pPr>
                <a:lvl9pPr marL="5486263" marR="0" lvl="8" indent="-457189" algn="l" rtl="0" eaLnBrk="1" hangingPunct="1">
                  <a:lnSpc>
                    <a:spcPct val="100000"/>
                  </a:lnSpc>
                  <a:spcBef>
                    <a:spcPts val="0"/>
                  </a:spcBef>
                  <a:spcAft>
                    <a:spcPts val="0"/>
                  </a:spcAft>
                  <a:buClr>
                    <a:srgbClr val="FFCD00"/>
                  </a:buClr>
                  <a:buSzPts val="1800"/>
                  <a:buFont typeface="Quattrocento Sans"/>
                  <a:buChar char="■"/>
                  <a:defRPr sz="2400" b="0" i="0" u="none" strike="noStrike" cap="none">
                    <a:solidFill>
                      <a:schemeClr val="dk1"/>
                    </a:solidFill>
                    <a:latin typeface="Quattrocento Sans"/>
                    <a:ea typeface="Quattrocento Sans"/>
                    <a:cs typeface="Quattrocento Sans"/>
                    <a:sym typeface="Quattrocento Sans"/>
                  </a:defRPr>
                </a:lvl9pPr>
              </a:lstStyle>
              <a:p>
                <a:pPr marL="101598" indent="0">
                  <a:buFont typeface="Quattrocento Sans"/>
                  <a:buNone/>
                </a:pPr>
                <a14:m>
                  <m:oMathPara xmlns:m="http://schemas.openxmlformats.org/officeDocument/2006/math">
                    <m:oMathParaPr>
                      <m:jc m:val="center"/>
                    </m:oMathParaPr>
                    <m:oMath xmlns:m="http://schemas.openxmlformats.org/officeDocument/2006/math">
                      <m:r>
                        <a:rPr lang="x-IV_mathan" altLang="zh-TW" sz="2000" smtClean="0">
                          <a:solidFill>
                            <a:srgbClr val="0070C0"/>
                          </a:solidFill>
                          <a:latin typeface="Cambria Math" panose="02040503050406030204" pitchFamily="18" charset="0"/>
                        </a:rPr>
                        <m:t>𝑔</m:t>
                      </m:r>
                      <m:d>
                        <m:dPr>
                          <m:ctrlPr>
                            <a:rPr lang="x-IV_mathan" altLang="zh-TW" sz="2000" i="1">
                              <a:latin typeface="Cambria Math" panose="02040503050406030204" pitchFamily="18" charset="0"/>
                            </a:rPr>
                          </m:ctrlPr>
                        </m:dPr>
                        <m:e>
                          <m:sSub>
                            <m:sSubPr>
                              <m:ctrlPr>
                                <a:rPr lang="x-IV_mathan" altLang="zh-TW" sz="2000" i="1">
                                  <a:latin typeface="Cambria Math" panose="02040503050406030204" pitchFamily="18" charset="0"/>
                                </a:rPr>
                              </m:ctrlPr>
                            </m:sSubPr>
                            <m:e>
                              <m:r>
                                <a:rPr lang="x-IV_mathan" altLang="zh-TW" sz="2000">
                                  <a:latin typeface="Cambria Math" panose="02040503050406030204" pitchFamily="18" charset="0"/>
                                </a:rPr>
                                <m:t>𝑧</m:t>
                              </m:r>
                            </m:e>
                            <m:sub>
                              <m:r>
                                <a:rPr lang="x-IV_mathan" altLang="zh-TW" sz="2000">
                                  <a:latin typeface="Cambria Math" panose="02040503050406030204" pitchFamily="18" charset="0"/>
                                </a:rPr>
                                <m:t>𝑖𝑗</m:t>
                              </m:r>
                            </m:sub>
                          </m:sSub>
                        </m:e>
                      </m:d>
                      <m:r>
                        <a:rPr lang="x-IV_mathan" altLang="zh-TW" sz="2000">
                          <a:latin typeface="Cambria Math" panose="02040503050406030204" pitchFamily="18" charset="0"/>
                        </a:rPr>
                        <m:t>=</m:t>
                      </m:r>
                      <m:func>
                        <m:funcPr>
                          <m:ctrlPr>
                            <a:rPr lang="x-IV_mathan" altLang="zh-TW" sz="2000" i="1">
                              <a:latin typeface="Cambria Math" panose="02040503050406030204" pitchFamily="18" charset="0"/>
                            </a:rPr>
                          </m:ctrlPr>
                        </m:funcPr>
                        <m:fName>
                          <m:r>
                            <m:rPr>
                              <m:sty m:val="p"/>
                            </m:rPr>
                            <a:rPr lang="x-IV_mathan" altLang="zh-TW" sz="2000">
                              <a:solidFill>
                                <a:srgbClr val="0070C0"/>
                              </a:solidFill>
                              <a:latin typeface="Cambria Math" panose="02040503050406030204" pitchFamily="18" charset="0"/>
                            </a:rPr>
                            <m:t>log</m:t>
                          </m:r>
                        </m:fName>
                        <m:e>
                          <m:sSup>
                            <m:sSupPr>
                              <m:ctrlPr>
                                <a:rPr lang="x-IV_mathan" altLang="zh-TW" sz="2000" i="1">
                                  <a:solidFill>
                                    <a:srgbClr val="0070C0"/>
                                  </a:solidFill>
                                  <a:latin typeface="Cambria Math" panose="02040503050406030204" pitchFamily="18" charset="0"/>
                                </a:rPr>
                              </m:ctrlPr>
                            </m:sSupPr>
                            <m:e>
                              <m:r>
                                <a:rPr lang="x-IV_mathan" altLang="zh-TW" sz="2000">
                                  <a:solidFill>
                                    <a:srgbClr val="0070C0"/>
                                  </a:solidFill>
                                  <a:latin typeface="Cambria Math" panose="02040503050406030204" pitchFamily="18" charset="0"/>
                                </a:rPr>
                                <m:t>𝑓</m:t>
                              </m:r>
                            </m:e>
                            <m:sup>
                              <m:r>
                                <a:rPr lang="x-IV_mathan" altLang="zh-TW" sz="2000">
                                  <a:solidFill>
                                    <a:srgbClr val="0070C0"/>
                                  </a:solidFill>
                                  <a:latin typeface="Cambria Math" panose="02040503050406030204" pitchFamily="18" charset="0"/>
                                </a:rPr>
                                <m:t>−1</m:t>
                              </m:r>
                            </m:sup>
                          </m:sSup>
                          <m:d>
                            <m:dPr>
                              <m:ctrlPr>
                                <a:rPr lang="x-IV_mathan" altLang="zh-TW" sz="2000" i="1">
                                  <a:latin typeface="Cambria Math" panose="02040503050406030204" pitchFamily="18" charset="0"/>
                                </a:rPr>
                              </m:ctrlPr>
                            </m:dPr>
                            <m:e>
                              <m:sSub>
                                <m:sSubPr>
                                  <m:ctrlPr>
                                    <a:rPr lang="x-IV_mathan" altLang="zh-TW" sz="2000" i="1">
                                      <a:latin typeface="Cambria Math" panose="02040503050406030204" pitchFamily="18" charset="0"/>
                                    </a:rPr>
                                  </m:ctrlPr>
                                </m:sSubPr>
                                <m:e>
                                  <m:r>
                                    <a:rPr lang="x-IV_mathan" altLang="zh-TW" sz="2000">
                                      <a:latin typeface="Cambria Math" panose="02040503050406030204" pitchFamily="18" charset="0"/>
                                    </a:rPr>
                                    <m:t>𝑧</m:t>
                                  </m:r>
                                </m:e>
                                <m:sub>
                                  <m:r>
                                    <a:rPr lang="x-IV_mathan" altLang="zh-TW" sz="2000">
                                      <a:latin typeface="Cambria Math" panose="02040503050406030204" pitchFamily="18" charset="0"/>
                                    </a:rPr>
                                    <m:t>𝑖𝑗</m:t>
                                  </m:r>
                                </m:sub>
                              </m:sSub>
                            </m:e>
                          </m:d>
                        </m:e>
                      </m:func>
                      <m:r>
                        <a:rPr lang="x-IV_mathan" altLang="zh-TW" sz="2000">
                          <a:latin typeface="Cambria Math" panose="02040503050406030204" pitchFamily="18" charset="0"/>
                        </a:rPr>
                        <m:t>=</m:t>
                      </m:r>
                      <m:func>
                        <m:funcPr>
                          <m:ctrlPr>
                            <a:rPr lang="x-IV_mathan" altLang="zh-TW" sz="2000" i="1">
                              <a:latin typeface="Cambria Math" panose="02040503050406030204" pitchFamily="18" charset="0"/>
                            </a:rPr>
                          </m:ctrlPr>
                        </m:funcPr>
                        <m:fName>
                          <m:r>
                            <m:rPr>
                              <m:sty m:val="p"/>
                            </m:rPr>
                            <a:rPr lang="x-IV_mathan" altLang="zh-TW" sz="2000">
                              <a:latin typeface="Cambria Math" panose="02040503050406030204" pitchFamily="18" charset="0"/>
                            </a:rPr>
                            <m:t>log</m:t>
                          </m:r>
                        </m:fName>
                        <m:e>
                          <m:sSub>
                            <m:sSubPr>
                              <m:ctrlPr>
                                <a:rPr lang="x-IV_mathan" altLang="zh-TW" sz="2000" i="1">
                                  <a:latin typeface="Cambria Math" panose="02040503050406030204" pitchFamily="18" charset="0"/>
                                </a:rPr>
                              </m:ctrlPr>
                            </m:sSubPr>
                            <m:e>
                              <m:r>
                                <a:rPr lang="x-IV_mathan" altLang="zh-TW" sz="2000">
                                  <a:latin typeface="Cambria Math" panose="02040503050406030204" pitchFamily="18" charset="0"/>
                                </a:rPr>
                                <m:t>𝐸</m:t>
                              </m:r>
                            </m:e>
                            <m:sub>
                              <m:r>
                                <a:rPr lang="x-IV_mathan" altLang="zh-TW" sz="2000">
                                  <a:latin typeface="Cambria Math" panose="02040503050406030204" pitchFamily="18" charset="0"/>
                                </a:rPr>
                                <m:t>𝑖</m:t>
                              </m:r>
                            </m:sub>
                          </m:sSub>
                        </m:e>
                      </m:func>
                      <m:r>
                        <a:rPr lang="x-IV_mathan" altLang="zh-TW" sz="2000">
                          <a:latin typeface="Cambria Math" panose="02040503050406030204" pitchFamily="18" charset="0"/>
                        </a:rPr>
                        <m:t>+</m:t>
                      </m:r>
                      <m:func>
                        <m:funcPr>
                          <m:ctrlPr>
                            <a:rPr lang="x-IV_mathan" altLang="zh-TW" sz="2000" i="1">
                              <a:latin typeface="Cambria Math" panose="02040503050406030204" pitchFamily="18" charset="0"/>
                            </a:rPr>
                          </m:ctrlPr>
                        </m:funcPr>
                        <m:fName>
                          <m:r>
                            <m:rPr>
                              <m:sty m:val="p"/>
                            </m:rPr>
                            <a:rPr lang="x-IV_mathan" altLang="zh-TW" sz="2000">
                              <a:latin typeface="Cambria Math" panose="02040503050406030204" pitchFamily="18" charset="0"/>
                            </a:rPr>
                            <m:t>log</m:t>
                          </m:r>
                        </m:fName>
                        <m:e>
                          <m:sSub>
                            <m:sSubPr>
                              <m:ctrlPr>
                                <a:rPr lang="x-IV_mathan" altLang="zh-TW" sz="2000" i="1">
                                  <a:latin typeface="Cambria Math" panose="02040503050406030204" pitchFamily="18" charset="0"/>
                                </a:rPr>
                              </m:ctrlPr>
                            </m:sSubPr>
                            <m:e>
                              <m:r>
                                <a:rPr lang="x-IV_mathan" altLang="zh-TW" sz="2000">
                                  <a:latin typeface="Cambria Math" panose="02040503050406030204" pitchFamily="18" charset="0"/>
                                </a:rPr>
                                <m:t>𝑡</m:t>
                              </m:r>
                            </m:e>
                            <m:sub>
                              <m:r>
                                <a:rPr lang="x-IV_mathan" altLang="zh-TW" sz="2000">
                                  <a:latin typeface="Cambria Math" panose="02040503050406030204" pitchFamily="18" charset="0"/>
                                </a:rPr>
                                <m:t>𝑗</m:t>
                              </m:r>
                            </m:sub>
                          </m:sSub>
                        </m:e>
                      </m:func>
                    </m:oMath>
                  </m:oMathPara>
                </a14:m>
                <a:endParaRPr lang="zh-TW" altLang="en-US" sz="2000" dirty="0"/>
              </a:p>
            </p:txBody>
          </p:sp>
        </mc:Choice>
        <mc:Fallback xmlns="">
          <p:sp>
            <p:nvSpPr>
              <p:cNvPr id="5" name="文字版面配置區 2">
                <a:extLst>
                  <a:ext uri="{FF2B5EF4-FFF2-40B4-BE49-F238E27FC236}">
                    <a16:creationId xmlns:a16="http://schemas.microsoft.com/office/drawing/2014/main" id="{5DA72ACB-F666-49B6-9B33-C1828C8DB776}"/>
                  </a:ext>
                </a:extLst>
              </p:cNvPr>
              <p:cNvSpPr txBox="1">
                <a:spLocks noRot="1" noChangeAspect="1" noMove="1" noResize="1" noEditPoints="1" noAdjustHandles="1" noChangeArrowheads="1" noChangeShapeType="1" noTextEdit="1"/>
              </p:cNvSpPr>
              <p:nvPr/>
            </p:nvSpPr>
            <p:spPr>
              <a:xfrm>
                <a:off x="3666433" y="369216"/>
                <a:ext cx="9079600" cy="743304"/>
              </a:xfrm>
              <a:prstGeom prst="rect">
                <a:avLst/>
              </a:prstGeom>
              <a:blipFill>
                <a:blip r:embed="rId4"/>
                <a:stretch>
                  <a:fillRect/>
                </a:stretch>
              </a:blipFill>
              <a:ln>
                <a:noFill/>
              </a:ln>
            </p:spPr>
            <p:txBody>
              <a:bodyPr/>
              <a:lstStyle/>
              <a:p>
                <a:r>
                  <a:rPr lang="zh-TW" altLang="en-US">
                    <a:noFill/>
                  </a:rPr>
                  <a:t> </a:t>
                </a:r>
              </a:p>
            </p:txBody>
          </p:sp>
        </mc:Fallback>
      </mc:AlternateContent>
    </p:spTree>
    <p:extLst>
      <p:ext uri="{BB962C8B-B14F-4D97-AF65-F5344CB8AC3E}">
        <p14:creationId xmlns:p14="http://schemas.microsoft.com/office/powerpoint/2010/main" val="35212517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A20E2B4-DDEA-40AE-BA3D-F485D18A2E02}"/>
              </a:ext>
            </a:extLst>
          </p:cNvPr>
          <p:cNvSpPr>
            <a:spLocks noGrp="1"/>
          </p:cNvSpPr>
          <p:nvPr>
            <p:ph type="title"/>
          </p:nvPr>
        </p:nvSpPr>
        <p:spPr>
          <a:xfrm>
            <a:off x="1841666" y="1194816"/>
            <a:ext cx="7840215" cy="580800"/>
          </a:xfrm>
        </p:spPr>
        <p:txBody>
          <a:bodyPr/>
          <a:lstStyle/>
          <a:p>
            <a:r>
              <a:rPr lang="en-US" altLang="zh-TW" dirty="0"/>
              <a:t>Step 1: Estimate the radiometric response function</a:t>
            </a:r>
            <a:endParaRPr lang="zh-TW" altLang="en-US" dirty="0"/>
          </a:p>
        </p:txBody>
      </p:sp>
      <mc:AlternateContent xmlns:mc="http://schemas.openxmlformats.org/markup-compatibility/2006" xmlns:a14="http://schemas.microsoft.com/office/drawing/2010/main">
        <mc:Choice Requires="a14">
          <p:sp>
            <p:nvSpPr>
              <p:cNvPr id="3" name="文字版面配置區 2">
                <a:extLst>
                  <a:ext uri="{FF2B5EF4-FFF2-40B4-BE49-F238E27FC236}">
                    <a16:creationId xmlns:a16="http://schemas.microsoft.com/office/drawing/2014/main" id="{F2B8D794-A43A-4E0E-9409-AD53EF548B6B}"/>
                  </a:ext>
                </a:extLst>
              </p:cNvPr>
              <p:cNvSpPr>
                <a:spLocks noGrp="1"/>
              </p:cNvSpPr>
              <p:nvPr>
                <p:ph type="body" idx="1"/>
              </p:nvPr>
            </p:nvSpPr>
            <p:spPr/>
            <p:txBody>
              <a:bodyPr/>
              <a:lstStyle/>
              <a:p>
                <a:r>
                  <a:rPr lang="en-US" altLang="zh-TW" sz="2000" dirty="0"/>
                  <a:t>Put all of them together</a:t>
                </a:r>
              </a:p>
              <a:p>
                <a:pPr marL="101598" indent="0">
                  <a:buNone/>
                </a:pPr>
                <a14:m>
                  <m:oMathPara xmlns:m="http://schemas.openxmlformats.org/officeDocument/2006/math">
                    <m:oMathParaPr>
                      <m:jc m:val="centerGroup"/>
                    </m:oMathParaPr>
                    <m:oMath xmlns:m="http://schemas.openxmlformats.org/officeDocument/2006/math">
                      <m:r>
                        <a:rPr lang="x-IV_mathan" altLang="zh-TW" sz="2000" smtClean="0">
                          <a:solidFill>
                            <a:schemeClr val="tx1"/>
                          </a:solidFill>
                          <a:latin typeface="Cambria Math" panose="02040503050406030204" pitchFamily="18" charset="0"/>
                        </a:rPr>
                        <m:t>𝑔</m:t>
                      </m:r>
                      <m:d>
                        <m:dPr>
                          <m:ctrlPr>
                            <a:rPr lang="x-IV_mathan" altLang="zh-TW" sz="2000" i="1">
                              <a:solidFill>
                                <a:schemeClr val="tx1"/>
                              </a:solidFill>
                              <a:latin typeface="Cambria Math" panose="02040503050406030204" pitchFamily="18" charset="0"/>
                            </a:rPr>
                          </m:ctrlPr>
                        </m:dPr>
                        <m:e>
                          <m:sSub>
                            <m:sSubPr>
                              <m:ctrlPr>
                                <a:rPr lang="x-IV_mathan" altLang="zh-TW" sz="2000" i="1">
                                  <a:solidFill>
                                    <a:schemeClr val="tx1"/>
                                  </a:solidFill>
                                  <a:latin typeface="Cambria Math" panose="02040503050406030204" pitchFamily="18" charset="0"/>
                                </a:rPr>
                              </m:ctrlPr>
                            </m:sSubPr>
                            <m:e>
                              <m:r>
                                <a:rPr lang="x-IV_mathan" altLang="zh-TW" sz="2000">
                                  <a:solidFill>
                                    <a:schemeClr val="tx1"/>
                                  </a:solidFill>
                                  <a:latin typeface="Cambria Math" panose="02040503050406030204" pitchFamily="18" charset="0"/>
                                </a:rPr>
                                <m:t>𝑧</m:t>
                              </m:r>
                            </m:e>
                            <m:sub>
                              <m:r>
                                <a:rPr lang="x-IV_mathan" altLang="zh-TW" sz="2000">
                                  <a:solidFill>
                                    <a:schemeClr val="tx1"/>
                                  </a:solidFill>
                                  <a:latin typeface="Cambria Math" panose="02040503050406030204" pitchFamily="18" charset="0"/>
                                </a:rPr>
                                <m:t>𝑖𝑗</m:t>
                              </m:r>
                            </m:sub>
                          </m:sSub>
                        </m:e>
                      </m:d>
                      <m:r>
                        <a:rPr lang="x-IV_mathan" altLang="zh-TW" sz="2000">
                          <a:solidFill>
                            <a:schemeClr val="tx1"/>
                          </a:solidFill>
                          <a:latin typeface="Cambria Math" panose="02040503050406030204" pitchFamily="18" charset="0"/>
                        </a:rPr>
                        <m:t>=</m:t>
                      </m:r>
                      <m:func>
                        <m:funcPr>
                          <m:ctrlPr>
                            <a:rPr lang="x-IV_mathan" altLang="zh-TW" sz="2000" i="1">
                              <a:solidFill>
                                <a:schemeClr val="tx1"/>
                              </a:solidFill>
                              <a:latin typeface="Cambria Math" panose="02040503050406030204" pitchFamily="18" charset="0"/>
                            </a:rPr>
                          </m:ctrlPr>
                        </m:funcPr>
                        <m:fName>
                          <m:r>
                            <m:rPr>
                              <m:sty m:val="p"/>
                            </m:rPr>
                            <a:rPr lang="x-IV_mathan" altLang="zh-TW" sz="2000">
                              <a:solidFill>
                                <a:schemeClr val="tx1"/>
                              </a:solidFill>
                              <a:latin typeface="Cambria Math" panose="02040503050406030204" pitchFamily="18" charset="0"/>
                            </a:rPr>
                            <m:t>log</m:t>
                          </m:r>
                        </m:fName>
                        <m:e>
                          <m:sSup>
                            <m:sSupPr>
                              <m:ctrlPr>
                                <a:rPr lang="x-IV_mathan" altLang="zh-TW" sz="2000" i="1">
                                  <a:solidFill>
                                    <a:schemeClr val="tx1"/>
                                  </a:solidFill>
                                  <a:latin typeface="Cambria Math" panose="02040503050406030204" pitchFamily="18" charset="0"/>
                                </a:rPr>
                              </m:ctrlPr>
                            </m:sSupPr>
                            <m:e>
                              <m:r>
                                <a:rPr lang="x-IV_mathan" altLang="zh-TW" sz="2000">
                                  <a:solidFill>
                                    <a:schemeClr val="tx1"/>
                                  </a:solidFill>
                                  <a:latin typeface="Cambria Math" panose="02040503050406030204" pitchFamily="18" charset="0"/>
                                </a:rPr>
                                <m:t>𝑓</m:t>
                              </m:r>
                            </m:e>
                            <m:sup>
                              <m:r>
                                <a:rPr lang="x-IV_mathan" altLang="zh-TW" sz="2000">
                                  <a:solidFill>
                                    <a:schemeClr val="tx1"/>
                                  </a:solidFill>
                                  <a:latin typeface="Cambria Math" panose="02040503050406030204" pitchFamily="18" charset="0"/>
                                </a:rPr>
                                <m:t>−1</m:t>
                              </m:r>
                            </m:sup>
                          </m:sSup>
                          <m:d>
                            <m:dPr>
                              <m:ctrlPr>
                                <a:rPr lang="x-IV_mathan" altLang="zh-TW" sz="2000" i="1">
                                  <a:solidFill>
                                    <a:schemeClr val="tx1"/>
                                  </a:solidFill>
                                  <a:latin typeface="Cambria Math" panose="02040503050406030204" pitchFamily="18" charset="0"/>
                                </a:rPr>
                              </m:ctrlPr>
                            </m:dPr>
                            <m:e>
                              <m:sSub>
                                <m:sSubPr>
                                  <m:ctrlPr>
                                    <a:rPr lang="x-IV_mathan" altLang="zh-TW" sz="2000" i="1">
                                      <a:solidFill>
                                        <a:schemeClr val="tx1"/>
                                      </a:solidFill>
                                      <a:latin typeface="Cambria Math" panose="02040503050406030204" pitchFamily="18" charset="0"/>
                                    </a:rPr>
                                  </m:ctrlPr>
                                </m:sSubPr>
                                <m:e>
                                  <m:r>
                                    <a:rPr lang="x-IV_mathan" altLang="zh-TW" sz="2000">
                                      <a:solidFill>
                                        <a:schemeClr val="tx1"/>
                                      </a:solidFill>
                                      <a:latin typeface="Cambria Math" panose="02040503050406030204" pitchFamily="18" charset="0"/>
                                    </a:rPr>
                                    <m:t>𝑧</m:t>
                                  </m:r>
                                </m:e>
                                <m:sub>
                                  <m:r>
                                    <a:rPr lang="x-IV_mathan" altLang="zh-TW" sz="2000">
                                      <a:solidFill>
                                        <a:schemeClr val="tx1"/>
                                      </a:solidFill>
                                      <a:latin typeface="Cambria Math" panose="02040503050406030204" pitchFamily="18" charset="0"/>
                                    </a:rPr>
                                    <m:t>𝑖𝑗</m:t>
                                  </m:r>
                                </m:sub>
                              </m:sSub>
                            </m:e>
                          </m:d>
                        </m:e>
                      </m:func>
                      <m:r>
                        <a:rPr lang="x-IV_mathan" altLang="zh-TW" sz="2000">
                          <a:latin typeface="Cambria Math" panose="02040503050406030204" pitchFamily="18" charset="0"/>
                        </a:rPr>
                        <m:t>=</m:t>
                      </m:r>
                      <m:func>
                        <m:funcPr>
                          <m:ctrlPr>
                            <a:rPr lang="x-IV_mathan" altLang="zh-TW" sz="2000" i="1">
                              <a:latin typeface="Cambria Math" panose="02040503050406030204" pitchFamily="18" charset="0"/>
                            </a:rPr>
                          </m:ctrlPr>
                        </m:funcPr>
                        <m:fName>
                          <m:r>
                            <m:rPr>
                              <m:sty m:val="p"/>
                            </m:rPr>
                            <a:rPr lang="x-IV_mathan" altLang="zh-TW" sz="2000">
                              <a:latin typeface="Cambria Math" panose="02040503050406030204" pitchFamily="18" charset="0"/>
                            </a:rPr>
                            <m:t>log</m:t>
                          </m:r>
                        </m:fName>
                        <m:e>
                          <m:sSub>
                            <m:sSubPr>
                              <m:ctrlPr>
                                <a:rPr lang="x-IV_mathan" altLang="zh-TW" sz="2000" i="1">
                                  <a:latin typeface="Cambria Math" panose="02040503050406030204" pitchFamily="18" charset="0"/>
                                </a:rPr>
                              </m:ctrlPr>
                            </m:sSubPr>
                            <m:e>
                              <m:r>
                                <a:rPr lang="x-IV_mathan" altLang="zh-TW" sz="2000">
                                  <a:latin typeface="Cambria Math" panose="02040503050406030204" pitchFamily="18" charset="0"/>
                                </a:rPr>
                                <m:t>𝐸</m:t>
                              </m:r>
                            </m:e>
                            <m:sub>
                              <m:r>
                                <a:rPr lang="x-IV_mathan" altLang="zh-TW" sz="2000">
                                  <a:latin typeface="Cambria Math" panose="02040503050406030204" pitchFamily="18" charset="0"/>
                                </a:rPr>
                                <m:t>𝑖</m:t>
                              </m:r>
                            </m:sub>
                          </m:sSub>
                        </m:e>
                      </m:func>
                      <m:r>
                        <a:rPr lang="x-IV_mathan" altLang="zh-TW" sz="2000">
                          <a:latin typeface="Cambria Math" panose="02040503050406030204" pitchFamily="18" charset="0"/>
                        </a:rPr>
                        <m:t>+</m:t>
                      </m:r>
                      <m:func>
                        <m:funcPr>
                          <m:ctrlPr>
                            <a:rPr lang="x-IV_mathan" altLang="zh-TW" sz="2000" i="1">
                              <a:latin typeface="Cambria Math" panose="02040503050406030204" pitchFamily="18" charset="0"/>
                            </a:rPr>
                          </m:ctrlPr>
                        </m:funcPr>
                        <m:fName>
                          <m:r>
                            <m:rPr>
                              <m:sty m:val="p"/>
                            </m:rPr>
                            <a:rPr lang="x-IV_mathan" altLang="zh-TW" sz="2000">
                              <a:latin typeface="Cambria Math" panose="02040503050406030204" pitchFamily="18" charset="0"/>
                            </a:rPr>
                            <m:t>log</m:t>
                          </m:r>
                        </m:fName>
                        <m:e>
                          <m:sSub>
                            <m:sSubPr>
                              <m:ctrlPr>
                                <a:rPr lang="x-IV_mathan" altLang="zh-TW" sz="2000" i="1">
                                  <a:latin typeface="Cambria Math" panose="02040503050406030204" pitchFamily="18" charset="0"/>
                                </a:rPr>
                              </m:ctrlPr>
                            </m:sSubPr>
                            <m:e>
                              <m:r>
                                <a:rPr lang="x-IV_mathan" altLang="zh-TW" sz="2000">
                                  <a:latin typeface="Cambria Math" panose="02040503050406030204" pitchFamily="18" charset="0"/>
                                </a:rPr>
                                <m:t>𝑡</m:t>
                              </m:r>
                            </m:e>
                            <m:sub>
                              <m:r>
                                <a:rPr lang="x-IV_mathan" altLang="zh-TW" sz="2000">
                                  <a:latin typeface="Cambria Math" panose="02040503050406030204" pitchFamily="18" charset="0"/>
                                </a:rPr>
                                <m:t>𝑗</m:t>
                              </m:r>
                            </m:sub>
                          </m:sSub>
                        </m:e>
                      </m:func>
                    </m:oMath>
                  </m:oMathPara>
                </a14:m>
                <a:endParaRPr lang="x-IV_mathan" altLang="zh-TW" sz="2000" dirty="0"/>
              </a:p>
              <a:p>
                <a:pPr marL="101598" indent="0">
                  <a:buNone/>
                </a:pPr>
                <a14:m>
                  <m:oMathPara xmlns:m="http://schemas.openxmlformats.org/officeDocument/2006/math">
                    <m:oMathParaPr>
                      <m:jc m:val="centerGroup"/>
                    </m:oMathParaPr>
                    <m:oMath xmlns:m="http://schemas.openxmlformats.org/officeDocument/2006/math">
                      <m:r>
                        <a:rPr lang="x-IV_mathan" altLang="zh-TW" sz="2000">
                          <a:latin typeface="Cambria Math" panose="02040503050406030204" pitchFamily="18" charset="0"/>
                        </a:rPr>
                        <m:t>𝜆</m:t>
                      </m:r>
                      <m:nary>
                        <m:naryPr>
                          <m:chr m:val="∑"/>
                          <m:supHide m:val="on"/>
                          <m:ctrlPr>
                            <a:rPr lang="x-IV_mathan" altLang="zh-TW" sz="2000" i="1">
                              <a:latin typeface="Cambria Math" panose="02040503050406030204" pitchFamily="18" charset="0"/>
                            </a:rPr>
                          </m:ctrlPr>
                        </m:naryPr>
                        <m:sub>
                          <m:r>
                            <a:rPr lang="x-IV_mathan" altLang="zh-TW" sz="2000">
                              <a:latin typeface="Cambria Math" panose="02040503050406030204" pitchFamily="18" charset="0"/>
                            </a:rPr>
                            <m:t>𝑘</m:t>
                          </m:r>
                        </m:sub>
                        <m:sup/>
                        <m:e>
                          <m:sSup>
                            <m:sSupPr>
                              <m:ctrlPr>
                                <a:rPr lang="x-IV_mathan" altLang="zh-TW" sz="2000" i="1">
                                  <a:latin typeface="Cambria Math" panose="02040503050406030204" pitchFamily="18" charset="0"/>
                                </a:rPr>
                              </m:ctrlPr>
                            </m:sSupPr>
                            <m:e>
                              <m:r>
                                <a:rPr lang="x-IV_mathan" altLang="zh-TW" sz="2000">
                                  <a:latin typeface="Cambria Math" panose="02040503050406030204" pitchFamily="18" charset="0"/>
                                </a:rPr>
                                <m:t>𝑔</m:t>
                              </m:r>
                            </m:e>
                            <m:sup>
                              <m:r>
                                <a:rPr lang="x-IV_mathan" altLang="zh-TW" sz="2000">
                                  <a:latin typeface="Cambria Math" panose="02040503050406030204" pitchFamily="18" charset="0"/>
                                </a:rPr>
                                <m:t>′′</m:t>
                              </m:r>
                            </m:sup>
                          </m:sSup>
                          <m:sSup>
                            <m:sSupPr>
                              <m:ctrlPr>
                                <a:rPr lang="x-IV_mathan" altLang="zh-TW" sz="2000" i="1">
                                  <a:latin typeface="Cambria Math" panose="02040503050406030204" pitchFamily="18" charset="0"/>
                                </a:rPr>
                              </m:ctrlPr>
                            </m:sSupPr>
                            <m:e>
                              <m:d>
                                <m:dPr>
                                  <m:ctrlPr>
                                    <a:rPr lang="x-IV_mathan" altLang="zh-TW" sz="2000" i="1">
                                      <a:latin typeface="Cambria Math" panose="02040503050406030204" pitchFamily="18" charset="0"/>
                                    </a:rPr>
                                  </m:ctrlPr>
                                </m:dPr>
                                <m:e>
                                  <m:r>
                                    <a:rPr lang="x-IV_mathan" altLang="zh-TW" sz="2000">
                                      <a:latin typeface="Cambria Math" panose="02040503050406030204" pitchFamily="18" charset="0"/>
                                    </a:rPr>
                                    <m:t>𝑘</m:t>
                                  </m:r>
                                </m:e>
                              </m:d>
                            </m:e>
                            <m:sup>
                              <m:r>
                                <a:rPr lang="x-IV_mathan" altLang="zh-TW" sz="2000">
                                  <a:latin typeface="Cambria Math" panose="02040503050406030204" pitchFamily="18" charset="0"/>
                                </a:rPr>
                                <m:t>2</m:t>
                              </m:r>
                            </m:sup>
                          </m:sSup>
                        </m:e>
                      </m:nary>
                      <m:r>
                        <a:rPr lang="x-IV_mathan" altLang="zh-TW" sz="2000">
                          <a:latin typeface="Cambria Math" panose="02040503050406030204" pitchFamily="18" charset="0"/>
                        </a:rPr>
                        <m:t>=</m:t>
                      </m:r>
                      <m:r>
                        <m:rPr>
                          <m:lit/>
                        </m:rPr>
                        <a:rPr lang="x-IV_mathan" altLang="zh-TW" sz="2000" i="1">
                          <a:latin typeface="Cambria Math" panose="02040503050406030204" pitchFamily="18" charset="0"/>
                        </a:rPr>
                        <m:t> </m:t>
                      </m:r>
                      <m:r>
                        <a:rPr lang="x-IV_mathan" altLang="zh-TW" sz="2000">
                          <a:latin typeface="Cambria Math" panose="02040503050406030204" pitchFamily="18" charset="0"/>
                        </a:rPr>
                        <m:t>𝜆</m:t>
                      </m:r>
                      <m:nary>
                        <m:naryPr>
                          <m:chr m:val="∑"/>
                          <m:subHide m:val="on"/>
                          <m:supHide m:val="on"/>
                          <m:ctrlPr>
                            <a:rPr lang="x-IV_mathan" altLang="zh-TW" sz="2000" i="1">
                              <a:latin typeface="Cambria Math" panose="02040503050406030204" pitchFamily="18" charset="0"/>
                            </a:rPr>
                          </m:ctrlPr>
                        </m:naryPr>
                        <m:sub/>
                        <m:sup/>
                        <m:e>
                          <m:sSup>
                            <m:sSupPr>
                              <m:ctrlPr>
                                <a:rPr lang="x-IV_mathan" altLang="zh-TW" sz="2000" i="1">
                                  <a:latin typeface="Cambria Math" panose="02040503050406030204" pitchFamily="18" charset="0"/>
                                </a:rPr>
                              </m:ctrlPr>
                            </m:sSupPr>
                            <m:e>
                              <m:d>
                                <m:dPr>
                                  <m:begChr m:val="["/>
                                  <m:endChr m:val="]"/>
                                  <m:ctrlPr>
                                    <a:rPr lang="x-IV_mathan" altLang="zh-TW" sz="2000" i="1">
                                      <a:latin typeface="Cambria Math" panose="02040503050406030204" pitchFamily="18" charset="0"/>
                                    </a:rPr>
                                  </m:ctrlPr>
                                </m:dPr>
                                <m:e>
                                  <m:r>
                                    <a:rPr lang="en-US" altLang="zh-TW" sz="2000" b="0" i="1" smtClean="0">
                                      <a:latin typeface="Cambria Math" panose="02040503050406030204" pitchFamily="18" charset="0"/>
                                    </a:rPr>
                                    <m:t>𝑔</m:t>
                                  </m:r>
                                  <m:d>
                                    <m:dPr>
                                      <m:ctrlPr>
                                        <a:rPr lang="x-IV_mathan" altLang="zh-TW" sz="2000" i="1">
                                          <a:latin typeface="Cambria Math" panose="02040503050406030204" pitchFamily="18" charset="0"/>
                                        </a:rPr>
                                      </m:ctrlPr>
                                    </m:dPr>
                                    <m:e>
                                      <m:r>
                                        <a:rPr lang="x-IV_mathan" altLang="zh-TW" sz="2000">
                                          <a:latin typeface="Cambria Math" panose="02040503050406030204" pitchFamily="18" charset="0"/>
                                        </a:rPr>
                                        <m:t>𝑘</m:t>
                                      </m:r>
                                      <m:r>
                                        <a:rPr lang="x-IV_mathan" altLang="zh-TW" sz="2000">
                                          <a:latin typeface="Cambria Math" panose="02040503050406030204" pitchFamily="18" charset="0"/>
                                        </a:rPr>
                                        <m:t>−1</m:t>
                                      </m:r>
                                    </m:e>
                                  </m:d>
                                  <m:r>
                                    <a:rPr lang="x-IV_mathan" altLang="zh-TW" sz="2000">
                                      <a:latin typeface="Cambria Math" panose="02040503050406030204" pitchFamily="18" charset="0"/>
                                    </a:rPr>
                                    <m:t>−2</m:t>
                                  </m:r>
                                  <m:r>
                                    <a:rPr lang="x-IV_mathan" altLang="zh-TW" sz="2000">
                                      <a:latin typeface="Cambria Math" panose="02040503050406030204" pitchFamily="18" charset="0"/>
                                    </a:rPr>
                                    <m:t>𝑔</m:t>
                                  </m:r>
                                  <m:d>
                                    <m:dPr>
                                      <m:ctrlPr>
                                        <a:rPr lang="x-IV_mathan" altLang="zh-TW" sz="2000" i="1">
                                          <a:latin typeface="Cambria Math" panose="02040503050406030204" pitchFamily="18" charset="0"/>
                                        </a:rPr>
                                      </m:ctrlPr>
                                    </m:dPr>
                                    <m:e>
                                      <m:r>
                                        <a:rPr lang="x-IV_mathan" altLang="zh-TW" sz="2000">
                                          <a:latin typeface="Cambria Math" panose="02040503050406030204" pitchFamily="18" charset="0"/>
                                        </a:rPr>
                                        <m:t>𝑘</m:t>
                                      </m:r>
                                    </m:e>
                                  </m:d>
                                  <m:r>
                                    <a:rPr lang="x-IV_mathan" altLang="zh-TW" sz="2000">
                                      <a:latin typeface="Cambria Math" panose="02040503050406030204" pitchFamily="18" charset="0"/>
                                    </a:rPr>
                                    <m:t>+</m:t>
                                  </m:r>
                                  <m:r>
                                    <a:rPr lang="x-IV_mathan" altLang="zh-TW" sz="2000">
                                      <a:latin typeface="Cambria Math" panose="02040503050406030204" pitchFamily="18" charset="0"/>
                                    </a:rPr>
                                    <m:t>𝑔</m:t>
                                  </m:r>
                                  <m:d>
                                    <m:dPr>
                                      <m:ctrlPr>
                                        <a:rPr lang="x-IV_mathan" altLang="zh-TW" sz="2000" i="1">
                                          <a:latin typeface="Cambria Math" panose="02040503050406030204" pitchFamily="18" charset="0"/>
                                        </a:rPr>
                                      </m:ctrlPr>
                                    </m:dPr>
                                    <m:e>
                                      <m:r>
                                        <a:rPr lang="x-IV_mathan" altLang="zh-TW" sz="2000">
                                          <a:latin typeface="Cambria Math" panose="02040503050406030204" pitchFamily="18" charset="0"/>
                                        </a:rPr>
                                        <m:t>𝑘</m:t>
                                      </m:r>
                                      <m:r>
                                        <a:rPr lang="x-IV_mathan" altLang="zh-TW" sz="2000">
                                          <a:latin typeface="Cambria Math" panose="02040503050406030204" pitchFamily="18" charset="0"/>
                                        </a:rPr>
                                        <m:t>+1</m:t>
                                      </m:r>
                                    </m:e>
                                  </m:d>
                                </m:e>
                              </m:d>
                            </m:e>
                            <m:sup>
                              <m:r>
                                <a:rPr lang="x-IV_mathan" altLang="zh-TW" sz="2000">
                                  <a:latin typeface="Cambria Math" panose="02040503050406030204" pitchFamily="18" charset="0"/>
                                </a:rPr>
                                <m:t>2</m:t>
                              </m:r>
                            </m:sup>
                          </m:sSup>
                        </m:e>
                      </m:nary>
                    </m:oMath>
                  </m:oMathPara>
                </a14:m>
                <a:endParaRPr lang="" altLang="zh-TW" sz="2000" dirty="0"/>
              </a:p>
              <a:p>
                <a:pPr marL="101598" indent="0">
                  <a:buNone/>
                </a:pPr>
                <a14:m>
                  <m:oMathPara xmlns:m="http://schemas.openxmlformats.org/officeDocument/2006/math">
                    <m:oMathParaPr>
                      <m:jc m:val="centerGroup"/>
                    </m:oMathParaPr>
                    <m:oMath xmlns:m="http://schemas.openxmlformats.org/officeDocument/2006/math">
                      <m:r>
                        <a:rPr lang="x-IV_mathan" altLang="zh-TW" sz="2000">
                          <a:latin typeface="Cambria Math" panose="02040503050406030204" pitchFamily="18" charset="0"/>
                        </a:rPr>
                        <m:t>𝑤</m:t>
                      </m:r>
                      <m:d>
                        <m:dPr>
                          <m:ctrlPr>
                            <a:rPr lang="x-IV_mathan" altLang="zh-TW" sz="2000" i="1">
                              <a:latin typeface="Cambria Math" panose="02040503050406030204" pitchFamily="18" charset="0"/>
                            </a:rPr>
                          </m:ctrlPr>
                        </m:dPr>
                        <m:e>
                          <m:r>
                            <a:rPr lang="x-IV_mathan" altLang="zh-TW" sz="2000">
                              <a:latin typeface="Cambria Math" panose="02040503050406030204" pitchFamily="18" charset="0"/>
                            </a:rPr>
                            <m:t>𝑧</m:t>
                          </m:r>
                        </m:e>
                      </m:d>
                      <m:r>
                        <a:rPr lang="x-IV_mathan" altLang="zh-TW" sz="2000">
                          <a:latin typeface="Cambria Math" panose="02040503050406030204" pitchFamily="18" charset="0"/>
                        </a:rPr>
                        <m:t>=</m:t>
                      </m:r>
                      <m:d>
                        <m:dPr>
                          <m:begChr m:val="{"/>
                          <m:endChr m:val=""/>
                          <m:ctrlPr>
                            <a:rPr lang="x-IV_mathan" altLang="zh-TW" sz="2000" i="1">
                              <a:latin typeface="Cambria Math" panose="02040503050406030204" pitchFamily="18" charset="0"/>
                            </a:rPr>
                          </m:ctrlPr>
                        </m:dPr>
                        <m:e>
                          <m:eqArr>
                            <m:eqArrPr>
                              <m:ctrlPr>
                                <a:rPr lang="x-IV_mathan" altLang="zh-TW" sz="2000" i="1">
                                  <a:latin typeface="Cambria Math" panose="02040503050406030204" pitchFamily="18" charset="0"/>
                                </a:rPr>
                              </m:ctrlPr>
                            </m:eqArrPr>
                            <m:e>
                              <m:r>
                                <a:rPr lang="x-IV_mathan" altLang="zh-TW" sz="2000">
                                  <a:latin typeface="Cambria Math" panose="02040503050406030204" pitchFamily="18" charset="0"/>
                                </a:rPr>
                                <m:t>𝑧</m:t>
                              </m:r>
                              <m:r>
                                <a:rPr lang="x-IV_mathan" altLang="zh-TW" sz="2000">
                                  <a:latin typeface="Cambria Math" panose="02040503050406030204" pitchFamily="18" charset="0"/>
                                </a:rPr>
                                <m:t>−</m:t>
                              </m:r>
                              <m:sSub>
                                <m:sSubPr>
                                  <m:ctrlPr>
                                    <a:rPr lang="x-IV_mathan" altLang="zh-TW" sz="2000" i="1">
                                      <a:latin typeface="Cambria Math" panose="02040503050406030204" pitchFamily="18" charset="0"/>
                                    </a:rPr>
                                  </m:ctrlPr>
                                </m:sSubPr>
                                <m:e>
                                  <m:r>
                                    <a:rPr lang="x-IV_mathan" altLang="zh-TW" sz="2000">
                                      <a:latin typeface="Cambria Math" panose="02040503050406030204" pitchFamily="18" charset="0"/>
                                    </a:rPr>
                                    <m:t>𝑧</m:t>
                                  </m:r>
                                </m:e>
                                <m:sub>
                                  <m:r>
                                    <m:rPr>
                                      <m:sty m:val="p"/>
                                    </m:rPr>
                                    <a:rPr lang="x-IV_mathan" altLang="zh-TW" sz="2000">
                                      <a:latin typeface="Cambria Math" panose="02040503050406030204" pitchFamily="18" charset="0"/>
                                    </a:rPr>
                                    <m:t>min</m:t>
                                  </m:r>
                                </m:sub>
                              </m:sSub>
                              <m:r>
                                <a:rPr lang="en-US" altLang="zh-TW" sz="2000" b="0" i="1" smtClean="0">
                                  <a:latin typeface="Cambria Math" panose="02040503050406030204" pitchFamily="18" charset="0"/>
                                </a:rPr>
                                <m:t>                         </m:t>
                              </m:r>
                              <m:r>
                                <a:rPr lang="x-IV_mathan" altLang="zh-TW" sz="2000" i="1">
                                  <a:latin typeface="Cambria Math" panose="02040503050406030204" pitchFamily="18" charset="0"/>
                                </a:rPr>
                                <m:t>  </m:t>
                              </m:r>
                              <m:r>
                                <a:rPr lang="x-IV_mathan" altLang="zh-TW" sz="2000">
                                  <a:latin typeface="Cambria Math" panose="02040503050406030204" pitchFamily="18" charset="0"/>
                                </a:rPr>
                                <m:t>𝑧</m:t>
                              </m:r>
                              <m:r>
                                <a:rPr lang="x-IV_mathan" altLang="zh-TW" sz="2000">
                                  <a:latin typeface="Cambria Math" panose="02040503050406030204" pitchFamily="18" charset="0"/>
                                </a:rPr>
                                <m:t>≤</m:t>
                              </m:r>
                              <m:sSub>
                                <m:sSubPr>
                                  <m:ctrlPr>
                                    <a:rPr lang="x-IV_mathan" altLang="zh-TW" sz="2000" i="1">
                                      <a:latin typeface="Cambria Math" panose="02040503050406030204" pitchFamily="18" charset="0"/>
                                    </a:rPr>
                                  </m:ctrlPr>
                                </m:sSubPr>
                                <m:e>
                                  <m:r>
                                    <a:rPr lang="x-IV_mathan" altLang="zh-TW" sz="2000">
                                      <a:latin typeface="Cambria Math" panose="02040503050406030204" pitchFamily="18" charset="0"/>
                                    </a:rPr>
                                    <m:t>(</m:t>
                                  </m:r>
                                  <m:r>
                                    <a:rPr lang="x-IV_mathan" altLang="zh-TW" sz="2000">
                                      <a:latin typeface="Cambria Math" panose="02040503050406030204" pitchFamily="18" charset="0"/>
                                    </a:rPr>
                                    <m:t>𝑧</m:t>
                                  </m:r>
                                </m:e>
                                <m:sub>
                                  <m:r>
                                    <a:rPr lang="x-IV_mathan" altLang="zh-TW" sz="2000">
                                      <a:latin typeface="Cambria Math" panose="02040503050406030204" pitchFamily="18" charset="0"/>
                                    </a:rPr>
                                    <m:t>𝑚𝑖𝑛</m:t>
                                  </m:r>
                                </m:sub>
                              </m:sSub>
                              <m:r>
                                <a:rPr lang="x-IV_mathan" altLang="zh-TW" sz="2000">
                                  <a:latin typeface="Cambria Math" panose="02040503050406030204" pitchFamily="18" charset="0"/>
                                </a:rPr>
                                <m:t>+</m:t>
                              </m:r>
                              <m:sSub>
                                <m:sSubPr>
                                  <m:ctrlPr>
                                    <a:rPr lang="x-IV_mathan" altLang="zh-TW" sz="2000" i="1">
                                      <a:latin typeface="Cambria Math" panose="02040503050406030204" pitchFamily="18" charset="0"/>
                                    </a:rPr>
                                  </m:ctrlPr>
                                </m:sSubPr>
                                <m:e>
                                  <m:r>
                                    <a:rPr lang="x-IV_mathan" altLang="zh-TW" sz="2000">
                                      <a:latin typeface="Cambria Math" panose="02040503050406030204" pitchFamily="18" charset="0"/>
                                    </a:rPr>
                                    <m:t>𝑧</m:t>
                                  </m:r>
                                </m:e>
                                <m:sub>
                                  <m:r>
                                    <a:rPr lang="x-IV_mathan" altLang="zh-TW" sz="2000">
                                      <a:latin typeface="Cambria Math" panose="02040503050406030204" pitchFamily="18" charset="0"/>
                                    </a:rPr>
                                    <m:t>𝑚𝑎𝑥</m:t>
                                  </m:r>
                                </m:sub>
                              </m:sSub>
                              <m:r>
                                <a:rPr lang="x-IV_mathan" altLang="zh-TW" sz="2000">
                                  <a:latin typeface="Cambria Math" panose="02040503050406030204" pitchFamily="18" charset="0"/>
                                </a:rPr>
                                <m:t>)/2</m:t>
                              </m:r>
                            </m:e>
                            <m:e>
                              <m:sSub>
                                <m:sSubPr>
                                  <m:ctrlPr>
                                    <a:rPr lang="x-IV_mathan" altLang="zh-TW" sz="2000" i="1">
                                      <a:latin typeface="Cambria Math" panose="02040503050406030204" pitchFamily="18" charset="0"/>
                                    </a:rPr>
                                  </m:ctrlPr>
                                </m:sSubPr>
                                <m:e>
                                  <m:r>
                                    <a:rPr lang="x-IV_mathan" altLang="zh-TW" sz="2000">
                                      <a:latin typeface="Cambria Math" panose="02040503050406030204" pitchFamily="18" charset="0"/>
                                    </a:rPr>
                                    <m:t>𝑧</m:t>
                                  </m:r>
                                </m:e>
                                <m:sub>
                                  <m:r>
                                    <a:rPr lang="x-IV_mathan" altLang="zh-TW" sz="2000">
                                      <a:latin typeface="Cambria Math" panose="02040503050406030204" pitchFamily="18" charset="0"/>
                                    </a:rPr>
                                    <m:t>𝑚𝑎𝑥</m:t>
                                  </m:r>
                                </m:sub>
                              </m:sSub>
                              <m:r>
                                <a:rPr lang="x-IV_mathan" altLang="zh-TW" sz="2000">
                                  <a:latin typeface="Cambria Math" panose="02040503050406030204" pitchFamily="18" charset="0"/>
                                </a:rPr>
                                <m:t>−</m:t>
                              </m:r>
                              <m:r>
                                <a:rPr lang="x-IV_mathan" altLang="zh-TW" sz="2000">
                                  <a:latin typeface="Cambria Math" panose="02040503050406030204" pitchFamily="18" charset="0"/>
                                </a:rPr>
                                <m:t>𝑧</m:t>
                              </m:r>
                              <m:r>
                                <a:rPr lang="x-IV_mathan" altLang="zh-TW" sz="2000" i="1">
                                  <a:latin typeface="Cambria Math" panose="02040503050406030204" pitchFamily="18" charset="0"/>
                                </a:rPr>
                                <m:t>   </m:t>
                              </m:r>
                              <m:r>
                                <a:rPr lang="en-US" altLang="zh-TW" sz="2000" b="0" i="1" smtClean="0">
                                  <a:latin typeface="Cambria Math" panose="02040503050406030204" pitchFamily="18" charset="0"/>
                                </a:rPr>
                                <m:t>                         </m:t>
                              </m:r>
                              <m:r>
                                <a:rPr lang="x-IV_mathan" altLang="zh-TW" sz="2000">
                                  <a:latin typeface="Cambria Math" panose="02040503050406030204" pitchFamily="18" charset="0"/>
                                </a:rPr>
                                <m:t>𝑧</m:t>
                              </m:r>
                              <m:r>
                                <a:rPr lang="x-IV_mathan" altLang="zh-TW" sz="2000">
                                  <a:latin typeface="Cambria Math" panose="02040503050406030204" pitchFamily="18" charset="0"/>
                                </a:rPr>
                                <m:t>&gt;(</m:t>
                              </m:r>
                              <m:sSub>
                                <m:sSubPr>
                                  <m:ctrlPr>
                                    <a:rPr lang="x-IV_mathan" altLang="zh-TW" sz="2000" i="1">
                                      <a:latin typeface="Cambria Math" panose="02040503050406030204" pitchFamily="18" charset="0"/>
                                    </a:rPr>
                                  </m:ctrlPr>
                                </m:sSubPr>
                                <m:e>
                                  <m:r>
                                    <a:rPr lang="x-IV_mathan" altLang="zh-TW" sz="2000">
                                      <a:latin typeface="Cambria Math" panose="02040503050406030204" pitchFamily="18" charset="0"/>
                                    </a:rPr>
                                    <m:t>𝑧</m:t>
                                  </m:r>
                                </m:e>
                                <m:sub>
                                  <m:r>
                                    <a:rPr lang="x-IV_mathan" altLang="zh-TW" sz="2000">
                                      <a:latin typeface="Cambria Math" panose="02040503050406030204" pitchFamily="18" charset="0"/>
                                    </a:rPr>
                                    <m:t>𝑚𝑖𝑛</m:t>
                                  </m:r>
                                </m:sub>
                              </m:sSub>
                              <m:r>
                                <a:rPr lang="x-IV_mathan" altLang="zh-TW" sz="2000">
                                  <a:latin typeface="Cambria Math" panose="02040503050406030204" pitchFamily="18" charset="0"/>
                                </a:rPr>
                                <m:t>+</m:t>
                              </m:r>
                              <m:sSub>
                                <m:sSubPr>
                                  <m:ctrlPr>
                                    <a:rPr lang="x-IV_mathan" altLang="zh-TW" sz="2000" i="1">
                                      <a:latin typeface="Cambria Math" panose="02040503050406030204" pitchFamily="18" charset="0"/>
                                    </a:rPr>
                                  </m:ctrlPr>
                                </m:sSubPr>
                                <m:e>
                                  <m:r>
                                    <a:rPr lang="x-IV_mathan" altLang="zh-TW" sz="2000">
                                      <a:latin typeface="Cambria Math" panose="02040503050406030204" pitchFamily="18" charset="0"/>
                                    </a:rPr>
                                    <m:t>𝑧</m:t>
                                  </m:r>
                                </m:e>
                                <m:sub>
                                  <m:r>
                                    <a:rPr lang="x-IV_mathan" altLang="zh-TW" sz="2000">
                                      <a:latin typeface="Cambria Math" panose="02040503050406030204" pitchFamily="18" charset="0"/>
                                    </a:rPr>
                                    <m:t>𝑚𝑎𝑥</m:t>
                                  </m:r>
                                </m:sub>
                              </m:sSub>
                              <m:r>
                                <a:rPr lang="x-IV_mathan" altLang="zh-TW" sz="2000">
                                  <a:latin typeface="Cambria Math" panose="02040503050406030204" pitchFamily="18" charset="0"/>
                                </a:rPr>
                                <m:t>)/2</m:t>
                              </m:r>
                            </m:e>
                          </m:eqArr>
                        </m:e>
                      </m:d>
                    </m:oMath>
                  </m:oMathPara>
                </a14:m>
                <a:endParaRPr lang="" altLang="zh-TW" sz="2000" dirty="0"/>
              </a:p>
              <a:p>
                <a:r>
                  <a:rPr lang="en-US" altLang="zh-TW" sz="2000" dirty="0"/>
                  <a:t>Least squares problem in {</a:t>
                </a:r>
                <a14:m>
                  <m:oMath xmlns:m="http://schemas.openxmlformats.org/officeDocument/2006/math">
                    <m:sSub>
                      <m:sSubPr>
                        <m:ctrlPr>
                          <a:rPr lang="zh-TW" altLang="zh-TW" sz="2000" i="1">
                            <a:latin typeface="Cambria Math" panose="02040503050406030204" pitchFamily="18" charset="0"/>
                          </a:rPr>
                        </m:ctrlPr>
                      </m:sSubPr>
                      <m:e>
                        <m:r>
                          <a:rPr lang="zh-TW" altLang="zh-TW" sz="2000">
                            <a:latin typeface="Cambria Math" panose="02040503050406030204" pitchFamily="18" charset="0"/>
                          </a:rPr>
                          <m:t>𝑔</m:t>
                        </m:r>
                      </m:e>
                      <m:sub>
                        <m:r>
                          <a:rPr lang="zh-TW" altLang="zh-TW" sz="2000">
                            <a:latin typeface="Cambria Math" panose="02040503050406030204" pitchFamily="18" charset="0"/>
                          </a:rPr>
                          <m:t>𝑘</m:t>
                        </m:r>
                      </m:sub>
                    </m:sSub>
                    <m:r>
                      <a:rPr lang="zh-TW" altLang="zh-TW" sz="2000">
                        <a:latin typeface="Cambria Math" panose="02040503050406030204" pitchFamily="18" charset="0"/>
                      </a:rPr>
                      <m:t>}</m:t>
                    </m:r>
                  </m:oMath>
                </a14:m>
                <a:r>
                  <a:rPr lang="en-US" altLang="zh-TW" sz="2000" dirty="0"/>
                  <a:t> and </a:t>
                </a:r>
                <a14:m>
                  <m:oMath xmlns:m="http://schemas.openxmlformats.org/officeDocument/2006/math">
                    <m:r>
                      <a:rPr lang="zh-TW" altLang="zh-TW" sz="2000">
                        <a:latin typeface="Cambria Math" panose="02040503050406030204" pitchFamily="18" charset="0"/>
                      </a:rPr>
                      <m:t>{</m:t>
                    </m:r>
                    <m:sSub>
                      <m:sSubPr>
                        <m:ctrlPr>
                          <a:rPr lang="zh-TW" altLang="zh-TW" sz="2000" i="1">
                            <a:latin typeface="Cambria Math" panose="02040503050406030204" pitchFamily="18" charset="0"/>
                          </a:rPr>
                        </m:ctrlPr>
                      </m:sSubPr>
                      <m:e>
                        <m:r>
                          <a:rPr lang="zh-TW" altLang="zh-TW" sz="2000">
                            <a:latin typeface="Cambria Math" panose="02040503050406030204" pitchFamily="18" charset="0"/>
                          </a:rPr>
                          <m:t>𝐸</m:t>
                        </m:r>
                      </m:e>
                      <m:sub>
                        <m:r>
                          <a:rPr lang="zh-TW" altLang="zh-TW" sz="2000">
                            <a:latin typeface="Cambria Math" panose="02040503050406030204" pitchFamily="18" charset="0"/>
                          </a:rPr>
                          <m:t>𝑖</m:t>
                        </m:r>
                      </m:sub>
                    </m:sSub>
                    <m:r>
                      <a:rPr lang="zh-TW" altLang="zh-TW" sz="2000">
                        <a:latin typeface="Cambria Math" panose="02040503050406030204" pitchFamily="18" charset="0"/>
                      </a:rPr>
                      <m:t>}</m:t>
                    </m:r>
                  </m:oMath>
                </a14:m>
                <a:endParaRPr lang="en-US" altLang="zh-TW" sz="2000" dirty="0"/>
              </a:p>
              <a:p>
                <a:pPr marL="101598" indent="0">
                  <a:buNone/>
                </a:pPr>
                <a14:m>
                  <m:oMathPara xmlns:m="http://schemas.openxmlformats.org/officeDocument/2006/math">
                    <m:oMathParaPr>
                      <m:jc m:val="centerGroup"/>
                    </m:oMathParaPr>
                    <m:oMath xmlns:m="http://schemas.openxmlformats.org/officeDocument/2006/math">
                      <m:r>
                        <a:rPr lang="x-IV_mathan" altLang="zh-TW" sz="2000">
                          <a:latin typeface="Cambria Math" panose="02040503050406030204" pitchFamily="18" charset="0"/>
                        </a:rPr>
                        <m:t>𝐸</m:t>
                      </m:r>
                      <m:r>
                        <a:rPr lang="x-IV_mathan" altLang="zh-TW" sz="2000">
                          <a:latin typeface="Cambria Math" panose="02040503050406030204" pitchFamily="18" charset="0"/>
                        </a:rPr>
                        <m:t>=</m:t>
                      </m:r>
                      <m:nary>
                        <m:naryPr>
                          <m:chr m:val="∑"/>
                          <m:supHide m:val="on"/>
                          <m:ctrlPr>
                            <a:rPr lang="x-IV_mathan" altLang="zh-TW" sz="2000" i="1">
                              <a:latin typeface="Cambria Math" panose="02040503050406030204" pitchFamily="18" charset="0"/>
                            </a:rPr>
                          </m:ctrlPr>
                        </m:naryPr>
                        <m:sub>
                          <m:r>
                            <a:rPr lang="x-IV_mathan" altLang="zh-TW" sz="2000">
                              <a:latin typeface="Cambria Math" panose="02040503050406030204" pitchFamily="18" charset="0"/>
                            </a:rPr>
                            <m:t>𝑖</m:t>
                          </m:r>
                        </m:sub>
                        <m:sup/>
                        <m:e>
                          <m:nary>
                            <m:naryPr>
                              <m:chr m:val="∑"/>
                              <m:supHide m:val="on"/>
                              <m:ctrlPr>
                                <a:rPr lang="x-IV_mathan" altLang="zh-TW" sz="2000" i="1">
                                  <a:latin typeface="Cambria Math" panose="02040503050406030204" pitchFamily="18" charset="0"/>
                                </a:rPr>
                              </m:ctrlPr>
                            </m:naryPr>
                            <m:sub>
                              <m:r>
                                <a:rPr lang="x-IV_mathan" altLang="zh-TW" sz="2000">
                                  <a:latin typeface="Cambria Math" panose="02040503050406030204" pitchFamily="18" charset="0"/>
                                </a:rPr>
                                <m:t>𝑗</m:t>
                              </m:r>
                            </m:sub>
                            <m:sup/>
                            <m:e>
                              <m:r>
                                <a:rPr lang="x-IV_mathan" altLang="zh-TW" sz="2000">
                                  <a:latin typeface="Cambria Math" panose="02040503050406030204" pitchFamily="18" charset="0"/>
                                </a:rPr>
                                <m:t>𝑤</m:t>
                              </m:r>
                              <m:d>
                                <m:dPr>
                                  <m:ctrlPr>
                                    <a:rPr lang="x-IV_mathan" altLang="zh-TW" sz="2000" i="1">
                                      <a:latin typeface="Cambria Math" panose="02040503050406030204" pitchFamily="18" charset="0"/>
                                    </a:rPr>
                                  </m:ctrlPr>
                                </m:dPr>
                                <m:e>
                                  <m:sSub>
                                    <m:sSubPr>
                                      <m:ctrlPr>
                                        <a:rPr lang="x-IV_mathan" altLang="zh-TW" sz="2000" i="1">
                                          <a:latin typeface="Cambria Math" panose="02040503050406030204" pitchFamily="18" charset="0"/>
                                        </a:rPr>
                                      </m:ctrlPr>
                                    </m:sSubPr>
                                    <m:e>
                                      <m:r>
                                        <a:rPr lang="x-IV_mathan" altLang="zh-TW" sz="2000">
                                          <a:latin typeface="Cambria Math" panose="02040503050406030204" pitchFamily="18" charset="0"/>
                                        </a:rPr>
                                        <m:t>𝑧</m:t>
                                      </m:r>
                                    </m:e>
                                    <m:sub>
                                      <m:r>
                                        <a:rPr lang="x-IV_mathan" altLang="zh-TW" sz="2000">
                                          <a:latin typeface="Cambria Math" panose="02040503050406030204" pitchFamily="18" charset="0"/>
                                        </a:rPr>
                                        <m:t>𝑖𝑗</m:t>
                                      </m:r>
                                    </m:sub>
                                  </m:sSub>
                                </m:e>
                              </m:d>
                              <m:sSup>
                                <m:sSupPr>
                                  <m:ctrlPr>
                                    <a:rPr lang="x-IV_mathan" altLang="zh-TW" sz="2000" i="1">
                                      <a:latin typeface="Cambria Math" panose="02040503050406030204" pitchFamily="18" charset="0"/>
                                    </a:rPr>
                                  </m:ctrlPr>
                                </m:sSupPr>
                                <m:e>
                                  <m:d>
                                    <m:dPr>
                                      <m:begChr m:val="["/>
                                      <m:endChr m:val="]"/>
                                      <m:ctrlPr>
                                        <a:rPr lang="x-IV_mathan" altLang="zh-TW" sz="2000" i="1">
                                          <a:latin typeface="Cambria Math" panose="02040503050406030204" pitchFamily="18" charset="0"/>
                                        </a:rPr>
                                      </m:ctrlPr>
                                    </m:dPr>
                                    <m:e>
                                      <m:r>
                                        <a:rPr lang="x-IV_mathan" altLang="zh-TW" sz="2000" smtClean="0">
                                          <a:solidFill>
                                            <a:srgbClr val="0070C0"/>
                                          </a:solidFill>
                                          <a:latin typeface="Cambria Math" panose="02040503050406030204" pitchFamily="18" charset="0"/>
                                        </a:rPr>
                                        <m:t>𝑔</m:t>
                                      </m:r>
                                      <m:d>
                                        <m:dPr>
                                          <m:ctrlPr>
                                            <a:rPr lang="x-IV_mathan" altLang="zh-TW" sz="2000" i="1">
                                              <a:solidFill>
                                                <a:srgbClr val="0070C0"/>
                                              </a:solidFill>
                                              <a:latin typeface="Cambria Math" panose="02040503050406030204" pitchFamily="18" charset="0"/>
                                            </a:rPr>
                                          </m:ctrlPr>
                                        </m:dPr>
                                        <m:e>
                                          <m:sSub>
                                            <m:sSubPr>
                                              <m:ctrlPr>
                                                <a:rPr lang="x-IV_mathan" altLang="zh-TW" sz="2000" i="1">
                                                  <a:solidFill>
                                                    <a:srgbClr val="0070C0"/>
                                                  </a:solidFill>
                                                  <a:latin typeface="Cambria Math" panose="02040503050406030204" pitchFamily="18" charset="0"/>
                                                </a:rPr>
                                              </m:ctrlPr>
                                            </m:sSubPr>
                                            <m:e>
                                              <m:r>
                                                <a:rPr lang="x-IV_mathan" altLang="zh-TW" sz="2000">
                                                  <a:solidFill>
                                                    <a:srgbClr val="0070C0"/>
                                                  </a:solidFill>
                                                  <a:latin typeface="Cambria Math" panose="02040503050406030204" pitchFamily="18" charset="0"/>
                                                </a:rPr>
                                                <m:t>𝑧</m:t>
                                              </m:r>
                                            </m:e>
                                            <m:sub>
                                              <m:r>
                                                <a:rPr lang="x-IV_mathan" altLang="zh-TW" sz="2000">
                                                  <a:solidFill>
                                                    <a:srgbClr val="0070C0"/>
                                                  </a:solidFill>
                                                  <a:latin typeface="Cambria Math" panose="02040503050406030204" pitchFamily="18" charset="0"/>
                                                </a:rPr>
                                                <m:t>𝑖𝑗</m:t>
                                              </m:r>
                                            </m:sub>
                                          </m:sSub>
                                        </m:e>
                                      </m:d>
                                      <m:r>
                                        <a:rPr lang="x-IV_mathan" altLang="zh-TW" sz="2000">
                                          <a:latin typeface="Cambria Math" panose="02040503050406030204" pitchFamily="18" charset="0"/>
                                        </a:rPr>
                                        <m:t>−</m:t>
                                      </m:r>
                                      <m:func>
                                        <m:funcPr>
                                          <m:ctrlPr>
                                            <a:rPr lang="x-IV_mathan" altLang="zh-TW" sz="2000" i="1" smtClean="0">
                                              <a:solidFill>
                                                <a:srgbClr val="0070C0"/>
                                              </a:solidFill>
                                              <a:latin typeface="Cambria Math" panose="02040503050406030204" pitchFamily="18" charset="0"/>
                                            </a:rPr>
                                          </m:ctrlPr>
                                        </m:funcPr>
                                        <m:fName>
                                          <m:r>
                                            <m:rPr>
                                              <m:sty m:val="p"/>
                                            </m:rPr>
                                            <a:rPr lang="x-IV_mathan" altLang="zh-TW" sz="2000">
                                              <a:solidFill>
                                                <a:srgbClr val="0070C0"/>
                                              </a:solidFill>
                                              <a:latin typeface="Cambria Math" panose="02040503050406030204" pitchFamily="18" charset="0"/>
                                            </a:rPr>
                                            <m:t>log</m:t>
                                          </m:r>
                                        </m:fName>
                                        <m:e>
                                          <m:sSub>
                                            <m:sSubPr>
                                              <m:ctrlPr>
                                                <a:rPr lang="x-IV_mathan" altLang="zh-TW" sz="2000" i="1">
                                                  <a:solidFill>
                                                    <a:srgbClr val="0070C0"/>
                                                  </a:solidFill>
                                                  <a:latin typeface="Cambria Math" panose="02040503050406030204" pitchFamily="18" charset="0"/>
                                                </a:rPr>
                                              </m:ctrlPr>
                                            </m:sSubPr>
                                            <m:e>
                                              <m:r>
                                                <a:rPr lang="x-IV_mathan" altLang="zh-TW" sz="2000">
                                                  <a:solidFill>
                                                    <a:srgbClr val="0070C0"/>
                                                  </a:solidFill>
                                                  <a:latin typeface="Cambria Math" panose="02040503050406030204" pitchFamily="18" charset="0"/>
                                                </a:rPr>
                                                <m:t>𝐸</m:t>
                                              </m:r>
                                            </m:e>
                                            <m:sub>
                                              <m:r>
                                                <a:rPr lang="x-IV_mathan" altLang="zh-TW" sz="2000">
                                                  <a:solidFill>
                                                    <a:srgbClr val="0070C0"/>
                                                  </a:solidFill>
                                                  <a:latin typeface="Cambria Math" panose="02040503050406030204" pitchFamily="18" charset="0"/>
                                                </a:rPr>
                                                <m:t>𝑖</m:t>
                                              </m:r>
                                            </m:sub>
                                          </m:sSub>
                                        </m:e>
                                      </m:func>
                                      <m:r>
                                        <a:rPr lang="x-IV_mathan" altLang="zh-TW" sz="2000">
                                          <a:latin typeface="Cambria Math" panose="02040503050406030204" pitchFamily="18" charset="0"/>
                                        </a:rPr>
                                        <m:t>−</m:t>
                                      </m:r>
                                      <m:func>
                                        <m:funcPr>
                                          <m:ctrlPr>
                                            <a:rPr lang="x-IV_mathan" altLang="zh-TW" sz="2000" i="1">
                                              <a:latin typeface="Cambria Math" panose="02040503050406030204" pitchFamily="18" charset="0"/>
                                            </a:rPr>
                                          </m:ctrlPr>
                                        </m:funcPr>
                                        <m:fName>
                                          <m:r>
                                            <m:rPr>
                                              <m:sty m:val="p"/>
                                            </m:rPr>
                                            <a:rPr lang="x-IV_mathan" altLang="zh-TW" sz="2000">
                                              <a:latin typeface="Cambria Math" panose="02040503050406030204" pitchFamily="18" charset="0"/>
                                            </a:rPr>
                                            <m:t>log</m:t>
                                          </m:r>
                                        </m:fName>
                                        <m:e>
                                          <m:sSub>
                                            <m:sSubPr>
                                              <m:ctrlPr>
                                                <a:rPr lang="x-IV_mathan" altLang="zh-TW" sz="2000" i="1">
                                                  <a:latin typeface="Cambria Math" panose="02040503050406030204" pitchFamily="18" charset="0"/>
                                                </a:rPr>
                                              </m:ctrlPr>
                                            </m:sSubPr>
                                            <m:e>
                                              <m:r>
                                                <a:rPr lang="x-IV_mathan" altLang="zh-TW" sz="2000">
                                                  <a:latin typeface="Cambria Math" panose="02040503050406030204" pitchFamily="18" charset="0"/>
                                                </a:rPr>
                                                <m:t>𝑡</m:t>
                                              </m:r>
                                            </m:e>
                                            <m:sub>
                                              <m:r>
                                                <a:rPr lang="x-IV_mathan" altLang="zh-TW" sz="2000">
                                                  <a:latin typeface="Cambria Math" panose="02040503050406030204" pitchFamily="18" charset="0"/>
                                                </a:rPr>
                                                <m:t>𝑗</m:t>
                                              </m:r>
                                            </m:sub>
                                          </m:sSub>
                                        </m:e>
                                      </m:func>
                                    </m:e>
                                  </m:d>
                                </m:e>
                                <m:sup>
                                  <m:r>
                                    <a:rPr lang="x-IV_mathan" altLang="zh-TW" sz="2000">
                                      <a:latin typeface="Cambria Math" panose="02040503050406030204" pitchFamily="18" charset="0"/>
                                    </a:rPr>
                                    <m:t>2</m:t>
                                  </m:r>
                                </m:sup>
                              </m:sSup>
                            </m:e>
                          </m:nary>
                        </m:e>
                      </m:nary>
                      <m:r>
                        <a:rPr lang="x-IV_mathan" altLang="zh-TW" sz="2000">
                          <a:latin typeface="Cambria Math" panose="02040503050406030204" pitchFamily="18" charset="0"/>
                        </a:rPr>
                        <m:t>+</m:t>
                      </m:r>
                      <m:r>
                        <a:rPr lang="x-IV_mathan" altLang="zh-TW" sz="2000">
                          <a:latin typeface="Cambria Math" panose="02040503050406030204" pitchFamily="18" charset="0"/>
                        </a:rPr>
                        <m:t>𝜆</m:t>
                      </m:r>
                      <m:nary>
                        <m:naryPr>
                          <m:chr m:val="∑"/>
                          <m:supHide m:val="on"/>
                          <m:ctrlPr>
                            <a:rPr lang="x-IV_mathan" altLang="zh-TW" sz="2000" i="1">
                              <a:latin typeface="Cambria Math" panose="02040503050406030204" pitchFamily="18" charset="0"/>
                            </a:rPr>
                          </m:ctrlPr>
                        </m:naryPr>
                        <m:sub>
                          <m:r>
                            <a:rPr lang="x-IV_mathan" altLang="zh-TW" sz="2000">
                              <a:latin typeface="Cambria Math" panose="02040503050406030204" pitchFamily="18" charset="0"/>
                            </a:rPr>
                            <m:t>𝑘</m:t>
                          </m:r>
                        </m:sub>
                        <m:sup/>
                        <m:e>
                          <m:r>
                            <a:rPr lang="x-IV_mathan" altLang="zh-TW" sz="2000">
                              <a:latin typeface="Cambria Math" panose="02040503050406030204" pitchFamily="18" charset="0"/>
                            </a:rPr>
                            <m:t>𝑤</m:t>
                          </m:r>
                          <m:d>
                            <m:dPr>
                              <m:ctrlPr>
                                <a:rPr lang="x-IV_mathan" altLang="zh-TW" sz="2000" i="1">
                                  <a:latin typeface="Cambria Math" panose="02040503050406030204" pitchFamily="18" charset="0"/>
                                </a:rPr>
                              </m:ctrlPr>
                            </m:dPr>
                            <m:e>
                              <m:r>
                                <a:rPr lang="x-IV_mathan" altLang="zh-TW" sz="2000">
                                  <a:latin typeface="Cambria Math" panose="02040503050406030204" pitchFamily="18" charset="0"/>
                                </a:rPr>
                                <m:t>𝑘</m:t>
                              </m:r>
                            </m:e>
                          </m:d>
                          <m:sSup>
                            <m:sSupPr>
                              <m:ctrlPr>
                                <a:rPr lang="x-IV_mathan" altLang="zh-TW" sz="2000" i="1" smtClean="0">
                                  <a:solidFill>
                                    <a:srgbClr val="0070C0"/>
                                  </a:solidFill>
                                  <a:latin typeface="Cambria Math" panose="02040503050406030204" pitchFamily="18" charset="0"/>
                                </a:rPr>
                              </m:ctrlPr>
                            </m:sSupPr>
                            <m:e>
                              <m:r>
                                <a:rPr lang="x-IV_mathan" altLang="zh-TW" sz="2000">
                                  <a:solidFill>
                                    <a:srgbClr val="0070C0"/>
                                  </a:solidFill>
                                  <a:latin typeface="Cambria Math" panose="02040503050406030204" pitchFamily="18" charset="0"/>
                                </a:rPr>
                                <m:t>𝑔</m:t>
                              </m:r>
                            </m:e>
                            <m:sup>
                              <m:r>
                                <a:rPr lang="x-IV_mathan" altLang="zh-TW" sz="2000">
                                  <a:solidFill>
                                    <a:srgbClr val="0070C0"/>
                                  </a:solidFill>
                                  <a:latin typeface="Cambria Math" panose="02040503050406030204" pitchFamily="18" charset="0"/>
                                </a:rPr>
                                <m:t>′′</m:t>
                              </m:r>
                            </m:sup>
                          </m:sSup>
                          <m:sSup>
                            <m:sSupPr>
                              <m:ctrlPr>
                                <a:rPr lang="x-IV_mathan" altLang="zh-TW" sz="2000" i="1">
                                  <a:solidFill>
                                    <a:srgbClr val="0070C0"/>
                                  </a:solidFill>
                                  <a:latin typeface="Cambria Math" panose="02040503050406030204" pitchFamily="18" charset="0"/>
                                </a:rPr>
                              </m:ctrlPr>
                            </m:sSupPr>
                            <m:e>
                              <m:d>
                                <m:dPr>
                                  <m:ctrlPr>
                                    <a:rPr lang="x-IV_mathan" altLang="zh-TW" sz="2000" i="1">
                                      <a:solidFill>
                                        <a:srgbClr val="0070C0"/>
                                      </a:solidFill>
                                      <a:latin typeface="Cambria Math" panose="02040503050406030204" pitchFamily="18" charset="0"/>
                                    </a:rPr>
                                  </m:ctrlPr>
                                </m:dPr>
                                <m:e>
                                  <m:r>
                                    <a:rPr lang="x-IV_mathan" altLang="zh-TW" sz="2000">
                                      <a:solidFill>
                                        <a:srgbClr val="0070C0"/>
                                      </a:solidFill>
                                      <a:latin typeface="Cambria Math" panose="02040503050406030204" pitchFamily="18" charset="0"/>
                                    </a:rPr>
                                    <m:t>𝑘</m:t>
                                  </m:r>
                                </m:e>
                              </m:d>
                            </m:e>
                            <m:sup>
                              <m:r>
                                <a:rPr lang="x-IV_mathan" altLang="zh-TW" sz="2000">
                                  <a:solidFill>
                                    <a:srgbClr val="0070C0"/>
                                  </a:solidFill>
                                  <a:latin typeface="Cambria Math" panose="02040503050406030204" pitchFamily="18" charset="0"/>
                                </a:rPr>
                                <m:t>2</m:t>
                              </m:r>
                            </m:sup>
                          </m:sSup>
                        </m:e>
                      </m:nary>
                    </m:oMath>
                  </m:oMathPara>
                </a14:m>
                <a:endParaRPr lang="x-IV_mathan" altLang="zh-TW" sz="2000" dirty="0"/>
              </a:p>
              <a:p>
                <a:endParaRPr lang="en-US" altLang="zh-TW" dirty="0"/>
              </a:p>
              <a:p>
                <a:pPr marL="101598" indent="0">
                  <a:buNone/>
                </a:pPr>
                <a:endParaRPr lang="en-US" altLang="zh-TW" dirty="0"/>
              </a:p>
              <a:p>
                <a:endParaRPr lang="zh-TW" altLang="en-US" dirty="0"/>
              </a:p>
            </p:txBody>
          </p:sp>
        </mc:Choice>
        <mc:Fallback xmlns="">
          <p:sp>
            <p:nvSpPr>
              <p:cNvPr id="3" name="文字版面配置區 2">
                <a:extLst>
                  <a:ext uri="{FF2B5EF4-FFF2-40B4-BE49-F238E27FC236}">
                    <a16:creationId xmlns:a16="http://schemas.microsoft.com/office/drawing/2014/main" id="{F2B8D794-A43A-4E0E-9409-AD53EF548B6B}"/>
                  </a:ext>
                </a:extLst>
              </p:cNvPr>
              <p:cNvSpPr>
                <a:spLocks noGrp="1" noRot="1" noChangeAspect="1" noMove="1" noResize="1" noEditPoints="1" noAdjustHandles="1" noChangeArrowheads="1" noChangeShapeType="1" noTextEdit="1"/>
              </p:cNvSpPr>
              <p:nvPr>
                <p:ph type="body" idx="1"/>
              </p:nvPr>
            </p:nvSpPr>
            <p:spPr>
              <a:blipFill>
                <a:blip r:embed="rId3"/>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37280044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7CE909A-309C-4395-A6F4-02444EFC4759}"/>
              </a:ext>
            </a:extLst>
          </p:cNvPr>
          <p:cNvSpPr>
            <a:spLocks noGrp="1"/>
          </p:cNvSpPr>
          <p:nvPr>
            <p:ph type="title"/>
          </p:nvPr>
        </p:nvSpPr>
        <p:spPr/>
        <p:txBody>
          <a:bodyPr/>
          <a:lstStyle/>
          <a:p>
            <a:r>
              <a:rPr lang="en-US" altLang="zh-TW" dirty="0"/>
              <a:t>Introduction </a:t>
            </a:r>
            <a:endParaRPr lang="zh-TW" altLang="en-US" dirty="0"/>
          </a:p>
        </p:txBody>
      </p:sp>
      <p:sp>
        <p:nvSpPr>
          <p:cNvPr id="3" name="文字版面配置區 2">
            <a:extLst>
              <a:ext uri="{FF2B5EF4-FFF2-40B4-BE49-F238E27FC236}">
                <a16:creationId xmlns:a16="http://schemas.microsoft.com/office/drawing/2014/main" id="{AD0AA4D5-C5CD-4F40-9BE3-8D5BB9FAFF64}"/>
              </a:ext>
            </a:extLst>
          </p:cNvPr>
          <p:cNvSpPr>
            <a:spLocks noGrp="1"/>
          </p:cNvSpPr>
          <p:nvPr>
            <p:ph type="body" idx="1"/>
          </p:nvPr>
        </p:nvSpPr>
        <p:spPr/>
        <p:txBody>
          <a:bodyPr/>
          <a:lstStyle/>
          <a:p>
            <a:r>
              <a:rPr lang="en-US" altLang="zh-TW" sz="2000" dirty="0"/>
              <a:t>Most widespread commercial impact.</a:t>
            </a:r>
          </a:p>
          <a:p>
            <a:r>
              <a:rPr lang="en-US" altLang="zh-TW" sz="2000" dirty="0"/>
              <a:t>Most smartphones has built-in computational photography functions.</a:t>
            </a:r>
          </a:p>
          <a:p>
            <a:endParaRPr lang="zh-TW" altLang="en-US" dirty="0"/>
          </a:p>
        </p:txBody>
      </p:sp>
      <p:pic>
        <p:nvPicPr>
          <p:cNvPr id="5" name="圖片 4">
            <a:extLst>
              <a:ext uri="{FF2B5EF4-FFF2-40B4-BE49-F238E27FC236}">
                <a16:creationId xmlns:a16="http://schemas.microsoft.com/office/drawing/2014/main" id="{9788D64F-4AE7-44A0-B4BB-1AE542EE64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292" y="3941961"/>
            <a:ext cx="2753880" cy="2137665"/>
          </a:xfrm>
          <a:prstGeom prst="rect">
            <a:avLst/>
          </a:prstGeom>
        </p:spPr>
      </p:pic>
      <p:pic>
        <p:nvPicPr>
          <p:cNvPr id="7" name="圖片 6">
            <a:extLst>
              <a:ext uri="{FF2B5EF4-FFF2-40B4-BE49-F238E27FC236}">
                <a16:creationId xmlns:a16="http://schemas.microsoft.com/office/drawing/2014/main" id="{273ECBDE-6BAE-480F-9F4E-1A303B198C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7140" y="3946395"/>
            <a:ext cx="3798862" cy="2137665"/>
          </a:xfrm>
          <a:prstGeom prst="rect">
            <a:avLst/>
          </a:prstGeom>
        </p:spPr>
      </p:pic>
      <p:pic>
        <p:nvPicPr>
          <p:cNvPr id="9" name="圖片 8">
            <a:extLst>
              <a:ext uri="{FF2B5EF4-FFF2-40B4-BE49-F238E27FC236}">
                <a16:creationId xmlns:a16="http://schemas.microsoft.com/office/drawing/2014/main" id="{D1A23BAC-58AC-41D8-8AB8-6CA56A141EAA}"/>
              </a:ext>
            </a:extLst>
          </p:cNvPr>
          <p:cNvPicPr>
            <a:picLocks noChangeAspect="1"/>
          </p:cNvPicPr>
          <p:nvPr/>
        </p:nvPicPr>
        <p:blipFill rotWithShape="1">
          <a:blip r:embed="rId5">
            <a:extLst>
              <a:ext uri="{28A0092B-C50C-407E-A947-70E740481C1C}">
                <a14:useLocalDpi xmlns:a14="http://schemas.microsoft.com/office/drawing/2010/main" val="0"/>
              </a:ext>
            </a:extLst>
          </a:blip>
          <a:srcRect l="53459" t="46927" r="-1"/>
          <a:stretch/>
        </p:blipFill>
        <p:spPr>
          <a:xfrm>
            <a:off x="8346557" y="3877936"/>
            <a:ext cx="3032491" cy="2274585"/>
          </a:xfrm>
          <a:prstGeom prst="rect">
            <a:avLst/>
          </a:prstGeom>
        </p:spPr>
      </p:pic>
      <p:sp>
        <p:nvSpPr>
          <p:cNvPr id="13" name="文字方塊 12">
            <a:extLst>
              <a:ext uri="{FF2B5EF4-FFF2-40B4-BE49-F238E27FC236}">
                <a16:creationId xmlns:a16="http://schemas.microsoft.com/office/drawing/2014/main" id="{A3598449-A5A1-4B66-A3DF-959B9888C13C}"/>
              </a:ext>
            </a:extLst>
          </p:cNvPr>
          <p:cNvSpPr txBox="1"/>
          <p:nvPr/>
        </p:nvSpPr>
        <p:spPr>
          <a:xfrm>
            <a:off x="1547903" y="6161350"/>
            <a:ext cx="1040670" cy="523220"/>
          </a:xfrm>
          <a:prstGeom prst="rect">
            <a:avLst/>
          </a:prstGeom>
          <a:noFill/>
        </p:spPr>
        <p:txBody>
          <a:bodyPr wrap="none" rtlCol="0">
            <a:spAutoFit/>
          </a:bodyPr>
          <a:lstStyle/>
          <a:p>
            <a:pPr algn="ctr"/>
            <a:r>
              <a:rPr lang="en-US" altLang="zh-TW" dirty="0">
                <a:solidFill>
                  <a:schemeClr val="accent5">
                    <a:lumMod val="75000"/>
                  </a:schemeClr>
                </a:solidFill>
              </a:rPr>
              <a:t>Panoramic</a:t>
            </a:r>
          </a:p>
          <a:p>
            <a:pPr algn="ctr"/>
            <a:r>
              <a:rPr lang="en-US" altLang="zh-TW" dirty="0">
                <a:solidFill>
                  <a:schemeClr val="accent5">
                    <a:lumMod val="75000"/>
                  </a:schemeClr>
                </a:solidFill>
              </a:rPr>
              <a:t>Stitching</a:t>
            </a:r>
            <a:endParaRPr lang="zh-TW" altLang="en-US" dirty="0">
              <a:solidFill>
                <a:schemeClr val="accent5">
                  <a:lumMod val="75000"/>
                </a:schemeClr>
              </a:solidFill>
            </a:endParaRPr>
          </a:p>
        </p:txBody>
      </p:sp>
      <p:sp>
        <p:nvSpPr>
          <p:cNvPr id="14" name="文字方塊 13">
            <a:extLst>
              <a:ext uri="{FF2B5EF4-FFF2-40B4-BE49-F238E27FC236}">
                <a16:creationId xmlns:a16="http://schemas.microsoft.com/office/drawing/2014/main" id="{8199E520-7E53-482D-9749-11B73E61A42D}"/>
              </a:ext>
            </a:extLst>
          </p:cNvPr>
          <p:cNvSpPr txBox="1"/>
          <p:nvPr/>
        </p:nvSpPr>
        <p:spPr>
          <a:xfrm>
            <a:off x="4532178" y="6096765"/>
            <a:ext cx="2838484" cy="646331"/>
          </a:xfrm>
          <a:prstGeom prst="rect">
            <a:avLst/>
          </a:prstGeom>
          <a:noFill/>
        </p:spPr>
        <p:txBody>
          <a:bodyPr wrap="square" rtlCol="0">
            <a:spAutoFit/>
          </a:bodyPr>
          <a:lstStyle/>
          <a:p>
            <a:pPr algn="ctr"/>
            <a:r>
              <a:rPr lang="en-US" altLang="zh-TW" dirty="0">
                <a:solidFill>
                  <a:schemeClr val="accent5">
                    <a:lumMod val="75000"/>
                  </a:schemeClr>
                </a:solidFill>
              </a:rPr>
              <a:t>HDR</a:t>
            </a:r>
          </a:p>
          <a:p>
            <a:pPr algn="ctr"/>
            <a:r>
              <a:rPr lang="en-US" altLang="zh-TW" dirty="0">
                <a:solidFill>
                  <a:schemeClr val="accent5">
                    <a:lumMod val="75000"/>
                  </a:schemeClr>
                </a:solidFill>
              </a:rPr>
              <a:t>(High Dynamic Range)</a:t>
            </a:r>
            <a:endParaRPr lang="zh-TW" altLang="en-US" dirty="0">
              <a:solidFill>
                <a:schemeClr val="accent5">
                  <a:lumMod val="75000"/>
                </a:schemeClr>
              </a:solidFill>
            </a:endParaRPr>
          </a:p>
        </p:txBody>
      </p:sp>
      <p:sp>
        <p:nvSpPr>
          <p:cNvPr id="15" name="文字方塊 14">
            <a:extLst>
              <a:ext uri="{FF2B5EF4-FFF2-40B4-BE49-F238E27FC236}">
                <a16:creationId xmlns:a16="http://schemas.microsoft.com/office/drawing/2014/main" id="{36D0EEC2-E5EB-4F3E-B3D3-E96FF6D1B795}"/>
              </a:ext>
            </a:extLst>
          </p:cNvPr>
          <p:cNvSpPr txBox="1"/>
          <p:nvPr/>
        </p:nvSpPr>
        <p:spPr>
          <a:xfrm>
            <a:off x="9314267" y="6216217"/>
            <a:ext cx="1399743" cy="307777"/>
          </a:xfrm>
          <a:prstGeom prst="rect">
            <a:avLst/>
          </a:prstGeom>
          <a:noFill/>
        </p:spPr>
        <p:txBody>
          <a:bodyPr wrap="none" rtlCol="0">
            <a:spAutoFit/>
          </a:bodyPr>
          <a:lstStyle/>
          <a:p>
            <a:pPr algn="ctr"/>
            <a:r>
              <a:rPr lang="en-US" altLang="zh-TW" dirty="0">
                <a:solidFill>
                  <a:schemeClr val="accent5">
                    <a:lumMod val="75000"/>
                  </a:schemeClr>
                </a:solidFill>
              </a:rPr>
              <a:t>Noise Removal</a:t>
            </a:r>
            <a:endParaRPr lang="zh-TW" altLang="en-US" dirty="0">
              <a:solidFill>
                <a:schemeClr val="accent5">
                  <a:lumMod val="75000"/>
                </a:schemeClr>
              </a:solidFill>
            </a:endParaRPr>
          </a:p>
        </p:txBody>
      </p:sp>
    </p:spTree>
    <p:extLst>
      <p:ext uri="{BB962C8B-B14F-4D97-AF65-F5344CB8AC3E}">
        <p14:creationId xmlns:p14="http://schemas.microsoft.com/office/powerpoint/2010/main" val="3292847151"/>
      </p:ext>
    </p:extLst>
  </p:cSld>
  <p:clrMapOvr>
    <a:masterClrMapping/>
  </p:clrMapOvr>
  <p:transition>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A20E2B4-DDEA-40AE-BA3D-F485D18A2E02}"/>
              </a:ext>
            </a:extLst>
          </p:cNvPr>
          <p:cNvSpPr>
            <a:spLocks noGrp="1"/>
          </p:cNvSpPr>
          <p:nvPr>
            <p:ph type="title"/>
          </p:nvPr>
        </p:nvSpPr>
        <p:spPr>
          <a:xfrm>
            <a:off x="1841666" y="1194816"/>
            <a:ext cx="7840215" cy="580800"/>
          </a:xfrm>
        </p:spPr>
        <p:txBody>
          <a:bodyPr/>
          <a:lstStyle/>
          <a:p>
            <a:r>
              <a:rPr lang="en-US" altLang="zh-TW" dirty="0"/>
              <a:t>Step 1: Estimate the radiometric response function</a:t>
            </a:r>
            <a:endParaRPr lang="zh-TW" altLang="en-US" dirty="0"/>
          </a:p>
        </p:txBody>
      </p:sp>
      <p:sp>
        <p:nvSpPr>
          <p:cNvPr id="3" name="文字版面配置區 2">
            <a:extLst>
              <a:ext uri="{FF2B5EF4-FFF2-40B4-BE49-F238E27FC236}">
                <a16:creationId xmlns:a16="http://schemas.microsoft.com/office/drawing/2014/main" id="{F2B8D794-A43A-4E0E-9409-AD53EF548B6B}"/>
              </a:ext>
            </a:extLst>
          </p:cNvPr>
          <p:cNvSpPr>
            <a:spLocks noGrp="1"/>
          </p:cNvSpPr>
          <p:nvPr>
            <p:ph type="body" idx="1"/>
          </p:nvPr>
        </p:nvSpPr>
        <p:spPr/>
        <p:txBody>
          <a:bodyPr/>
          <a:lstStyle/>
          <a:p>
            <a:r>
              <a:rPr lang="en-US" altLang="zh-TW" sz="2000" dirty="0"/>
              <a:t>Result (</a:t>
            </a:r>
            <a:r>
              <a:rPr lang="en-US" altLang="zh-TW" sz="2000" dirty="0" err="1"/>
              <a:t>Debevec</a:t>
            </a:r>
            <a:r>
              <a:rPr lang="en-US" altLang="zh-TW" sz="2000" dirty="0"/>
              <a:t> and Malik 1997)</a:t>
            </a:r>
            <a:endParaRPr lang="x-IV_mathan" altLang="zh-TW" sz="2000" dirty="0"/>
          </a:p>
          <a:p>
            <a:endParaRPr lang="en-US" altLang="zh-TW" dirty="0"/>
          </a:p>
          <a:p>
            <a:pPr marL="101598" indent="0">
              <a:buNone/>
            </a:pPr>
            <a:endParaRPr lang="en-US" altLang="zh-TW" dirty="0"/>
          </a:p>
          <a:p>
            <a:endParaRPr lang="zh-TW" altLang="en-US" dirty="0"/>
          </a:p>
        </p:txBody>
      </p:sp>
      <p:pic>
        <p:nvPicPr>
          <p:cNvPr id="5" name="圖片 4">
            <a:extLst>
              <a:ext uri="{FF2B5EF4-FFF2-40B4-BE49-F238E27FC236}">
                <a16:creationId xmlns:a16="http://schemas.microsoft.com/office/drawing/2014/main" id="{E174B44A-18A2-4649-834E-423481915421}"/>
              </a:ext>
            </a:extLst>
          </p:cNvPr>
          <p:cNvPicPr>
            <a:picLocks noChangeAspect="1"/>
          </p:cNvPicPr>
          <p:nvPr/>
        </p:nvPicPr>
        <p:blipFill>
          <a:blip r:embed="rId3"/>
          <a:stretch>
            <a:fillRect/>
          </a:stretch>
        </p:blipFill>
        <p:spPr>
          <a:xfrm>
            <a:off x="2085415" y="2913520"/>
            <a:ext cx="8021169" cy="3391373"/>
          </a:xfrm>
          <a:prstGeom prst="rect">
            <a:avLst/>
          </a:prstGeom>
        </p:spPr>
      </p:pic>
    </p:spTree>
    <p:extLst>
      <p:ext uri="{BB962C8B-B14F-4D97-AF65-F5344CB8AC3E}">
        <p14:creationId xmlns:p14="http://schemas.microsoft.com/office/powerpoint/2010/main" val="12857321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A20E2B4-DDEA-40AE-BA3D-F485D18A2E02}"/>
              </a:ext>
            </a:extLst>
          </p:cNvPr>
          <p:cNvSpPr>
            <a:spLocks noGrp="1"/>
          </p:cNvSpPr>
          <p:nvPr>
            <p:ph type="title"/>
          </p:nvPr>
        </p:nvSpPr>
        <p:spPr>
          <a:xfrm>
            <a:off x="1841666" y="1194816"/>
            <a:ext cx="7840215" cy="580800"/>
          </a:xfrm>
        </p:spPr>
        <p:txBody>
          <a:bodyPr/>
          <a:lstStyle/>
          <a:p>
            <a:r>
              <a:rPr lang="en-US" altLang="zh-TW" dirty="0"/>
              <a:t>Step 2: Estimate a radiance map</a:t>
            </a:r>
            <a:endParaRPr lang="zh-TW" altLang="en-US" dirty="0"/>
          </a:p>
        </p:txBody>
      </p:sp>
      <mc:AlternateContent xmlns:mc="http://schemas.openxmlformats.org/markup-compatibility/2006" xmlns:a14="http://schemas.microsoft.com/office/drawing/2010/main">
        <mc:Choice Requires="a14">
          <p:sp>
            <p:nvSpPr>
              <p:cNvPr id="3" name="文字版面配置區 2">
                <a:extLst>
                  <a:ext uri="{FF2B5EF4-FFF2-40B4-BE49-F238E27FC236}">
                    <a16:creationId xmlns:a16="http://schemas.microsoft.com/office/drawing/2014/main" id="{F2B8D794-A43A-4E0E-9409-AD53EF548B6B}"/>
                  </a:ext>
                </a:extLst>
              </p:cNvPr>
              <p:cNvSpPr>
                <a:spLocks noGrp="1"/>
              </p:cNvSpPr>
              <p:nvPr>
                <p:ph type="body" idx="1"/>
              </p:nvPr>
            </p:nvSpPr>
            <p:spPr/>
            <p:txBody>
              <a:bodyPr/>
              <a:lstStyle/>
              <a:p>
                <a:r>
                  <a:rPr lang="en-US" altLang="zh-TW" sz="2000" dirty="0"/>
                  <a:t>Step 2: Merge the input images into a composite </a:t>
                </a:r>
                <a:r>
                  <a:rPr lang="en-US" altLang="zh-TW" sz="2000" dirty="0">
                    <a:solidFill>
                      <a:srgbClr val="0070C0"/>
                    </a:solidFill>
                  </a:rPr>
                  <a:t>radiance map.</a:t>
                </a:r>
              </a:p>
              <a:p>
                <a:r>
                  <a:rPr lang="x-IV_mathan" altLang="zh-TW" sz="2000" dirty="0"/>
                  <a:t>Ideal: </a:t>
                </a:r>
                <a14:m>
                  <m:oMath xmlns:m="http://schemas.openxmlformats.org/officeDocument/2006/math">
                    <m:r>
                      <a:rPr lang="x-IV_mathan" altLang="zh-TW" sz="2000">
                        <a:latin typeface="Cambria Math" panose="02040503050406030204" pitchFamily="18" charset="0"/>
                      </a:rPr>
                      <m:t>𝐸</m:t>
                    </m:r>
                    <m:r>
                      <a:rPr lang="x-IV_mathan" altLang="zh-TW" sz="2000">
                        <a:latin typeface="Cambria Math" panose="02040503050406030204" pitchFamily="18" charset="0"/>
                      </a:rPr>
                      <m:t>=</m:t>
                    </m:r>
                    <m:r>
                      <a:rPr lang="x-IV_mathan" altLang="zh-TW" sz="2000">
                        <a:latin typeface="Cambria Math" panose="02040503050406030204" pitchFamily="18" charset="0"/>
                      </a:rPr>
                      <m:t>𝑔</m:t>
                    </m:r>
                    <m:d>
                      <m:dPr>
                        <m:ctrlPr>
                          <a:rPr lang="x-IV_mathan" altLang="zh-TW" sz="2000" i="1">
                            <a:latin typeface="Cambria Math" panose="02040503050406030204" pitchFamily="18" charset="0"/>
                          </a:rPr>
                        </m:ctrlPr>
                      </m:dPr>
                      <m:e>
                        <m:r>
                          <a:rPr lang="x-IV_mathan" altLang="zh-TW" sz="2000">
                            <a:latin typeface="Cambria Math" panose="02040503050406030204" pitchFamily="18" charset="0"/>
                          </a:rPr>
                          <m:t>𝑧</m:t>
                        </m:r>
                      </m:e>
                    </m:d>
                  </m:oMath>
                </a14:m>
                <a:r>
                  <a:rPr lang="x-IV_mathan" altLang="zh-TW" sz="2000" dirty="0"/>
                  <a:t>, but…</a:t>
                </a:r>
                <a:endParaRPr lang="en-US" altLang="zh-TW" sz="2000" dirty="0"/>
              </a:p>
              <a:p>
                <a:endParaRPr lang="zh-TW" altLang="en-US" dirty="0"/>
              </a:p>
            </p:txBody>
          </p:sp>
        </mc:Choice>
        <mc:Fallback xmlns="">
          <p:sp>
            <p:nvSpPr>
              <p:cNvPr id="3" name="文字版面配置區 2">
                <a:extLst>
                  <a:ext uri="{FF2B5EF4-FFF2-40B4-BE49-F238E27FC236}">
                    <a16:creationId xmlns:a16="http://schemas.microsoft.com/office/drawing/2014/main" id="{F2B8D794-A43A-4E0E-9409-AD53EF548B6B}"/>
                  </a:ext>
                </a:extLst>
              </p:cNvPr>
              <p:cNvSpPr>
                <a:spLocks noGrp="1" noRot="1" noChangeAspect="1" noMove="1" noResize="1" noEditPoints="1" noAdjustHandles="1" noChangeArrowheads="1" noChangeShapeType="1" noTextEdit="1"/>
              </p:cNvSpPr>
              <p:nvPr>
                <p:ph type="body" idx="1"/>
              </p:nvPr>
            </p:nvSpPr>
            <p:spPr>
              <a:blipFill>
                <a:blip r:embed="rId3"/>
                <a:stretch>
                  <a:fillRect/>
                </a:stretch>
              </a:blipFill>
            </p:spPr>
            <p:txBody>
              <a:bodyPr/>
              <a:lstStyle/>
              <a:p>
                <a:r>
                  <a:rPr lang="zh-TW" altLang="en-US">
                    <a:noFill/>
                  </a:rPr>
                  <a:t> </a:t>
                </a:r>
              </a:p>
            </p:txBody>
          </p:sp>
        </mc:Fallback>
      </mc:AlternateContent>
      <p:pic>
        <p:nvPicPr>
          <p:cNvPr id="5" name="圖片 4">
            <a:extLst>
              <a:ext uri="{FF2B5EF4-FFF2-40B4-BE49-F238E27FC236}">
                <a16:creationId xmlns:a16="http://schemas.microsoft.com/office/drawing/2014/main" id="{15A9D25C-58E6-48AF-90EF-DF49505C1563}"/>
              </a:ext>
            </a:extLst>
          </p:cNvPr>
          <p:cNvPicPr>
            <a:picLocks noChangeAspect="1"/>
          </p:cNvPicPr>
          <p:nvPr/>
        </p:nvPicPr>
        <p:blipFill>
          <a:blip r:embed="rId4"/>
          <a:stretch>
            <a:fillRect/>
          </a:stretch>
        </p:blipFill>
        <p:spPr>
          <a:xfrm>
            <a:off x="2745433" y="3839573"/>
            <a:ext cx="5691159" cy="2664244"/>
          </a:xfrm>
          <a:prstGeom prst="rect">
            <a:avLst/>
          </a:prstGeom>
        </p:spPr>
      </p:pic>
    </p:spTree>
    <p:extLst>
      <p:ext uri="{BB962C8B-B14F-4D97-AF65-F5344CB8AC3E}">
        <p14:creationId xmlns:p14="http://schemas.microsoft.com/office/powerpoint/2010/main" val="1844378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A20E2B4-DDEA-40AE-BA3D-F485D18A2E02}"/>
              </a:ext>
            </a:extLst>
          </p:cNvPr>
          <p:cNvSpPr>
            <a:spLocks noGrp="1"/>
          </p:cNvSpPr>
          <p:nvPr>
            <p:ph type="title"/>
          </p:nvPr>
        </p:nvSpPr>
        <p:spPr>
          <a:xfrm>
            <a:off x="1841666" y="1194816"/>
            <a:ext cx="7840215" cy="580800"/>
          </a:xfrm>
        </p:spPr>
        <p:txBody>
          <a:bodyPr/>
          <a:lstStyle/>
          <a:p>
            <a:r>
              <a:rPr lang="en-US" altLang="zh-TW" dirty="0"/>
              <a:t>Step 2: Estimate a radiance map</a:t>
            </a:r>
            <a:endParaRPr lang="zh-TW" altLang="en-US" dirty="0"/>
          </a:p>
        </p:txBody>
      </p:sp>
      <p:sp>
        <p:nvSpPr>
          <p:cNvPr id="3" name="文字版面配置區 2">
            <a:extLst>
              <a:ext uri="{FF2B5EF4-FFF2-40B4-BE49-F238E27FC236}">
                <a16:creationId xmlns:a16="http://schemas.microsoft.com/office/drawing/2014/main" id="{F2B8D794-A43A-4E0E-9409-AD53EF548B6B}"/>
              </a:ext>
            </a:extLst>
          </p:cNvPr>
          <p:cNvSpPr>
            <a:spLocks noGrp="1"/>
          </p:cNvSpPr>
          <p:nvPr>
            <p:ph type="body" idx="1"/>
          </p:nvPr>
        </p:nvSpPr>
        <p:spPr/>
        <p:txBody>
          <a:bodyPr/>
          <a:lstStyle/>
          <a:p>
            <a:r>
              <a:rPr lang="" altLang="zh-TW" sz="2000" dirty="0"/>
              <a:t>Problem 1: Pixels are noisy</a:t>
            </a:r>
            <a:endParaRPr lang="x-IV_mathan" altLang="zh-TW" sz="2000" dirty="0"/>
          </a:p>
          <a:p>
            <a:pPr lvl="1"/>
            <a:r>
              <a:rPr lang="en-US" altLang="zh-TW" sz="2000" dirty="0" err="1">
                <a:latin typeface="Times New Roman" panose="02020603050405020304" pitchFamily="18" charset="0"/>
                <a:cs typeface="Times New Roman" panose="02020603050405020304" pitchFamily="18" charset="0"/>
              </a:rPr>
              <a:t>Mitsunaga</a:t>
            </a:r>
            <a:r>
              <a:rPr lang="en-US" altLang="zh-TW" sz="2000" dirty="0">
                <a:latin typeface="Times New Roman" panose="02020603050405020304" pitchFamily="18" charset="0"/>
                <a:cs typeface="Times New Roman" panose="02020603050405020304" pitchFamily="18" charset="0"/>
              </a:rPr>
              <a:t> and </a:t>
            </a:r>
            <a:r>
              <a:rPr lang="en-US" altLang="zh-TW" sz="2000" dirty="0" err="1">
                <a:latin typeface="Times New Roman" panose="02020603050405020304" pitchFamily="18" charset="0"/>
                <a:cs typeface="Times New Roman" panose="02020603050405020304" pitchFamily="18" charset="0"/>
              </a:rPr>
              <a:t>Nayar</a:t>
            </a:r>
            <a:r>
              <a:rPr lang="en-US" altLang="zh-TW" sz="2000" dirty="0">
                <a:latin typeface="Times New Roman" panose="02020603050405020304" pitchFamily="18" charset="0"/>
                <a:cs typeface="Times New Roman" panose="02020603050405020304" pitchFamily="18" charset="0"/>
              </a:rPr>
              <a:t> (1996): Emphasize both higher pixel and larger gradients in the transfer function.</a:t>
            </a:r>
          </a:p>
          <a:p>
            <a:pPr marL="101598" indent="0">
              <a:buNone/>
            </a:pPr>
            <a:endParaRPr lang="en-US" altLang="zh-TW" dirty="0"/>
          </a:p>
          <a:p>
            <a:endParaRPr lang="zh-TW" altLang="en-US" dirty="0"/>
          </a:p>
        </p:txBody>
      </p:sp>
      <p:pic>
        <p:nvPicPr>
          <p:cNvPr id="5" name="圖片 4">
            <a:extLst>
              <a:ext uri="{FF2B5EF4-FFF2-40B4-BE49-F238E27FC236}">
                <a16:creationId xmlns:a16="http://schemas.microsoft.com/office/drawing/2014/main" id="{3A962F38-41CA-4FF4-A36C-D5073C4D6484}"/>
              </a:ext>
            </a:extLst>
          </p:cNvPr>
          <p:cNvPicPr>
            <a:picLocks noChangeAspect="1"/>
          </p:cNvPicPr>
          <p:nvPr/>
        </p:nvPicPr>
        <p:blipFill>
          <a:blip r:embed="rId3"/>
          <a:stretch>
            <a:fillRect/>
          </a:stretch>
        </p:blipFill>
        <p:spPr>
          <a:xfrm>
            <a:off x="3064410" y="3935266"/>
            <a:ext cx="5691159" cy="2664244"/>
          </a:xfrm>
          <a:prstGeom prst="rect">
            <a:avLst/>
          </a:prstGeom>
        </p:spPr>
      </p:pic>
    </p:spTree>
    <p:extLst>
      <p:ext uri="{BB962C8B-B14F-4D97-AF65-F5344CB8AC3E}">
        <p14:creationId xmlns:p14="http://schemas.microsoft.com/office/powerpoint/2010/main" val="14700903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A20E2B4-DDEA-40AE-BA3D-F485D18A2E02}"/>
              </a:ext>
            </a:extLst>
          </p:cNvPr>
          <p:cNvSpPr>
            <a:spLocks noGrp="1"/>
          </p:cNvSpPr>
          <p:nvPr>
            <p:ph type="title"/>
          </p:nvPr>
        </p:nvSpPr>
        <p:spPr>
          <a:xfrm>
            <a:off x="1841666" y="1194816"/>
            <a:ext cx="7840215" cy="580800"/>
          </a:xfrm>
        </p:spPr>
        <p:txBody>
          <a:bodyPr/>
          <a:lstStyle/>
          <a:p>
            <a:r>
              <a:rPr lang="en-US" altLang="zh-TW" dirty="0"/>
              <a:t>Step 2: Estimate a radiance map</a:t>
            </a:r>
            <a:endParaRPr lang="zh-TW" altLang="en-US" dirty="0"/>
          </a:p>
        </p:txBody>
      </p:sp>
      <p:sp>
        <p:nvSpPr>
          <p:cNvPr id="3" name="文字版面配置區 2">
            <a:extLst>
              <a:ext uri="{FF2B5EF4-FFF2-40B4-BE49-F238E27FC236}">
                <a16:creationId xmlns:a16="http://schemas.microsoft.com/office/drawing/2014/main" id="{F2B8D794-A43A-4E0E-9409-AD53EF548B6B}"/>
              </a:ext>
            </a:extLst>
          </p:cNvPr>
          <p:cNvSpPr>
            <a:spLocks noGrp="1"/>
          </p:cNvSpPr>
          <p:nvPr>
            <p:ph type="body" idx="1"/>
          </p:nvPr>
        </p:nvSpPr>
        <p:spPr/>
        <p:txBody>
          <a:bodyPr/>
          <a:lstStyle/>
          <a:p>
            <a:r>
              <a:rPr lang="en-US" altLang="zh-TW" sz="2000" dirty="0"/>
              <a:t>Problem 2: moving objects</a:t>
            </a:r>
          </a:p>
          <a:p>
            <a:pPr lvl="1"/>
            <a:r>
              <a:rPr lang="en-US" altLang="zh-TW" sz="2000" dirty="0">
                <a:latin typeface="Times New Roman" panose="02020603050405020304" pitchFamily="18" charset="0"/>
                <a:cs typeface="Times New Roman" panose="02020603050405020304" pitchFamily="18" charset="0"/>
              </a:rPr>
              <a:t>Ward (2003): global transform to align</a:t>
            </a:r>
          </a:p>
          <a:p>
            <a:pPr lvl="1"/>
            <a:r>
              <a:rPr lang="en-US" altLang="zh-TW" sz="2000" dirty="0" err="1">
                <a:latin typeface="Times New Roman" panose="02020603050405020304" pitchFamily="18" charset="0"/>
                <a:cs typeface="Times New Roman" panose="02020603050405020304" pitchFamily="18" charset="0"/>
              </a:rPr>
              <a:t>Uyttendaele</a:t>
            </a:r>
            <a:r>
              <a:rPr lang="en-US" altLang="zh-TW" sz="2000" dirty="0">
                <a:latin typeface="Times New Roman" panose="02020603050405020304" pitchFamily="18" charset="0"/>
                <a:cs typeface="Times New Roman" panose="02020603050405020304" pitchFamily="18" charset="0"/>
              </a:rPr>
              <a:t> (2003): combine global registration and local motion estimation (optical flow)</a:t>
            </a:r>
          </a:p>
          <a:p>
            <a:pPr lvl="1"/>
            <a:endParaRPr lang="en-US" altLang="zh-TW" sz="2000" dirty="0">
              <a:latin typeface="Times New Roman" panose="02020603050405020304" pitchFamily="18" charset="0"/>
              <a:cs typeface="Times New Roman" panose="02020603050405020304" pitchFamily="18" charset="0"/>
            </a:endParaRPr>
          </a:p>
          <a:p>
            <a:pPr marL="101598" indent="0">
              <a:buNone/>
            </a:pPr>
            <a:endParaRPr lang="en-US" altLang="zh-TW" dirty="0"/>
          </a:p>
          <a:p>
            <a:endParaRPr lang="zh-TW" altLang="en-US" dirty="0"/>
          </a:p>
        </p:txBody>
      </p:sp>
      <p:pic>
        <p:nvPicPr>
          <p:cNvPr id="5" name="圖片 4">
            <a:extLst>
              <a:ext uri="{FF2B5EF4-FFF2-40B4-BE49-F238E27FC236}">
                <a16:creationId xmlns:a16="http://schemas.microsoft.com/office/drawing/2014/main" id="{9D7024AE-2E88-4CD2-838C-EE9E226D731D}"/>
              </a:ext>
            </a:extLst>
          </p:cNvPr>
          <p:cNvPicPr>
            <a:picLocks noChangeAspect="1"/>
          </p:cNvPicPr>
          <p:nvPr/>
        </p:nvPicPr>
        <p:blipFill>
          <a:blip r:embed="rId3"/>
          <a:stretch>
            <a:fillRect/>
          </a:stretch>
        </p:blipFill>
        <p:spPr>
          <a:xfrm>
            <a:off x="3002514" y="3688398"/>
            <a:ext cx="5461002" cy="2996172"/>
          </a:xfrm>
          <a:prstGeom prst="rect">
            <a:avLst/>
          </a:prstGeom>
        </p:spPr>
      </p:pic>
    </p:spTree>
    <p:extLst>
      <p:ext uri="{BB962C8B-B14F-4D97-AF65-F5344CB8AC3E}">
        <p14:creationId xmlns:p14="http://schemas.microsoft.com/office/powerpoint/2010/main" val="8475197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A20E2B4-DDEA-40AE-BA3D-F485D18A2E02}"/>
              </a:ext>
            </a:extLst>
          </p:cNvPr>
          <p:cNvSpPr>
            <a:spLocks noGrp="1"/>
          </p:cNvSpPr>
          <p:nvPr>
            <p:ph type="title"/>
          </p:nvPr>
        </p:nvSpPr>
        <p:spPr>
          <a:xfrm>
            <a:off x="1841666" y="1194816"/>
            <a:ext cx="7840215" cy="580800"/>
          </a:xfrm>
        </p:spPr>
        <p:txBody>
          <a:bodyPr/>
          <a:lstStyle/>
          <a:p>
            <a:r>
              <a:rPr lang="en-US" altLang="zh-TW" dirty="0"/>
              <a:t>HDR Image Formats</a:t>
            </a:r>
            <a:endParaRPr lang="zh-TW" altLang="en-US" dirty="0"/>
          </a:p>
        </p:txBody>
      </p:sp>
      <p:sp>
        <p:nvSpPr>
          <p:cNvPr id="3" name="文字版面配置區 2">
            <a:extLst>
              <a:ext uri="{FF2B5EF4-FFF2-40B4-BE49-F238E27FC236}">
                <a16:creationId xmlns:a16="http://schemas.microsoft.com/office/drawing/2014/main" id="{F2B8D794-A43A-4E0E-9409-AD53EF548B6B}"/>
              </a:ext>
            </a:extLst>
          </p:cNvPr>
          <p:cNvSpPr>
            <a:spLocks noGrp="1"/>
          </p:cNvSpPr>
          <p:nvPr>
            <p:ph type="body" idx="1"/>
          </p:nvPr>
        </p:nvSpPr>
        <p:spPr/>
        <p:txBody>
          <a:bodyPr/>
          <a:lstStyle/>
          <a:p>
            <a:r>
              <a:rPr lang="en-US" altLang="zh-TW" sz="2000" dirty="0"/>
              <a:t>Best solution: 32-bit IEEE float</a:t>
            </a:r>
          </a:p>
          <a:p>
            <a:r>
              <a:rPr lang="en-US" altLang="zh-TW" sz="2000" dirty="0"/>
              <a:t>Intermediate: 16-bit float for each channel</a:t>
            </a:r>
          </a:p>
          <a:p>
            <a:pPr lvl="1"/>
            <a:endParaRPr lang="en-US" altLang="zh-TW" sz="2000" dirty="0"/>
          </a:p>
          <a:p>
            <a:pPr marL="101598" indent="0">
              <a:buNone/>
            </a:pPr>
            <a:endParaRPr lang="en-US" altLang="zh-TW" sz="2000" dirty="0"/>
          </a:p>
          <a:p>
            <a:endParaRPr lang="zh-TW" altLang="en-US" dirty="0"/>
          </a:p>
        </p:txBody>
      </p:sp>
      <p:sp>
        <p:nvSpPr>
          <p:cNvPr id="8" name="文字方塊 7">
            <a:extLst>
              <a:ext uri="{FF2B5EF4-FFF2-40B4-BE49-F238E27FC236}">
                <a16:creationId xmlns:a16="http://schemas.microsoft.com/office/drawing/2014/main" id="{3DAB41AE-D492-95A5-F6D5-AF9A99A691DF}"/>
              </a:ext>
            </a:extLst>
          </p:cNvPr>
          <p:cNvSpPr txBox="1"/>
          <p:nvPr/>
        </p:nvSpPr>
        <p:spPr>
          <a:xfrm>
            <a:off x="6972769" y="553107"/>
            <a:ext cx="6099810" cy="307777"/>
          </a:xfrm>
          <a:prstGeom prst="rect">
            <a:avLst/>
          </a:prstGeom>
          <a:noFill/>
        </p:spPr>
        <p:txBody>
          <a:bodyPr wrap="square">
            <a:spAutoFit/>
          </a:bodyPr>
          <a:lstStyle/>
          <a:p>
            <a:r>
              <a:rPr lang="en-US" altLang="zh-TW" dirty="0"/>
              <a:t>IEEE: Institute of Electrical and Electronics Engineers</a:t>
            </a:r>
            <a:endParaRPr lang="zh-TW" altLang="en-US" dirty="0"/>
          </a:p>
        </p:txBody>
      </p:sp>
    </p:spTree>
    <p:extLst>
      <p:ext uri="{BB962C8B-B14F-4D97-AF65-F5344CB8AC3E}">
        <p14:creationId xmlns:p14="http://schemas.microsoft.com/office/powerpoint/2010/main" val="15745672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A20E2B4-DDEA-40AE-BA3D-F485D18A2E02}"/>
              </a:ext>
            </a:extLst>
          </p:cNvPr>
          <p:cNvSpPr>
            <a:spLocks noGrp="1"/>
          </p:cNvSpPr>
          <p:nvPr>
            <p:ph type="title"/>
          </p:nvPr>
        </p:nvSpPr>
        <p:spPr>
          <a:xfrm>
            <a:off x="1841666" y="1194816"/>
            <a:ext cx="7840215" cy="580800"/>
          </a:xfrm>
        </p:spPr>
        <p:txBody>
          <a:bodyPr/>
          <a:lstStyle/>
          <a:p>
            <a:r>
              <a:rPr lang="en-US" altLang="zh-TW" dirty="0"/>
              <a:t>Introduction</a:t>
            </a:r>
            <a:endParaRPr lang="zh-TW" altLang="en-US" dirty="0"/>
          </a:p>
        </p:txBody>
      </p:sp>
      <p:sp>
        <p:nvSpPr>
          <p:cNvPr id="3" name="文字版面配置區 2">
            <a:extLst>
              <a:ext uri="{FF2B5EF4-FFF2-40B4-BE49-F238E27FC236}">
                <a16:creationId xmlns:a16="http://schemas.microsoft.com/office/drawing/2014/main" id="{F2B8D794-A43A-4E0E-9409-AD53EF548B6B}"/>
              </a:ext>
            </a:extLst>
          </p:cNvPr>
          <p:cNvSpPr>
            <a:spLocks noGrp="1"/>
          </p:cNvSpPr>
          <p:nvPr>
            <p:ph type="body" idx="1"/>
          </p:nvPr>
        </p:nvSpPr>
        <p:spPr>
          <a:xfrm>
            <a:off x="1841666" y="2155293"/>
            <a:ext cx="9442029" cy="4149600"/>
          </a:xfrm>
        </p:spPr>
        <p:txBody>
          <a:bodyPr/>
          <a:lstStyle/>
          <a:p>
            <a:r>
              <a:rPr lang="en-US" altLang="zh-TW" sz="2000" dirty="0"/>
              <a:t>Necessary to display on a lower gamut screen.</a:t>
            </a:r>
          </a:p>
          <a:p>
            <a:r>
              <a:rPr lang="en-US" altLang="zh-TW" sz="2000" dirty="0"/>
              <a:t>Simplest way: global transfer curve</a:t>
            </a:r>
          </a:p>
          <a:p>
            <a:r>
              <a:rPr lang="en-US" altLang="zh-TW" sz="2000" dirty="0"/>
              <a:t>Apply separate to each channel?</a:t>
            </a:r>
          </a:p>
          <a:p>
            <a:pPr lvl="1"/>
            <a:r>
              <a:rPr lang="en-US" altLang="zh-TW" sz="2000" dirty="0">
                <a:latin typeface="Times New Roman" panose="02020603050405020304" pitchFamily="18" charset="0"/>
                <a:cs typeface="Times New Roman" panose="02020603050405020304" pitchFamily="18" charset="0"/>
              </a:rPr>
              <a:t>Colors become muted (higher-valued color channels contribute less)</a:t>
            </a:r>
          </a:p>
          <a:p>
            <a:r>
              <a:rPr lang="en-US" altLang="zh-TW" sz="2000" dirty="0"/>
              <a:t>Better</a:t>
            </a:r>
            <a:r>
              <a:rPr lang="zh-TW" altLang="en-US" sz="2000" dirty="0"/>
              <a:t> </a:t>
            </a:r>
            <a:r>
              <a:rPr lang="en-US" altLang="zh-TW" sz="2000" dirty="0"/>
              <a:t>approach: extract the luminance, and apply the global mapping to the luminance channel.</a:t>
            </a:r>
          </a:p>
          <a:p>
            <a:pPr lvl="1"/>
            <a:endParaRPr lang="en-US" altLang="zh-TW" sz="2000" dirty="0"/>
          </a:p>
          <a:p>
            <a:pPr lvl="1"/>
            <a:endParaRPr lang="en-US" altLang="zh-TW" dirty="0"/>
          </a:p>
          <a:p>
            <a:pPr marL="101598" indent="0">
              <a:buNone/>
            </a:pPr>
            <a:endParaRPr lang="en-US" altLang="zh-TW" dirty="0"/>
          </a:p>
          <a:p>
            <a:endParaRPr lang="zh-TW" altLang="en-US" dirty="0"/>
          </a:p>
        </p:txBody>
      </p:sp>
      <p:sp>
        <p:nvSpPr>
          <p:cNvPr id="6" name="文字方塊 5">
            <a:extLst>
              <a:ext uri="{FF2B5EF4-FFF2-40B4-BE49-F238E27FC236}">
                <a16:creationId xmlns:a16="http://schemas.microsoft.com/office/drawing/2014/main" id="{C2411B03-DF77-EE62-DCC9-B722B68191A1}"/>
              </a:ext>
            </a:extLst>
          </p:cNvPr>
          <p:cNvSpPr txBox="1"/>
          <p:nvPr/>
        </p:nvSpPr>
        <p:spPr>
          <a:xfrm>
            <a:off x="1841666" y="671596"/>
            <a:ext cx="6097772" cy="523220"/>
          </a:xfrm>
          <a:prstGeom prst="rect">
            <a:avLst/>
          </a:prstGeom>
          <a:noFill/>
        </p:spPr>
        <p:txBody>
          <a:bodyPr wrap="square">
            <a:spAutoFit/>
          </a:bodyPr>
          <a:lstStyle/>
          <a:p>
            <a:r>
              <a:rPr lang="en-US" altLang="zh-TW" sz="2800" b="1" dirty="0">
                <a:latin typeface="Times New Roman" panose="02020603050405020304" pitchFamily="18" charset="0"/>
                <a:cs typeface="Times New Roman" panose="02020603050405020304" pitchFamily="18" charset="0"/>
              </a:rPr>
              <a:t>10.2.1 Tone Mapping</a:t>
            </a:r>
            <a:endParaRPr lang="zh-TW" altLang="en-US" sz="2800" b="1" dirty="0">
              <a:latin typeface="Times New Roman" panose="02020603050405020304" pitchFamily="18" charset="0"/>
              <a:cs typeface="Times New Roman" panose="02020603050405020304" pitchFamily="18" charset="0"/>
            </a:endParaRPr>
          </a:p>
        </p:txBody>
      </p:sp>
      <p:pic>
        <p:nvPicPr>
          <p:cNvPr id="4" name="圖片 3">
            <a:extLst>
              <a:ext uri="{FF2B5EF4-FFF2-40B4-BE49-F238E27FC236}">
                <a16:creationId xmlns:a16="http://schemas.microsoft.com/office/drawing/2014/main" id="{F019017A-7E43-BCBC-5018-E2D93DC14DB7}"/>
              </a:ext>
            </a:extLst>
          </p:cNvPr>
          <p:cNvPicPr>
            <a:picLocks noChangeAspect="1"/>
          </p:cNvPicPr>
          <p:nvPr/>
        </p:nvPicPr>
        <p:blipFill>
          <a:blip r:embed="rId3"/>
          <a:stretch>
            <a:fillRect/>
          </a:stretch>
        </p:blipFill>
        <p:spPr>
          <a:xfrm>
            <a:off x="5592472" y="4564481"/>
            <a:ext cx="4693932" cy="2197405"/>
          </a:xfrm>
          <a:prstGeom prst="rect">
            <a:avLst/>
          </a:prstGeom>
        </p:spPr>
      </p:pic>
    </p:spTree>
    <p:extLst>
      <p:ext uri="{BB962C8B-B14F-4D97-AF65-F5344CB8AC3E}">
        <p14:creationId xmlns:p14="http://schemas.microsoft.com/office/powerpoint/2010/main" val="38488840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A20E2B4-DDEA-40AE-BA3D-F485D18A2E02}"/>
              </a:ext>
            </a:extLst>
          </p:cNvPr>
          <p:cNvSpPr>
            <a:spLocks noGrp="1"/>
          </p:cNvSpPr>
          <p:nvPr>
            <p:ph type="title"/>
          </p:nvPr>
        </p:nvSpPr>
        <p:spPr>
          <a:xfrm>
            <a:off x="1841666" y="1194816"/>
            <a:ext cx="7840215" cy="580800"/>
          </a:xfrm>
        </p:spPr>
        <p:txBody>
          <a:bodyPr/>
          <a:lstStyle/>
          <a:p>
            <a:r>
              <a:rPr lang="en-US" altLang="zh-TW" dirty="0"/>
              <a:t>Introduction</a:t>
            </a:r>
            <a:endParaRPr lang="zh-TW" altLang="en-US" dirty="0"/>
          </a:p>
        </p:txBody>
      </p:sp>
      <p:sp>
        <p:nvSpPr>
          <p:cNvPr id="3" name="文字版面配置區 2">
            <a:extLst>
              <a:ext uri="{FF2B5EF4-FFF2-40B4-BE49-F238E27FC236}">
                <a16:creationId xmlns:a16="http://schemas.microsoft.com/office/drawing/2014/main" id="{F2B8D794-A43A-4E0E-9409-AD53EF548B6B}"/>
              </a:ext>
            </a:extLst>
          </p:cNvPr>
          <p:cNvSpPr>
            <a:spLocks noGrp="1"/>
          </p:cNvSpPr>
          <p:nvPr>
            <p:ph type="body" idx="1"/>
          </p:nvPr>
        </p:nvSpPr>
        <p:spPr>
          <a:xfrm>
            <a:off x="1841666" y="2155293"/>
            <a:ext cx="9442029" cy="4149600"/>
          </a:xfrm>
        </p:spPr>
        <p:txBody>
          <a:bodyPr/>
          <a:lstStyle/>
          <a:p>
            <a:r>
              <a:rPr lang="en-US" altLang="zh-TW" sz="2000" dirty="0"/>
              <a:t>Fail to preserve details in </a:t>
            </a:r>
            <a:r>
              <a:rPr lang="en-US" altLang="zh-TW" sz="2000" dirty="0">
                <a:solidFill>
                  <a:srgbClr val="0070C0"/>
                </a:solidFill>
              </a:rPr>
              <a:t>regions with widely varying exposure</a:t>
            </a:r>
            <a:r>
              <a:rPr lang="en-US" altLang="zh-TW" sz="2000" dirty="0"/>
              <a:t>.</a:t>
            </a:r>
          </a:p>
          <a:p>
            <a:r>
              <a:rPr lang="en-US" altLang="zh-TW" sz="2000" dirty="0"/>
              <a:t>Need something similar to dodging and burning</a:t>
            </a:r>
          </a:p>
          <a:p>
            <a:pPr lvl="1"/>
            <a:r>
              <a:rPr lang="en-US" altLang="zh-TW" sz="2000" dirty="0">
                <a:latin typeface="Times New Roman" panose="02020603050405020304" pitchFamily="18" charset="0"/>
                <a:cs typeface="Times New Roman" panose="02020603050405020304" pitchFamily="18" charset="0"/>
              </a:rPr>
              <a:t>Divide each pixel by the </a:t>
            </a:r>
            <a:r>
              <a:rPr lang="en-US" altLang="zh-TW" sz="2000" dirty="0">
                <a:solidFill>
                  <a:srgbClr val="0070C0"/>
                </a:solidFill>
                <a:latin typeface="Times New Roman" panose="02020603050405020304" pitchFamily="18" charset="0"/>
                <a:cs typeface="Times New Roman" panose="02020603050405020304" pitchFamily="18" charset="0"/>
              </a:rPr>
              <a:t>average brightness in a region around that pixel</a:t>
            </a:r>
            <a:r>
              <a:rPr lang="en-US" altLang="zh-TW" sz="2000" dirty="0">
                <a:latin typeface="Times New Roman" panose="02020603050405020304" pitchFamily="18" charset="0"/>
                <a:cs typeface="Times New Roman" panose="02020603050405020304" pitchFamily="18" charset="0"/>
              </a:rPr>
              <a:t>.</a:t>
            </a:r>
          </a:p>
        </p:txBody>
      </p:sp>
      <p:pic>
        <p:nvPicPr>
          <p:cNvPr id="6" name="圖片 5">
            <a:extLst>
              <a:ext uri="{FF2B5EF4-FFF2-40B4-BE49-F238E27FC236}">
                <a16:creationId xmlns:a16="http://schemas.microsoft.com/office/drawing/2014/main" id="{ED674934-5D12-45DE-B689-9BA6683D71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4158" y="4481482"/>
            <a:ext cx="4406176" cy="2203088"/>
          </a:xfrm>
          <a:prstGeom prst="rect">
            <a:avLst/>
          </a:prstGeom>
        </p:spPr>
      </p:pic>
    </p:spTree>
    <p:extLst>
      <p:ext uri="{BB962C8B-B14F-4D97-AF65-F5344CB8AC3E}">
        <p14:creationId xmlns:p14="http://schemas.microsoft.com/office/powerpoint/2010/main" val="40789277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文字版面配置區 2">
                <a:extLst>
                  <a:ext uri="{FF2B5EF4-FFF2-40B4-BE49-F238E27FC236}">
                    <a16:creationId xmlns:a16="http://schemas.microsoft.com/office/drawing/2014/main" id="{F2B8D794-A43A-4E0E-9409-AD53EF548B6B}"/>
                  </a:ext>
                </a:extLst>
              </p:cNvPr>
              <p:cNvSpPr>
                <a:spLocks noGrp="1"/>
              </p:cNvSpPr>
              <p:nvPr>
                <p:ph type="body" idx="1"/>
              </p:nvPr>
            </p:nvSpPr>
            <p:spPr>
              <a:xfrm>
                <a:off x="1841666" y="2155293"/>
                <a:ext cx="9734638" cy="4149600"/>
              </a:xfrm>
            </p:spPr>
            <p:txBody>
              <a:bodyPr/>
              <a:lstStyle/>
              <a:p>
                <a:r>
                  <a:rPr lang="en-US" altLang="zh-TW" sz="2000" dirty="0"/>
                  <a:t>Split image into luminance and chrominance channels</a:t>
                </a:r>
              </a:p>
              <a:p>
                <a:r>
                  <a:rPr lang="en-US" altLang="zh-TW" sz="2000" dirty="0"/>
                  <a:t>Log luminance image</a:t>
                </a:r>
              </a:p>
              <a:p>
                <a:pPr marL="101598" indent="0">
                  <a:buNone/>
                </a:pPr>
                <a14:m>
                  <m:oMathPara xmlns:m="http://schemas.openxmlformats.org/officeDocument/2006/math">
                    <m:oMathParaPr>
                      <m:jc m:val="centerGroup"/>
                    </m:oMathParaPr>
                    <m:oMath xmlns:m="http://schemas.openxmlformats.org/officeDocument/2006/math">
                      <m:r>
                        <a:rPr lang="x-IV_mathan" altLang="zh-TW" sz="2000">
                          <a:latin typeface="Cambria Math" panose="02040503050406030204" pitchFamily="18" charset="0"/>
                        </a:rPr>
                        <m:t>𝐻</m:t>
                      </m:r>
                      <m:d>
                        <m:dPr>
                          <m:ctrlPr>
                            <a:rPr lang="x-IV_mathan" altLang="zh-TW" sz="2000" i="1">
                              <a:latin typeface="Cambria Math" panose="02040503050406030204" pitchFamily="18" charset="0"/>
                            </a:rPr>
                          </m:ctrlPr>
                        </m:dPr>
                        <m:e>
                          <m:r>
                            <a:rPr lang="x-IV_mathan" altLang="zh-TW" sz="2000">
                              <a:latin typeface="Cambria Math" panose="02040503050406030204" pitchFamily="18" charset="0"/>
                            </a:rPr>
                            <m:t>𝑥</m:t>
                          </m:r>
                          <m:r>
                            <a:rPr lang="x-IV_mathan" altLang="zh-TW" sz="2000">
                              <a:latin typeface="Cambria Math" panose="02040503050406030204" pitchFamily="18" charset="0"/>
                            </a:rPr>
                            <m:t>,</m:t>
                          </m:r>
                          <m:r>
                            <a:rPr lang="x-IV_mathan" altLang="zh-TW" sz="2000">
                              <a:latin typeface="Cambria Math" panose="02040503050406030204" pitchFamily="18" charset="0"/>
                            </a:rPr>
                            <m:t>𝑦</m:t>
                          </m:r>
                        </m:e>
                      </m:d>
                      <m:r>
                        <a:rPr lang="x-IV_mathan" altLang="zh-TW" sz="2000">
                          <a:latin typeface="Cambria Math" panose="02040503050406030204" pitchFamily="18" charset="0"/>
                        </a:rPr>
                        <m:t>=</m:t>
                      </m:r>
                      <m:func>
                        <m:funcPr>
                          <m:ctrlPr>
                            <a:rPr lang="x-IV_mathan" altLang="zh-TW" sz="2000" i="1">
                              <a:latin typeface="Cambria Math" panose="02040503050406030204" pitchFamily="18" charset="0"/>
                            </a:rPr>
                          </m:ctrlPr>
                        </m:funcPr>
                        <m:fName>
                          <m:r>
                            <m:rPr>
                              <m:sty m:val="p"/>
                            </m:rPr>
                            <a:rPr lang="x-IV_mathan" altLang="zh-TW" sz="2000">
                              <a:latin typeface="Cambria Math" panose="02040503050406030204" pitchFamily="18" charset="0"/>
                            </a:rPr>
                            <m:t>log</m:t>
                          </m:r>
                        </m:fName>
                        <m:e>
                          <m:r>
                            <a:rPr lang="x-IV_mathan" altLang="zh-TW" sz="2000">
                              <a:latin typeface="Cambria Math" panose="02040503050406030204" pitchFamily="18" charset="0"/>
                            </a:rPr>
                            <m:t>𝐿</m:t>
                          </m:r>
                          <m:r>
                            <a:rPr lang="x-IV_mathan" altLang="zh-TW" sz="2000">
                              <a:latin typeface="Cambria Math" panose="02040503050406030204" pitchFamily="18" charset="0"/>
                            </a:rPr>
                            <m:t>(</m:t>
                          </m:r>
                          <m:r>
                            <a:rPr lang="x-IV_mathan" altLang="zh-TW" sz="2000">
                              <a:latin typeface="Cambria Math" panose="02040503050406030204" pitchFamily="18" charset="0"/>
                            </a:rPr>
                            <m:t>𝑥</m:t>
                          </m:r>
                          <m:r>
                            <a:rPr lang="x-IV_mathan" altLang="zh-TW" sz="2000">
                              <a:latin typeface="Cambria Math" panose="02040503050406030204" pitchFamily="18" charset="0"/>
                            </a:rPr>
                            <m:t>,</m:t>
                          </m:r>
                          <m:r>
                            <a:rPr lang="x-IV_mathan" altLang="zh-TW" sz="2000">
                              <a:latin typeface="Cambria Math" panose="02040503050406030204" pitchFamily="18" charset="0"/>
                            </a:rPr>
                            <m:t>𝑦</m:t>
                          </m:r>
                          <m:r>
                            <a:rPr lang="x-IV_mathan" altLang="zh-TW" sz="2000">
                              <a:latin typeface="Cambria Math" panose="02040503050406030204" pitchFamily="18" charset="0"/>
                            </a:rPr>
                            <m:t>)</m:t>
                          </m:r>
                        </m:e>
                      </m:func>
                    </m:oMath>
                  </m:oMathPara>
                </a14:m>
                <a:endParaRPr lang="en-US" altLang="zh-TW" sz="2000" dirty="0"/>
              </a:p>
              <a:p>
                <a:pPr marL="101598" indent="0">
                  <a:buNone/>
                </a:pPr>
                <a:endParaRPr lang="en-US" altLang="zh-TW" sz="2000" dirty="0"/>
              </a:p>
              <a:p>
                <a:r>
                  <a:rPr lang="en-US" altLang="zh-TW" sz="2000" dirty="0"/>
                  <a:t>Low-pass filtered to produce a base layer</a:t>
                </a:r>
              </a:p>
              <a:p>
                <a:pPr marL="101598" indent="0">
                  <a:buNone/>
                </a:pPr>
                <a14:m>
                  <m:oMathPara xmlns:m="http://schemas.openxmlformats.org/officeDocument/2006/math">
                    <m:oMathParaPr>
                      <m:jc m:val="centerGroup"/>
                    </m:oMathParaPr>
                    <m:oMath xmlns:m="http://schemas.openxmlformats.org/officeDocument/2006/math">
                      <m:sSub>
                        <m:sSubPr>
                          <m:ctrlPr>
                            <a:rPr lang="x-IV_mathan" altLang="zh-TW" sz="2000" i="1">
                              <a:latin typeface="Cambria Math" panose="02040503050406030204" pitchFamily="18" charset="0"/>
                            </a:rPr>
                          </m:ctrlPr>
                        </m:sSubPr>
                        <m:e>
                          <m:r>
                            <a:rPr lang="x-IV_mathan" altLang="zh-TW" sz="2000">
                              <a:latin typeface="Cambria Math" panose="02040503050406030204" pitchFamily="18" charset="0"/>
                            </a:rPr>
                            <m:t>𝐻</m:t>
                          </m:r>
                        </m:e>
                        <m:sub>
                          <m:r>
                            <a:rPr lang="x-IV_mathan" altLang="zh-TW" sz="2000">
                              <a:latin typeface="Cambria Math" panose="02040503050406030204" pitchFamily="18" charset="0"/>
                            </a:rPr>
                            <m:t>𝐿</m:t>
                          </m:r>
                        </m:sub>
                      </m:sSub>
                      <m:d>
                        <m:dPr>
                          <m:ctrlPr>
                            <a:rPr lang="x-IV_mathan" altLang="zh-TW" sz="2000" i="1">
                              <a:latin typeface="Cambria Math" panose="02040503050406030204" pitchFamily="18" charset="0"/>
                            </a:rPr>
                          </m:ctrlPr>
                        </m:dPr>
                        <m:e>
                          <m:r>
                            <a:rPr lang="x-IV_mathan" altLang="zh-TW" sz="2000">
                              <a:latin typeface="Cambria Math" panose="02040503050406030204" pitchFamily="18" charset="0"/>
                            </a:rPr>
                            <m:t>𝑥</m:t>
                          </m:r>
                          <m:r>
                            <a:rPr lang="x-IV_mathan" altLang="zh-TW" sz="2000">
                              <a:latin typeface="Cambria Math" panose="02040503050406030204" pitchFamily="18" charset="0"/>
                            </a:rPr>
                            <m:t>,</m:t>
                          </m:r>
                          <m:r>
                            <a:rPr lang="x-IV_mathan" altLang="zh-TW" sz="2000">
                              <a:latin typeface="Cambria Math" panose="02040503050406030204" pitchFamily="18" charset="0"/>
                            </a:rPr>
                            <m:t>𝑦</m:t>
                          </m:r>
                        </m:e>
                      </m:d>
                      <m:r>
                        <a:rPr lang="x-IV_mathan" altLang="zh-TW" sz="2000">
                          <a:latin typeface="Cambria Math" panose="02040503050406030204" pitchFamily="18" charset="0"/>
                        </a:rPr>
                        <m:t>=</m:t>
                      </m:r>
                      <m:r>
                        <a:rPr lang="x-IV_mathan" altLang="zh-TW" sz="2000">
                          <a:latin typeface="Cambria Math" panose="02040503050406030204" pitchFamily="18" charset="0"/>
                        </a:rPr>
                        <m:t>𝐵</m:t>
                      </m:r>
                      <m:d>
                        <m:dPr>
                          <m:ctrlPr>
                            <a:rPr lang="x-IV_mathan" altLang="zh-TW" sz="2000" i="1">
                              <a:latin typeface="Cambria Math" panose="02040503050406030204" pitchFamily="18" charset="0"/>
                            </a:rPr>
                          </m:ctrlPr>
                        </m:dPr>
                        <m:e>
                          <m:r>
                            <a:rPr lang="x-IV_mathan" altLang="zh-TW" sz="2000">
                              <a:latin typeface="Cambria Math" panose="02040503050406030204" pitchFamily="18" charset="0"/>
                            </a:rPr>
                            <m:t>𝑥</m:t>
                          </m:r>
                          <m:r>
                            <a:rPr lang="x-IV_mathan" altLang="zh-TW" sz="2000">
                              <a:latin typeface="Cambria Math" panose="02040503050406030204" pitchFamily="18" charset="0"/>
                            </a:rPr>
                            <m:t>,</m:t>
                          </m:r>
                          <m:r>
                            <a:rPr lang="x-IV_mathan" altLang="zh-TW" sz="2000">
                              <a:latin typeface="Cambria Math" panose="02040503050406030204" pitchFamily="18" charset="0"/>
                            </a:rPr>
                            <m:t>𝑦</m:t>
                          </m:r>
                        </m:e>
                      </m:d>
                      <m:r>
                        <a:rPr lang="x-IV_mathan" altLang="zh-TW" sz="2000">
                          <a:latin typeface="Cambria Math" panose="02040503050406030204" pitchFamily="18" charset="0"/>
                        </a:rPr>
                        <m:t>∗</m:t>
                      </m:r>
                      <m:r>
                        <a:rPr lang="x-IV_mathan" altLang="zh-TW" sz="2000">
                          <a:latin typeface="Cambria Math" panose="02040503050406030204" pitchFamily="18" charset="0"/>
                        </a:rPr>
                        <m:t>𝐻</m:t>
                      </m:r>
                      <m:r>
                        <a:rPr lang="x-IV_mathan" altLang="zh-TW" sz="2000">
                          <a:latin typeface="Cambria Math" panose="02040503050406030204" pitchFamily="18" charset="0"/>
                        </a:rPr>
                        <m:t>(</m:t>
                      </m:r>
                      <m:r>
                        <a:rPr lang="x-IV_mathan" altLang="zh-TW" sz="2000">
                          <a:latin typeface="Cambria Math" panose="02040503050406030204" pitchFamily="18" charset="0"/>
                        </a:rPr>
                        <m:t>𝑥</m:t>
                      </m:r>
                      <m:r>
                        <a:rPr lang="x-IV_mathan" altLang="zh-TW" sz="2000">
                          <a:latin typeface="Cambria Math" panose="02040503050406030204" pitchFamily="18" charset="0"/>
                        </a:rPr>
                        <m:t>,</m:t>
                      </m:r>
                      <m:r>
                        <a:rPr lang="x-IV_mathan" altLang="zh-TW" sz="2000">
                          <a:latin typeface="Cambria Math" panose="02040503050406030204" pitchFamily="18" charset="0"/>
                        </a:rPr>
                        <m:t>𝑦</m:t>
                      </m:r>
                      <m:r>
                        <a:rPr lang="x-IV_mathan" altLang="zh-TW" sz="2000">
                          <a:latin typeface="Cambria Math" panose="02040503050406030204" pitchFamily="18" charset="0"/>
                        </a:rPr>
                        <m:t>)</m:t>
                      </m:r>
                    </m:oMath>
                  </m:oMathPara>
                </a14:m>
                <a:endParaRPr lang="en-US" altLang="zh-TW" sz="2000" dirty="0"/>
              </a:p>
              <a:p>
                <a:pPr marL="101598" indent="0">
                  <a:buNone/>
                </a:pPr>
                <a:endParaRPr lang="en-US" altLang="zh-TW" sz="2000" dirty="0"/>
              </a:p>
              <a:p>
                <a:r>
                  <a:rPr lang="en-US" altLang="zh-TW" sz="2000" dirty="0"/>
                  <a:t>High-pass to produce a detail layer</a:t>
                </a:r>
              </a:p>
              <a:p>
                <a:pPr marL="101598" indent="0">
                  <a:buNone/>
                </a:pPr>
                <a14:m>
                  <m:oMathPara xmlns:m="http://schemas.openxmlformats.org/officeDocument/2006/math">
                    <m:oMathParaPr>
                      <m:jc m:val="centerGroup"/>
                    </m:oMathParaPr>
                    <m:oMath xmlns:m="http://schemas.openxmlformats.org/officeDocument/2006/math">
                      <m:sSub>
                        <m:sSubPr>
                          <m:ctrlPr>
                            <a:rPr lang="x-IV_mathan" altLang="zh-TW" sz="2000" i="1">
                              <a:latin typeface="Cambria Math" panose="02040503050406030204" pitchFamily="18" charset="0"/>
                            </a:rPr>
                          </m:ctrlPr>
                        </m:sSubPr>
                        <m:e>
                          <m:r>
                            <a:rPr lang="x-IV_mathan" altLang="zh-TW" sz="2000">
                              <a:latin typeface="Cambria Math" panose="02040503050406030204" pitchFamily="18" charset="0"/>
                            </a:rPr>
                            <m:t>𝐻</m:t>
                          </m:r>
                        </m:e>
                        <m:sub>
                          <m:r>
                            <a:rPr lang="x-IV_mathan" altLang="zh-TW" sz="2000">
                              <a:latin typeface="Cambria Math" panose="02040503050406030204" pitchFamily="18" charset="0"/>
                            </a:rPr>
                            <m:t>𝐻</m:t>
                          </m:r>
                        </m:sub>
                      </m:sSub>
                      <m:d>
                        <m:dPr>
                          <m:ctrlPr>
                            <a:rPr lang="x-IV_mathan" altLang="zh-TW" sz="2000" i="1">
                              <a:latin typeface="Cambria Math" panose="02040503050406030204" pitchFamily="18" charset="0"/>
                            </a:rPr>
                          </m:ctrlPr>
                        </m:dPr>
                        <m:e>
                          <m:r>
                            <a:rPr lang="x-IV_mathan" altLang="zh-TW" sz="2000">
                              <a:latin typeface="Cambria Math" panose="02040503050406030204" pitchFamily="18" charset="0"/>
                            </a:rPr>
                            <m:t>𝑥</m:t>
                          </m:r>
                          <m:r>
                            <a:rPr lang="x-IV_mathan" altLang="zh-TW" sz="2000">
                              <a:latin typeface="Cambria Math" panose="02040503050406030204" pitchFamily="18" charset="0"/>
                            </a:rPr>
                            <m:t>,</m:t>
                          </m:r>
                          <m:r>
                            <a:rPr lang="x-IV_mathan" altLang="zh-TW" sz="2000">
                              <a:latin typeface="Cambria Math" panose="02040503050406030204" pitchFamily="18" charset="0"/>
                            </a:rPr>
                            <m:t>𝑦</m:t>
                          </m:r>
                        </m:e>
                      </m:d>
                      <m:r>
                        <a:rPr lang="x-IV_mathan" altLang="zh-TW" sz="2000">
                          <a:latin typeface="Cambria Math" panose="02040503050406030204" pitchFamily="18" charset="0"/>
                        </a:rPr>
                        <m:t>=</m:t>
                      </m:r>
                      <m:r>
                        <a:rPr lang="x-IV_mathan" altLang="zh-TW" sz="2000">
                          <a:latin typeface="Cambria Math" panose="02040503050406030204" pitchFamily="18" charset="0"/>
                        </a:rPr>
                        <m:t>𝐻</m:t>
                      </m:r>
                      <m:d>
                        <m:dPr>
                          <m:ctrlPr>
                            <a:rPr lang="x-IV_mathan" altLang="zh-TW" sz="2000" i="1">
                              <a:latin typeface="Cambria Math" panose="02040503050406030204" pitchFamily="18" charset="0"/>
                            </a:rPr>
                          </m:ctrlPr>
                        </m:dPr>
                        <m:e>
                          <m:r>
                            <a:rPr lang="x-IV_mathan" altLang="zh-TW" sz="2000">
                              <a:latin typeface="Cambria Math" panose="02040503050406030204" pitchFamily="18" charset="0"/>
                            </a:rPr>
                            <m:t>𝑥</m:t>
                          </m:r>
                          <m:r>
                            <a:rPr lang="x-IV_mathan" altLang="zh-TW" sz="2000">
                              <a:latin typeface="Cambria Math" panose="02040503050406030204" pitchFamily="18" charset="0"/>
                            </a:rPr>
                            <m:t>,</m:t>
                          </m:r>
                          <m:r>
                            <a:rPr lang="x-IV_mathan" altLang="zh-TW" sz="2000">
                              <a:latin typeface="Cambria Math" panose="02040503050406030204" pitchFamily="18" charset="0"/>
                            </a:rPr>
                            <m:t>𝑦</m:t>
                          </m:r>
                        </m:e>
                      </m:d>
                      <m:r>
                        <a:rPr lang="x-IV_mathan" altLang="zh-TW" sz="2000">
                          <a:latin typeface="Cambria Math" panose="02040503050406030204" pitchFamily="18" charset="0"/>
                        </a:rPr>
                        <m:t>−</m:t>
                      </m:r>
                      <m:sSub>
                        <m:sSubPr>
                          <m:ctrlPr>
                            <a:rPr lang="x-IV_mathan" altLang="zh-TW" sz="2000" i="1">
                              <a:latin typeface="Cambria Math" panose="02040503050406030204" pitchFamily="18" charset="0"/>
                            </a:rPr>
                          </m:ctrlPr>
                        </m:sSubPr>
                        <m:e>
                          <m:r>
                            <a:rPr lang="x-IV_mathan" altLang="zh-TW" sz="2000">
                              <a:latin typeface="Cambria Math" panose="02040503050406030204" pitchFamily="18" charset="0"/>
                            </a:rPr>
                            <m:t>𝐻</m:t>
                          </m:r>
                        </m:e>
                        <m:sub>
                          <m:r>
                            <a:rPr lang="x-IV_mathan" altLang="zh-TW" sz="2000">
                              <a:latin typeface="Cambria Math" panose="02040503050406030204" pitchFamily="18" charset="0"/>
                            </a:rPr>
                            <m:t>𝐿</m:t>
                          </m:r>
                        </m:sub>
                      </m:sSub>
                      <m:d>
                        <m:dPr>
                          <m:ctrlPr>
                            <a:rPr lang="x-IV_mathan" altLang="zh-TW" sz="2000" i="1">
                              <a:latin typeface="Cambria Math" panose="02040503050406030204" pitchFamily="18" charset="0"/>
                            </a:rPr>
                          </m:ctrlPr>
                        </m:dPr>
                        <m:e>
                          <m:r>
                            <a:rPr lang="x-IV_mathan" altLang="zh-TW" sz="2000">
                              <a:latin typeface="Cambria Math" panose="02040503050406030204" pitchFamily="18" charset="0"/>
                            </a:rPr>
                            <m:t>𝑥</m:t>
                          </m:r>
                          <m:r>
                            <a:rPr lang="x-IV_mathan" altLang="zh-TW" sz="2000">
                              <a:latin typeface="Cambria Math" panose="02040503050406030204" pitchFamily="18" charset="0"/>
                            </a:rPr>
                            <m:t>,</m:t>
                          </m:r>
                          <m:r>
                            <a:rPr lang="x-IV_mathan" altLang="zh-TW" sz="2000">
                              <a:latin typeface="Cambria Math" panose="02040503050406030204" pitchFamily="18" charset="0"/>
                            </a:rPr>
                            <m:t>𝑦</m:t>
                          </m:r>
                        </m:e>
                      </m:d>
                    </m:oMath>
                  </m:oMathPara>
                </a14:m>
                <a:endParaRPr lang="zh-TW" altLang="en-US" sz="2000" dirty="0"/>
              </a:p>
            </p:txBody>
          </p:sp>
        </mc:Choice>
        <mc:Fallback xmlns="">
          <p:sp>
            <p:nvSpPr>
              <p:cNvPr id="3" name="文字版面配置區 2">
                <a:extLst>
                  <a:ext uri="{FF2B5EF4-FFF2-40B4-BE49-F238E27FC236}">
                    <a16:creationId xmlns:a16="http://schemas.microsoft.com/office/drawing/2014/main" id="{F2B8D794-A43A-4E0E-9409-AD53EF548B6B}"/>
                  </a:ext>
                </a:extLst>
              </p:cNvPr>
              <p:cNvSpPr>
                <a:spLocks noGrp="1" noRot="1" noChangeAspect="1" noMove="1" noResize="1" noEditPoints="1" noAdjustHandles="1" noChangeArrowheads="1" noChangeShapeType="1" noTextEdit="1"/>
              </p:cNvSpPr>
              <p:nvPr>
                <p:ph type="body" idx="1"/>
              </p:nvPr>
            </p:nvSpPr>
            <p:spPr>
              <a:xfrm>
                <a:off x="1841666" y="2155293"/>
                <a:ext cx="9734638" cy="4149600"/>
              </a:xfrm>
              <a:blipFill>
                <a:blip r:embed="rId3"/>
                <a:stretch>
                  <a:fillRect/>
                </a:stretch>
              </a:blipFill>
            </p:spPr>
            <p:txBody>
              <a:bodyPr/>
              <a:lstStyle/>
              <a:p>
                <a:r>
                  <a:rPr lang="zh-TW" altLang="en-US">
                    <a:noFill/>
                  </a:rPr>
                  <a:t> </a:t>
                </a:r>
              </a:p>
            </p:txBody>
          </p:sp>
        </mc:Fallback>
      </mc:AlternateContent>
      <p:sp>
        <p:nvSpPr>
          <p:cNvPr id="7" name="標題 1">
            <a:extLst>
              <a:ext uri="{FF2B5EF4-FFF2-40B4-BE49-F238E27FC236}">
                <a16:creationId xmlns:a16="http://schemas.microsoft.com/office/drawing/2014/main" id="{D773DC6B-A91E-4E7C-A5C1-81EDAD6B3806}"/>
              </a:ext>
            </a:extLst>
          </p:cNvPr>
          <p:cNvSpPr txBox="1">
            <a:spLocks/>
          </p:cNvSpPr>
          <p:nvPr/>
        </p:nvSpPr>
        <p:spPr>
          <a:xfrm>
            <a:off x="1841666" y="1194816"/>
            <a:ext cx="7840215" cy="580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dk1"/>
              </a:buClr>
              <a:buSzPts val="2000"/>
              <a:buFont typeface="Lora"/>
              <a:buNone/>
              <a:defRPr sz="2667" b="1" i="0" u="none" strike="noStrike" cap="none">
                <a:solidFill>
                  <a:schemeClr val="dk1"/>
                </a:solidFill>
                <a:latin typeface="Lora"/>
                <a:ea typeface="Lora"/>
                <a:cs typeface="Lora"/>
                <a:sym typeface="Lora"/>
              </a:defRPr>
            </a:lvl1pPr>
            <a:lvl2pPr marR="0" lvl="1" algn="l" rtl="0" eaLnBrk="1" hangingPunct="1">
              <a:lnSpc>
                <a:spcPct val="100000"/>
              </a:lnSpc>
              <a:spcBef>
                <a:spcPts val="0"/>
              </a:spcBef>
              <a:spcAft>
                <a:spcPts val="0"/>
              </a:spcAft>
              <a:buClr>
                <a:schemeClr val="dk1"/>
              </a:buClr>
              <a:buSzPts val="2000"/>
              <a:buFont typeface="Lora"/>
              <a:buNone/>
              <a:defRPr sz="2667" b="1" i="0" u="none" strike="noStrike" cap="none">
                <a:solidFill>
                  <a:schemeClr val="dk1"/>
                </a:solidFill>
                <a:highlight>
                  <a:srgbClr val="FFFFFF"/>
                </a:highlight>
                <a:latin typeface="Lora"/>
                <a:ea typeface="Lora"/>
                <a:cs typeface="Lora"/>
                <a:sym typeface="Lora"/>
              </a:defRPr>
            </a:lvl2pPr>
            <a:lvl3pPr marR="0" lvl="2" algn="l" rtl="0" eaLnBrk="1" hangingPunct="1">
              <a:lnSpc>
                <a:spcPct val="100000"/>
              </a:lnSpc>
              <a:spcBef>
                <a:spcPts val="0"/>
              </a:spcBef>
              <a:spcAft>
                <a:spcPts val="0"/>
              </a:spcAft>
              <a:buClr>
                <a:schemeClr val="dk1"/>
              </a:buClr>
              <a:buSzPts val="2000"/>
              <a:buFont typeface="Lora"/>
              <a:buNone/>
              <a:defRPr sz="2667" b="1" i="0" u="none" strike="noStrike" cap="none">
                <a:solidFill>
                  <a:schemeClr val="dk1"/>
                </a:solidFill>
                <a:highlight>
                  <a:srgbClr val="FFFFFF"/>
                </a:highlight>
                <a:latin typeface="Lora"/>
                <a:ea typeface="Lora"/>
                <a:cs typeface="Lora"/>
                <a:sym typeface="Lora"/>
              </a:defRPr>
            </a:lvl3pPr>
            <a:lvl4pPr marR="0" lvl="3" algn="l" rtl="0" eaLnBrk="1" hangingPunct="1">
              <a:lnSpc>
                <a:spcPct val="100000"/>
              </a:lnSpc>
              <a:spcBef>
                <a:spcPts val="0"/>
              </a:spcBef>
              <a:spcAft>
                <a:spcPts val="0"/>
              </a:spcAft>
              <a:buClr>
                <a:schemeClr val="dk1"/>
              </a:buClr>
              <a:buSzPts val="2000"/>
              <a:buFont typeface="Lora"/>
              <a:buNone/>
              <a:defRPr sz="2667" b="1" i="0" u="none" strike="noStrike" cap="none">
                <a:solidFill>
                  <a:schemeClr val="dk1"/>
                </a:solidFill>
                <a:highlight>
                  <a:srgbClr val="FFFFFF"/>
                </a:highlight>
                <a:latin typeface="Lora"/>
                <a:ea typeface="Lora"/>
                <a:cs typeface="Lora"/>
                <a:sym typeface="Lora"/>
              </a:defRPr>
            </a:lvl4pPr>
            <a:lvl5pPr marR="0" lvl="4" algn="l" rtl="0" eaLnBrk="1" hangingPunct="1">
              <a:lnSpc>
                <a:spcPct val="100000"/>
              </a:lnSpc>
              <a:spcBef>
                <a:spcPts val="0"/>
              </a:spcBef>
              <a:spcAft>
                <a:spcPts val="0"/>
              </a:spcAft>
              <a:buClr>
                <a:schemeClr val="dk1"/>
              </a:buClr>
              <a:buSzPts val="2000"/>
              <a:buFont typeface="Lora"/>
              <a:buNone/>
              <a:defRPr sz="2667" b="1" i="0" u="none" strike="noStrike" cap="none">
                <a:solidFill>
                  <a:schemeClr val="dk1"/>
                </a:solidFill>
                <a:highlight>
                  <a:srgbClr val="FFFFFF"/>
                </a:highlight>
                <a:latin typeface="Lora"/>
                <a:ea typeface="Lora"/>
                <a:cs typeface="Lora"/>
                <a:sym typeface="Lora"/>
              </a:defRPr>
            </a:lvl5pPr>
            <a:lvl6pPr marR="0" lvl="5" algn="l" rtl="0" eaLnBrk="1" hangingPunct="1">
              <a:lnSpc>
                <a:spcPct val="100000"/>
              </a:lnSpc>
              <a:spcBef>
                <a:spcPts val="0"/>
              </a:spcBef>
              <a:spcAft>
                <a:spcPts val="0"/>
              </a:spcAft>
              <a:buClr>
                <a:schemeClr val="dk1"/>
              </a:buClr>
              <a:buSzPts val="2000"/>
              <a:buFont typeface="Lora"/>
              <a:buNone/>
              <a:defRPr sz="2667" b="1" i="0" u="none" strike="noStrike" cap="none">
                <a:solidFill>
                  <a:schemeClr val="dk1"/>
                </a:solidFill>
                <a:highlight>
                  <a:srgbClr val="FFFFFF"/>
                </a:highlight>
                <a:latin typeface="Lora"/>
                <a:ea typeface="Lora"/>
                <a:cs typeface="Lora"/>
                <a:sym typeface="Lora"/>
              </a:defRPr>
            </a:lvl6pPr>
            <a:lvl7pPr marR="0" lvl="6" algn="l" rtl="0" eaLnBrk="1" hangingPunct="1">
              <a:lnSpc>
                <a:spcPct val="100000"/>
              </a:lnSpc>
              <a:spcBef>
                <a:spcPts val="0"/>
              </a:spcBef>
              <a:spcAft>
                <a:spcPts val="0"/>
              </a:spcAft>
              <a:buClr>
                <a:schemeClr val="dk1"/>
              </a:buClr>
              <a:buSzPts val="2000"/>
              <a:buFont typeface="Lora"/>
              <a:buNone/>
              <a:defRPr sz="2667" b="1" i="0" u="none" strike="noStrike" cap="none">
                <a:solidFill>
                  <a:schemeClr val="dk1"/>
                </a:solidFill>
                <a:highlight>
                  <a:srgbClr val="FFFFFF"/>
                </a:highlight>
                <a:latin typeface="Lora"/>
                <a:ea typeface="Lora"/>
                <a:cs typeface="Lora"/>
                <a:sym typeface="Lora"/>
              </a:defRPr>
            </a:lvl7pPr>
            <a:lvl8pPr marR="0" lvl="7" algn="l" rtl="0" eaLnBrk="1" hangingPunct="1">
              <a:lnSpc>
                <a:spcPct val="100000"/>
              </a:lnSpc>
              <a:spcBef>
                <a:spcPts val="0"/>
              </a:spcBef>
              <a:spcAft>
                <a:spcPts val="0"/>
              </a:spcAft>
              <a:buClr>
                <a:schemeClr val="dk1"/>
              </a:buClr>
              <a:buSzPts val="2000"/>
              <a:buFont typeface="Lora"/>
              <a:buNone/>
              <a:defRPr sz="2667" b="1" i="0" u="none" strike="noStrike" cap="none">
                <a:solidFill>
                  <a:schemeClr val="dk1"/>
                </a:solidFill>
                <a:highlight>
                  <a:srgbClr val="FFFFFF"/>
                </a:highlight>
                <a:latin typeface="Lora"/>
                <a:ea typeface="Lora"/>
                <a:cs typeface="Lora"/>
                <a:sym typeface="Lora"/>
              </a:defRPr>
            </a:lvl8pPr>
            <a:lvl9pPr marR="0" lvl="8" algn="l" rtl="0" eaLnBrk="1" hangingPunct="1">
              <a:lnSpc>
                <a:spcPct val="100000"/>
              </a:lnSpc>
              <a:spcBef>
                <a:spcPts val="0"/>
              </a:spcBef>
              <a:spcAft>
                <a:spcPts val="0"/>
              </a:spcAft>
              <a:buClr>
                <a:schemeClr val="dk1"/>
              </a:buClr>
              <a:buSzPts val="2000"/>
              <a:buFont typeface="Lora"/>
              <a:buNone/>
              <a:defRPr sz="2667" b="1" i="0" u="none" strike="noStrike" cap="none">
                <a:solidFill>
                  <a:schemeClr val="dk1"/>
                </a:solidFill>
                <a:highlight>
                  <a:srgbClr val="FFFFFF"/>
                </a:highlight>
                <a:latin typeface="Lora"/>
                <a:ea typeface="Lora"/>
                <a:cs typeface="Lora"/>
                <a:sym typeface="Lora"/>
              </a:defRPr>
            </a:lvl9pPr>
          </a:lstStyle>
          <a:p>
            <a:r>
              <a:rPr lang="en-US" altLang="zh-TW" dirty="0"/>
              <a:t>Mathematical Dodge and Burn</a:t>
            </a:r>
            <a:endParaRPr lang="zh-TW" altLang="en-US" dirty="0"/>
          </a:p>
        </p:txBody>
      </p:sp>
    </p:spTree>
    <p:extLst>
      <p:ext uri="{BB962C8B-B14F-4D97-AF65-F5344CB8AC3E}">
        <p14:creationId xmlns:p14="http://schemas.microsoft.com/office/powerpoint/2010/main" val="15316522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文字版面配置區 2">
                <a:extLst>
                  <a:ext uri="{FF2B5EF4-FFF2-40B4-BE49-F238E27FC236}">
                    <a16:creationId xmlns:a16="http://schemas.microsoft.com/office/drawing/2014/main" id="{F2B8D794-A43A-4E0E-9409-AD53EF548B6B}"/>
                  </a:ext>
                </a:extLst>
              </p:cNvPr>
              <p:cNvSpPr>
                <a:spLocks noGrp="1"/>
              </p:cNvSpPr>
              <p:nvPr>
                <p:ph type="body" idx="1"/>
              </p:nvPr>
            </p:nvSpPr>
            <p:spPr>
              <a:xfrm>
                <a:off x="1841666" y="2155293"/>
                <a:ext cx="9935806" cy="4149600"/>
              </a:xfrm>
            </p:spPr>
            <p:txBody>
              <a:bodyPr/>
              <a:lstStyle/>
              <a:p>
                <a:r>
                  <a:rPr lang="en-US" altLang="zh-TW" sz="2000" dirty="0"/>
                  <a:t>Contrast reduce base layer to desired luminance range</a:t>
                </a:r>
              </a:p>
              <a:p>
                <a:pPr marL="101598" indent="0">
                  <a:buNone/>
                </a:pPr>
                <a14:m>
                  <m:oMathPara xmlns:m="http://schemas.openxmlformats.org/officeDocument/2006/math">
                    <m:oMathParaPr>
                      <m:jc m:val="centerGroup"/>
                    </m:oMathParaPr>
                    <m:oMath xmlns:m="http://schemas.openxmlformats.org/officeDocument/2006/math">
                      <m:sSubSup>
                        <m:sSubSupPr>
                          <m:ctrlPr>
                            <a:rPr lang="x-IV_mathan" altLang="zh-TW" sz="2000" i="1">
                              <a:latin typeface="Cambria Math" panose="02040503050406030204" pitchFamily="18" charset="0"/>
                            </a:rPr>
                          </m:ctrlPr>
                        </m:sSubSupPr>
                        <m:e>
                          <m:r>
                            <a:rPr lang="x-IV_mathan" altLang="zh-TW" sz="2000">
                              <a:latin typeface="Cambria Math" panose="02040503050406030204" pitchFamily="18" charset="0"/>
                            </a:rPr>
                            <m:t>𝐻</m:t>
                          </m:r>
                        </m:e>
                        <m:sub>
                          <m:r>
                            <a:rPr lang="x-IV_mathan" altLang="zh-TW" sz="2000">
                              <a:latin typeface="Cambria Math" panose="02040503050406030204" pitchFamily="18" charset="0"/>
                            </a:rPr>
                            <m:t>𝐻</m:t>
                          </m:r>
                        </m:sub>
                        <m:sup>
                          <m:r>
                            <a:rPr lang="x-IV_mathan" altLang="zh-TW" sz="2000">
                              <a:latin typeface="Cambria Math" panose="02040503050406030204" pitchFamily="18" charset="0"/>
                            </a:rPr>
                            <m:t>′</m:t>
                          </m:r>
                        </m:sup>
                      </m:sSubSup>
                      <m:d>
                        <m:dPr>
                          <m:ctrlPr>
                            <a:rPr lang="x-IV_mathan" altLang="zh-TW" sz="2000" i="1">
                              <a:latin typeface="Cambria Math" panose="02040503050406030204" pitchFamily="18" charset="0"/>
                            </a:rPr>
                          </m:ctrlPr>
                        </m:dPr>
                        <m:e>
                          <m:r>
                            <a:rPr lang="x-IV_mathan" altLang="zh-TW" sz="2000">
                              <a:latin typeface="Cambria Math" panose="02040503050406030204" pitchFamily="18" charset="0"/>
                            </a:rPr>
                            <m:t>𝑥</m:t>
                          </m:r>
                          <m:r>
                            <a:rPr lang="x-IV_mathan" altLang="zh-TW" sz="2000">
                              <a:latin typeface="Cambria Math" panose="02040503050406030204" pitchFamily="18" charset="0"/>
                            </a:rPr>
                            <m:t>,</m:t>
                          </m:r>
                          <m:r>
                            <a:rPr lang="x-IV_mathan" altLang="zh-TW" sz="2000">
                              <a:latin typeface="Cambria Math" panose="02040503050406030204" pitchFamily="18" charset="0"/>
                            </a:rPr>
                            <m:t>𝑦</m:t>
                          </m:r>
                        </m:e>
                      </m:d>
                      <m:r>
                        <a:rPr lang="x-IV_mathan" altLang="zh-TW" sz="2000">
                          <a:latin typeface="Cambria Math" panose="02040503050406030204" pitchFamily="18" charset="0"/>
                        </a:rPr>
                        <m:t>=</m:t>
                      </m:r>
                      <m:r>
                        <a:rPr lang="x-IV_mathan" altLang="zh-TW" sz="2000">
                          <a:latin typeface="Cambria Math" panose="02040503050406030204" pitchFamily="18" charset="0"/>
                        </a:rPr>
                        <m:t>𝑠</m:t>
                      </m:r>
                      <m:sSub>
                        <m:sSubPr>
                          <m:ctrlPr>
                            <a:rPr lang="x-IV_mathan" altLang="zh-TW" sz="2000" i="1">
                              <a:latin typeface="Cambria Math" panose="02040503050406030204" pitchFamily="18" charset="0"/>
                            </a:rPr>
                          </m:ctrlPr>
                        </m:sSubPr>
                        <m:e>
                          <m:r>
                            <a:rPr lang="x-IV_mathan" altLang="zh-TW" sz="2000">
                              <a:latin typeface="Cambria Math" panose="02040503050406030204" pitchFamily="18" charset="0"/>
                            </a:rPr>
                            <m:t>𝐻</m:t>
                          </m:r>
                        </m:e>
                        <m:sub>
                          <m:r>
                            <a:rPr lang="x-IV_mathan" altLang="zh-TW" sz="2000">
                              <a:latin typeface="Cambria Math" panose="02040503050406030204" pitchFamily="18" charset="0"/>
                            </a:rPr>
                            <m:t>𝐻</m:t>
                          </m:r>
                        </m:sub>
                      </m:sSub>
                      <m:r>
                        <a:rPr lang="x-IV_mathan" altLang="zh-TW" sz="2000">
                          <a:latin typeface="Cambria Math" panose="02040503050406030204" pitchFamily="18" charset="0"/>
                        </a:rPr>
                        <m:t>(</m:t>
                      </m:r>
                      <m:r>
                        <a:rPr lang="x-IV_mathan" altLang="zh-TW" sz="2000">
                          <a:latin typeface="Cambria Math" panose="02040503050406030204" pitchFamily="18" charset="0"/>
                        </a:rPr>
                        <m:t>𝑥</m:t>
                      </m:r>
                      <m:r>
                        <a:rPr lang="x-IV_mathan" altLang="zh-TW" sz="2000">
                          <a:latin typeface="Cambria Math" panose="02040503050406030204" pitchFamily="18" charset="0"/>
                        </a:rPr>
                        <m:t>,</m:t>
                      </m:r>
                      <m:r>
                        <a:rPr lang="x-IV_mathan" altLang="zh-TW" sz="2000">
                          <a:latin typeface="Cambria Math" panose="02040503050406030204" pitchFamily="18" charset="0"/>
                        </a:rPr>
                        <m:t>𝑦</m:t>
                      </m:r>
                      <m:r>
                        <a:rPr lang="x-IV_mathan" altLang="zh-TW" sz="2000">
                          <a:latin typeface="Cambria Math" panose="02040503050406030204" pitchFamily="18" charset="0"/>
                        </a:rPr>
                        <m:t>)</m:t>
                      </m:r>
                    </m:oMath>
                  </m:oMathPara>
                </a14:m>
                <a:endParaRPr lang="en-US" altLang="zh-TW" sz="2000" dirty="0"/>
              </a:p>
              <a:p>
                <a:endParaRPr lang="en-US" altLang="zh-TW" sz="2000" dirty="0"/>
              </a:p>
              <a:p>
                <a:r>
                  <a:rPr lang="en-US" altLang="zh-TW" sz="2000" dirty="0"/>
                  <a:t>Add the detail layer</a:t>
                </a:r>
              </a:p>
              <a:p>
                <a:pPr marL="101598" indent="0">
                  <a:buNone/>
                </a:pPr>
                <a14:m>
                  <m:oMathPara xmlns:m="http://schemas.openxmlformats.org/officeDocument/2006/math">
                    <m:oMathParaPr>
                      <m:jc m:val="centerGroup"/>
                    </m:oMathParaPr>
                    <m:oMath xmlns:m="http://schemas.openxmlformats.org/officeDocument/2006/math">
                      <m:r>
                        <a:rPr lang="x-IV_mathan" altLang="zh-TW" sz="2000">
                          <a:latin typeface="Cambria Math" panose="02040503050406030204" pitchFamily="18" charset="0"/>
                        </a:rPr>
                        <m:t>𝐼</m:t>
                      </m:r>
                      <m:d>
                        <m:dPr>
                          <m:ctrlPr>
                            <a:rPr lang="x-IV_mathan" altLang="zh-TW" sz="2000" i="1">
                              <a:latin typeface="Cambria Math" panose="02040503050406030204" pitchFamily="18" charset="0"/>
                            </a:rPr>
                          </m:ctrlPr>
                        </m:dPr>
                        <m:e>
                          <m:r>
                            <a:rPr lang="x-IV_mathan" altLang="zh-TW" sz="2000">
                              <a:latin typeface="Cambria Math" panose="02040503050406030204" pitchFamily="18" charset="0"/>
                            </a:rPr>
                            <m:t>𝑥</m:t>
                          </m:r>
                          <m:r>
                            <a:rPr lang="x-IV_mathan" altLang="zh-TW" sz="2000">
                              <a:latin typeface="Cambria Math" panose="02040503050406030204" pitchFamily="18" charset="0"/>
                            </a:rPr>
                            <m:t>,</m:t>
                          </m:r>
                          <m:r>
                            <a:rPr lang="x-IV_mathan" altLang="zh-TW" sz="2000">
                              <a:latin typeface="Cambria Math" panose="02040503050406030204" pitchFamily="18" charset="0"/>
                            </a:rPr>
                            <m:t>𝑦</m:t>
                          </m:r>
                        </m:e>
                      </m:d>
                      <m:r>
                        <a:rPr lang="x-IV_mathan" altLang="zh-TW" sz="2000">
                          <a:latin typeface="Cambria Math" panose="02040503050406030204" pitchFamily="18" charset="0"/>
                        </a:rPr>
                        <m:t>=</m:t>
                      </m:r>
                      <m:sSubSup>
                        <m:sSubSupPr>
                          <m:ctrlPr>
                            <a:rPr lang="x-IV_mathan" altLang="zh-TW" sz="2000" i="1">
                              <a:latin typeface="Cambria Math" panose="02040503050406030204" pitchFamily="18" charset="0"/>
                            </a:rPr>
                          </m:ctrlPr>
                        </m:sSubSupPr>
                        <m:e>
                          <m:r>
                            <a:rPr lang="x-IV_mathan" altLang="zh-TW" sz="2000">
                              <a:latin typeface="Cambria Math" panose="02040503050406030204" pitchFamily="18" charset="0"/>
                            </a:rPr>
                            <m:t>𝐻</m:t>
                          </m:r>
                        </m:e>
                        <m:sub>
                          <m:r>
                            <a:rPr lang="x-IV_mathan" altLang="zh-TW" sz="2000">
                              <a:latin typeface="Cambria Math" panose="02040503050406030204" pitchFamily="18" charset="0"/>
                            </a:rPr>
                            <m:t>𝐻</m:t>
                          </m:r>
                        </m:sub>
                        <m:sup>
                          <m:r>
                            <a:rPr lang="x-IV_mathan" altLang="zh-TW" sz="2000">
                              <a:latin typeface="Cambria Math" panose="02040503050406030204" pitchFamily="18" charset="0"/>
                            </a:rPr>
                            <m:t>′</m:t>
                          </m:r>
                        </m:sup>
                      </m:sSubSup>
                      <m:d>
                        <m:dPr>
                          <m:ctrlPr>
                            <a:rPr lang="x-IV_mathan" altLang="zh-TW" sz="2000" i="1">
                              <a:latin typeface="Cambria Math" panose="02040503050406030204" pitchFamily="18" charset="0"/>
                            </a:rPr>
                          </m:ctrlPr>
                        </m:dPr>
                        <m:e>
                          <m:r>
                            <a:rPr lang="x-IV_mathan" altLang="zh-TW" sz="2000">
                              <a:latin typeface="Cambria Math" panose="02040503050406030204" pitchFamily="18" charset="0"/>
                            </a:rPr>
                            <m:t>𝑥</m:t>
                          </m:r>
                          <m:r>
                            <a:rPr lang="x-IV_mathan" altLang="zh-TW" sz="2000">
                              <a:latin typeface="Cambria Math" panose="02040503050406030204" pitchFamily="18" charset="0"/>
                            </a:rPr>
                            <m:t>,</m:t>
                          </m:r>
                          <m:r>
                            <a:rPr lang="x-IV_mathan" altLang="zh-TW" sz="2000">
                              <a:latin typeface="Cambria Math" panose="02040503050406030204" pitchFamily="18" charset="0"/>
                            </a:rPr>
                            <m:t>𝑦</m:t>
                          </m:r>
                        </m:e>
                      </m:d>
                      <m:r>
                        <a:rPr lang="x-IV_mathan" altLang="zh-TW" sz="2000">
                          <a:latin typeface="Cambria Math" panose="02040503050406030204" pitchFamily="18" charset="0"/>
                        </a:rPr>
                        <m:t>+</m:t>
                      </m:r>
                      <m:sSub>
                        <m:sSubPr>
                          <m:ctrlPr>
                            <a:rPr lang="x-IV_mathan" altLang="zh-TW" sz="2000" i="1">
                              <a:latin typeface="Cambria Math" panose="02040503050406030204" pitchFamily="18" charset="0"/>
                            </a:rPr>
                          </m:ctrlPr>
                        </m:sSubPr>
                        <m:e>
                          <m:r>
                            <a:rPr lang="x-IV_mathan" altLang="zh-TW" sz="2000">
                              <a:latin typeface="Cambria Math" panose="02040503050406030204" pitchFamily="18" charset="0"/>
                            </a:rPr>
                            <m:t>𝐻</m:t>
                          </m:r>
                        </m:e>
                        <m:sub>
                          <m:r>
                            <a:rPr lang="x-IV_mathan" altLang="zh-TW" sz="2000">
                              <a:latin typeface="Cambria Math" panose="02040503050406030204" pitchFamily="18" charset="0"/>
                            </a:rPr>
                            <m:t>𝐿</m:t>
                          </m:r>
                        </m:sub>
                      </m:sSub>
                      <m:r>
                        <a:rPr lang="x-IV_mathan" altLang="zh-TW" sz="2000">
                          <a:latin typeface="Cambria Math" panose="02040503050406030204" pitchFamily="18" charset="0"/>
                        </a:rPr>
                        <m:t>(</m:t>
                      </m:r>
                      <m:r>
                        <a:rPr lang="x-IV_mathan" altLang="zh-TW" sz="2000">
                          <a:latin typeface="Cambria Math" panose="02040503050406030204" pitchFamily="18" charset="0"/>
                        </a:rPr>
                        <m:t>𝑥</m:t>
                      </m:r>
                      <m:r>
                        <a:rPr lang="x-IV_mathan" altLang="zh-TW" sz="2000">
                          <a:latin typeface="Cambria Math" panose="02040503050406030204" pitchFamily="18" charset="0"/>
                        </a:rPr>
                        <m:t>,</m:t>
                      </m:r>
                      <m:r>
                        <a:rPr lang="x-IV_mathan" altLang="zh-TW" sz="2000">
                          <a:latin typeface="Cambria Math" panose="02040503050406030204" pitchFamily="18" charset="0"/>
                        </a:rPr>
                        <m:t>𝑦</m:t>
                      </m:r>
                      <m:r>
                        <a:rPr lang="x-IV_mathan" altLang="zh-TW" sz="2000">
                          <a:latin typeface="Cambria Math" panose="02040503050406030204" pitchFamily="18" charset="0"/>
                        </a:rPr>
                        <m:t>)</m:t>
                      </m:r>
                    </m:oMath>
                  </m:oMathPara>
                </a14:m>
                <a:endParaRPr lang="en-US" altLang="zh-TW" sz="2000" dirty="0"/>
              </a:p>
              <a:p>
                <a:endParaRPr lang="en-US" altLang="zh-TW" sz="2000" dirty="0"/>
              </a:p>
              <a:p>
                <a:r>
                  <a:rPr lang="en-US" altLang="zh-TW" sz="2000" dirty="0"/>
                  <a:t>Exponentiate to produce the tone-mapped image</a:t>
                </a:r>
                <a:endParaRPr lang="zh-TW" altLang="en-US" sz="2000" dirty="0"/>
              </a:p>
            </p:txBody>
          </p:sp>
        </mc:Choice>
        <mc:Fallback xmlns="">
          <p:sp>
            <p:nvSpPr>
              <p:cNvPr id="3" name="文字版面配置區 2">
                <a:extLst>
                  <a:ext uri="{FF2B5EF4-FFF2-40B4-BE49-F238E27FC236}">
                    <a16:creationId xmlns:a16="http://schemas.microsoft.com/office/drawing/2014/main" id="{F2B8D794-A43A-4E0E-9409-AD53EF548B6B}"/>
                  </a:ext>
                </a:extLst>
              </p:cNvPr>
              <p:cNvSpPr>
                <a:spLocks noGrp="1" noRot="1" noChangeAspect="1" noMove="1" noResize="1" noEditPoints="1" noAdjustHandles="1" noChangeArrowheads="1" noChangeShapeType="1" noTextEdit="1"/>
              </p:cNvSpPr>
              <p:nvPr>
                <p:ph type="body" idx="1"/>
              </p:nvPr>
            </p:nvSpPr>
            <p:spPr>
              <a:xfrm>
                <a:off x="1841666" y="2155293"/>
                <a:ext cx="9935806" cy="4149600"/>
              </a:xfrm>
              <a:blipFill>
                <a:blip r:embed="rId3"/>
                <a:stretch>
                  <a:fillRect/>
                </a:stretch>
              </a:blipFill>
            </p:spPr>
            <p:txBody>
              <a:bodyPr/>
              <a:lstStyle/>
              <a:p>
                <a:r>
                  <a:rPr lang="zh-TW" altLang="en-US">
                    <a:noFill/>
                  </a:rPr>
                  <a:t> </a:t>
                </a:r>
              </a:p>
            </p:txBody>
          </p:sp>
        </mc:Fallback>
      </mc:AlternateContent>
      <p:sp>
        <p:nvSpPr>
          <p:cNvPr id="7" name="標題 1">
            <a:extLst>
              <a:ext uri="{FF2B5EF4-FFF2-40B4-BE49-F238E27FC236}">
                <a16:creationId xmlns:a16="http://schemas.microsoft.com/office/drawing/2014/main" id="{D773DC6B-A91E-4E7C-A5C1-81EDAD6B3806}"/>
              </a:ext>
            </a:extLst>
          </p:cNvPr>
          <p:cNvSpPr txBox="1">
            <a:spLocks/>
          </p:cNvSpPr>
          <p:nvPr/>
        </p:nvSpPr>
        <p:spPr>
          <a:xfrm>
            <a:off x="1841666" y="1194816"/>
            <a:ext cx="7840215" cy="580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dk1"/>
              </a:buClr>
              <a:buSzPts val="2000"/>
              <a:buFont typeface="Lora"/>
              <a:buNone/>
              <a:defRPr sz="2667" b="1" i="0" u="none" strike="noStrike" cap="none">
                <a:solidFill>
                  <a:schemeClr val="dk1"/>
                </a:solidFill>
                <a:latin typeface="Lora"/>
                <a:ea typeface="Lora"/>
                <a:cs typeface="Lora"/>
                <a:sym typeface="Lora"/>
              </a:defRPr>
            </a:lvl1pPr>
            <a:lvl2pPr marR="0" lvl="1" algn="l" rtl="0" eaLnBrk="1" hangingPunct="1">
              <a:lnSpc>
                <a:spcPct val="100000"/>
              </a:lnSpc>
              <a:spcBef>
                <a:spcPts val="0"/>
              </a:spcBef>
              <a:spcAft>
                <a:spcPts val="0"/>
              </a:spcAft>
              <a:buClr>
                <a:schemeClr val="dk1"/>
              </a:buClr>
              <a:buSzPts val="2000"/>
              <a:buFont typeface="Lora"/>
              <a:buNone/>
              <a:defRPr sz="2667" b="1" i="0" u="none" strike="noStrike" cap="none">
                <a:solidFill>
                  <a:schemeClr val="dk1"/>
                </a:solidFill>
                <a:highlight>
                  <a:srgbClr val="FFFFFF"/>
                </a:highlight>
                <a:latin typeface="Lora"/>
                <a:ea typeface="Lora"/>
                <a:cs typeface="Lora"/>
                <a:sym typeface="Lora"/>
              </a:defRPr>
            </a:lvl2pPr>
            <a:lvl3pPr marR="0" lvl="2" algn="l" rtl="0" eaLnBrk="1" hangingPunct="1">
              <a:lnSpc>
                <a:spcPct val="100000"/>
              </a:lnSpc>
              <a:spcBef>
                <a:spcPts val="0"/>
              </a:spcBef>
              <a:spcAft>
                <a:spcPts val="0"/>
              </a:spcAft>
              <a:buClr>
                <a:schemeClr val="dk1"/>
              </a:buClr>
              <a:buSzPts val="2000"/>
              <a:buFont typeface="Lora"/>
              <a:buNone/>
              <a:defRPr sz="2667" b="1" i="0" u="none" strike="noStrike" cap="none">
                <a:solidFill>
                  <a:schemeClr val="dk1"/>
                </a:solidFill>
                <a:highlight>
                  <a:srgbClr val="FFFFFF"/>
                </a:highlight>
                <a:latin typeface="Lora"/>
                <a:ea typeface="Lora"/>
                <a:cs typeface="Lora"/>
                <a:sym typeface="Lora"/>
              </a:defRPr>
            </a:lvl3pPr>
            <a:lvl4pPr marR="0" lvl="3" algn="l" rtl="0" eaLnBrk="1" hangingPunct="1">
              <a:lnSpc>
                <a:spcPct val="100000"/>
              </a:lnSpc>
              <a:spcBef>
                <a:spcPts val="0"/>
              </a:spcBef>
              <a:spcAft>
                <a:spcPts val="0"/>
              </a:spcAft>
              <a:buClr>
                <a:schemeClr val="dk1"/>
              </a:buClr>
              <a:buSzPts val="2000"/>
              <a:buFont typeface="Lora"/>
              <a:buNone/>
              <a:defRPr sz="2667" b="1" i="0" u="none" strike="noStrike" cap="none">
                <a:solidFill>
                  <a:schemeClr val="dk1"/>
                </a:solidFill>
                <a:highlight>
                  <a:srgbClr val="FFFFFF"/>
                </a:highlight>
                <a:latin typeface="Lora"/>
                <a:ea typeface="Lora"/>
                <a:cs typeface="Lora"/>
                <a:sym typeface="Lora"/>
              </a:defRPr>
            </a:lvl4pPr>
            <a:lvl5pPr marR="0" lvl="4" algn="l" rtl="0" eaLnBrk="1" hangingPunct="1">
              <a:lnSpc>
                <a:spcPct val="100000"/>
              </a:lnSpc>
              <a:spcBef>
                <a:spcPts val="0"/>
              </a:spcBef>
              <a:spcAft>
                <a:spcPts val="0"/>
              </a:spcAft>
              <a:buClr>
                <a:schemeClr val="dk1"/>
              </a:buClr>
              <a:buSzPts val="2000"/>
              <a:buFont typeface="Lora"/>
              <a:buNone/>
              <a:defRPr sz="2667" b="1" i="0" u="none" strike="noStrike" cap="none">
                <a:solidFill>
                  <a:schemeClr val="dk1"/>
                </a:solidFill>
                <a:highlight>
                  <a:srgbClr val="FFFFFF"/>
                </a:highlight>
                <a:latin typeface="Lora"/>
                <a:ea typeface="Lora"/>
                <a:cs typeface="Lora"/>
                <a:sym typeface="Lora"/>
              </a:defRPr>
            </a:lvl5pPr>
            <a:lvl6pPr marR="0" lvl="5" algn="l" rtl="0" eaLnBrk="1" hangingPunct="1">
              <a:lnSpc>
                <a:spcPct val="100000"/>
              </a:lnSpc>
              <a:spcBef>
                <a:spcPts val="0"/>
              </a:spcBef>
              <a:spcAft>
                <a:spcPts val="0"/>
              </a:spcAft>
              <a:buClr>
                <a:schemeClr val="dk1"/>
              </a:buClr>
              <a:buSzPts val="2000"/>
              <a:buFont typeface="Lora"/>
              <a:buNone/>
              <a:defRPr sz="2667" b="1" i="0" u="none" strike="noStrike" cap="none">
                <a:solidFill>
                  <a:schemeClr val="dk1"/>
                </a:solidFill>
                <a:highlight>
                  <a:srgbClr val="FFFFFF"/>
                </a:highlight>
                <a:latin typeface="Lora"/>
                <a:ea typeface="Lora"/>
                <a:cs typeface="Lora"/>
                <a:sym typeface="Lora"/>
              </a:defRPr>
            </a:lvl6pPr>
            <a:lvl7pPr marR="0" lvl="6" algn="l" rtl="0" eaLnBrk="1" hangingPunct="1">
              <a:lnSpc>
                <a:spcPct val="100000"/>
              </a:lnSpc>
              <a:spcBef>
                <a:spcPts val="0"/>
              </a:spcBef>
              <a:spcAft>
                <a:spcPts val="0"/>
              </a:spcAft>
              <a:buClr>
                <a:schemeClr val="dk1"/>
              </a:buClr>
              <a:buSzPts val="2000"/>
              <a:buFont typeface="Lora"/>
              <a:buNone/>
              <a:defRPr sz="2667" b="1" i="0" u="none" strike="noStrike" cap="none">
                <a:solidFill>
                  <a:schemeClr val="dk1"/>
                </a:solidFill>
                <a:highlight>
                  <a:srgbClr val="FFFFFF"/>
                </a:highlight>
                <a:latin typeface="Lora"/>
                <a:ea typeface="Lora"/>
                <a:cs typeface="Lora"/>
                <a:sym typeface="Lora"/>
              </a:defRPr>
            </a:lvl7pPr>
            <a:lvl8pPr marR="0" lvl="7" algn="l" rtl="0" eaLnBrk="1" hangingPunct="1">
              <a:lnSpc>
                <a:spcPct val="100000"/>
              </a:lnSpc>
              <a:spcBef>
                <a:spcPts val="0"/>
              </a:spcBef>
              <a:spcAft>
                <a:spcPts val="0"/>
              </a:spcAft>
              <a:buClr>
                <a:schemeClr val="dk1"/>
              </a:buClr>
              <a:buSzPts val="2000"/>
              <a:buFont typeface="Lora"/>
              <a:buNone/>
              <a:defRPr sz="2667" b="1" i="0" u="none" strike="noStrike" cap="none">
                <a:solidFill>
                  <a:schemeClr val="dk1"/>
                </a:solidFill>
                <a:highlight>
                  <a:srgbClr val="FFFFFF"/>
                </a:highlight>
                <a:latin typeface="Lora"/>
                <a:ea typeface="Lora"/>
                <a:cs typeface="Lora"/>
                <a:sym typeface="Lora"/>
              </a:defRPr>
            </a:lvl8pPr>
            <a:lvl9pPr marR="0" lvl="8" algn="l" rtl="0" eaLnBrk="1" hangingPunct="1">
              <a:lnSpc>
                <a:spcPct val="100000"/>
              </a:lnSpc>
              <a:spcBef>
                <a:spcPts val="0"/>
              </a:spcBef>
              <a:spcAft>
                <a:spcPts val="0"/>
              </a:spcAft>
              <a:buClr>
                <a:schemeClr val="dk1"/>
              </a:buClr>
              <a:buSzPts val="2000"/>
              <a:buFont typeface="Lora"/>
              <a:buNone/>
              <a:defRPr sz="2667" b="1" i="0" u="none" strike="noStrike" cap="none">
                <a:solidFill>
                  <a:schemeClr val="dk1"/>
                </a:solidFill>
                <a:highlight>
                  <a:srgbClr val="FFFFFF"/>
                </a:highlight>
                <a:latin typeface="Lora"/>
                <a:ea typeface="Lora"/>
                <a:cs typeface="Lora"/>
                <a:sym typeface="Lora"/>
              </a:defRPr>
            </a:lvl9pPr>
          </a:lstStyle>
          <a:p>
            <a:r>
              <a:rPr lang="en-US" altLang="zh-TW" dirty="0"/>
              <a:t>Mathematical Dodge and Burn</a:t>
            </a:r>
            <a:endParaRPr lang="zh-TW" altLang="en-US" dirty="0"/>
          </a:p>
        </p:txBody>
      </p:sp>
    </p:spTree>
    <p:extLst>
      <p:ext uri="{BB962C8B-B14F-4D97-AF65-F5344CB8AC3E}">
        <p14:creationId xmlns:p14="http://schemas.microsoft.com/office/powerpoint/2010/main" val="834499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版面配置區 2">
            <a:extLst>
              <a:ext uri="{FF2B5EF4-FFF2-40B4-BE49-F238E27FC236}">
                <a16:creationId xmlns:a16="http://schemas.microsoft.com/office/drawing/2014/main" id="{F2B8D794-A43A-4E0E-9409-AD53EF548B6B}"/>
              </a:ext>
            </a:extLst>
          </p:cNvPr>
          <p:cNvSpPr>
            <a:spLocks noGrp="1"/>
          </p:cNvSpPr>
          <p:nvPr>
            <p:ph type="body" idx="1"/>
          </p:nvPr>
        </p:nvSpPr>
        <p:spPr>
          <a:xfrm>
            <a:off x="1841666" y="2155293"/>
            <a:ext cx="8821816" cy="4149600"/>
          </a:xfrm>
        </p:spPr>
        <p:txBody>
          <a:bodyPr/>
          <a:lstStyle/>
          <a:p>
            <a:r>
              <a:rPr lang="en-US" altLang="zh-TW" sz="2000" dirty="0"/>
              <a:t>Visible halo in the detail layer around high contrast edges</a:t>
            </a:r>
            <a:endParaRPr lang="zh-TW" altLang="en-US" sz="2000" dirty="0"/>
          </a:p>
        </p:txBody>
      </p:sp>
      <p:sp>
        <p:nvSpPr>
          <p:cNvPr id="7" name="標題 1">
            <a:extLst>
              <a:ext uri="{FF2B5EF4-FFF2-40B4-BE49-F238E27FC236}">
                <a16:creationId xmlns:a16="http://schemas.microsoft.com/office/drawing/2014/main" id="{D773DC6B-A91E-4E7C-A5C1-81EDAD6B3806}"/>
              </a:ext>
            </a:extLst>
          </p:cNvPr>
          <p:cNvSpPr txBox="1">
            <a:spLocks/>
          </p:cNvSpPr>
          <p:nvPr/>
        </p:nvSpPr>
        <p:spPr>
          <a:xfrm>
            <a:off x="1841666" y="1194816"/>
            <a:ext cx="7840215" cy="580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dk1"/>
              </a:buClr>
              <a:buSzPts val="2000"/>
              <a:buFont typeface="Lora"/>
              <a:buNone/>
              <a:defRPr sz="2667" b="1" i="0" u="none" strike="noStrike" cap="none">
                <a:solidFill>
                  <a:schemeClr val="dk1"/>
                </a:solidFill>
                <a:latin typeface="Lora"/>
                <a:ea typeface="Lora"/>
                <a:cs typeface="Lora"/>
                <a:sym typeface="Lora"/>
              </a:defRPr>
            </a:lvl1pPr>
            <a:lvl2pPr marR="0" lvl="1" algn="l" rtl="0" eaLnBrk="1" hangingPunct="1">
              <a:lnSpc>
                <a:spcPct val="100000"/>
              </a:lnSpc>
              <a:spcBef>
                <a:spcPts val="0"/>
              </a:spcBef>
              <a:spcAft>
                <a:spcPts val="0"/>
              </a:spcAft>
              <a:buClr>
                <a:schemeClr val="dk1"/>
              </a:buClr>
              <a:buSzPts val="2000"/>
              <a:buFont typeface="Lora"/>
              <a:buNone/>
              <a:defRPr sz="2667" b="1" i="0" u="none" strike="noStrike" cap="none">
                <a:solidFill>
                  <a:schemeClr val="dk1"/>
                </a:solidFill>
                <a:highlight>
                  <a:srgbClr val="FFFFFF"/>
                </a:highlight>
                <a:latin typeface="Lora"/>
                <a:ea typeface="Lora"/>
                <a:cs typeface="Lora"/>
                <a:sym typeface="Lora"/>
              </a:defRPr>
            </a:lvl2pPr>
            <a:lvl3pPr marR="0" lvl="2" algn="l" rtl="0" eaLnBrk="1" hangingPunct="1">
              <a:lnSpc>
                <a:spcPct val="100000"/>
              </a:lnSpc>
              <a:spcBef>
                <a:spcPts val="0"/>
              </a:spcBef>
              <a:spcAft>
                <a:spcPts val="0"/>
              </a:spcAft>
              <a:buClr>
                <a:schemeClr val="dk1"/>
              </a:buClr>
              <a:buSzPts val="2000"/>
              <a:buFont typeface="Lora"/>
              <a:buNone/>
              <a:defRPr sz="2667" b="1" i="0" u="none" strike="noStrike" cap="none">
                <a:solidFill>
                  <a:schemeClr val="dk1"/>
                </a:solidFill>
                <a:highlight>
                  <a:srgbClr val="FFFFFF"/>
                </a:highlight>
                <a:latin typeface="Lora"/>
                <a:ea typeface="Lora"/>
                <a:cs typeface="Lora"/>
                <a:sym typeface="Lora"/>
              </a:defRPr>
            </a:lvl3pPr>
            <a:lvl4pPr marR="0" lvl="3" algn="l" rtl="0" eaLnBrk="1" hangingPunct="1">
              <a:lnSpc>
                <a:spcPct val="100000"/>
              </a:lnSpc>
              <a:spcBef>
                <a:spcPts val="0"/>
              </a:spcBef>
              <a:spcAft>
                <a:spcPts val="0"/>
              </a:spcAft>
              <a:buClr>
                <a:schemeClr val="dk1"/>
              </a:buClr>
              <a:buSzPts val="2000"/>
              <a:buFont typeface="Lora"/>
              <a:buNone/>
              <a:defRPr sz="2667" b="1" i="0" u="none" strike="noStrike" cap="none">
                <a:solidFill>
                  <a:schemeClr val="dk1"/>
                </a:solidFill>
                <a:highlight>
                  <a:srgbClr val="FFFFFF"/>
                </a:highlight>
                <a:latin typeface="Lora"/>
                <a:ea typeface="Lora"/>
                <a:cs typeface="Lora"/>
                <a:sym typeface="Lora"/>
              </a:defRPr>
            </a:lvl4pPr>
            <a:lvl5pPr marR="0" lvl="4" algn="l" rtl="0" eaLnBrk="1" hangingPunct="1">
              <a:lnSpc>
                <a:spcPct val="100000"/>
              </a:lnSpc>
              <a:spcBef>
                <a:spcPts val="0"/>
              </a:spcBef>
              <a:spcAft>
                <a:spcPts val="0"/>
              </a:spcAft>
              <a:buClr>
                <a:schemeClr val="dk1"/>
              </a:buClr>
              <a:buSzPts val="2000"/>
              <a:buFont typeface="Lora"/>
              <a:buNone/>
              <a:defRPr sz="2667" b="1" i="0" u="none" strike="noStrike" cap="none">
                <a:solidFill>
                  <a:schemeClr val="dk1"/>
                </a:solidFill>
                <a:highlight>
                  <a:srgbClr val="FFFFFF"/>
                </a:highlight>
                <a:latin typeface="Lora"/>
                <a:ea typeface="Lora"/>
                <a:cs typeface="Lora"/>
                <a:sym typeface="Lora"/>
              </a:defRPr>
            </a:lvl5pPr>
            <a:lvl6pPr marR="0" lvl="5" algn="l" rtl="0" eaLnBrk="1" hangingPunct="1">
              <a:lnSpc>
                <a:spcPct val="100000"/>
              </a:lnSpc>
              <a:spcBef>
                <a:spcPts val="0"/>
              </a:spcBef>
              <a:spcAft>
                <a:spcPts val="0"/>
              </a:spcAft>
              <a:buClr>
                <a:schemeClr val="dk1"/>
              </a:buClr>
              <a:buSzPts val="2000"/>
              <a:buFont typeface="Lora"/>
              <a:buNone/>
              <a:defRPr sz="2667" b="1" i="0" u="none" strike="noStrike" cap="none">
                <a:solidFill>
                  <a:schemeClr val="dk1"/>
                </a:solidFill>
                <a:highlight>
                  <a:srgbClr val="FFFFFF"/>
                </a:highlight>
                <a:latin typeface="Lora"/>
                <a:ea typeface="Lora"/>
                <a:cs typeface="Lora"/>
                <a:sym typeface="Lora"/>
              </a:defRPr>
            </a:lvl6pPr>
            <a:lvl7pPr marR="0" lvl="6" algn="l" rtl="0" eaLnBrk="1" hangingPunct="1">
              <a:lnSpc>
                <a:spcPct val="100000"/>
              </a:lnSpc>
              <a:spcBef>
                <a:spcPts val="0"/>
              </a:spcBef>
              <a:spcAft>
                <a:spcPts val="0"/>
              </a:spcAft>
              <a:buClr>
                <a:schemeClr val="dk1"/>
              </a:buClr>
              <a:buSzPts val="2000"/>
              <a:buFont typeface="Lora"/>
              <a:buNone/>
              <a:defRPr sz="2667" b="1" i="0" u="none" strike="noStrike" cap="none">
                <a:solidFill>
                  <a:schemeClr val="dk1"/>
                </a:solidFill>
                <a:highlight>
                  <a:srgbClr val="FFFFFF"/>
                </a:highlight>
                <a:latin typeface="Lora"/>
                <a:ea typeface="Lora"/>
                <a:cs typeface="Lora"/>
                <a:sym typeface="Lora"/>
              </a:defRPr>
            </a:lvl7pPr>
            <a:lvl8pPr marR="0" lvl="7" algn="l" rtl="0" eaLnBrk="1" hangingPunct="1">
              <a:lnSpc>
                <a:spcPct val="100000"/>
              </a:lnSpc>
              <a:spcBef>
                <a:spcPts val="0"/>
              </a:spcBef>
              <a:spcAft>
                <a:spcPts val="0"/>
              </a:spcAft>
              <a:buClr>
                <a:schemeClr val="dk1"/>
              </a:buClr>
              <a:buSzPts val="2000"/>
              <a:buFont typeface="Lora"/>
              <a:buNone/>
              <a:defRPr sz="2667" b="1" i="0" u="none" strike="noStrike" cap="none">
                <a:solidFill>
                  <a:schemeClr val="dk1"/>
                </a:solidFill>
                <a:highlight>
                  <a:srgbClr val="FFFFFF"/>
                </a:highlight>
                <a:latin typeface="Lora"/>
                <a:ea typeface="Lora"/>
                <a:cs typeface="Lora"/>
                <a:sym typeface="Lora"/>
              </a:defRPr>
            </a:lvl8pPr>
            <a:lvl9pPr marR="0" lvl="8" algn="l" rtl="0" eaLnBrk="1" hangingPunct="1">
              <a:lnSpc>
                <a:spcPct val="100000"/>
              </a:lnSpc>
              <a:spcBef>
                <a:spcPts val="0"/>
              </a:spcBef>
              <a:spcAft>
                <a:spcPts val="0"/>
              </a:spcAft>
              <a:buClr>
                <a:schemeClr val="dk1"/>
              </a:buClr>
              <a:buSzPts val="2000"/>
              <a:buFont typeface="Lora"/>
              <a:buNone/>
              <a:defRPr sz="2667" b="1" i="0" u="none" strike="noStrike" cap="none">
                <a:solidFill>
                  <a:schemeClr val="dk1"/>
                </a:solidFill>
                <a:highlight>
                  <a:srgbClr val="FFFFFF"/>
                </a:highlight>
                <a:latin typeface="Lora"/>
                <a:ea typeface="Lora"/>
                <a:cs typeface="Lora"/>
                <a:sym typeface="Lora"/>
              </a:defRPr>
            </a:lvl9pPr>
          </a:lstStyle>
          <a:p>
            <a:r>
              <a:rPr lang="en-US" altLang="zh-TW" dirty="0"/>
              <a:t>Mathematical Dodge and Burn</a:t>
            </a:r>
            <a:endParaRPr lang="zh-TW" altLang="en-US" dirty="0"/>
          </a:p>
        </p:txBody>
      </p:sp>
      <p:pic>
        <p:nvPicPr>
          <p:cNvPr id="2" name="圖片 1">
            <a:extLst>
              <a:ext uri="{FF2B5EF4-FFF2-40B4-BE49-F238E27FC236}">
                <a16:creationId xmlns:a16="http://schemas.microsoft.com/office/drawing/2014/main" id="{EB0F7E28-DB43-4326-B14D-543D11C20A90}"/>
              </a:ext>
            </a:extLst>
          </p:cNvPr>
          <p:cNvPicPr>
            <a:picLocks noChangeAspect="1"/>
          </p:cNvPicPr>
          <p:nvPr/>
        </p:nvPicPr>
        <p:blipFill>
          <a:blip r:embed="rId3"/>
          <a:stretch>
            <a:fillRect/>
          </a:stretch>
        </p:blipFill>
        <p:spPr>
          <a:xfrm>
            <a:off x="2023372" y="2910968"/>
            <a:ext cx="7476802" cy="3773602"/>
          </a:xfrm>
          <a:prstGeom prst="rect">
            <a:avLst/>
          </a:prstGeom>
        </p:spPr>
      </p:pic>
    </p:spTree>
    <p:extLst>
      <p:ext uri="{BB962C8B-B14F-4D97-AF65-F5344CB8AC3E}">
        <p14:creationId xmlns:p14="http://schemas.microsoft.com/office/powerpoint/2010/main" val="37187734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5059969-B3D5-47F5-9D86-5418B1CEC836}"/>
              </a:ext>
            </a:extLst>
          </p:cNvPr>
          <p:cNvSpPr>
            <a:spLocks noGrp="1"/>
          </p:cNvSpPr>
          <p:nvPr>
            <p:ph type="title"/>
          </p:nvPr>
        </p:nvSpPr>
        <p:spPr/>
        <p:txBody>
          <a:bodyPr/>
          <a:lstStyle/>
          <a:p>
            <a:r>
              <a:rPr lang="en-US" altLang="zh-TW" dirty="0"/>
              <a:t>Chapter Structure</a:t>
            </a:r>
            <a:endParaRPr lang="zh-TW" altLang="en-US" dirty="0"/>
          </a:p>
        </p:txBody>
      </p:sp>
      <p:sp>
        <p:nvSpPr>
          <p:cNvPr id="3" name="文字版面配置區 2">
            <a:extLst>
              <a:ext uri="{FF2B5EF4-FFF2-40B4-BE49-F238E27FC236}">
                <a16:creationId xmlns:a16="http://schemas.microsoft.com/office/drawing/2014/main" id="{44D780CB-E572-4D18-86AF-E976131EEB84}"/>
              </a:ext>
            </a:extLst>
          </p:cNvPr>
          <p:cNvSpPr>
            <a:spLocks noGrp="1"/>
          </p:cNvSpPr>
          <p:nvPr>
            <p:ph type="body" idx="1"/>
          </p:nvPr>
        </p:nvSpPr>
        <p:spPr>
          <a:xfrm>
            <a:off x="1841667" y="2155293"/>
            <a:ext cx="9534894" cy="4149600"/>
          </a:xfrm>
        </p:spPr>
        <p:txBody>
          <a:bodyPr/>
          <a:lstStyle/>
          <a:p>
            <a:r>
              <a:rPr lang="en-US" altLang="zh-TW" sz="2000" dirty="0"/>
              <a:t>10.1 Photometric Calibration</a:t>
            </a:r>
          </a:p>
          <a:p>
            <a:r>
              <a:rPr lang="en-US" altLang="zh-TW" sz="2000" dirty="0"/>
              <a:t>10.2 High Dynamic Range Imaging</a:t>
            </a:r>
            <a:r>
              <a:rPr lang="zh-TW" altLang="en-US" sz="2000" dirty="0"/>
              <a:t> </a:t>
            </a:r>
            <a:endParaRPr lang="en-US" altLang="zh-TW" sz="2000" dirty="0"/>
          </a:p>
          <a:p>
            <a:r>
              <a:rPr lang="en-US" altLang="zh-TW" sz="2000" dirty="0"/>
              <a:t>10.3 Super-resolution, Denoising, and Blur Removal</a:t>
            </a:r>
          </a:p>
          <a:p>
            <a:r>
              <a:rPr lang="en-US" altLang="zh-TW" sz="2000" dirty="0"/>
              <a:t>10.4 Image Matting and Compositing</a:t>
            </a:r>
          </a:p>
          <a:p>
            <a:r>
              <a:rPr lang="en-US" altLang="zh-TW" sz="2000" dirty="0"/>
              <a:t>10.5 Texture Analysis and Synthesis</a:t>
            </a:r>
            <a:endParaRPr lang="zh-TW" altLang="en-US" sz="2000" dirty="0"/>
          </a:p>
        </p:txBody>
      </p:sp>
    </p:spTree>
    <p:extLst>
      <p:ext uri="{BB962C8B-B14F-4D97-AF65-F5344CB8AC3E}">
        <p14:creationId xmlns:p14="http://schemas.microsoft.com/office/powerpoint/2010/main" val="1136790033"/>
      </p:ext>
    </p:extLst>
  </p:cSld>
  <p:clrMapOvr>
    <a:masterClrMapping/>
  </p:clrMapOvr>
  <p:transition>
    <p:fade thruBlk="1"/>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版面配置區 2">
            <a:extLst>
              <a:ext uri="{FF2B5EF4-FFF2-40B4-BE49-F238E27FC236}">
                <a16:creationId xmlns:a16="http://schemas.microsoft.com/office/drawing/2014/main" id="{F2B8D794-A43A-4E0E-9409-AD53EF548B6B}"/>
              </a:ext>
            </a:extLst>
          </p:cNvPr>
          <p:cNvSpPr>
            <a:spLocks noGrp="1"/>
          </p:cNvSpPr>
          <p:nvPr>
            <p:ph type="body" idx="1"/>
          </p:nvPr>
        </p:nvSpPr>
        <p:spPr>
          <a:xfrm>
            <a:off x="1841666" y="2155293"/>
            <a:ext cx="8821816" cy="4149600"/>
          </a:xfrm>
        </p:spPr>
        <p:txBody>
          <a:bodyPr/>
          <a:lstStyle/>
          <a:p>
            <a:r>
              <a:rPr lang="en-US" altLang="zh-TW" sz="2000" dirty="0"/>
              <a:t>Problem: linear filtering is not edge-preserving</a:t>
            </a:r>
          </a:p>
          <a:p>
            <a:r>
              <a:rPr lang="en-US" altLang="zh-TW" sz="2000" dirty="0"/>
              <a:t>Solution 1: Bilateral filtering </a:t>
            </a:r>
          </a:p>
          <a:p>
            <a:pPr lvl="1"/>
            <a:r>
              <a:rPr lang="en-US" altLang="zh-TW" sz="2000" dirty="0">
                <a:latin typeface="Times New Roman" panose="02020603050405020304" pitchFamily="18" charset="0"/>
                <a:cs typeface="Times New Roman" panose="02020603050405020304" pitchFamily="18" charset="0"/>
              </a:rPr>
              <a:t>Durand and Dorsey (2002)</a:t>
            </a:r>
            <a:endParaRPr lang="zh-TW" altLang="en-US" sz="2000" dirty="0">
              <a:latin typeface="Times New Roman" panose="02020603050405020304" pitchFamily="18" charset="0"/>
              <a:cs typeface="Times New Roman" panose="02020603050405020304" pitchFamily="18" charset="0"/>
            </a:endParaRPr>
          </a:p>
        </p:txBody>
      </p:sp>
      <p:sp>
        <p:nvSpPr>
          <p:cNvPr id="7" name="標題 1">
            <a:extLst>
              <a:ext uri="{FF2B5EF4-FFF2-40B4-BE49-F238E27FC236}">
                <a16:creationId xmlns:a16="http://schemas.microsoft.com/office/drawing/2014/main" id="{D773DC6B-A91E-4E7C-A5C1-81EDAD6B3806}"/>
              </a:ext>
            </a:extLst>
          </p:cNvPr>
          <p:cNvSpPr txBox="1">
            <a:spLocks/>
          </p:cNvSpPr>
          <p:nvPr/>
        </p:nvSpPr>
        <p:spPr>
          <a:xfrm>
            <a:off x="1841666" y="1194816"/>
            <a:ext cx="7840215" cy="580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dk1"/>
              </a:buClr>
              <a:buSzPts val="2000"/>
              <a:buFont typeface="Lora"/>
              <a:buNone/>
              <a:defRPr sz="2667" b="1" i="0" u="none" strike="noStrike" cap="none">
                <a:solidFill>
                  <a:schemeClr val="dk1"/>
                </a:solidFill>
                <a:latin typeface="Lora"/>
                <a:ea typeface="Lora"/>
                <a:cs typeface="Lora"/>
                <a:sym typeface="Lora"/>
              </a:defRPr>
            </a:lvl1pPr>
            <a:lvl2pPr marR="0" lvl="1" algn="l" rtl="0" eaLnBrk="1" hangingPunct="1">
              <a:lnSpc>
                <a:spcPct val="100000"/>
              </a:lnSpc>
              <a:spcBef>
                <a:spcPts val="0"/>
              </a:spcBef>
              <a:spcAft>
                <a:spcPts val="0"/>
              </a:spcAft>
              <a:buClr>
                <a:schemeClr val="dk1"/>
              </a:buClr>
              <a:buSzPts val="2000"/>
              <a:buFont typeface="Lora"/>
              <a:buNone/>
              <a:defRPr sz="2667" b="1" i="0" u="none" strike="noStrike" cap="none">
                <a:solidFill>
                  <a:schemeClr val="dk1"/>
                </a:solidFill>
                <a:highlight>
                  <a:srgbClr val="FFFFFF"/>
                </a:highlight>
                <a:latin typeface="Lora"/>
                <a:ea typeface="Lora"/>
                <a:cs typeface="Lora"/>
                <a:sym typeface="Lora"/>
              </a:defRPr>
            </a:lvl2pPr>
            <a:lvl3pPr marR="0" lvl="2" algn="l" rtl="0" eaLnBrk="1" hangingPunct="1">
              <a:lnSpc>
                <a:spcPct val="100000"/>
              </a:lnSpc>
              <a:spcBef>
                <a:spcPts val="0"/>
              </a:spcBef>
              <a:spcAft>
                <a:spcPts val="0"/>
              </a:spcAft>
              <a:buClr>
                <a:schemeClr val="dk1"/>
              </a:buClr>
              <a:buSzPts val="2000"/>
              <a:buFont typeface="Lora"/>
              <a:buNone/>
              <a:defRPr sz="2667" b="1" i="0" u="none" strike="noStrike" cap="none">
                <a:solidFill>
                  <a:schemeClr val="dk1"/>
                </a:solidFill>
                <a:highlight>
                  <a:srgbClr val="FFFFFF"/>
                </a:highlight>
                <a:latin typeface="Lora"/>
                <a:ea typeface="Lora"/>
                <a:cs typeface="Lora"/>
                <a:sym typeface="Lora"/>
              </a:defRPr>
            </a:lvl3pPr>
            <a:lvl4pPr marR="0" lvl="3" algn="l" rtl="0" eaLnBrk="1" hangingPunct="1">
              <a:lnSpc>
                <a:spcPct val="100000"/>
              </a:lnSpc>
              <a:spcBef>
                <a:spcPts val="0"/>
              </a:spcBef>
              <a:spcAft>
                <a:spcPts val="0"/>
              </a:spcAft>
              <a:buClr>
                <a:schemeClr val="dk1"/>
              </a:buClr>
              <a:buSzPts val="2000"/>
              <a:buFont typeface="Lora"/>
              <a:buNone/>
              <a:defRPr sz="2667" b="1" i="0" u="none" strike="noStrike" cap="none">
                <a:solidFill>
                  <a:schemeClr val="dk1"/>
                </a:solidFill>
                <a:highlight>
                  <a:srgbClr val="FFFFFF"/>
                </a:highlight>
                <a:latin typeface="Lora"/>
                <a:ea typeface="Lora"/>
                <a:cs typeface="Lora"/>
                <a:sym typeface="Lora"/>
              </a:defRPr>
            </a:lvl4pPr>
            <a:lvl5pPr marR="0" lvl="4" algn="l" rtl="0" eaLnBrk="1" hangingPunct="1">
              <a:lnSpc>
                <a:spcPct val="100000"/>
              </a:lnSpc>
              <a:spcBef>
                <a:spcPts val="0"/>
              </a:spcBef>
              <a:spcAft>
                <a:spcPts val="0"/>
              </a:spcAft>
              <a:buClr>
                <a:schemeClr val="dk1"/>
              </a:buClr>
              <a:buSzPts val="2000"/>
              <a:buFont typeface="Lora"/>
              <a:buNone/>
              <a:defRPr sz="2667" b="1" i="0" u="none" strike="noStrike" cap="none">
                <a:solidFill>
                  <a:schemeClr val="dk1"/>
                </a:solidFill>
                <a:highlight>
                  <a:srgbClr val="FFFFFF"/>
                </a:highlight>
                <a:latin typeface="Lora"/>
                <a:ea typeface="Lora"/>
                <a:cs typeface="Lora"/>
                <a:sym typeface="Lora"/>
              </a:defRPr>
            </a:lvl5pPr>
            <a:lvl6pPr marR="0" lvl="5" algn="l" rtl="0" eaLnBrk="1" hangingPunct="1">
              <a:lnSpc>
                <a:spcPct val="100000"/>
              </a:lnSpc>
              <a:spcBef>
                <a:spcPts val="0"/>
              </a:spcBef>
              <a:spcAft>
                <a:spcPts val="0"/>
              </a:spcAft>
              <a:buClr>
                <a:schemeClr val="dk1"/>
              </a:buClr>
              <a:buSzPts val="2000"/>
              <a:buFont typeface="Lora"/>
              <a:buNone/>
              <a:defRPr sz="2667" b="1" i="0" u="none" strike="noStrike" cap="none">
                <a:solidFill>
                  <a:schemeClr val="dk1"/>
                </a:solidFill>
                <a:highlight>
                  <a:srgbClr val="FFFFFF"/>
                </a:highlight>
                <a:latin typeface="Lora"/>
                <a:ea typeface="Lora"/>
                <a:cs typeface="Lora"/>
                <a:sym typeface="Lora"/>
              </a:defRPr>
            </a:lvl6pPr>
            <a:lvl7pPr marR="0" lvl="6" algn="l" rtl="0" eaLnBrk="1" hangingPunct="1">
              <a:lnSpc>
                <a:spcPct val="100000"/>
              </a:lnSpc>
              <a:spcBef>
                <a:spcPts val="0"/>
              </a:spcBef>
              <a:spcAft>
                <a:spcPts val="0"/>
              </a:spcAft>
              <a:buClr>
                <a:schemeClr val="dk1"/>
              </a:buClr>
              <a:buSzPts val="2000"/>
              <a:buFont typeface="Lora"/>
              <a:buNone/>
              <a:defRPr sz="2667" b="1" i="0" u="none" strike="noStrike" cap="none">
                <a:solidFill>
                  <a:schemeClr val="dk1"/>
                </a:solidFill>
                <a:highlight>
                  <a:srgbClr val="FFFFFF"/>
                </a:highlight>
                <a:latin typeface="Lora"/>
                <a:ea typeface="Lora"/>
                <a:cs typeface="Lora"/>
                <a:sym typeface="Lora"/>
              </a:defRPr>
            </a:lvl7pPr>
            <a:lvl8pPr marR="0" lvl="7" algn="l" rtl="0" eaLnBrk="1" hangingPunct="1">
              <a:lnSpc>
                <a:spcPct val="100000"/>
              </a:lnSpc>
              <a:spcBef>
                <a:spcPts val="0"/>
              </a:spcBef>
              <a:spcAft>
                <a:spcPts val="0"/>
              </a:spcAft>
              <a:buClr>
                <a:schemeClr val="dk1"/>
              </a:buClr>
              <a:buSzPts val="2000"/>
              <a:buFont typeface="Lora"/>
              <a:buNone/>
              <a:defRPr sz="2667" b="1" i="0" u="none" strike="noStrike" cap="none">
                <a:solidFill>
                  <a:schemeClr val="dk1"/>
                </a:solidFill>
                <a:highlight>
                  <a:srgbClr val="FFFFFF"/>
                </a:highlight>
                <a:latin typeface="Lora"/>
                <a:ea typeface="Lora"/>
                <a:cs typeface="Lora"/>
                <a:sym typeface="Lora"/>
              </a:defRPr>
            </a:lvl8pPr>
            <a:lvl9pPr marR="0" lvl="8" algn="l" rtl="0" eaLnBrk="1" hangingPunct="1">
              <a:lnSpc>
                <a:spcPct val="100000"/>
              </a:lnSpc>
              <a:spcBef>
                <a:spcPts val="0"/>
              </a:spcBef>
              <a:spcAft>
                <a:spcPts val="0"/>
              </a:spcAft>
              <a:buClr>
                <a:schemeClr val="dk1"/>
              </a:buClr>
              <a:buSzPts val="2000"/>
              <a:buFont typeface="Lora"/>
              <a:buNone/>
              <a:defRPr sz="2667" b="1" i="0" u="none" strike="noStrike" cap="none">
                <a:solidFill>
                  <a:schemeClr val="dk1"/>
                </a:solidFill>
                <a:highlight>
                  <a:srgbClr val="FFFFFF"/>
                </a:highlight>
                <a:latin typeface="Lora"/>
                <a:ea typeface="Lora"/>
                <a:cs typeface="Lora"/>
                <a:sym typeface="Lora"/>
              </a:defRPr>
            </a:lvl9pPr>
          </a:lstStyle>
          <a:p>
            <a:r>
              <a:rPr lang="en-US" altLang="zh-TW" dirty="0"/>
              <a:t>Solution to Halo: edge-preserving filter </a:t>
            </a:r>
            <a:endParaRPr lang="zh-TW" altLang="en-US" dirty="0"/>
          </a:p>
        </p:txBody>
      </p:sp>
      <p:pic>
        <p:nvPicPr>
          <p:cNvPr id="5" name="圖片 4">
            <a:extLst>
              <a:ext uri="{FF2B5EF4-FFF2-40B4-BE49-F238E27FC236}">
                <a16:creationId xmlns:a16="http://schemas.microsoft.com/office/drawing/2014/main" id="{FC059133-7E5D-458B-BF3E-38F01900E13E}"/>
              </a:ext>
            </a:extLst>
          </p:cNvPr>
          <p:cNvPicPr>
            <a:picLocks noChangeAspect="1"/>
          </p:cNvPicPr>
          <p:nvPr/>
        </p:nvPicPr>
        <p:blipFill>
          <a:blip r:embed="rId3"/>
          <a:stretch>
            <a:fillRect/>
          </a:stretch>
        </p:blipFill>
        <p:spPr>
          <a:xfrm>
            <a:off x="857348" y="4015797"/>
            <a:ext cx="4689835" cy="2398009"/>
          </a:xfrm>
          <a:prstGeom prst="rect">
            <a:avLst/>
          </a:prstGeom>
        </p:spPr>
      </p:pic>
      <p:pic>
        <p:nvPicPr>
          <p:cNvPr id="6" name="圖片 5">
            <a:extLst>
              <a:ext uri="{FF2B5EF4-FFF2-40B4-BE49-F238E27FC236}">
                <a16:creationId xmlns:a16="http://schemas.microsoft.com/office/drawing/2014/main" id="{93B4227C-7751-453B-B7CA-BF20486F5AA6}"/>
              </a:ext>
            </a:extLst>
          </p:cNvPr>
          <p:cNvPicPr>
            <a:picLocks noChangeAspect="1"/>
          </p:cNvPicPr>
          <p:nvPr/>
        </p:nvPicPr>
        <p:blipFill>
          <a:blip r:embed="rId4"/>
          <a:stretch>
            <a:fillRect/>
          </a:stretch>
        </p:blipFill>
        <p:spPr>
          <a:xfrm>
            <a:off x="5761773" y="4310368"/>
            <a:ext cx="6260400" cy="1969290"/>
          </a:xfrm>
          <a:prstGeom prst="rect">
            <a:avLst/>
          </a:prstGeom>
        </p:spPr>
      </p:pic>
    </p:spTree>
    <p:extLst>
      <p:ext uri="{BB962C8B-B14F-4D97-AF65-F5344CB8AC3E}">
        <p14:creationId xmlns:p14="http://schemas.microsoft.com/office/powerpoint/2010/main" val="38599114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文字版面配置區 2">
                <a:extLst>
                  <a:ext uri="{FF2B5EF4-FFF2-40B4-BE49-F238E27FC236}">
                    <a16:creationId xmlns:a16="http://schemas.microsoft.com/office/drawing/2014/main" id="{F2B8D794-A43A-4E0E-9409-AD53EF548B6B}"/>
                  </a:ext>
                </a:extLst>
              </p:cNvPr>
              <p:cNvSpPr>
                <a:spLocks noGrp="1"/>
              </p:cNvSpPr>
              <p:nvPr>
                <p:ph type="body" idx="1"/>
              </p:nvPr>
            </p:nvSpPr>
            <p:spPr>
              <a:xfrm>
                <a:off x="1841666" y="2155293"/>
                <a:ext cx="8821816" cy="4149600"/>
              </a:xfrm>
            </p:spPr>
            <p:txBody>
              <a:bodyPr/>
              <a:lstStyle/>
              <a:p>
                <a:r>
                  <a:rPr lang="en-US" altLang="zh-TW" sz="2000" dirty="0"/>
                  <a:t>Solution 2: Derivatives</a:t>
                </a:r>
              </a:p>
              <a:p>
                <a:r>
                  <a:rPr lang="en-US" altLang="zh-TW" sz="2000" dirty="0"/>
                  <a:t>Differentiate log-luminance image </a:t>
                </a:r>
              </a:p>
              <a:p>
                <a:endParaRPr lang="en-US" altLang="zh-TW" sz="2000" i="1" dirty="0"/>
              </a:p>
              <a:p>
                <a:pPr marL="101598" indent="0">
                  <a:buNone/>
                </a:pPr>
                <a14:m>
                  <m:oMathPara xmlns:m="http://schemas.openxmlformats.org/officeDocument/2006/math">
                    <m:oMathParaPr>
                      <m:jc m:val="centerGroup"/>
                    </m:oMathParaPr>
                    <m:oMath xmlns:m="http://schemas.openxmlformats.org/officeDocument/2006/math">
                      <m:sSup>
                        <m:sSupPr>
                          <m:ctrlPr>
                            <a:rPr lang="x-IV_mathan" altLang="zh-TW" sz="2000" i="1">
                              <a:latin typeface="Cambria Math" panose="02040503050406030204" pitchFamily="18" charset="0"/>
                            </a:rPr>
                          </m:ctrlPr>
                        </m:sSupPr>
                        <m:e>
                          <m:r>
                            <a:rPr lang="x-IV_mathan" altLang="zh-TW" sz="2000">
                              <a:latin typeface="Cambria Math" panose="02040503050406030204" pitchFamily="18" charset="0"/>
                            </a:rPr>
                            <m:t>𝐻</m:t>
                          </m:r>
                        </m:e>
                        <m:sup>
                          <m:r>
                            <a:rPr lang="x-IV_mathan" altLang="zh-TW" sz="2000">
                              <a:latin typeface="Cambria Math" panose="02040503050406030204" pitchFamily="18" charset="0"/>
                            </a:rPr>
                            <m:t>′</m:t>
                          </m:r>
                        </m:sup>
                      </m:sSup>
                      <m:d>
                        <m:dPr>
                          <m:ctrlPr>
                            <a:rPr lang="x-IV_mathan" altLang="zh-TW" sz="2000" i="1">
                              <a:latin typeface="Cambria Math" panose="02040503050406030204" pitchFamily="18" charset="0"/>
                            </a:rPr>
                          </m:ctrlPr>
                        </m:dPr>
                        <m:e>
                          <m:r>
                            <a:rPr lang="x-IV_mathan" altLang="zh-TW" sz="2000">
                              <a:latin typeface="Cambria Math" panose="02040503050406030204" pitchFamily="18" charset="0"/>
                            </a:rPr>
                            <m:t>𝑥</m:t>
                          </m:r>
                          <m:r>
                            <a:rPr lang="x-IV_mathan" altLang="zh-TW" sz="2000">
                              <a:latin typeface="Cambria Math" panose="02040503050406030204" pitchFamily="18" charset="0"/>
                            </a:rPr>
                            <m:t>,</m:t>
                          </m:r>
                          <m:r>
                            <a:rPr lang="x-IV_mathan" altLang="zh-TW" sz="2000">
                              <a:latin typeface="Cambria Math" panose="02040503050406030204" pitchFamily="18" charset="0"/>
                            </a:rPr>
                            <m:t>𝑦</m:t>
                          </m:r>
                        </m:e>
                      </m:d>
                      <m:r>
                        <a:rPr lang="x-IV_mathan" altLang="zh-TW" sz="2000">
                          <a:latin typeface="Cambria Math" panose="02040503050406030204" pitchFamily="18" charset="0"/>
                        </a:rPr>
                        <m:t>=</m:t>
                      </m:r>
                      <m:r>
                        <m:rPr>
                          <m:sty m:val="p"/>
                        </m:rPr>
                        <a:rPr lang="x-IV_mathan" altLang="zh-TW" sz="2000">
                          <a:latin typeface="Cambria Math" panose="02040503050406030204" pitchFamily="18" charset="0"/>
                        </a:rPr>
                        <m:t>∇</m:t>
                      </m:r>
                      <m:r>
                        <a:rPr lang="x-IV_mathan" altLang="zh-TW" sz="2000">
                          <a:latin typeface="Cambria Math" panose="02040503050406030204" pitchFamily="18" charset="0"/>
                        </a:rPr>
                        <m:t>𝐻</m:t>
                      </m:r>
                      <m:d>
                        <m:dPr>
                          <m:ctrlPr>
                            <a:rPr lang="x-IV_mathan" altLang="zh-TW" sz="2000" i="1">
                              <a:latin typeface="Cambria Math" panose="02040503050406030204" pitchFamily="18" charset="0"/>
                            </a:rPr>
                          </m:ctrlPr>
                        </m:dPr>
                        <m:e>
                          <m:r>
                            <a:rPr lang="x-IV_mathan" altLang="zh-TW" sz="2000">
                              <a:latin typeface="Cambria Math" panose="02040503050406030204" pitchFamily="18" charset="0"/>
                            </a:rPr>
                            <m:t>𝑥</m:t>
                          </m:r>
                          <m:r>
                            <a:rPr lang="x-IV_mathan" altLang="zh-TW" sz="2000">
                              <a:latin typeface="Cambria Math" panose="02040503050406030204" pitchFamily="18" charset="0"/>
                            </a:rPr>
                            <m:t>,</m:t>
                          </m:r>
                          <m:r>
                            <a:rPr lang="x-IV_mathan" altLang="zh-TW" sz="2000">
                              <a:latin typeface="Cambria Math" panose="02040503050406030204" pitchFamily="18" charset="0"/>
                            </a:rPr>
                            <m:t>𝑦</m:t>
                          </m:r>
                        </m:e>
                      </m:d>
                    </m:oMath>
                  </m:oMathPara>
                </a14:m>
                <a:endParaRPr lang="en-US" altLang="zh-TW" sz="2000" dirty="0"/>
              </a:p>
              <a:p>
                <a:pPr marL="101598" indent="0">
                  <a:buNone/>
                </a:pPr>
                <a:endParaRPr lang="en-US" altLang="zh-TW" sz="2000" dirty="0"/>
              </a:p>
              <a:p>
                <a:r>
                  <a:rPr lang="en-US" altLang="zh-TW" sz="2000" dirty="0"/>
                  <a:t>Attenuate the gradient image by a </a:t>
                </a:r>
                <a:r>
                  <a:rPr lang="en-US" altLang="zh-TW" sz="2000" dirty="0">
                    <a:solidFill>
                      <a:srgbClr val="0070C0"/>
                    </a:solidFill>
                  </a:rPr>
                  <a:t>spatially varying</a:t>
                </a:r>
                <a:r>
                  <a:rPr lang="en-US" altLang="zh-TW" sz="2000" dirty="0"/>
                  <a:t> attenuation function </a:t>
                </a:r>
              </a:p>
              <a:p>
                <a:endParaRPr lang="en-US" altLang="zh-TW" sz="2000" dirty="0"/>
              </a:p>
              <a:p>
                <a:pPr marL="101598" indent="0">
                  <a:buNone/>
                </a:pPr>
                <a14:m>
                  <m:oMathPara xmlns:m="http://schemas.openxmlformats.org/officeDocument/2006/math">
                    <m:oMathParaPr>
                      <m:jc m:val="centerGroup"/>
                    </m:oMathParaPr>
                    <m:oMath xmlns:m="http://schemas.openxmlformats.org/officeDocument/2006/math">
                      <m:r>
                        <a:rPr lang="x-IV_mathan" altLang="zh-TW" sz="2000">
                          <a:latin typeface="Cambria Math" panose="02040503050406030204" pitchFamily="18" charset="0"/>
                        </a:rPr>
                        <m:t>𝐺</m:t>
                      </m:r>
                      <m:d>
                        <m:dPr>
                          <m:ctrlPr>
                            <a:rPr lang="x-IV_mathan" altLang="zh-TW" sz="2000" i="1">
                              <a:latin typeface="Cambria Math" panose="02040503050406030204" pitchFamily="18" charset="0"/>
                            </a:rPr>
                          </m:ctrlPr>
                        </m:dPr>
                        <m:e>
                          <m:r>
                            <a:rPr lang="x-IV_mathan" altLang="zh-TW" sz="2000">
                              <a:latin typeface="Cambria Math" panose="02040503050406030204" pitchFamily="18" charset="0"/>
                            </a:rPr>
                            <m:t>𝑥</m:t>
                          </m:r>
                          <m:r>
                            <a:rPr lang="x-IV_mathan" altLang="zh-TW" sz="2000">
                              <a:latin typeface="Cambria Math" panose="02040503050406030204" pitchFamily="18" charset="0"/>
                            </a:rPr>
                            <m:t>,</m:t>
                          </m:r>
                          <m:r>
                            <a:rPr lang="x-IV_mathan" altLang="zh-TW" sz="2000">
                              <a:latin typeface="Cambria Math" panose="02040503050406030204" pitchFamily="18" charset="0"/>
                            </a:rPr>
                            <m:t>𝑦</m:t>
                          </m:r>
                        </m:e>
                      </m:d>
                      <m:r>
                        <a:rPr lang="x-IV_mathan" altLang="zh-TW" sz="2000">
                          <a:latin typeface="Cambria Math" panose="02040503050406030204" pitchFamily="18" charset="0"/>
                        </a:rPr>
                        <m:t>=</m:t>
                      </m:r>
                      <m:sSup>
                        <m:sSupPr>
                          <m:ctrlPr>
                            <a:rPr lang="x-IV_mathan" altLang="zh-TW" sz="2000" i="1">
                              <a:latin typeface="Cambria Math" panose="02040503050406030204" pitchFamily="18" charset="0"/>
                            </a:rPr>
                          </m:ctrlPr>
                        </m:sSupPr>
                        <m:e>
                          <m:r>
                            <a:rPr lang="x-IV_mathan" altLang="zh-TW" sz="2000">
                              <a:latin typeface="Cambria Math" panose="02040503050406030204" pitchFamily="18" charset="0"/>
                            </a:rPr>
                            <m:t>𝐻</m:t>
                          </m:r>
                        </m:e>
                        <m:sup>
                          <m:r>
                            <a:rPr lang="x-IV_mathan" altLang="zh-TW" sz="2000">
                              <a:latin typeface="Cambria Math" panose="02040503050406030204" pitchFamily="18" charset="0"/>
                            </a:rPr>
                            <m:t>′</m:t>
                          </m:r>
                        </m:sup>
                      </m:sSup>
                      <m:d>
                        <m:dPr>
                          <m:ctrlPr>
                            <a:rPr lang="x-IV_mathan" altLang="zh-TW" sz="2000" i="1">
                              <a:latin typeface="Cambria Math" panose="02040503050406030204" pitchFamily="18" charset="0"/>
                            </a:rPr>
                          </m:ctrlPr>
                        </m:dPr>
                        <m:e>
                          <m:r>
                            <a:rPr lang="x-IV_mathan" altLang="zh-TW" sz="2000">
                              <a:latin typeface="Cambria Math" panose="02040503050406030204" pitchFamily="18" charset="0"/>
                            </a:rPr>
                            <m:t>𝑥</m:t>
                          </m:r>
                          <m:r>
                            <a:rPr lang="x-IV_mathan" altLang="zh-TW" sz="2000">
                              <a:latin typeface="Cambria Math" panose="02040503050406030204" pitchFamily="18" charset="0"/>
                            </a:rPr>
                            <m:t>,</m:t>
                          </m:r>
                          <m:r>
                            <a:rPr lang="x-IV_mathan" altLang="zh-TW" sz="2000">
                              <a:latin typeface="Cambria Math" panose="02040503050406030204" pitchFamily="18" charset="0"/>
                            </a:rPr>
                            <m:t>𝑦</m:t>
                          </m:r>
                        </m:e>
                      </m:d>
                      <m:r>
                        <m:rPr>
                          <m:sty m:val="p"/>
                        </m:rPr>
                        <a:rPr lang="x-IV_mathan" altLang="zh-TW" sz="2000" smtClean="0">
                          <a:solidFill>
                            <a:srgbClr val="0070C0"/>
                          </a:solidFill>
                          <a:latin typeface="Cambria Math" panose="02040503050406030204" pitchFamily="18" charset="0"/>
                        </a:rPr>
                        <m:t>Φ</m:t>
                      </m:r>
                      <m:r>
                        <a:rPr lang="x-IV_mathan" altLang="zh-TW" sz="2000" smtClean="0">
                          <a:solidFill>
                            <a:srgbClr val="0070C0"/>
                          </a:solidFill>
                          <a:latin typeface="Cambria Math" panose="02040503050406030204" pitchFamily="18" charset="0"/>
                        </a:rPr>
                        <m:t>(</m:t>
                      </m:r>
                      <m:r>
                        <a:rPr lang="x-IV_mathan" altLang="zh-TW" sz="2000" smtClean="0">
                          <a:solidFill>
                            <a:srgbClr val="0070C0"/>
                          </a:solidFill>
                          <a:latin typeface="Cambria Math" panose="02040503050406030204" pitchFamily="18" charset="0"/>
                        </a:rPr>
                        <m:t>𝑥</m:t>
                      </m:r>
                      <m:r>
                        <a:rPr lang="x-IV_mathan" altLang="zh-TW" sz="2000" smtClean="0">
                          <a:solidFill>
                            <a:srgbClr val="0070C0"/>
                          </a:solidFill>
                          <a:latin typeface="Cambria Math" panose="02040503050406030204" pitchFamily="18" charset="0"/>
                        </a:rPr>
                        <m:t>,</m:t>
                      </m:r>
                      <m:r>
                        <a:rPr lang="x-IV_mathan" altLang="zh-TW" sz="2000" smtClean="0">
                          <a:solidFill>
                            <a:srgbClr val="0070C0"/>
                          </a:solidFill>
                          <a:latin typeface="Cambria Math" panose="02040503050406030204" pitchFamily="18" charset="0"/>
                        </a:rPr>
                        <m:t>𝑦</m:t>
                      </m:r>
                      <m:r>
                        <a:rPr lang="x-IV_mathan" altLang="zh-TW" sz="2000" smtClean="0">
                          <a:solidFill>
                            <a:srgbClr val="0070C0"/>
                          </a:solidFill>
                          <a:latin typeface="Cambria Math" panose="02040503050406030204" pitchFamily="18" charset="0"/>
                        </a:rPr>
                        <m:t>)</m:t>
                      </m:r>
                    </m:oMath>
                  </m:oMathPara>
                </a14:m>
                <a:endParaRPr lang="en-US" altLang="zh-TW" sz="2000" dirty="0">
                  <a:solidFill>
                    <a:srgbClr val="0070C0"/>
                  </a:solidFill>
                </a:endParaRPr>
              </a:p>
              <a:p>
                <a:endParaRPr lang="zh-TW" altLang="en-US" dirty="0"/>
              </a:p>
            </p:txBody>
          </p:sp>
        </mc:Choice>
        <mc:Fallback xmlns="">
          <p:sp>
            <p:nvSpPr>
              <p:cNvPr id="3" name="文字版面配置區 2">
                <a:extLst>
                  <a:ext uri="{FF2B5EF4-FFF2-40B4-BE49-F238E27FC236}">
                    <a16:creationId xmlns:a16="http://schemas.microsoft.com/office/drawing/2014/main" id="{F2B8D794-A43A-4E0E-9409-AD53EF548B6B}"/>
                  </a:ext>
                </a:extLst>
              </p:cNvPr>
              <p:cNvSpPr>
                <a:spLocks noGrp="1" noRot="1" noChangeAspect="1" noMove="1" noResize="1" noEditPoints="1" noAdjustHandles="1" noChangeArrowheads="1" noChangeShapeType="1" noTextEdit="1"/>
              </p:cNvSpPr>
              <p:nvPr>
                <p:ph type="body" idx="1"/>
              </p:nvPr>
            </p:nvSpPr>
            <p:spPr>
              <a:xfrm>
                <a:off x="1841666" y="2155293"/>
                <a:ext cx="8821816" cy="4149600"/>
              </a:xfrm>
              <a:blipFill>
                <a:blip r:embed="rId3"/>
                <a:stretch>
                  <a:fillRect/>
                </a:stretch>
              </a:blipFill>
            </p:spPr>
            <p:txBody>
              <a:bodyPr/>
              <a:lstStyle/>
              <a:p>
                <a:r>
                  <a:rPr lang="zh-TW" altLang="en-US">
                    <a:noFill/>
                  </a:rPr>
                  <a:t> </a:t>
                </a:r>
              </a:p>
            </p:txBody>
          </p:sp>
        </mc:Fallback>
      </mc:AlternateContent>
      <p:sp>
        <p:nvSpPr>
          <p:cNvPr id="7" name="標題 1">
            <a:extLst>
              <a:ext uri="{FF2B5EF4-FFF2-40B4-BE49-F238E27FC236}">
                <a16:creationId xmlns:a16="http://schemas.microsoft.com/office/drawing/2014/main" id="{D773DC6B-A91E-4E7C-A5C1-81EDAD6B3806}"/>
              </a:ext>
            </a:extLst>
          </p:cNvPr>
          <p:cNvSpPr txBox="1">
            <a:spLocks/>
          </p:cNvSpPr>
          <p:nvPr/>
        </p:nvSpPr>
        <p:spPr>
          <a:xfrm>
            <a:off x="1841666" y="1194816"/>
            <a:ext cx="7840215" cy="580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dk1"/>
              </a:buClr>
              <a:buSzPts val="2000"/>
              <a:buFont typeface="Lora"/>
              <a:buNone/>
              <a:defRPr sz="2667" b="1" i="0" u="none" strike="noStrike" cap="none">
                <a:solidFill>
                  <a:schemeClr val="dk1"/>
                </a:solidFill>
                <a:latin typeface="Lora"/>
                <a:ea typeface="Lora"/>
                <a:cs typeface="Lora"/>
                <a:sym typeface="Lora"/>
              </a:defRPr>
            </a:lvl1pPr>
            <a:lvl2pPr marR="0" lvl="1" algn="l" rtl="0" eaLnBrk="1" hangingPunct="1">
              <a:lnSpc>
                <a:spcPct val="100000"/>
              </a:lnSpc>
              <a:spcBef>
                <a:spcPts val="0"/>
              </a:spcBef>
              <a:spcAft>
                <a:spcPts val="0"/>
              </a:spcAft>
              <a:buClr>
                <a:schemeClr val="dk1"/>
              </a:buClr>
              <a:buSzPts val="2000"/>
              <a:buFont typeface="Lora"/>
              <a:buNone/>
              <a:defRPr sz="2667" b="1" i="0" u="none" strike="noStrike" cap="none">
                <a:solidFill>
                  <a:schemeClr val="dk1"/>
                </a:solidFill>
                <a:highlight>
                  <a:srgbClr val="FFFFFF"/>
                </a:highlight>
                <a:latin typeface="Lora"/>
                <a:ea typeface="Lora"/>
                <a:cs typeface="Lora"/>
                <a:sym typeface="Lora"/>
              </a:defRPr>
            </a:lvl2pPr>
            <a:lvl3pPr marR="0" lvl="2" algn="l" rtl="0" eaLnBrk="1" hangingPunct="1">
              <a:lnSpc>
                <a:spcPct val="100000"/>
              </a:lnSpc>
              <a:spcBef>
                <a:spcPts val="0"/>
              </a:spcBef>
              <a:spcAft>
                <a:spcPts val="0"/>
              </a:spcAft>
              <a:buClr>
                <a:schemeClr val="dk1"/>
              </a:buClr>
              <a:buSzPts val="2000"/>
              <a:buFont typeface="Lora"/>
              <a:buNone/>
              <a:defRPr sz="2667" b="1" i="0" u="none" strike="noStrike" cap="none">
                <a:solidFill>
                  <a:schemeClr val="dk1"/>
                </a:solidFill>
                <a:highlight>
                  <a:srgbClr val="FFFFFF"/>
                </a:highlight>
                <a:latin typeface="Lora"/>
                <a:ea typeface="Lora"/>
                <a:cs typeface="Lora"/>
                <a:sym typeface="Lora"/>
              </a:defRPr>
            </a:lvl3pPr>
            <a:lvl4pPr marR="0" lvl="3" algn="l" rtl="0" eaLnBrk="1" hangingPunct="1">
              <a:lnSpc>
                <a:spcPct val="100000"/>
              </a:lnSpc>
              <a:spcBef>
                <a:spcPts val="0"/>
              </a:spcBef>
              <a:spcAft>
                <a:spcPts val="0"/>
              </a:spcAft>
              <a:buClr>
                <a:schemeClr val="dk1"/>
              </a:buClr>
              <a:buSzPts val="2000"/>
              <a:buFont typeface="Lora"/>
              <a:buNone/>
              <a:defRPr sz="2667" b="1" i="0" u="none" strike="noStrike" cap="none">
                <a:solidFill>
                  <a:schemeClr val="dk1"/>
                </a:solidFill>
                <a:highlight>
                  <a:srgbClr val="FFFFFF"/>
                </a:highlight>
                <a:latin typeface="Lora"/>
                <a:ea typeface="Lora"/>
                <a:cs typeface="Lora"/>
                <a:sym typeface="Lora"/>
              </a:defRPr>
            </a:lvl4pPr>
            <a:lvl5pPr marR="0" lvl="4" algn="l" rtl="0" eaLnBrk="1" hangingPunct="1">
              <a:lnSpc>
                <a:spcPct val="100000"/>
              </a:lnSpc>
              <a:spcBef>
                <a:spcPts val="0"/>
              </a:spcBef>
              <a:spcAft>
                <a:spcPts val="0"/>
              </a:spcAft>
              <a:buClr>
                <a:schemeClr val="dk1"/>
              </a:buClr>
              <a:buSzPts val="2000"/>
              <a:buFont typeface="Lora"/>
              <a:buNone/>
              <a:defRPr sz="2667" b="1" i="0" u="none" strike="noStrike" cap="none">
                <a:solidFill>
                  <a:schemeClr val="dk1"/>
                </a:solidFill>
                <a:highlight>
                  <a:srgbClr val="FFFFFF"/>
                </a:highlight>
                <a:latin typeface="Lora"/>
                <a:ea typeface="Lora"/>
                <a:cs typeface="Lora"/>
                <a:sym typeface="Lora"/>
              </a:defRPr>
            </a:lvl5pPr>
            <a:lvl6pPr marR="0" lvl="5" algn="l" rtl="0" eaLnBrk="1" hangingPunct="1">
              <a:lnSpc>
                <a:spcPct val="100000"/>
              </a:lnSpc>
              <a:spcBef>
                <a:spcPts val="0"/>
              </a:spcBef>
              <a:spcAft>
                <a:spcPts val="0"/>
              </a:spcAft>
              <a:buClr>
                <a:schemeClr val="dk1"/>
              </a:buClr>
              <a:buSzPts val="2000"/>
              <a:buFont typeface="Lora"/>
              <a:buNone/>
              <a:defRPr sz="2667" b="1" i="0" u="none" strike="noStrike" cap="none">
                <a:solidFill>
                  <a:schemeClr val="dk1"/>
                </a:solidFill>
                <a:highlight>
                  <a:srgbClr val="FFFFFF"/>
                </a:highlight>
                <a:latin typeface="Lora"/>
                <a:ea typeface="Lora"/>
                <a:cs typeface="Lora"/>
                <a:sym typeface="Lora"/>
              </a:defRPr>
            </a:lvl6pPr>
            <a:lvl7pPr marR="0" lvl="6" algn="l" rtl="0" eaLnBrk="1" hangingPunct="1">
              <a:lnSpc>
                <a:spcPct val="100000"/>
              </a:lnSpc>
              <a:spcBef>
                <a:spcPts val="0"/>
              </a:spcBef>
              <a:spcAft>
                <a:spcPts val="0"/>
              </a:spcAft>
              <a:buClr>
                <a:schemeClr val="dk1"/>
              </a:buClr>
              <a:buSzPts val="2000"/>
              <a:buFont typeface="Lora"/>
              <a:buNone/>
              <a:defRPr sz="2667" b="1" i="0" u="none" strike="noStrike" cap="none">
                <a:solidFill>
                  <a:schemeClr val="dk1"/>
                </a:solidFill>
                <a:highlight>
                  <a:srgbClr val="FFFFFF"/>
                </a:highlight>
                <a:latin typeface="Lora"/>
                <a:ea typeface="Lora"/>
                <a:cs typeface="Lora"/>
                <a:sym typeface="Lora"/>
              </a:defRPr>
            </a:lvl7pPr>
            <a:lvl8pPr marR="0" lvl="7" algn="l" rtl="0" eaLnBrk="1" hangingPunct="1">
              <a:lnSpc>
                <a:spcPct val="100000"/>
              </a:lnSpc>
              <a:spcBef>
                <a:spcPts val="0"/>
              </a:spcBef>
              <a:spcAft>
                <a:spcPts val="0"/>
              </a:spcAft>
              <a:buClr>
                <a:schemeClr val="dk1"/>
              </a:buClr>
              <a:buSzPts val="2000"/>
              <a:buFont typeface="Lora"/>
              <a:buNone/>
              <a:defRPr sz="2667" b="1" i="0" u="none" strike="noStrike" cap="none">
                <a:solidFill>
                  <a:schemeClr val="dk1"/>
                </a:solidFill>
                <a:highlight>
                  <a:srgbClr val="FFFFFF"/>
                </a:highlight>
                <a:latin typeface="Lora"/>
                <a:ea typeface="Lora"/>
                <a:cs typeface="Lora"/>
                <a:sym typeface="Lora"/>
              </a:defRPr>
            </a:lvl8pPr>
            <a:lvl9pPr marR="0" lvl="8" algn="l" rtl="0" eaLnBrk="1" hangingPunct="1">
              <a:lnSpc>
                <a:spcPct val="100000"/>
              </a:lnSpc>
              <a:spcBef>
                <a:spcPts val="0"/>
              </a:spcBef>
              <a:spcAft>
                <a:spcPts val="0"/>
              </a:spcAft>
              <a:buClr>
                <a:schemeClr val="dk1"/>
              </a:buClr>
              <a:buSzPts val="2000"/>
              <a:buFont typeface="Lora"/>
              <a:buNone/>
              <a:defRPr sz="2667" b="1" i="0" u="none" strike="noStrike" cap="none">
                <a:solidFill>
                  <a:schemeClr val="dk1"/>
                </a:solidFill>
                <a:highlight>
                  <a:srgbClr val="FFFFFF"/>
                </a:highlight>
                <a:latin typeface="Lora"/>
                <a:ea typeface="Lora"/>
                <a:cs typeface="Lora"/>
                <a:sym typeface="Lora"/>
              </a:defRPr>
            </a:lvl9pPr>
          </a:lstStyle>
          <a:p>
            <a:r>
              <a:rPr lang="en-US" altLang="zh-TW" dirty="0"/>
              <a:t>Solution to Halo: edge-preserving filter </a:t>
            </a:r>
            <a:endParaRPr lang="zh-TW" altLang="en-US" dirty="0"/>
          </a:p>
        </p:txBody>
      </p:sp>
    </p:spTree>
    <p:extLst>
      <p:ext uri="{BB962C8B-B14F-4D97-AF65-F5344CB8AC3E}">
        <p14:creationId xmlns:p14="http://schemas.microsoft.com/office/powerpoint/2010/main" val="9131414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文字版面配置區 2">
                <a:extLst>
                  <a:ext uri="{FF2B5EF4-FFF2-40B4-BE49-F238E27FC236}">
                    <a16:creationId xmlns:a16="http://schemas.microsoft.com/office/drawing/2014/main" id="{F2B8D794-A43A-4E0E-9409-AD53EF548B6B}"/>
                  </a:ext>
                </a:extLst>
              </p:cNvPr>
              <p:cNvSpPr>
                <a:spLocks noGrp="1"/>
              </p:cNvSpPr>
              <p:nvPr>
                <p:ph type="body" idx="1"/>
              </p:nvPr>
            </p:nvSpPr>
            <p:spPr>
              <a:xfrm>
                <a:off x="1841666" y="2155293"/>
                <a:ext cx="9826078" cy="4149600"/>
              </a:xfrm>
            </p:spPr>
            <p:txBody>
              <a:bodyPr/>
              <a:lstStyle/>
              <a:p>
                <a:r>
                  <a:rPr lang="en-US" altLang="zh-TW" sz="2000" dirty="0"/>
                  <a:t>Solution 2: Derivatives</a:t>
                </a:r>
              </a:p>
              <a:p>
                <a:r>
                  <a:rPr lang="en-US" altLang="zh-TW" sz="2000" dirty="0"/>
                  <a:t>Re-integrate by solving first-order variational problem</a:t>
                </a:r>
              </a:p>
              <a:p>
                <a:pPr marL="101598" indent="0">
                  <a:buNone/>
                </a:pPr>
                <a14:m>
                  <m:oMathPara xmlns:m="http://schemas.openxmlformats.org/officeDocument/2006/math">
                    <m:oMathParaPr>
                      <m:jc m:val="centerGroup"/>
                    </m:oMathParaPr>
                    <m:oMath xmlns:m="http://schemas.openxmlformats.org/officeDocument/2006/math">
                      <m:func>
                        <m:funcPr>
                          <m:ctrlPr>
                            <a:rPr lang="x-IV_mathan" altLang="zh-TW" sz="2000" i="1">
                              <a:latin typeface="Cambria Math" panose="02040503050406030204" pitchFamily="18" charset="0"/>
                            </a:rPr>
                          </m:ctrlPr>
                        </m:funcPr>
                        <m:fName>
                          <m:r>
                            <m:rPr>
                              <m:sty m:val="p"/>
                            </m:rPr>
                            <a:rPr lang="x-IV_mathan" altLang="zh-TW" sz="2000">
                              <a:latin typeface="Cambria Math" panose="02040503050406030204" pitchFamily="18" charset="0"/>
                            </a:rPr>
                            <m:t>min</m:t>
                          </m:r>
                        </m:fName>
                        <m:e>
                          <m:nary>
                            <m:naryPr>
                              <m:subHide m:val="on"/>
                              <m:supHide m:val="on"/>
                              <m:ctrlPr>
                                <a:rPr lang="x-IV_mathan" altLang="zh-TW" sz="2000" i="1">
                                  <a:latin typeface="Cambria Math" panose="02040503050406030204" pitchFamily="18" charset="0"/>
                                </a:rPr>
                              </m:ctrlPr>
                            </m:naryPr>
                            <m:sub/>
                            <m:sup/>
                            <m:e>
                              <m:nary>
                                <m:naryPr>
                                  <m:subHide m:val="on"/>
                                  <m:supHide m:val="on"/>
                                  <m:ctrlPr>
                                    <a:rPr lang="x-IV_mathan" altLang="zh-TW" sz="2000" i="1">
                                      <a:latin typeface="Cambria Math" panose="02040503050406030204" pitchFamily="18" charset="0"/>
                                    </a:rPr>
                                  </m:ctrlPr>
                                </m:naryPr>
                                <m:sub/>
                                <m:sup/>
                                <m:e>
                                  <m:sSup>
                                    <m:sSupPr>
                                      <m:ctrlPr>
                                        <a:rPr lang="x-IV_mathan" altLang="zh-TW" sz="2000" i="1">
                                          <a:latin typeface="Cambria Math" panose="02040503050406030204" pitchFamily="18" charset="0"/>
                                        </a:rPr>
                                      </m:ctrlPr>
                                    </m:sSupPr>
                                    <m:e>
                                      <m:d>
                                        <m:dPr>
                                          <m:begChr m:val="|"/>
                                          <m:endChr m:val="|"/>
                                          <m:ctrlPr>
                                            <a:rPr lang="x-IV_mathan" altLang="zh-TW" sz="2000" i="1">
                                              <a:latin typeface="Cambria Math" panose="02040503050406030204" pitchFamily="18" charset="0"/>
                                            </a:rPr>
                                          </m:ctrlPr>
                                        </m:dPr>
                                        <m:e>
                                          <m:d>
                                            <m:dPr>
                                              <m:begChr m:val="|"/>
                                              <m:endChr m:val="|"/>
                                              <m:ctrlPr>
                                                <a:rPr lang="x-IV_mathan" altLang="zh-TW" sz="2000" i="1">
                                                  <a:latin typeface="Cambria Math" panose="02040503050406030204" pitchFamily="18" charset="0"/>
                                                </a:rPr>
                                              </m:ctrlPr>
                                            </m:dPr>
                                            <m:e>
                                              <m:r>
                                                <m:rPr>
                                                  <m:sty m:val="p"/>
                                                </m:rPr>
                                                <a:rPr lang="x-IV_mathan" altLang="zh-TW" sz="2000">
                                                  <a:latin typeface="Cambria Math" panose="02040503050406030204" pitchFamily="18" charset="0"/>
                                                </a:rPr>
                                                <m:t>∇</m:t>
                                              </m:r>
                                              <m:r>
                                                <a:rPr lang="x-IV_mathan" altLang="zh-TW" sz="2000">
                                                  <a:latin typeface="Cambria Math" panose="02040503050406030204" pitchFamily="18" charset="0"/>
                                                </a:rPr>
                                                <m:t>𝐼</m:t>
                                              </m:r>
                                              <m:d>
                                                <m:dPr>
                                                  <m:ctrlPr>
                                                    <a:rPr lang="x-IV_mathan" altLang="zh-TW" sz="2000" i="1">
                                                      <a:latin typeface="Cambria Math" panose="02040503050406030204" pitchFamily="18" charset="0"/>
                                                    </a:rPr>
                                                  </m:ctrlPr>
                                                </m:dPr>
                                                <m:e>
                                                  <m:r>
                                                    <a:rPr lang="x-IV_mathan" altLang="zh-TW" sz="2000">
                                                      <a:latin typeface="Cambria Math" panose="02040503050406030204" pitchFamily="18" charset="0"/>
                                                    </a:rPr>
                                                    <m:t>𝑥</m:t>
                                                  </m:r>
                                                  <m:r>
                                                    <a:rPr lang="x-IV_mathan" altLang="zh-TW" sz="2000">
                                                      <a:latin typeface="Cambria Math" panose="02040503050406030204" pitchFamily="18" charset="0"/>
                                                    </a:rPr>
                                                    <m:t>,</m:t>
                                                  </m:r>
                                                  <m:r>
                                                    <a:rPr lang="x-IV_mathan" altLang="zh-TW" sz="2000">
                                                      <a:latin typeface="Cambria Math" panose="02040503050406030204" pitchFamily="18" charset="0"/>
                                                    </a:rPr>
                                                    <m:t>𝑦</m:t>
                                                  </m:r>
                                                </m:e>
                                              </m:d>
                                              <m:r>
                                                <a:rPr lang="x-IV_mathan" altLang="zh-TW" sz="2000">
                                                  <a:latin typeface="Cambria Math" panose="02040503050406030204" pitchFamily="18" charset="0"/>
                                                </a:rPr>
                                                <m:t>−</m:t>
                                              </m:r>
                                              <m:r>
                                                <a:rPr lang="x-IV_mathan" altLang="zh-TW" sz="2000">
                                                  <a:latin typeface="Cambria Math" panose="02040503050406030204" pitchFamily="18" charset="0"/>
                                                </a:rPr>
                                                <m:t>𝐺</m:t>
                                              </m:r>
                                              <m:d>
                                                <m:dPr>
                                                  <m:ctrlPr>
                                                    <a:rPr lang="x-IV_mathan" altLang="zh-TW" sz="2000" i="1">
                                                      <a:latin typeface="Cambria Math" panose="02040503050406030204" pitchFamily="18" charset="0"/>
                                                    </a:rPr>
                                                  </m:ctrlPr>
                                                </m:dPr>
                                                <m:e>
                                                  <m:r>
                                                    <a:rPr lang="x-IV_mathan" altLang="zh-TW" sz="2000">
                                                      <a:latin typeface="Cambria Math" panose="02040503050406030204" pitchFamily="18" charset="0"/>
                                                    </a:rPr>
                                                    <m:t>𝑥</m:t>
                                                  </m:r>
                                                  <m:r>
                                                    <a:rPr lang="x-IV_mathan" altLang="zh-TW" sz="2000">
                                                      <a:latin typeface="Cambria Math" panose="02040503050406030204" pitchFamily="18" charset="0"/>
                                                    </a:rPr>
                                                    <m:t>,</m:t>
                                                  </m:r>
                                                  <m:r>
                                                    <a:rPr lang="x-IV_mathan" altLang="zh-TW" sz="2000">
                                                      <a:latin typeface="Cambria Math" panose="02040503050406030204" pitchFamily="18" charset="0"/>
                                                    </a:rPr>
                                                    <m:t>𝑦</m:t>
                                                  </m:r>
                                                </m:e>
                                              </m:d>
                                            </m:e>
                                          </m:d>
                                        </m:e>
                                      </m:d>
                                    </m:e>
                                    <m:sup>
                                      <m:r>
                                        <a:rPr lang="x-IV_mathan" altLang="zh-TW" sz="2000">
                                          <a:latin typeface="Cambria Math" panose="02040503050406030204" pitchFamily="18" charset="0"/>
                                        </a:rPr>
                                        <m:t>2</m:t>
                                      </m:r>
                                    </m:sup>
                                  </m:sSup>
                                  <m:r>
                                    <a:rPr lang="x-IV_mathan" altLang="zh-TW" sz="2000">
                                      <a:latin typeface="Cambria Math" panose="02040503050406030204" pitchFamily="18" charset="0"/>
                                    </a:rPr>
                                    <m:t>𝑑𝑥</m:t>
                                  </m:r>
                                  <m:r>
                                    <a:rPr lang="x-IV_mathan" altLang="zh-TW" sz="2000" i="1">
                                      <a:latin typeface="Cambria Math" panose="02040503050406030204" pitchFamily="18" charset="0"/>
                                    </a:rPr>
                                    <m:t> </m:t>
                                  </m:r>
                                  <m:r>
                                    <a:rPr lang="x-IV_mathan" altLang="zh-TW" sz="2000">
                                      <a:latin typeface="Cambria Math" panose="02040503050406030204" pitchFamily="18" charset="0"/>
                                    </a:rPr>
                                    <m:t>𝑑𝑦</m:t>
                                  </m:r>
                                </m:e>
                              </m:nary>
                            </m:e>
                          </m:nary>
                        </m:e>
                      </m:func>
                    </m:oMath>
                  </m:oMathPara>
                </a14:m>
                <a:endParaRPr lang="en-US" altLang="zh-TW" sz="2000" dirty="0"/>
              </a:p>
              <a:p>
                <a:r>
                  <a:rPr lang="en-US" altLang="zh-TW" sz="2000" dirty="0"/>
                  <a:t>Combine with the original color image</a:t>
                </a:r>
              </a:p>
              <a:p>
                <a:pPr marL="101598" indent="0">
                  <a:buNone/>
                </a:pPr>
                <a14:m>
                  <m:oMathPara xmlns:m="http://schemas.openxmlformats.org/officeDocument/2006/math">
                    <m:oMathParaPr>
                      <m:jc m:val="centerGroup"/>
                    </m:oMathParaPr>
                    <m:oMath xmlns:m="http://schemas.openxmlformats.org/officeDocument/2006/math">
                      <m:sSub>
                        <m:sSubPr>
                          <m:ctrlPr>
                            <a:rPr lang="x-IV_mathan" altLang="zh-TW" sz="2000" i="1">
                              <a:latin typeface="Cambria Math" panose="02040503050406030204" pitchFamily="18" charset="0"/>
                            </a:rPr>
                          </m:ctrlPr>
                        </m:sSubPr>
                        <m:e>
                          <m:r>
                            <a:rPr lang="x-IV_mathan" altLang="zh-TW" sz="2000">
                              <a:latin typeface="Cambria Math" panose="02040503050406030204" pitchFamily="18" charset="0"/>
                            </a:rPr>
                            <m:t>𝐶</m:t>
                          </m:r>
                        </m:e>
                        <m:sub>
                          <m:r>
                            <a:rPr lang="x-IV_mathan" altLang="zh-TW" sz="2000">
                              <a:latin typeface="Cambria Math" panose="02040503050406030204" pitchFamily="18" charset="0"/>
                            </a:rPr>
                            <m:t>𝑜𝑢𝑡</m:t>
                          </m:r>
                        </m:sub>
                      </m:sSub>
                      <m:r>
                        <a:rPr lang="x-IV_mathan" altLang="zh-TW" sz="2000">
                          <a:latin typeface="Cambria Math" panose="02040503050406030204" pitchFamily="18" charset="0"/>
                        </a:rPr>
                        <m:t>=</m:t>
                      </m:r>
                      <m:sSup>
                        <m:sSupPr>
                          <m:ctrlPr>
                            <a:rPr lang="x-IV_mathan" altLang="zh-TW" sz="2000" i="1">
                              <a:latin typeface="Cambria Math" panose="02040503050406030204" pitchFamily="18" charset="0"/>
                            </a:rPr>
                          </m:ctrlPr>
                        </m:sSupPr>
                        <m:e>
                          <m:d>
                            <m:dPr>
                              <m:ctrlPr>
                                <a:rPr lang="x-IV_mathan" altLang="zh-TW" sz="2000" i="1">
                                  <a:latin typeface="Cambria Math" panose="02040503050406030204" pitchFamily="18" charset="0"/>
                                </a:rPr>
                              </m:ctrlPr>
                            </m:dPr>
                            <m:e>
                              <m:f>
                                <m:fPr>
                                  <m:ctrlPr>
                                    <a:rPr lang="x-IV_mathan" altLang="zh-TW" sz="2000" i="1">
                                      <a:latin typeface="Cambria Math" panose="02040503050406030204" pitchFamily="18" charset="0"/>
                                    </a:rPr>
                                  </m:ctrlPr>
                                </m:fPr>
                                <m:num>
                                  <m:sSub>
                                    <m:sSubPr>
                                      <m:ctrlPr>
                                        <a:rPr lang="x-IV_mathan" altLang="zh-TW" sz="2000" i="1">
                                          <a:latin typeface="Cambria Math" panose="02040503050406030204" pitchFamily="18" charset="0"/>
                                        </a:rPr>
                                      </m:ctrlPr>
                                    </m:sSubPr>
                                    <m:e>
                                      <m:r>
                                        <a:rPr lang="x-IV_mathan" altLang="zh-TW" sz="2000">
                                          <a:latin typeface="Cambria Math" panose="02040503050406030204" pitchFamily="18" charset="0"/>
                                        </a:rPr>
                                        <m:t>𝐶</m:t>
                                      </m:r>
                                    </m:e>
                                    <m:sub>
                                      <m:r>
                                        <a:rPr lang="x-IV_mathan" altLang="zh-TW" sz="2000">
                                          <a:latin typeface="Cambria Math" panose="02040503050406030204" pitchFamily="18" charset="0"/>
                                        </a:rPr>
                                        <m:t>𝑖𝑛</m:t>
                                      </m:r>
                                    </m:sub>
                                  </m:sSub>
                                </m:num>
                                <m:den>
                                  <m:sSub>
                                    <m:sSubPr>
                                      <m:ctrlPr>
                                        <a:rPr lang="x-IV_mathan" altLang="zh-TW" sz="2000" i="1">
                                          <a:latin typeface="Cambria Math" panose="02040503050406030204" pitchFamily="18" charset="0"/>
                                        </a:rPr>
                                      </m:ctrlPr>
                                    </m:sSubPr>
                                    <m:e>
                                      <m:r>
                                        <a:rPr lang="x-IV_mathan" altLang="zh-TW" sz="2000">
                                          <a:latin typeface="Cambria Math" panose="02040503050406030204" pitchFamily="18" charset="0"/>
                                        </a:rPr>
                                        <m:t>𝐿</m:t>
                                      </m:r>
                                    </m:e>
                                    <m:sub>
                                      <m:r>
                                        <a:rPr lang="x-IV_mathan" altLang="zh-TW" sz="2000">
                                          <a:latin typeface="Cambria Math" panose="02040503050406030204" pitchFamily="18" charset="0"/>
                                        </a:rPr>
                                        <m:t>𝑖𝑛</m:t>
                                      </m:r>
                                    </m:sub>
                                  </m:sSub>
                                </m:den>
                              </m:f>
                            </m:e>
                          </m:d>
                        </m:e>
                        <m:sup>
                          <m:r>
                            <a:rPr lang="x-IV_mathan" altLang="zh-TW" sz="2000">
                              <a:latin typeface="Cambria Math" panose="02040503050406030204" pitchFamily="18" charset="0"/>
                            </a:rPr>
                            <m:t>𝑠</m:t>
                          </m:r>
                        </m:sup>
                      </m:sSup>
                      <m:sSub>
                        <m:sSubPr>
                          <m:ctrlPr>
                            <a:rPr lang="x-IV_mathan" altLang="zh-TW" sz="2000" i="1">
                              <a:latin typeface="Cambria Math" panose="02040503050406030204" pitchFamily="18" charset="0"/>
                            </a:rPr>
                          </m:ctrlPr>
                        </m:sSubPr>
                        <m:e>
                          <m:r>
                            <a:rPr lang="x-IV_mathan" altLang="zh-TW" sz="2000">
                              <a:latin typeface="Cambria Math" panose="02040503050406030204" pitchFamily="18" charset="0"/>
                            </a:rPr>
                            <m:t>𝐿</m:t>
                          </m:r>
                        </m:e>
                        <m:sub>
                          <m:r>
                            <a:rPr lang="x-IV_mathan" altLang="zh-TW" sz="2000">
                              <a:latin typeface="Cambria Math" panose="02040503050406030204" pitchFamily="18" charset="0"/>
                            </a:rPr>
                            <m:t>𝑜𝑢𝑡</m:t>
                          </m:r>
                        </m:sub>
                      </m:sSub>
                    </m:oMath>
                  </m:oMathPara>
                </a14:m>
                <a:endParaRPr lang="zh-TW" altLang="en-US" sz="2000" dirty="0"/>
              </a:p>
            </p:txBody>
          </p:sp>
        </mc:Choice>
        <mc:Fallback xmlns="">
          <p:sp>
            <p:nvSpPr>
              <p:cNvPr id="3" name="文字版面配置區 2">
                <a:extLst>
                  <a:ext uri="{FF2B5EF4-FFF2-40B4-BE49-F238E27FC236}">
                    <a16:creationId xmlns:a16="http://schemas.microsoft.com/office/drawing/2014/main" id="{F2B8D794-A43A-4E0E-9409-AD53EF548B6B}"/>
                  </a:ext>
                </a:extLst>
              </p:cNvPr>
              <p:cNvSpPr>
                <a:spLocks noGrp="1" noRot="1" noChangeAspect="1" noMove="1" noResize="1" noEditPoints="1" noAdjustHandles="1" noChangeArrowheads="1" noChangeShapeType="1" noTextEdit="1"/>
              </p:cNvSpPr>
              <p:nvPr>
                <p:ph type="body" idx="1"/>
              </p:nvPr>
            </p:nvSpPr>
            <p:spPr>
              <a:xfrm>
                <a:off x="1841666" y="2155293"/>
                <a:ext cx="9826078" cy="4149600"/>
              </a:xfrm>
              <a:blipFill>
                <a:blip r:embed="rId3"/>
                <a:stretch>
                  <a:fillRect/>
                </a:stretch>
              </a:blipFill>
            </p:spPr>
            <p:txBody>
              <a:bodyPr/>
              <a:lstStyle/>
              <a:p>
                <a:r>
                  <a:rPr lang="zh-TW" altLang="en-US">
                    <a:noFill/>
                  </a:rPr>
                  <a:t> </a:t>
                </a:r>
              </a:p>
            </p:txBody>
          </p:sp>
        </mc:Fallback>
      </mc:AlternateContent>
      <p:sp>
        <p:nvSpPr>
          <p:cNvPr id="7" name="標題 1">
            <a:extLst>
              <a:ext uri="{FF2B5EF4-FFF2-40B4-BE49-F238E27FC236}">
                <a16:creationId xmlns:a16="http://schemas.microsoft.com/office/drawing/2014/main" id="{D773DC6B-A91E-4E7C-A5C1-81EDAD6B3806}"/>
              </a:ext>
            </a:extLst>
          </p:cNvPr>
          <p:cNvSpPr txBox="1">
            <a:spLocks/>
          </p:cNvSpPr>
          <p:nvPr/>
        </p:nvSpPr>
        <p:spPr>
          <a:xfrm>
            <a:off x="1841666" y="1194816"/>
            <a:ext cx="7840215" cy="580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dk1"/>
              </a:buClr>
              <a:buSzPts val="2000"/>
              <a:buFont typeface="Lora"/>
              <a:buNone/>
              <a:defRPr sz="2667" b="1" i="0" u="none" strike="noStrike" cap="none">
                <a:solidFill>
                  <a:schemeClr val="dk1"/>
                </a:solidFill>
                <a:latin typeface="Lora"/>
                <a:ea typeface="Lora"/>
                <a:cs typeface="Lora"/>
                <a:sym typeface="Lora"/>
              </a:defRPr>
            </a:lvl1pPr>
            <a:lvl2pPr marR="0" lvl="1" algn="l" rtl="0" eaLnBrk="1" hangingPunct="1">
              <a:lnSpc>
                <a:spcPct val="100000"/>
              </a:lnSpc>
              <a:spcBef>
                <a:spcPts val="0"/>
              </a:spcBef>
              <a:spcAft>
                <a:spcPts val="0"/>
              </a:spcAft>
              <a:buClr>
                <a:schemeClr val="dk1"/>
              </a:buClr>
              <a:buSzPts val="2000"/>
              <a:buFont typeface="Lora"/>
              <a:buNone/>
              <a:defRPr sz="2667" b="1" i="0" u="none" strike="noStrike" cap="none">
                <a:solidFill>
                  <a:schemeClr val="dk1"/>
                </a:solidFill>
                <a:highlight>
                  <a:srgbClr val="FFFFFF"/>
                </a:highlight>
                <a:latin typeface="Lora"/>
                <a:ea typeface="Lora"/>
                <a:cs typeface="Lora"/>
                <a:sym typeface="Lora"/>
              </a:defRPr>
            </a:lvl2pPr>
            <a:lvl3pPr marR="0" lvl="2" algn="l" rtl="0" eaLnBrk="1" hangingPunct="1">
              <a:lnSpc>
                <a:spcPct val="100000"/>
              </a:lnSpc>
              <a:spcBef>
                <a:spcPts val="0"/>
              </a:spcBef>
              <a:spcAft>
                <a:spcPts val="0"/>
              </a:spcAft>
              <a:buClr>
                <a:schemeClr val="dk1"/>
              </a:buClr>
              <a:buSzPts val="2000"/>
              <a:buFont typeface="Lora"/>
              <a:buNone/>
              <a:defRPr sz="2667" b="1" i="0" u="none" strike="noStrike" cap="none">
                <a:solidFill>
                  <a:schemeClr val="dk1"/>
                </a:solidFill>
                <a:highlight>
                  <a:srgbClr val="FFFFFF"/>
                </a:highlight>
                <a:latin typeface="Lora"/>
                <a:ea typeface="Lora"/>
                <a:cs typeface="Lora"/>
                <a:sym typeface="Lora"/>
              </a:defRPr>
            </a:lvl3pPr>
            <a:lvl4pPr marR="0" lvl="3" algn="l" rtl="0" eaLnBrk="1" hangingPunct="1">
              <a:lnSpc>
                <a:spcPct val="100000"/>
              </a:lnSpc>
              <a:spcBef>
                <a:spcPts val="0"/>
              </a:spcBef>
              <a:spcAft>
                <a:spcPts val="0"/>
              </a:spcAft>
              <a:buClr>
                <a:schemeClr val="dk1"/>
              </a:buClr>
              <a:buSzPts val="2000"/>
              <a:buFont typeface="Lora"/>
              <a:buNone/>
              <a:defRPr sz="2667" b="1" i="0" u="none" strike="noStrike" cap="none">
                <a:solidFill>
                  <a:schemeClr val="dk1"/>
                </a:solidFill>
                <a:highlight>
                  <a:srgbClr val="FFFFFF"/>
                </a:highlight>
                <a:latin typeface="Lora"/>
                <a:ea typeface="Lora"/>
                <a:cs typeface="Lora"/>
                <a:sym typeface="Lora"/>
              </a:defRPr>
            </a:lvl4pPr>
            <a:lvl5pPr marR="0" lvl="4" algn="l" rtl="0" eaLnBrk="1" hangingPunct="1">
              <a:lnSpc>
                <a:spcPct val="100000"/>
              </a:lnSpc>
              <a:spcBef>
                <a:spcPts val="0"/>
              </a:spcBef>
              <a:spcAft>
                <a:spcPts val="0"/>
              </a:spcAft>
              <a:buClr>
                <a:schemeClr val="dk1"/>
              </a:buClr>
              <a:buSzPts val="2000"/>
              <a:buFont typeface="Lora"/>
              <a:buNone/>
              <a:defRPr sz="2667" b="1" i="0" u="none" strike="noStrike" cap="none">
                <a:solidFill>
                  <a:schemeClr val="dk1"/>
                </a:solidFill>
                <a:highlight>
                  <a:srgbClr val="FFFFFF"/>
                </a:highlight>
                <a:latin typeface="Lora"/>
                <a:ea typeface="Lora"/>
                <a:cs typeface="Lora"/>
                <a:sym typeface="Lora"/>
              </a:defRPr>
            </a:lvl5pPr>
            <a:lvl6pPr marR="0" lvl="5" algn="l" rtl="0" eaLnBrk="1" hangingPunct="1">
              <a:lnSpc>
                <a:spcPct val="100000"/>
              </a:lnSpc>
              <a:spcBef>
                <a:spcPts val="0"/>
              </a:spcBef>
              <a:spcAft>
                <a:spcPts val="0"/>
              </a:spcAft>
              <a:buClr>
                <a:schemeClr val="dk1"/>
              </a:buClr>
              <a:buSzPts val="2000"/>
              <a:buFont typeface="Lora"/>
              <a:buNone/>
              <a:defRPr sz="2667" b="1" i="0" u="none" strike="noStrike" cap="none">
                <a:solidFill>
                  <a:schemeClr val="dk1"/>
                </a:solidFill>
                <a:highlight>
                  <a:srgbClr val="FFFFFF"/>
                </a:highlight>
                <a:latin typeface="Lora"/>
                <a:ea typeface="Lora"/>
                <a:cs typeface="Lora"/>
                <a:sym typeface="Lora"/>
              </a:defRPr>
            </a:lvl6pPr>
            <a:lvl7pPr marR="0" lvl="6" algn="l" rtl="0" eaLnBrk="1" hangingPunct="1">
              <a:lnSpc>
                <a:spcPct val="100000"/>
              </a:lnSpc>
              <a:spcBef>
                <a:spcPts val="0"/>
              </a:spcBef>
              <a:spcAft>
                <a:spcPts val="0"/>
              </a:spcAft>
              <a:buClr>
                <a:schemeClr val="dk1"/>
              </a:buClr>
              <a:buSzPts val="2000"/>
              <a:buFont typeface="Lora"/>
              <a:buNone/>
              <a:defRPr sz="2667" b="1" i="0" u="none" strike="noStrike" cap="none">
                <a:solidFill>
                  <a:schemeClr val="dk1"/>
                </a:solidFill>
                <a:highlight>
                  <a:srgbClr val="FFFFFF"/>
                </a:highlight>
                <a:latin typeface="Lora"/>
                <a:ea typeface="Lora"/>
                <a:cs typeface="Lora"/>
                <a:sym typeface="Lora"/>
              </a:defRPr>
            </a:lvl7pPr>
            <a:lvl8pPr marR="0" lvl="7" algn="l" rtl="0" eaLnBrk="1" hangingPunct="1">
              <a:lnSpc>
                <a:spcPct val="100000"/>
              </a:lnSpc>
              <a:spcBef>
                <a:spcPts val="0"/>
              </a:spcBef>
              <a:spcAft>
                <a:spcPts val="0"/>
              </a:spcAft>
              <a:buClr>
                <a:schemeClr val="dk1"/>
              </a:buClr>
              <a:buSzPts val="2000"/>
              <a:buFont typeface="Lora"/>
              <a:buNone/>
              <a:defRPr sz="2667" b="1" i="0" u="none" strike="noStrike" cap="none">
                <a:solidFill>
                  <a:schemeClr val="dk1"/>
                </a:solidFill>
                <a:highlight>
                  <a:srgbClr val="FFFFFF"/>
                </a:highlight>
                <a:latin typeface="Lora"/>
                <a:ea typeface="Lora"/>
                <a:cs typeface="Lora"/>
                <a:sym typeface="Lora"/>
              </a:defRPr>
            </a:lvl8pPr>
            <a:lvl9pPr marR="0" lvl="8" algn="l" rtl="0" eaLnBrk="1" hangingPunct="1">
              <a:lnSpc>
                <a:spcPct val="100000"/>
              </a:lnSpc>
              <a:spcBef>
                <a:spcPts val="0"/>
              </a:spcBef>
              <a:spcAft>
                <a:spcPts val="0"/>
              </a:spcAft>
              <a:buClr>
                <a:schemeClr val="dk1"/>
              </a:buClr>
              <a:buSzPts val="2000"/>
              <a:buFont typeface="Lora"/>
              <a:buNone/>
              <a:defRPr sz="2667" b="1" i="0" u="none" strike="noStrike" cap="none">
                <a:solidFill>
                  <a:schemeClr val="dk1"/>
                </a:solidFill>
                <a:highlight>
                  <a:srgbClr val="FFFFFF"/>
                </a:highlight>
                <a:latin typeface="Lora"/>
                <a:ea typeface="Lora"/>
                <a:cs typeface="Lora"/>
                <a:sym typeface="Lora"/>
              </a:defRPr>
            </a:lvl9pPr>
          </a:lstStyle>
          <a:p>
            <a:r>
              <a:rPr lang="en-US" altLang="zh-TW" dirty="0"/>
              <a:t>Solution to Halo: edge-preserving filter </a:t>
            </a:r>
            <a:endParaRPr lang="zh-TW" altLang="en-US" dirty="0"/>
          </a:p>
        </p:txBody>
      </p:sp>
      <mc:AlternateContent xmlns:mc="http://schemas.openxmlformats.org/markup-compatibility/2006" xmlns:a14="http://schemas.microsoft.com/office/drawing/2010/main">
        <mc:Choice Requires="a14">
          <p:sp>
            <p:nvSpPr>
              <p:cNvPr id="2" name="文字方塊 1">
                <a:extLst>
                  <a:ext uri="{FF2B5EF4-FFF2-40B4-BE49-F238E27FC236}">
                    <a16:creationId xmlns:a16="http://schemas.microsoft.com/office/drawing/2014/main" id="{1B9F051C-AA94-490D-8DAE-A5BD18D34C48}"/>
                  </a:ext>
                </a:extLst>
              </p:cNvPr>
              <p:cNvSpPr txBox="1"/>
              <p:nvPr/>
            </p:nvSpPr>
            <p:spPr>
              <a:xfrm>
                <a:off x="2352029" y="5293852"/>
                <a:ext cx="5550750" cy="923330"/>
              </a:xfrm>
              <a:prstGeom prst="rect">
                <a:avLst/>
              </a:prstGeom>
              <a:noFill/>
            </p:spPr>
            <p:txBody>
              <a:bodyPr wrap="none" rtlCol="0">
                <a:spAutoFit/>
              </a:bodyPr>
              <a:lstStyle/>
              <a:p>
                <a14:m>
                  <m:oMath xmlns:m="http://schemas.openxmlformats.org/officeDocument/2006/math">
                    <m:r>
                      <a:rPr lang="zh-TW" altLang="zh-TW">
                        <a:latin typeface="Cambria Math" panose="02040503050406030204" pitchFamily="18" charset="0"/>
                      </a:rPr>
                      <m:t>𝐶</m:t>
                    </m:r>
                    <m:r>
                      <a:rPr lang="zh-TW" altLang="zh-TW">
                        <a:latin typeface="Cambria Math" panose="02040503050406030204" pitchFamily="18" charset="0"/>
                      </a:rPr>
                      <m:t>=(</m:t>
                    </m:r>
                    <m:r>
                      <a:rPr lang="zh-TW" altLang="zh-TW">
                        <a:latin typeface="Cambria Math" panose="02040503050406030204" pitchFamily="18" charset="0"/>
                      </a:rPr>
                      <m:t>𝑅</m:t>
                    </m:r>
                    <m:r>
                      <a:rPr lang="zh-TW" altLang="zh-TW">
                        <a:latin typeface="Cambria Math" panose="02040503050406030204" pitchFamily="18" charset="0"/>
                      </a:rPr>
                      <m:t>,</m:t>
                    </m:r>
                    <m:r>
                      <a:rPr lang="zh-TW" altLang="zh-TW">
                        <a:latin typeface="Cambria Math" panose="02040503050406030204" pitchFamily="18" charset="0"/>
                      </a:rPr>
                      <m:t>𝐺</m:t>
                    </m:r>
                    <m:r>
                      <a:rPr lang="zh-TW" altLang="zh-TW">
                        <a:latin typeface="Cambria Math" panose="02040503050406030204" pitchFamily="18" charset="0"/>
                      </a:rPr>
                      <m:t>,</m:t>
                    </m:r>
                    <m:r>
                      <a:rPr lang="zh-TW" altLang="zh-TW">
                        <a:latin typeface="Cambria Math" panose="02040503050406030204" pitchFamily="18" charset="0"/>
                      </a:rPr>
                      <m:t>𝐵</m:t>
                    </m:r>
                    <m:r>
                      <a:rPr lang="zh-TW" altLang="zh-TW">
                        <a:latin typeface="Cambria Math" panose="02040503050406030204" pitchFamily="18" charset="0"/>
                      </a:rPr>
                      <m:t>)</m:t>
                    </m:r>
                  </m:oMath>
                </a14:m>
                <a:r>
                  <a:rPr lang="en-US" altLang="zh-TW" dirty="0"/>
                  <a:t>, </a:t>
                </a:r>
              </a:p>
              <a:p>
                <a14:m>
                  <m:oMath xmlns:m="http://schemas.openxmlformats.org/officeDocument/2006/math">
                    <m:sSub>
                      <m:sSubPr>
                        <m:ctrlPr>
                          <a:rPr lang="zh-TW" altLang="zh-TW" i="1">
                            <a:latin typeface="Cambria Math" panose="02040503050406030204" pitchFamily="18" charset="0"/>
                          </a:rPr>
                        </m:ctrlPr>
                      </m:sSubPr>
                      <m:e>
                        <m:r>
                          <a:rPr lang="zh-TW" altLang="zh-TW">
                            <a:latin typeface="Cambria Math" panose="02040503050406030204" pitchFamily="18" charset="0"/>
                          </a:rPr>
                          <m:t>𝐿</m:t>
                        </m:r>
                      </m:e>
                      <m:sub>
                        <m:r>
                          <a:rPr lang="zh-TW" altLang="zh-TW">
                            <a:latin typeface="Cambria Math" panose="02040503050406030204" pitchFamily="18" charset="0"/>
                          </a:rPr>
                          <m:t>𝑖𝑛</m:t>
                        </m:r>
                      </m:sub>
                    </m:sSub>
                  </m:oMath>
                </a14:m>
                <a:r>
                  <a:rPr lang="en-US" altLang="zh-TW" dirty="0"/>
                  <a:t> </a:t>
                </a:r>
                <a:r>
                  <a:rPr lang="en-US" altLang="zh-TW" dirty="0">
                    <a:latin typeface="Times New Roman" panose="02020603050405020304" pitchFamily="18" charset="0"/>
                    <a:cs typeface="Times New Roman" panose="02020603050405020304" pitchFamily="18" charset="0"/>
                  </a:rPr>
                  <a:t>and</a:t>
                </a:r>
                <a:r>
                  <a:rPr lang="en-US" altLang="zh-TW" dirty="0"/>
                  <a:t> </a:t>
                </a:r>
                <a14:m>
                  <m:oMath xmlns:m="http://schemas.openxmlformats.org/officeDocument/2006/math">
                    <m:sSub>
                      <m:sSubPr>
                        <m:ctrlPr>
                          <a:rPr lang="zh-TW" altLang="zh-TW" i="1">
                            <a:latin typeface="Cambria Math" panose="02040503050406030204" pitchFamily="18" charset="0"/>
                          </a:rPr>
                        </m:ctrlPr>
                      </m:sSubPr>
                      <m:e>
                        <m:r>
                          <a:rPr lang="zh-TW" altLang="zh-TW">
                            <a:latin typeface="Cambria Math" panose="02040503050406030204" pitchFamily="18" charset="0"/>
                          </a:rPr>
                          <m:t>𝐿</m:t>
                        </m:r>
                      </m:e>
                      <m:sub>
                        <m:r>
                          <a:rPr lang="zh-TW" altLang="zh-TW">
                            <a:latin typeface="Cambria Math" panose="02040503050406030204" pitchFamily="18" charset="0"/>
                          </a:rPr>
                          <m:t>𝑜𝑢𝑡</m:t>
                        </m:r>
                      </m:sub>
                    </m:sSub>
                    <m:r>
                      <a:rPr lang="zh-TW" altLang="en-US" i="1">
                        <a:latin typeface="Cambria Math" panose="02040503050406030204" pitchFamily="18" charset="0"/>
                      </a:rPr>
                      <m:t> </m:t>
                    </m:r>
                  </m:oMath>
                </a14:m>
                <a:r>
                  <a:rPr lang="en-US" altLang="zh-TW" dirty="0"/>
                  <a:t>: </a:t>
                </a:r>
                <a:r>
                  <a:rPr lang="en-US" altLang="zh-TW" dirty="0">
                    <a:latin typeface="Times New Roman" panose="02020603050405020304" pitchFamily="18" charset="0"/>
                    <a:cs typeface="Times New Roman" panose="02020603050405020304" pitchFamily="18" charset="0"/>
                  </a:rPr>
                  <a:t>original and compressed luminance images</a:t>
                </a:r>
              </a:p>
              <a:p>
                <a14:m>
                  <m:oMath xmlns:m="http://schemas.openxmlformats.org/officeDocument/2006/math">
                    <m:r>
                      <a:rPr lang="zh-TW" altLang="zh-TW">
                        <a:latin typeface="Cambria Math" panose="02040503050406030204" pitchFamily="18" charset="0"/>
                      </a:rPr>
                      <m:t>𝑠</m:t>
                    </m:r>
                  </m:oMath>
                </a14:m>
                <a:r>
                  <a:rPr lang="en-US" altLang="zh-TW" dirty="0">
                    <a:latin typeface="Times New Roman" panose="02020603050405020304" pitchFamily="18" charset="0"/>
                    <a:cs typeface="Times New Roman" panose="02020603050405020304" pitchFamily="18" charset="0"/>
                  </a:rPr>
                  <a:t>: controls the saturation of the colors</a:t>
                </a:r>
                <a:endParaRPr lang="zh-TW" altLang="en-US" dirty="0">
                  <a:latin typeface="Times New Roman" panose="02020603050405020304" pitchFamily="18" charset="0"/>
                  <a:cs typeface="Times New Roman" panose="02020603050405020304" pitchFamily="18" charset="0"/>
                </a:endParaRPr>
              </a:p>
            </p:txBody>
          </p:sp>
        </mc:Choice>
        <mc:Fallback xmlns="">
          <p:sp>
            <p:nvSpPr>
              <p:cNvPr id="2" name="文字方塊 1">
                <a:extLst>
                  <a:ext uri="{FF2B5EF4-FFF2-40B4-BE49-F238E27FC236}">
                    <a16:creationId xmlns:a16="http://schemas.microsoft.com/office/drawing/2014/main" id="{1B9F051C-AA94-490D-8DAE-A5BD18D34C48}"/>
                  </a:ext>
                </a:extLst>
              </p:cNvPr>
              <p:cNvSpPr txBox="1">
                <a:spLocks noRot="1" noChangeAspect="1" noMove="1" noResize="1" noEditPoints="1" noAdjustHandles="1" noChangeArrowheads="1" noChangeShapeType="1" noTextEdit="1"/>
              </p:cNvSpPr>
              <p:nvPr/>
            </p:nvSpPr>
            <p:spPr>
              <a:xfrm>
                <a:off x="2352029" y="5293852"/>
                <a:ext cx="5550750" cy="923330"/>
              </a:xfrm>
              <a:prstGeom prst="rect">
                <a:avLst/>
              </a:prstGeom>
              <a:blipFill>
                <a:blip r:embed="rId4"/>
                <a:stretch>
                  <a:fillRect t="-3289" b="-9211"/>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15502786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版面配置區 2">
            <a:extLst>
              <a:ext uri="{FF2B5EF4-FFF2-40B4-BE49-F238E27FC236}">
                <a16:creationId xmlns:a16="http://schemas.microsoft.com/office/drawing/2014/main" id="{F2B8D794-A43A-4E0E-9409-AD53EF548B6B}"/>
              </a:ext>
            </a:extLst>
          </p:cNvPr>
          <p:cNvSpPr>
            <a:spLocks noGrp="1"/>
          </p:cNvSpPr>
          <p:nvPr>
            <p:ph type="body" idx="1"/>
          </p:nvPr>
        </p:nvSpPr>
        <p:spPr>
          <a:xfrm>
            <a:off x="1841666" y="2155293"/>
            <a:ext cx="9826078" cy="4149600"/>
          </a:xfrm>
        </p:spPr>
        <p:txBody>
          <a:bodyPr/>
          <a:lstStyle/>
          <a:p>
            <a:r>
              <a:rPr lang="en-US" altLang="zh-TW" sz="2000" dirty="0"/>
              <a:t>Solution 2: Derivatives</a:t>
            </a:r>
          </a:p>
        </p:txBody>
      </p:sp>
      <p:sp>
        <p:nvSpPr>
          <p:cNvPr id="7" name="標題 1">
            <a:extLst>
              <a:ext uri="{FF2B5EF4-FFF2-40B4-BE49-F238E27FC236}">
                <a16:creationId xmlns:a16="http://schemas.microsoft.com/office/drawing/2014/main" id="{D773DC6B-A91E-4E7C-A5C1-81EDAD6B3806}"/>
              </a:ext>
            </a:extLst>
          </p:cNvPr>
          <p:cNvSpPr txBox="1">
            <a:spLocks/>
          </p:cNvSpPr>
          <p:nvPr/>
        </p:nvSpPr>
        <p:spPr>
          <a:xfrm>
            <a:off x="1841666" y="1194816"/>
            <a:ext cx="7840215" cy="580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dk1"/>
              </a:buClr>
              <a:buSzPts val="2000"/>
              <a:buFont typeface="Lora"/>
              <a:buNone/>
              <a:defRPr sz="2667" b="1" i="0" u="none" strike="noStrike" cap="none">
                <a:solidFill>
                  <a:schemeClr val="dk1"/>
                </a:solidFill>
                <a:latin typeface="Lora"/>
                <a:ea typeface="Lora"/>
                <a:cs typeface="Lora"/>
                <a:sym typeface="Lora"/>
              </a:defRPr>
            </a:lvl1pPr>
            <a:lvl2pPr marR="0" lvl="1" algn="l" rtl="0" eaLnBrk="1" hangingPunct="1">
              <a:lnSpc>
                <a:spcPct val="100000"/>
              </a:lnSpc>
              <a:spcBef>
                <a:spcPts val="0"/>
              </a:spcBef>
              <a:spcAft>
                <a:spcPts val="0"/>
              </a:spcAft>
              <a:buClr>
                <a:schemeClr val="dk1"/>
              </a:buClr>
              <a:buSzPts val="2000"/>
              <a:buFont typeface="Lora"/>
              <a:buNone/>
              <a:defRPr sz="2667" b="1" i="0" u="none" strike="noStrike" cap="none">
                <a:solidFill>
                  <a:schemeClr val="dk1"/>
                </a:solidFill>
                <a:highlight>
                  <a:srgbClr val="FFFFFF"/>
                </a:highlight>
                <a:latin typeface="Lora"/>
                <a:ea typeface="Lora"/>
                <a:cs typeface="Lora"/>
                <a:sym typeface="Lora"/>
              </a:defRPr>
            </a:lvl2pPr>
            <a:lvl3pPr marR="0" lvl="2" algn="l" rtl="0" eaLnBrk="1" hangingPunct="1">
              <a:lnSpc>
                <a:spcPct val="100000"/>
              </a:lnSpc>
              <a:spcBef>
                <a:spcPts val="0"/>
              </a:spcBef>
              <a:spcAft>
                <a:spcPts val="0"/>
              </a:spcAft>
              <a:buClr>
                <a:schemeClr val="dk1"/>
              </a:buClr>
              <a:buSzPts val="2000"/>
              <a:buFont typeface="Lora"/>
              <a:buNone/>
              <a:defRPr sz="2667" b="1" i="0" u="none" strike="noStrike" cap="none">
                <a:solidFill>
                  <a:schemeClr val="dk1"/>
                </a:solidFill>
                <a:highlight>
                  <a:srgbClr val="FFFFFF"/>
                </a:highlight>
                <a:latin typeface="Lora"/>
                <a:ea typeface="Lora"/>
                <a:cs typeface="Lora"/>
                <a:sym typeface="Lora"/>
              </a:defRPr>
            </a:lvl3pPr>
            <a:lvl4pPr marR="0" lvl="3" algn="l" rtl="0" eaLnBrk="1" hangingPunct="1">
              <a:lnSpc>
                <a:spcPct val="100000"/>
              </a:lnSpc>
              <a:spcBef>
                <a:spcPts val="0"/>
              </a:spcBef>
              <a:spcAft>
                <a:spcPts val="0"/>
              </a:spcAft>
              <a:buClr>
                <a:schemeClr val="dk1"/>
              </a:buClr>
              <a:buSzPts val="2000"/>
              <a:buFont typeface="Lora"/>
              <a:buNone/>
              <a:defRPr sz="2667" b="1" i="0" u="none" strike="noStrike" cap="none">
                <a:solidFill>
                  <a:schemeClr val="dk1"/>
                </a:solidFill>
                <a:highlight>
                  <a:srgbClr val="FFFFFF"/>
                </a:highlight>
                <a:latin typeface="Lora"/>
                <a:ea typeface="Lora"/>
                <a:cs typeface="Lora"/>
                <a:sym typeface="Lora"/>
              </a:defRPr>
            </a:lvl4pPr>
            <a:lvl5pPr marR="0" lvl="4" algn="l" rtl="0" eaLnBrk="1" hangingPunct="1">
              <a:lnSpc>
                <a:spcPct val="100000"/>
              </a:lnSpc>
              <a:spcBef>
                <a:spcPts val="0"/>
              </a:spcBef>
              <a:spcAft>
                <a:spcPts val="0"/>
              </a:spcAft>
              <a:buClr>
                <a:schemeClr val="dk1"/>
              </a:buClr>
              <a:buSzPts val="2000"/>
              <a:buFont typeface="Lora"/>
              <a:buNone/>
              <a:defRPr sz="2667" b="1" i="0" u="none" strike="noStrike" cap="none">
                <a:solidFill>
                  <a:schemeClr val="dk1"/>
                </a:solidFill>
                <a:highlight>
                  <a:srgbClr val="FFFFFF"/>
                </a:highlight>
                <a:latin typeface="Lora"/>
                <a:ea typeface="Lora"/>
                <a:cs typeface="Lora"/>
                <a:sym typeface="Lora"/>
              </a:defRPr>
            </a:lvl5pPr>
            <a:lvl6pPr marR="0" lvl="5" algn="l" rtl="0" eaLnBrk="1" hangingPunct="1">
              <a:lnSpc>
                <a:spcPct val="100000"/>
              </a:lnSpc>
              <a:spcBef>
                <a:spcPts val="0"/>
              </a:spcBef>
              <a:spcAft>
                <a:spcPts val="0"/>
              </a:spcAft>
              <a:buClr>
                <a:schemeClr val="dk1"/>
              </a:buClr>
              <a:buSzPts val="2000"/>
              <a:buFont typeface="Lora"/>
              <a:buNone/>
              <a:defRPr sz="2667" b="1" i="0" u="none" strike="noStrike" cap="none">
                <a:solidFill>
                  <a:schemeClr val="dk1"/>
                </a:solidFill>
                <a:highlight>
                  <a:srgbClr val="FFFFFF"/>
                </a:highlight>
                <a:latin typeface="Lora"/>
                <a:ea typeface="Lora"/>
                <a:cs typeface="Lora"/>
                <a:sym typeface="Lora"/>
              </a:defRPr>
            </a:lvl6pPr>
            <a:lvl7pPr marR="0" lvl="6" algn="l" rtl="0" eaLnBrk="1" hangingPunct="1">
              <a:lnSpc>
                <a:spcPct val="100000"/>
              </a:lnSpc>
              <a:spcBef>
                <a:spcPts val="0"/>
              </a:spcBef>
              <a:spcAft>
                <a:spcPts val="0"/>
              </a:spcAft>
              <a:buClr>
                <a:schemeClr val="dk1"/>
              </a:buClr>
              <a:buSzPts val="2000"/>
              <a:buFont typeface="Lora"/>
              <a:buNone/>
              <a:defRPr sz="2667" b="1" i="0" u="none" strike="noStrike" cap="none">
                <a:solidFill>
                  <a:schemeClr val="dk1"/>
                </a:solidFill>
                <a:highlight>
                  <a:srgbClr val="FFFFFF"/>
                </a:highlight>
                <a:latin typeface="Lora"/>
                <a:ea typeface="Lora"/>
                <a:cs typeface="Lora"/>
                <a:sym typeface="Lora"/>
              </a:defRPr>
            </a:lvl7pPr>
            <a:lvl8pPr marR="0" lvl="7" algn="l" rtl="0" eaLnBrk="1" hangingPunct="1">
              <a:lnSpc>
                <a:spcPct val="100000"/>
              </a:lnSpc>
              <a:spcBef>
                <a:spcPts val="0"/>
              </a:spcBef>
              <a:spcAft>
                <a:spcPts val="0"/>
              </a:spcAft>
              <a:buClr>
                <a:schemeClr val="dk1"/>
              </a:buClr>
              <a:buSzPts val="2000"/>
              <a:buFont typeface="Lora"/>
              <a:buNone/>
              <a:defRPr sz="2667" b="1" i="0" u="none" strike="noStrike" cap="none">
                <a:solidFill>
                  <a:schemeClr val="dk1"/>
                </a:solidFill>
                <a:highlight>
                  <a:srgbClr val="FFFFFF"/>
                </a:highlight>
                <a:latin typeface="Lora"/>
                <a:ea typeface="Lora"/>
                <a:cs typeface="Lora"/>
                <a:sym typeface="Lora"/>
              </a:defRPr>
            </a:lvl8pPr>
            <a:lvl9pPr marR="0" lvl="8" algn="l" rtl="0" eaLnBrk="1" hangingPunct="1">
              <a:lnSpc>
                <a:spcPct val="100000"/>
              </a:lnSpc>
              <a:spcBef>
                <a:spcPts val="0"/>
              </a:spcBef>
              <a:spcAft>
                <a:spcPts val="0"/>
              </a:spcAft>
              <a:buClr>
                <a:schemeClr val="dk1"/>
              </a:buClr>
              <a:buSzPts val="2000"/>
              <a:buFont typeface="Lora"/>
              <a:buNone/>
              <a:defRPr sz="2667" b="1" i="0" u="none" strike="noStrike" cap="none">
                <a:solidFill>
                  <a:schemeClr val="dk1"/>
                </a:solidFill>
                <a:highlight>
                  <a:srgbClr val="FFFFFF"/>
                </a:highlight>
                <a:latin typeface="Lora"/>
                <a:ea typeface="Lora"/>
                <a:cs typeface="Lora"/>
                <a:sym typeface="Lora"/>
              </a:defRPr>
            </a:lvl9pPr>
          </a:lstStyle>
          <a:p>
            <a:r>
              <a:rPr lang="en-US" altLang="zh-TW" dirty="0"/>
              <a:t>Solution to Halo: edge-preserving filter </a:t>
            </a:r>
            <a:endParaRPr lang="zh-TW" altLang="en-US" dirty="0"/>
          </a:p>
        </p:txBody>
      </p:sp>
      <p:pic>
        <p:nvPicPr>
          <p:cNvPr id="5" name="圖片 4">
            <a:extLst>
              <a:ext uri="{FF2B5EF4-FFF2-40B4-BE49-F238E27FC236}">
                <a16:creationId xmlns:a16="http://schemas.microsoft.com/office/drawing/2014/main" id="{2B027A07-0F41-4963-BCEA-4920ECC9B62D}"/>
              </a:ext>
            </a:extLst>
          </p:cNvPr>
          <p:cNvPicPr>
            <a:picLocks noChangeAspect="1"/>
          </p:cNvPicPr>
          <p:nvPr/>
        </p:nvPicPr>
        <p:blipFill>
          <a:blip r:embed="rId3"/>
          <a:stretch>
            <a:fillRect/>
          </a:stretch>
        </p:blipFill>
        <p:spPr>
          <a:xfrm>
            <a:off x="5475348" y="2939274"/>
            <a:ext cx="6716652" cy="2822035"/>
          </a:xfrm>
          <a:prstGeom prst="rect">
            <a:avLst/>
          </a:prstGeom>
        </p:spPr>
      </p:pic>
      <p:pic>
        <p:nvPicPr>
          <p:cNvPr id="6" name="圖片 5">
            <a:extLst>
              <a:ext uri="{FF2B5EF4-FFF2-40B4-BE49-F238E27FC236}">
                <a16:creationId xmlns:a16="http://schemas.microsoft.com/office/drawing/2014/main" id="{13CCE62C-8C94-48C4-ACBE-8B82CED294D8}"/>
              </a:ext>
            </a:extLst>
          </p:cNvPr>
          <p:cNvPicPr>
            <a:picLocks noChangeAspect="1"/>
          </p:cNvPicPr>
          <p:nvPr/>
        </p:nvPicPr>
        <p:blipFill>
          <a:blip r:embed="rId4"/>
          <a:stretch>
            <a:fillRect/>
          </a:stretch>
        </p:blipFill>
        <p:spPr>
          <a:xfrm>
            <a:off x="295479" y="2841149"/>
            <a:ext cx="4944955" cy="2822035"/>
          </a:xfrm>
          <a:prstGeom prst="rect">
            <a:avLst/>
          </a:prstGeom>
        </p:spPr>
      </p:pic>
    </p:spTree>
    <p:extLst>
      <p:ext uri="{BB962C8B-B14F-4D97-AF65-F5344CB8AC3E}">
        <p14:creationId xmlns:p14="http://schemas.microsoft.com/office/powerpoint/2010/main" val="22288574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7FB47AF-1A29-4209-8999-A7B5408DA2A8}"/>
              </a:ext>
            </a:extLst>
          </p:cNvPr>
          <p:cNvSpPr>
            <a:spLocks noGrp="1"/>
          </p:cNvSpPr>
          <p:nvPr>
            <p:ph type="ctrTitle"/>
          </p:nvPr>
        </p:nvSpPr>
        <p:spPr>
          <a:xfrm>
            <a:off x="1328840" y="2671851"/>
            <a:ext cx="7601404" cy="1546400"/>
          </a:xfrm>
        </p:spPr>
        <p:txBody>
          <a:bodyPr/>
          <a:lstStyle/>
          <a:p>
            <a:r>
              <a:rPr lang="en-US" altLang="zh-TW" dirty="0">
                <a:latin typeface="Times New Roman" panose="02020603050405020304" pitchFamily="18" charset="0"/>
                <a:cs typeface="Times New Roman" panose="02020603050405020304" pitchFamily="18" charset="0"/>
              </a:rPr>
              <a:t>Chapter 10-3</a:t>
            </a:r>
            <a:br>
              <a:rPr lang="en-US" altLang="zh-TW" dirty="0">
                <a:latin typeface="Times New Roman" panose="02020603050405020304" pitchFamily="18" charset="0"/>
                <a:cs typeface="Times New Roman" panose="02020603050405020304" pitchFamily="18" charset="0"/>
              </a:rPr>
            </a:br>
            <a:r>
              <a:rPr lang="en-US" altLang="zh-TW" dirty="0">
                <a:latin typeface="Times New Roman" panose="02020603050405020304" pitchFamily="18" charset="0"/>
                <a:cs typeface="Times New Roman" panose="02020603050405020304" pitchFamily="18" charset="0"/>
              </a:rPr>
              <a:t>Super-resolution, </a:t>
            </a:r>
            <a:br>
              <a:rPr lang="en-US" altLang="zh-TW" dirty="0">
                <a:latin typeface="Times New Roman" panose="02020603050405020304" pitchFamily="18" charset="0"/>
                <a:cs typeface="Times New Roman" panose="02020603050405020304" pitchFamily="18" charset="0"/>
              </a:rPr>
            </a:br>
            <a:r>
              <a:rPr lang="en-US" altLang="zh-TW" dirty="0">
                <a:latin typeface="Times New Roman" panose="02020603050405020304" pitchFamily="18" charset="0"/>
                <a:cs typeface="Times New Roman" panose="02020603050405020304" pitchFamily="18" charset="0"/>
              </a:rPr>
              <a:t>denoising, and blur removal</a:t>
            </a:r>
            <a:br>
              <a:rPr lang="en-US" altLang="zh-TW" dirty="0"/>
            </a:br>
            <a:endParaRPr lang="zh-TW" altLang="en-US" dirty="0"/>
          </a:p>
        </p:txBody>
      </p:sp>
    </p:spTree>
    <p:extLst>
      <p:ext uri="{BB962C8B-B14F-4D97-AF65-F5344CB8AC3E}">
        <p14:creationId xmlns:p14="http://schemas.microsoft.com/office/powerpoint/2010/main" val="2565303833"/>
      </p:ext>
    </p:extLst>
  </p:cSld>
  <p:clrMapOvr>
    <a:masterClrMapping/>
  </p:clrMapOvr>
  <p:transition>
    <p:fade thruBlk="1"/>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2">
            <a:extLst>
              <a:ext uri="{FF2B5EF4-FFF2-40B4-BE49-F238E27FC236}">
                <a16:creationId xmlns:a16="http://schemas.microsoft.com/office/drawing/2014/main" id="{3D52A220-7664-4FA7-AB2E-0833F8A22434}"/>
              </a:ext>
            </a:extLst>
          </p:cNvPr>
          <p:cNvSpPr txBox="1">
            <a:spLocks/>
          </p:cNvSpPr>
          <p:nvPr/>
        </p:nvSpPr>
        <p:spPr>
          <a:xfrm>
            <a:off x="1841666" y="229216"/>
            <a:ext cx="8821816" cy="1546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dk1"/>
              </a:buClr>
              <a:buSzPts val="2000"/>
              <a:buFont typeface="Lora"/>
              <a:buNone/>
              <a:defRPr sz="2667" b="1" i="0" u="none" strike="noStrike" cap="none">
                <a:solidFill>
                  <a:schemeClr val="dk1"/>
                </a:solidFill>
                <a:latin typeface="Lora"/>
                <a:ea typeface="Lora"/>
                <a:cs typeface="Lora"/>
                <a:sym typeface="Lora"/>
              </a:defRPr>
            </a:lvl1pPr>
            <a:lvl2pPr marR="0" lvl="1" algn="l" rtl="0" eaLnBrk="1" hangingPunct="1">
              <a:lnSpc>
                <a:spcPct val="100000"/>
              </a:lnSpc>
              <a:spcBef>
                <a:spcPts val="0"/>
              </a:spcBef>
              <a:spcAft>
                <a:spcPts val="0"/>
              </a:spcAft>
              <a:buClr>
                <a:schemeClr val="dk1"/>
              </a:buClr>
              <a:buSzPts val="2000"/>
              <a:buFont typeface="Lora"/>
              <a:buNone/>
              <a:defRPr sz="2667" b="1" i="0" u="none" strike="noStrike" cap="none">
                <a:solidFill>
                  <a:schemeClr val="dk1"/>
                </a:solidFill>
                <a:highlight>
                  <a:srgbClr val="FFFFFF"/>
                </a:highlight>
                <a:latin typeface="Lora"/>
                <a:ea typeface="Lora"/>
                <a:cs typeface="Lora"/>
                <a:sym typeface="Lora"/>
              </a:defRPr>
            </a:lvl2pPr>
            <a:lvl3pPr marR="0" lvl="2" algn="l" rtl="0" eaLnBrk="1" hangingPunct="1">
              <a:lnSpc>
                <a:spcPct val="100000"/>
              </a:lnSpc>
              <a:spcBef>
                <a:spcPts val="0"/>
              </a:spcBef>
              <a:spcAft>
                <a:spcPts val="0"/>
              </a:spcAft>
              <a:buClr>
                <a:schemeClr val="dk1"/>
              </a:buClr>
              <a:buSzPts val="2000"/>
              <a:buFont typeface="Lora"/>
              <a:buNone/>
              <a:defRPr sz="2667" b="1" i="0" u="none" strike="noStrike" cap="none">
                <a:solidFill>
                  <a:schemeClr val="dk1"/>
                </a:solidFill>
                <a:highlight>
                  <a:srgbClr val="FFFFFF"/>
                </a:highlight>
                <a:latin typeface="Lora"/>
                <a:ea typeface="Lora"/>
                <a:cs typeface="Lora"/>
                <a:sym typeface="Lora"/>
              </a:defRPr>
            </a:lvl3pPr>
            <a:lvl4pPr marR="0" lvl="3" algn="l" rtl="0" eaLnBrk="1" hangingPunct="1">
              <a:lnSpc>
                <a:spcPct val="100000"/>
              </a:lnSpc>
              <a:spcBef>
                <a:spcPts val="0"/>
              </a:spcBef>
              <a:spcAft>
                <a:spcPts val="0"/>
              </a:spcAft>
              <a:buClr>
                <a:schemeClr val="dk1"/>
              </a:buClr>
              <a:buSzPts val="2000"/>
              <a:buFont typeface="Lora"/>
              <a:buNone/>
              <a:defRPr sz="2667" b="1" i="0" u="none" strike="noStrike" cap="none">
                <a:solidFill>
                  <a:schemeClr val="dk1"/>
                </a:solidFill>
                <a:highlight>
                  <a:srgbClr val="FFFFFF"/>
                </a:highlight>
                <a:latin typeface="Lora"/>
                <a:ea typeface="Lora"/>
                <a:cs typeface="Lora"/>
                <a:sym typeface="Lora"/>
              </a:defRPr>
            </a:lvl4pPr>
            <a:lvl5pPr marR="0" lvl="4" algn="l" rtl="0" eaLnBrk="1" hangingPunct="1">
              <a:lnSpc>
                <a:spcPct val="100000"/>
              </a:lnSpc>
              <a:spcBef>
                <a:spcPts val="0"/>
              </a:spcBef>
              <a:spcAft>
                <a:spcPts val="0"/>
              </a:spcAft>
              <a:buClr>
                <a:schemeClr val="dk1"/>
              </a:buClr>
              <a:buSzPts val="2000"/>
              <a:buFont typeface="Lora"/>
              <a:buNone/>
              <a:defRPr sz="2667" b="1" i="0" u="none" strike="noStrike" cap="none">
                <a:solidFill>
                  <a:schemeClr val="dk1"/>
                </a:solidFill>
                <a:highlight>
                  <a:srgbClr val="FFFFFF"/>
                </a:highlight>
                <a:latin typeface="Lora"/>
                <a:ea typeface="Lora"/>
                <a:cs typeface="Lora"/>
                <a:sym typeface="Lora"/>
              </a:defRPr>
            </a:lvl5pPr>
            <a:lvl6pPr marR="0" lvl="5" algn="l" rtl="0" eaLnBrk="1" hangingPunct="1">
              <a:lnSpc>
                <a:spcPct val="100000"/>
              </a:lnSpc>
              <a:spcBef>
                <a:spcPts val="0"/>
              </a:spcBef>
              <a:spcAft>
                <a:spcPts val="0"/>
              </a:spcAft>
              <a:buClr>
                <a:schemeClr val="dk1"/>
              </a:buClr>
              <a:buSzPts val="2000"/>
              <a:buFont typeface="Lora"/>
              <a:buNone/>
              <a:defRPr sz="2667" b="1" i="0" u="none" strike="noStrike" cap="none">
                <a:solidFill>
                  <a:schemeClr val="dk1"/>
                </a:solidFill>
                <a:highlight>
                  <a:srgbClr val="FFFFFF"/>
                </a:highlight>
                <a:latin typeface="Lora"/>
                <a:ea typeface="Lora"/>
                <a:cs typeface="Lora"/>
                <a:sym typeface="Lora"/>
              </a:defRPr>
            </a:lvl6pPr>
            <a:lvl7pPr marR="0" lvl="6" algn="l" rtl="0" eaLnBrk="1" hangingPunct="1">
              <a:lnSpc>
                <a:spcPct val="100000"/>
              </a:lnSpc>
              <a:spcBef>
                <a:spcPts val="0"/>
              </a:spcBef>
              <a:spcAft>
                <a:spcPts val="0"/>
              </a:spcAft>
              <a:buClr>
                <a:schemeClr val="dk1"/>
              </a:buClr>
              <a:buSzPts val="2000"/>
              <a:buFont typeface="Lora"/>
              <a:buNone/>
              <a:defRPr sz="2667" b="1" i="0" u="none" strike="noStrike" cap="none">
                <a:solidFill>
                  <a:schemeClr val="dk1"/>
                </a:solidFill>
                <a:highlight>
                  <a:srgbClr val="FFFFFF"/>
                </a:highlight>
                <a:latin typeface="Lora"/>
                <a:ea typeface="Lora"/>
                <a:cs typeface="Lora"/>
                <a:sym typeface="Lora"/>
              </a:defRPr>
            </a:lvl7pPr>
            <a:lvl8pPr marR="0" lvl="7" algn="l" rtl="0" eaLnBrk="1" hangingPunct="1">
              <a:lnSpc>
                <a:spcPct val="100000"/>
              </a:lnSpc>
              <a:spcBef>
                <a:spcPts val="0"/>
              </a:spcBef>
              <a:spcAft>
                <a:spcPts val="0"/>
              </a:spcAft>
              <a:buClr>
                <a:schemeClr val="dk1"/>
              </a:buClr>
              <a:buSzPts val="2000"/>
              <a:buFont typeface="Lora"/>
              <a:buNone/>
              <a:defRPr sz="2667" b="1" i="0" u="none" strike="noStrike" cap="none">
                <a:solidFill>
                  <a:schemeClr val="dk1"/>
                </a:solidFill>
                <a:highlight>
                  <a:srgbClr val="FFFFFF"/>
                </a:highlight>
                <a:latin typeface="Lora"/>
                <a:ea typeface="Lora"/>
                <a:cs typeface="Lora"/>
                <a:sym typeface="Lora"/>
              </a:defRPr>
            </a:lvl8pPr>
            <a:lvl9pPr marR="0" lvl="8" algn="l" rtl="0" eaLnBrk="1" hangingPunct="1">
              <a:lnSpc>
                <a:spcPct val="100000"/>
              </a:lnSpc>
              <a:spcBef>
                <a:spcPts val="0"/>
              </a:spcBef>
              <a:spcAft>
                <a:spcPts val="0"/>
              </a:spcAft>
              <a:buClr>
                <a:schemeClr val="dk1"/>
              </a:buClr>
              <a:buSzPts val="2000"/>
              <a:buFont typeface="Lora"/>
              <a:buNone/>
              <a:defRPr sz="2667" b="1" i="0" u="none" strike="noStrike" cap="none">
                <a:solidFill>
                  <a:schemeClr val="dk1"/>
                </a:solidFill>
                <a:highlight>
                  <a:srgbClr val="FFFFFF"/>
                </a:highlight>
                <a:latin typeface="Lora"/>
                <a:ea typeface="Lora"/>
                <a:cs typeface="Lora"/>
                <a:sym typeface="Lora"/>
              </a:defRPr>
            </a:lvl9pPr>
          </a:lstStyle>
          <a:p>
            <a:endParaRPr lang="en-US" altLang="zh-TW" dirty="0">
              <a:solidFill>
                <a:schemeClr val="tx1"/>
              </a:solidFill>
            </a:endParaRPr>
          </a:p>
        </p:txBody>
      </p:sp>
      <p:sp>
        <p:nvSpPr>
          <p:cNvPr id="2" name="標題 1">
            <a:extLst>
              <a:ext uri="{FF2B5EF4-FFF2-40B4-BE49-F238E27FC236}">
                <a16:creationId xmlns:a16="http://schemas.microsoft.com/office/drawing/2014/main" id="{55590991-D80B-481D-8FD6-4BD035C76FFF}"/>
              </a:ext>
            </a:extLst>
          </p:cNvPr>
          <p:cNvSpPr>
            <a:spLocks noGrp="1"/>
          </p:cNvSpPr>
          <p:nvPr>
            <p:ph type="title"/>
          </p:nvPr>
        </p:nvSpPr>
        <p:spPr/>
        <p:txBody>
          <a:bodyPr/>
          <a:lstStyle/>
          <a:p>
            <a:r>
              <a:rPr lang="en-US" altLang="zh-TW" dirty="0"/>
              <a:t>Introduction</a:t>
            </a:r>
            <a:endParaRPr lang="zh-TW" altLang="en-US" dirty="0"/>
          </a:p>
        </p:txBody>
      </p:sp>
      <p:sp>
        <p:nvSpPr>
          <p:cNvPr id="3" name="文字版面配置區 2">
            <a:extLst>
              <a:ext uri="{FF2B5EF4-FFF2-40B4-BE49-F238E27FC236}">
                <a16:creationId xmlns:a16="http://schemas.microsoft.com/office/drawing/2014/main" id="{03DC5351-1506-4E95-B792-E3F1916ADC0F}"/>
              </a:ext>
            </a:extLst>
          </p:cNvPr>
          <p:cNvSpPr>
            <a:spLocks noGrp="1"/>
          </p:cNvSpPr>
          <p:nvPr>
            <p:ph type="body" idx="1"/>
          </p:nvPr>
        </p:nvSpPr>
        <p:spPr/>
        <p:txBody>
          <a:bodyPr/>
          <a:lstStyle/>
          <a:p>
            <a:r>
              <a:rPr lang="en-US" altLang="zh-TW" sz="2000" dirty="0"/>
              <a:t>Super-resolution goals…</a:t>
            </a:r>
          </a:p>
          <a:p>
            <a:r>
              <a:rPr lang="en-US" altLang="zh-TW" sz="2000" dirty="0"/>
              <a:t>Higher spatial resolution</a:t>
            </a:r>
          </a:p>
          <a:p>
            <a:r>
              <a:rPr lang="en-US" altLang="zh-TW" sz="2000" dirty="0"/>
              <a:t>Less noise</a:t>
            </a:r>
          </a:p>
          <a:p>
            <a:endParaRPr lang="en-US" altLang="zh-TW" sz="2800" dirty="0">
              <a:sym typeface="Wingdings" panose="05000000000000000000" pitchFamily="2" charset="2"/>
            </a:endParaRPr>
          </a:p>
          <a:p>
            <a:endParaRPr lang="zh-TW" altLang="en-US" sz="2800" dirty="0"/>
          </a:p>
        </p:txBody>
      </p:sp>
      <p:pic>
        <p:nvPicPr>
          <p:cNvPr id="5" name="圖片 4">
            <a:extLst>
              <a:ext uri="{FF2B5EF4-FFF2-40B4-BE49-F238E27FC236}">
                <a16:creationId xmlns:a16="http://schemas.microsoft.com/office/drawing/2014/main" id="{C0CC7D8A-E373-4092-9A64-A8FA8A1214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1666" y="4190343"/>
            <a:ext cx="3810000" cy="2114550"/>
          </a:xfrm>
          <a:prstGeom prst="rect">
            <a:avLst/>
          </a:prstGeom>
        </p:spPr>
      </p:pic>
      <p:pic>
        <p:nvPicPr>
          <p:cNvPr id="9" name="圖片 8">
            <a:extLst>
              <a:ext uri="{FF2B5EF4-FFF2-40B4-BE49-F238E27FC236}">
                <a16:creationId xmlns:a16="http://schemas.microsoft.com/office/drawing/2014/main" id="{DC245944-95DB-4652-B52B-46100D1225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2636" y="4190343"/>
            <a:ext cx="3133463" cy="2088975"/>
          </a:xfrm>
          <a:prstGeom prst="rect">
            <a:avLst/>
          </a:prstGeom>
        </p:spPr>
      </p:pic>
    </p:spTree>
    <p:extLst>
      <p:ext uri="{BB962C8B-B14F-4D97-AF65-F5344CB8AC3E}">
        <p14:creationId xmlns:p14="http://schemas.microsoft.com/office/powerpoint/2010/main" val="724192372"/>
      </p:ext>
    </p:extLst>
  </p:cSld>
  <p:clrMapOvr>
    <a:masterClrMapping/>
  </p:clrMapOvr>
  <p:transition>
    <p:fade thruBlk="1"/>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5590991-D80B-481D-8FD6-4BD035C76FFF}"/>
              </a:ext>
            </a:extLst>
          </p:cNvPr>
          <p:cNvSpPr>
            <a:spLocks noGrp="1"/>
          </p:cNvSpPr>
          <p:nvPr>
            <p:ph type="title"/>
          </p:nvPr>
        </p:nvSpPr>
        <p:spPr/>
        <p:txBody>
          <a:bodyPr/>
          <a:lstStyle/>
          <a:p>
            <a:r>
              <a:rPr lang="en-US" altLang="zh-TW" dirty="0"/>
              <a:t>Multi-Image Super Resolution</a:t>
            </a:r>
            <a:endParaRPr lang="zh-TW" altLang="en-US" dirty="0"/>
          </a:p>
        </p:txBody>
      </p:sp>
      <mc:AlternateContent xmlns:mc="http://schemas.openxmlformats.org/markup-compatibility/2006" xmlns:a14="http://schemas.microsoft.com/office/drawing/2010/main">
        <mc:Choice Requires="a14">
          <p:sp>
            <p:nvSpPr>
              <p:cNvPr id="3" name="文字版面配置區 2">
                <a:extLst>
                  <a:ext uri="{FF2B5EF4-FFF2-40B4-BE49-F238E27FC236}">
                    <a16:creationId xmlns:a16="http://schemas.microsoft.com/office/drawing/2014/main" id="{03DC5351-1506-4E95-B792-E3F1916ADC0F}"/>
                  </a:ext>
                </a:extLst>
              </p:cNvPr>
              <p:cNvSpPr>
                <a:spLocks noGrp="1"/>
              </p:cNvSpPr>
              <p:nvPr>
                <p:ph type="body" idx="1"/>
              </p:nvPr>
            </p:nvSpPr>
            <p:spPr/>
            <p:txBody>
              <a:bodyPr/>
              <a:lstStyle/>
              <a:p>
                <a:r>
                  <a:rPr lang="en-US" altLang="zh-TW" sz="2000" dirty="0"/>
                  <a:t>Write down the </a:t>
                </a:r>
                <a:r>
                  <a:rPr lang="en-US" altLang="zh-TW" sz="2000" dirty="0">
                    <a:solidFill>
                      <a:srgbClr val="0070C0"/>
                    </a:solidFill>
                  </a:rPr>
                  <a:t>stochastic image formation equations </a:t>
                </a:r>
                <a:r>
                  <a:rPr lang="en-US" altLang="zh-TW" sz="2000" dirty="0"/>
                  <a:t>and </a:t>
                </a:r>
                <a:r>
                  <a:rPr lang="en-US" altLang="zh-TW" sz="2000" dirty="0">
                    <a:solidFill>
                      <a:srgbClr val="0070C0"/>
                    </a:solidFill>
                  </a:rPr>
                  <a:t>image priors</a:t>
                </a:r>
                <a:r>
                  <a:rPr lang="en-US" altLang="zh-TW" sz="2000" dirty="0"/>
                  <a:t>, and then use </a:t>
                </a:r>
                <a:r>
                  <a:rPr lang="en-US" altLang="zh-TW" sz="2000" dirty="0">
                    <a:solidFill>
                      <a:srgbClr val="0070C0"/>
                    </a:solidFill>
                  </a:rPr>
                  <a:t>Bayesian inference </a:t>
                </a:r>
                <a:r>
                  <a:rPr lang="en-US" altLang="zh-TW" sz="2000" dirty="0"/>
                  <a:t>to recover super-resolved (original) sharp image</a:t>
                </a:r>
              </a:p>
              <a:p>
                <a:endParaRPr lang="en-US" altLang="zh-TW" sz="2000" dirty="0"/>
              </a:p>
              <a:p>
                <a:r>
                  <a:rPr lang="en-US" altLang="zh-TW" sz="2000" dirty="0">
                    <a:sym typeface="Wingdings" panose="05000000000000000000" pitchFamily="2" charset="2"/>
                  </a:rPr>
                  <a:t>We can generalize the image formation equations, which we also used for </a:t>
                </a:r>
                <a:r>
                  <a:rPr lang="en-US" altLang="zh-TW" sz="2000" dirty="0">
                    <a:solidFill>
                      <a:srgbClr val="0070C0"/>
                    </a:solidFill>
                    <a:sym typeface="Wingdings" panose="05000000000000000000" pitchFamily="2" charset="2"/>
                  </a:rPr>
                  <a:t>blur kernel (PSF) estimation.</a:t>
                </a:r>
              </a:p>
              <a:p>
                <a:endParaRPr lang="en-US" altLang="zh-TW" sz="2800" dirty="0"/>
              </a:p>
              <a:p>
                <a:pPr marL="101598" indent="0">
                  <a:buNone/>
                </a:pPr>
                <a14:m>
                  <m:oMathPara xmlns:m="http://schemas.openxmlformats.org/officeDocument/2006/math">
                    <m:oMathParaPr>
                      <m:jc m:val="centerGroup"/>
                    </m:oMathParaPr>
                    <m:oMath xmlns:m="http://schemas.openxmlformats.org/officeDocument/2006/math">
                      <m:sSub>
                        <m:sSubPr>
                          <m:ctrlPr>
                            <a:rPr lang="x-IV_mathan" altLang="zh-TW" i="1">
                              <a:latin typeface="Cambria Math" panose="02040503050406030204" pitchFamily="18" charset="0"/>
                            </a:rPr>
                          </m:ctrlPr>
                        </m:sSubPr>
                        <m:e>
                          <m:r>
                            <a:rPr lang="x-IV_mathan" altLang="zh-TW">
                              <a:latin typeface="Cambria Math" panose="02040503050406030204" pitchFamily="18" charset="0"/>
                            </a:rPr>
                            <m:t>𝑜</m:t>
                          </m:r>
                        </m:e>
                        <m:sub>
                          <m:r>
                            <a:rPr lang="x-IV_mathan" altLang="zh-TW">
                              <a:latin typeface="Cambria Math" panose="02040503050406030204" pitchFamily="18" charset="0"/>
                            </a:rPr>
                            <m:t>𝑘</m:t>
                          </m:r>
                        </m:sub>
                      </m:sSub>
                      <m:d>
                        <m:dPr>
                          <m:ctrlPr>
                            <a:rPr lang="x-IV_mathan" altLang="zh-TW" i="1">
                              <a:latin typeface="Cambria Math" panose="02040503050406030204" pitchFamily="18" charset="0"/>
                            </a:rPr>
                          </m:ctrlPr>
                        </m:dPr>
                        <m:e>
                          <m:r>
                            <a:rPr lang="x-IV_mathan" altLang="zh-TW">
                              <a:latin typeface="Cambria Math" panose="02040503050406030204" pitchFamily="18" charset="0"/>
                            </a:rPr>
                            <m:t>𝑥</m:t>
                          </m:r>
                        </m:e>
                      </m:d>
                      <m:r>
                        <a:rPr lang="x-IV_mathan" altLang="zh-TW">
                          <a:latin typeface="Cambria Math" panose="02040503050406030204" pitchFamily="18" charset="0"/>
                        </a:rPr>
                        <m:t>=</m:t>
                      </m:r>
                      <m:r>
                        <a:rPr lang="x-IV_mathan" altLang="zh-TW">
                          <a:latin typeface="Cambria Math" panose="02040503050406030204" pitchFamily="18" charset="0"/>
                        </a:rPr>
                        <m:t>𝐷</m:t>
                      </m:r>
                      <m:d>
                        <m:dPr>
                          <m:begChr m:val="{"/>
                          <m:endChr m:val="}"/>
                          <m:ctrlPr>
                            <a:rPr lang="x-IV_mathan" altLang="zh-TW" i="1">
                              <a:latin typeface="Cambria Math" panose="02040503050406030204" pitchFamily="18" charset="0"/>
                            </a:rPr>
                          </m:ctrlPr>
                        </m:dPr>
                        <m:e>
                          <m:r>
                            <a:rPr lang="x-IV_mathan" altLang="zh-TW">
                              <a:latin typeface="Cambria Math" panose="02040503050406030204" pitchFamily="18" charset="0"/>
                            </a:rPr>
                            <m:t>𝑏</m:t>
                          </m:r>
                          <m:d>
                            <m:dPr>
                              <m:ctrlPr>
                                <a:rPr lang="x-IV_mathan" altLang="zh-TW" i="1">
                                  <a:latin typeface="Cambria Math" panose="02040503050406030204" pitchFamily="18" charset="0"/>
                                </a:rPr>
                              </m:ctrlPr>
                            </m:dPr>
                            <m:e>
                              <m:r>
                                <a:rPr lang="x-IV_mathan" altLang="zh-TW">
                                  <a:latin typeface="Cambria Math" panose="02040503050406030204" pitchFamily="18" charset="0"/>
                                </a:rPr>
                                <m:t>𝑥</m:t>
                              </m:r>
                            </m:e>
                          </m:d>
                          <m:r>
                            <a:rPr lang="x-IV_mathan" altLang="zh-TW">
                              <a:latin typeface="Cambria Math" panose="02040503050406030204" pitchFamily="18" charset="0"/>
                            </a:rPr>
                            <m:t>∗</m:t>
                          </m:r>
                          <m:r>
                            <a:rPr lang="x-IV_mathan" altLang="zh-TW">
                              <a:latin typeface="Cambria Math" panose="02040503050406030204" pitchFamily="18" charset="0"/>
                            </a:rPr>
                            <m:t>𝑠</m:t>
                          </m:r>
                          <m:d>
                            <m:dPr>
                              <m:ctrlPr>
                                <a:rPr lang="x-IV_mathan" altLang="zh-TW" i="1">
                                  <a:latin typeface="Cambria Math" panose="02040503050406030204" pitchFamily="18" charset="0"/>
                                </a:rPr>
                              </m:ctrlPr>
                            </m:dPr>
                            <m:e>
                              <m:sSub>
                                <m:sSubPr>
                                  <m:ctrlPr>
                                    <a:rPr lang="x-IV_mathan" altLang="zh-TW" i="1">
                                      <a:latin typeface="Cambria Math" panose="02040503050406030204" pitchFamily="18" charset="0"/>
                                    </a:rPr>
                                  </m:ctrlPr>
                                </m:sSubPr>
                                <m:e>
                                  <m:acc>
                                    <m:accPr>
                                      <m:chr m:val="̂"/>
                                      <m:ctrlPr>
                                        <a:rPr lang="x-IV_mathan" altLang="zh-TW" i="1">
                                          <a:latin typeface="Cambria Math" panose="02040503050406030204" pitchFamily="18" charset="0"/>
                                        </a:rPr>
                                      </m:ctrlPr>
                                    </m:accPr>
                                    <m:e>
                                      <m:r>
                                        <a:rPr lang="x-IV_mathan" altLang="zh-TW" i="1">
                                          <a:latin typeface="Cambria Math" panose="02040503050406030204" pitchFamily="18" charset="0"/>
                                        </a:rPr>
                                        <m:t>h</m:t>
                                      </m:r>
                                    </m:e>
                                  </m:acc>
                                </m:e>
                                <m:sub>
                                  <m:r>
                                    <a:rPr lang="x-IV_mathan" altLang="zh-TW">
                                      <a:latin typeface="Cambria Math" panose="02040503050406030204" pitchFamily="18" charset="0"/>
                                    </a:rPr>
                                    <m:t>𝑘</m:t>
                                  </m:r>
                                </m:sub>
                              </m:sSub>
                              <m:d>
                                <m:dPr>
                                  <m:ctrlPr>
                                    <a:rPr lang="x-IV_mathan" altLang="zh-TW" i="1">
                                      <a:latin typeface="Cambria Math" panose="02040503050406030204" pitchFamily="18" charset="0"/>
                                    </a:rPr>
                                  </m:ctrlPr>
                                </m:dPr>
                                <m:e>
                                  <m:r>
                                    <a:rPr lang="x-IV_mathan" altLang="zh-TW">
                                      <a:latin typeface="Cambria Math" panose="02040503050406030204" pitchFamily="18" charset="0"/>
                                    </a:rPr>
                                    <m:t>𝑥</m:t>
                                  </m:r>
                                </m:e>
                              </m:d>
                            </m:e>
                          </m:d>
                        </m:e>
                      </m:d>
                      <m:r>
                        <a:rPr lang="x-IV_mathan" altLang="zh-TW">
                          <a:latin typeface="Cambria Math" panose="02040503050406030204" pitchFamily="18" charset="0"/>
                        </a:rPr>
                        <m:t>+</m:t>
                      </m:r>
                      <m:sSub>
                        <m:sSubPr>
                          <m:ctrlPr>
                            <a:rPr lang="x-IV_mathan" altLang="zh-TW" i="1">
                              <a:latin typeface="Cambria Math" panose="02040503050406030204" pitchFamily="18" charset="0"/>
                            </a:rPr>
                          </m:ctrlPr>
                        </m:sSubPr>
                        <m:e>
                          <m:r>
                            <a:rPr lang="x-IV_mathan" altLang="zh-TW">
                              <a:latin typeface="Cambria Math" panose="02040503050406030204" pitchFamily="18" charset="0"/>
                            </a:rPr>
                            <m:t>𝑛</m:t>
                          </m:r>
                        </m:e>
                        <m:sub>
                          <m:r>
                            <a:rPr lang="x-IV_mathan" altLang="zh-TW">
                              <a:latin typeface="Cambria Math" panose="02040503050406030204" pitchFamily="18" charset="0"/>
                            </a:rPr>
                            <m:t>𝑘</m:t>
                          </m:r>
                        </m:sub>
                      </m:sSub>
                      <m:r>
                        <a:rPr lang="x-IV_mathan" altLang="zh-TW">
                          <a:latin typeface="Cambria Math" panose="02040503050406030204" pitchFamily="18" charset="0"/>
                        </a:rPr>
                        <m:t>(</m:t>
                      </m:r>
                      <m:r>
                        <a:rPr lang="x-IV_mathan" altLang="zh-TW">
                          <a:latin typeface="Cambria Math" panose="02040503050406030204" pitchFamily="18" charset="0"/>
                        </a:rPr>
                        <m:t>𝑥</m:t>
                      </m:r>
                      <m:r>
                        <a:rPr lang="x-IV_mathan" altLang="zh-TW">
                          <a:latin typeface="Cambria Math" panose="02040503050406030204" pitchFamily="18" charset="0"/>
                        </a:rPr>
                        <m:t>)</m:t>
                      </m:r>
                    </m:oMath>
                  </m:oMathPara>
                </a14:m>
                <a:endParaRPr lang="zh-TW" altLang="en-US" sz="2800" dirty="0"/>
              </a:p>
            </p:txBody>
          </p:sp>
        </mc:Choice>
        <mc:Fallback xmlns="">
          <p:sp>
            <p:nvSpPr>
              <p:cNvPr id="3" name="文字版面配置區 2">
                <a:extLst>
                  <a:ext uri="{FF2B5EF4-FFF2-40B4-BE49-F238E27FC236}">
                    <a16:creationId xmlns:a16="http://schemas.microsoft.com/office/drawing/2014/main" id="{03DC5351-1506-4E95-B792-E3F1916ADC0F}"/>
                  </a:ext>
                </a:extLst>
              </p:cNvPr>
              <p:cNvSpPr>
                <a:spLocks noGrp="1" noRot="1" noChangeAspect="1" noMove="1" noResize="1" noEditPoints="1" noAdjustHandles="1" noChangeArrowheads="1" noChangeShapeType="1" noTextEdit="1"/>
              </p:cNvSpPr>
              <p:nvPr>
                <p:ph type="body" idx="1"/>
              </p:nvPr>
            </p:nvSpPr>
            <p:spPr>
              <a:blipFill>
                <a:blip r:embed="rId3"/>
                <a:stretch>
                  <a:fillRect r="-134"/>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388581353"/>
      </p:ext>
    </p:extLst>
  </p:cSld>
  <p:clrMapOvr>
    <a:masterClrMapping/>
  </p:clrMapOvr>
  <p:transition>
    <p:fade thruBlk="1"/>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5590991-D80B-481D-8FD6-4BD035C76FFF}"/>
              </a:ext>
            </a:extLst>
          </p:cNvPr>
          <p:cNvSpPr>
            <a:spLocks noGrp="1"/>
          </p:cNvSpPr>
          <p:nvPr>
            <p:ph type="title"/>
          </p:nvPr>
        </p:nvSpPr>
        <p:spPr/>
        <p:txBody>
          <a:bodyPr/>
          <a:lstStyle/>
          <a:p>
            <a:r>
              <a:rPr lang="en-US" altLang="zh-TW" dirty="0"/>
              <a:t>Multi-Image Super Resolution</a:t>
            </a:r>
            <a:endParaRPr lang="zh-TW" altLang="en-US" dirty="0"/>
          </a:p>
        </p:txBody>
      </p:sp>
      <mc:AlternateContent xmlns:mc="http://schemas.openxmlformats.org/markup-compatibility/2006" xmlns:a14="http://schemas.microsoft.com/office/drawing/2010/main">
        <mc:Choice Requires="a14">
          <p:sp>
            <p:nvSpPr>
              <p:cNvPr id="3" name="文字版面配置區 2">
                <a:extLst>
                  <a:ext uri="{FF2B5EF4-FFF2-40B4-BE49-F238E27FC236}">
                    <a16:creationId xmlns:a16="http://schemas.microsoft.com/office/drawing/2014/main" id="{03DC5351-1506-4E95-B792-E3F1916ADC0F}"/>
                  </a:ext>
                </a:extLst>
              </p:cNvPr>
              <p:cNvSpPr>
                <a:spLocks noGrp="1"/>
              </p:cNvSpPr>
              <p:nvPr>
                <p:ph type="body" idx="1"/>
              </p:nvPr>
            </p:nvSpPr>
            <p:spPr/>
            <p:txBody>
              <a:bodyPr/>
              <a:lstStyle/>
              <a:p>
                <a:pPr marL="101598" indent="0">
                  <a:buNone/>
                </a:pPr>
                <a14:m>
                  <m:oMathPara xmlns:m="http://schemas.openxmlformats.org/officeDocument/2006/math">
                    <m:oMathParaPr>
                      <m:jc m:val="centerGroup"/>
                    </m:oMathParaPr>
                    <m:oMath xmlns:m="http://schemas.openxmlformats.org/officeDocument/2006/math">
                      <m:sSub>
                        <m:sSubPr>
                          <m:ctrlPr>
                            <a:rPr lang="x-IV_mathan" altLang="zh-TW" i="1" smtClean="0">
                              <a:latin typeface="Cambria Math" panose="02040503050406030204" pitchFamily="18" charset="0"/>
                            </a:rPr>
                          </m:ctrlPr>
                        </m:sSubPr>
                        <m:e>
                          <m:r>
                            <a:rPr lang="x-IV_mathan" altLang="zh-TW">
                              <a:latin typeface="Cambria Math" panose="02040503050406030204" pitchFamily="18" charset="0"/>
                            </a:rPr>
                            <m:t>𝑜</m:t>
                          </m:r>
                        </m:e>
                        <m:sub>
                          <m:r>
                            <a:rPr lang="x-IV_mathan" altLang="zh-TW">
                              <a:latin typeface="Cambria Math" panose="02040503050406030204" pitchFamily="18" charset="0"/>
                            </a:rPr>
                            <m:t>𝑘</m:t>
                          </m:r>
                        </m:sub>
                      </m:sSub>
                      <m:d>
                        <m:dPr>
                          <m:ctrlPr>
                            <a:rPr lang="x-IV_mathan" altLang="zh-TW" i="1">
                              <a:latin typeface="Cambria Math" panose="02040503050406030204" pitchFamily="18" charset="0"/>
                            </a:rPr>
                          </m:ctrlPr>
                        </m:dPr>
                        <m:e>
                          <m:r>
                            <a:rPr lang="x-IV_mathan" altLang="zh-TW">
                              <a:latin typeface="Cambria Math" panose="02040503050406030204" pitchFamily="18" charset="0"/>
                            </a:rPr>
                            <m:t>𝑥</m:t>
                          </m:r>
                        </m:e>
                      </m:d>
                      <m:r>
                        <a:rPr lang="x-IV_mathan" altLang="zh-TW">
                          <a:latin typeface="Cambria Math" panose="02040503050406030204" pitchFamily="18" charset="0"/>
                        </a:rPr>
                        <m:t>=</m:t>
                      </m:r>
                      <m:r>
                        <a:rPr lang="x-IV_mathan" altLang="zh-TW">
                          <a:latin typeface="Cambria Math" panose="02040503050406030204" pitchFamily="18" charset="0"/>
                        </a:rPr>
                        <m:t>𝐷</m:t>
                      </m:r>
                      <m:d>
                        <m:dPr>
                          <m:begChr m:val="{"/>
                          <m:endChr m:val="}"/>
                          <m:ctrlPr>
                            <a:rPr lang="x-IV_mathan" altLang="zh-TW" i="1">
                              <a:latin typeface="Cambria Math" panose="02040503050406030204" pitchFamily="18" charset="0"/>
                            </a:rPr>
                          </m:ctrlPr>
                        </m:dPr>
                        <m:e>
                          <m:r>
                            <a:rPr lang="x-IV_mathan" altLang="zh-TW">
                              <a:latin typeface="Cambria Math" panose="02040503050406030204" pitchFamily="18" charset="0"/>
                            </a:rPr>
                            <m:t>𝑏</m:t>
                          </m:r>
                          <m:d>
                            <m:dPr>
                              <m:ctrlPr>
                                <a:rPr lang="x-IV_mathan" altLang="zh-TW" i="1">
                                  <a:latin typeface="Cambria Math" panose="02040503050406030204" pitchFamily="18" charset="0"/>
                                </a:rPr>
                              </m:ctrlPr>
                            </m:dPr>
                            <m:e>
                              <m:r>
                                <a:rPr lang="x-IV_mathan" altLang="zh-TW">
                                  <a:latin typeface="Cambria Math" panose="02040503050406030204" pitchFamily="18" charset="0"/>
                                </a:rPr>
                                <m:t>𝑥</m:t>
                              </m:r>
                            </m:e>
                          </m:d>
                          <m:r>
                            <a:rPr lang="x-IV_mathan" altLang="zh-TW">
                              <a:latin typeface="Cambria Math" panose="02040503050406030204" pitchFamily="18" charset="0"/>
                            </a:rPr>
                            <m:t>∗</m:t>
                          </m:r>
                          <m:r>
                            <a:rPr lang="x-IV_mathan" altLang="zh-TW" smtClean="0">
                              <a:solidFill>
                                <a:srgbClr val="0070C0"/>
                              </a:solidFill>
                              <a:latin typeface="Cambria Math" panose="02040503050406030204" pitchFamily="18" charset="0"/>
                            </a:rPr>
                            <m:t>𝑠</m:t>
                          </m:r>
                          <m:d>
                            <m:dPr>
                              <m:ctrlPr>
                                <a:rPr lang="x-IV_mathan" altLang="zh-TW" i="1">
                                  <a:solidFill>
                                    <a:srgbClr val="0070C0"/>
                                  </a:solidFill>
                                  <a:latin typeface="Cambria Math" panose="02040503050406030204" pitchFamily="18" charset="0"/>
                                </a:rPr>
                              </m:ctrlPr>
                            </m:dPr>
                            <m:e>
                              <m:sSub>
                                <m:sSubPr>
                                  <m:ctrlPr>
                                    <a:rPr lang="x-IV_mathan" altLang="zh-TW" i="1">
                                      <a:solidFill>
                                        <a:srgbClr val="0070C0"/>
                                      </a:solidFill>
                                      <a:latin typeface="Cambria Math" panose="02040503050406030204" pitchFamily="18" charset="0"/>
                                    </a:rPr>
                                  </m:ctrlPr>
                                </m:sSubPr>
                                <m:e>
                                  <m:acc>
                                    <m:accPr>
                                      <m:chr m:val="̂"/>
                                      <m:ctrlPr>
                                        <a:rPr lang="x-IV_mathan" altLang="zh-TW" i="1">
                                          <a:solidFill>
                                            <a:srgbClr val="0070C0"/>
                                          </a:solidFill>
                                          <a:latin typeface="Cambria Math" panose="02040503050406030204" pitchFamily="18" charset="0"/>
                                        </a:rPr>
                                      </m:ctrlPr>
                                    </m:accPr>
                                    <m:e>
                                      <m:r>
                                        <a:rPr lang="x-IV_mathan" altLang="zh-TW" i="1">
                                          <a:solidFill>
                                            <a:srgbClr val="0070C0"/>
                                          </a:solidFill>
                                          <a:latin typeface="Cambria Math" panose="02040503050406030204" pitchFamily="18" charset="0"/>
                                        </a:rPr>
                                        <m:t>h</m:t>
                                      </m:r>
                                    </m:e>
                                  </m:acc>
                                </m:e>
                                <m:sub>
                                  <m:r>
                                    <a:rPr lang="x-IV_mathan" altLang="zh-TW">
                                      <a:solidFill>
                                        <a:srgbClr val="0070C0"/>
                                      </a:solidFill>
                                      <a:latin typeface="Cambria Math" panose="02040503050406030204" pitchFamily="18" charset="0"/>
                                    </a:rPr>
                                    <m:t>𝑘</m:t>
                                  </m:r>
                                </m:sub>
                              </m:sSub>
                              <m:d>
                                <m:dPr>
                                  <m:ctrlPr>
                                    <a:rPr lang="x-IV_mathan" altLang="zh-TW" i="1">
                                      <a:solidFill>
                                        <a:srgbClr val="0070C0"/>
                                      </a:solidFill>
                                      <a:latin typeface="Cambria Math" panose="02040503050406030204" pitchFamily="18" charset="0"/>
                                    </a:rPr>
                                  </m:ctrlPr>
                                </m:dPr>
                                <m:e>
                                  <m:r>
                                    <a:rPr lang="x-IV_mathan" altLang="zh-TW">
                                      <a:solidFill>
                                        <a:srgbClr val="0070C0"/>
                                      </a:solidFill>
                                      <a:latin typeface="Cambria Math" panose="02040503050406030204" pitchFamily="18" charset="0"/>
                                    </a:rPr>
                                    <m:t>𝑥</m:t>
                                  </m:r>
                                </m:e>
                              </m:d>
                            </m:e>
                          </m:d>
                        </m:e>
                      </m:d>
                      <m:r>
                        <a:rPr lang="x-IV_mathan" altLang="zh-TW">
                          <a:latin typeface="Cambria Math" panose="02040503050406030204" pitchFamily="18" charset="0"/>
                        </a:rPr>
                        <m:t>+</m:t>
                      </m:r>
                      <m:sSub>
                        <m:sSubPr>
                          <m:ctrlPr>
                            <a:rPr lang="x-IV_mathan" altLang="zh-TW" i="1">
                              <a:latin typeface="Cambria Math" panose="02040503050406030204" pitchFamily="18" charset="0"/>
                            </a:rPr>
                          </m:ctrlPr>
                        </m:sSubPr>
                        <m:e>
                          <m:r>
                            <a:rPr lang="x-IV_mathan" altLang="zh-TW">
                              <a:latin typeface="Cambria Math" panose="02040503050406030204" pitchFamily="18" charset="0"/>
                            </a:rPr>
                            <m:t>𝑛</m:t>
                          </m:r>
                        </m:e>
                        <m:sub>
                          <m:r>
                            <a:rPr lang="x-IV_mathan" altLang="zh-TW">
                              <a:latin typeface="Cambria Math" panose="02040503050406030204" pitchFamily="18" charset="0"/>
                            </a:rPr>
                            <m:t>𝑘</m:t>
                          </m:r>
                        </m:sub>
                      </m:sSub>
                      <m:r>
                        <a:rPr lang="x-IV_mathan" altLang="zh-TW">
                          <a:latin typeface="Cambria Math" panose="02040503050406030204" pitchFamily="18" charset="0"/>
                        </a:rPr>
                        <m:t>(</m:t>
                      </m:r>
                      <m:r>
                        <a:rPr lang="x-IV_mathan" altLang="zh-TW">
                          <a:latin typeface="Cambria Math" panose="02040503050406030204" pitchFamily="18" charset="0"/>
                        </a:rPr>
                        <m:t>𝑥</m:t>
                      </m:r>
                      <m:r>
                        <a:rPr lang="x-IV_mathan" altLang="zh-TW">
                          <a:latin typeface="Cambria Math" panose="02040503050406030204" pitchFamily="18" charset="0"/>
                        </a:rPr>
                        <m:t>)</m:t>
                      </m:r>
                    </m:oMath>
                  </m:oMathPara>
                </a14:m>
                <a:endParaRPr lang="en-US" altLang="zh-TW" sz="2800" dirty="0"/>
              </a:p>
              <a:p>
                <a:endParaRPr lang="en-US" altLang="zh-TW" sz="2000" dirty="0"/>
              </a:p>
              <a:p>
                <a:r>
                  <a:rPr lang="en-US" altLang="zh-TW" sz="2000" dirty="0"/>
                  <a:t>We have several observed images {</a:t>
                </a:r>
                <a14:m>
                  <m:oMath xmlns:m="http://schemas.openxmlformats.org/officeDocument/2006/math">
                    <m:sSub>
                      <m:sSubPr>
                        <m:ctrlPr>
                          <a:rPr lang="x-IV_mathan" altLang="zh-TW" sz="2000" i="1">
                            <a:latin typeface="Cambria Math" panose="02040503050406030204" pitchFamily="18" charset="0"/>
                          </a:rPr>
                        </m:ctrlPr>
                      </m:sSubPr>
                      <m:e>
                        <m:r>
                          <a:rPr lang="x-IV_mathan" altLang="zh-TW" sz="2000">
                            <a:latin typeface="Cambria Math" panose="02040503050406030204" pitchFamily="18" charset="0"/>
                          </a:rPr>
                          <m:t>𝑜</m:t>
                        </m:r>
                      </m:e>
                      <m:sub>
                        <m:r>
                          <a:rPr lang="x-IV_mathan" altLang="zh-TW" sz="2000">
                            <a:latin typeface="Cambria Math" panose="02040503050406030204" pitchFamily="18" charset="0"/>
                          </a:rPr>
                          <m:t>𝑘</m:t>
                        </m:r>
                      </m:sub>
                    </m:sSub>
                    <m:d>
                      <m:dPr>
                        <m:ctrlPr>
                          <a:rPr lang="x-IV_mathan" altLang="zh-TW" sz="2000" i="1">
                            <a:latin typeface="Cambria Math" panose="02040503050406030204" pitchFamily="18" charset="0"/>
                          </a:rPr>
                        </m:ctrlPr>
                      </m:dPr>
                      <m:e>
                        <m:r>
                          <a:rPr lang="x-IV_mathan" altLang="zh-TW" sz="2000">
                            <a:latin typeface="Cambria Math" panose="02040503050406030204" pitchFamily="18" charset="0"/>
                          </a:rPr>
                          <m:t>𝑥</m:t>
                        </m:r>
                      </m:e>
                    </m:d>
                  </m:oMath>
                </a14:m>
                <a:r>
                  <a:rPr lang="en-US" altLang="zh-TW" sz="2000" dirty="0"/>
                  <a:t>}</a:t>
                </a:r>
              </a:p>
              <a:p>
                <a:r>
                  <a:rPr lang="en-US" altLang="zh-TW" sz="2000" dirty="0"/>
                  <a:t>Image warping function for each image {</a:t>
                </a:r>
                <a14:m>
                  <m:oMath xmlns:m="http://schemas.openxmlformats.org/officeDocument/2006/math">
                    <m:sSub>
                      <m:sSubPr>
                        <m:ctrlPr>
                          <a:rPr lang="x-IV_mathan" altLang="zh-TW" sz="2000" i="1">
                            <a:latin typeface="Cambria Math" panose="02040503050406030204" pitchFamily="18" charset="0"/>
                          </a:rPr>
                        </m:ctrlPr>
                      </m:sSubPr>
                      <m:e>
                        <m:acc>
                          <m:accPr>
                            <m:chr m:val="̂"/>
                            <m:ctrlPr>
                              <a:rPr lang="x-IV_mathan" altLang="zh-TW" sz="2000" i="1">
                                <a:latin typeface="Cambria Math" panose="02040503050406030204" pitchFamily="18" charset="0"/>
                              </a:rPr>
                            </m:ctrlPr>
                          </m:accPr>
                          <m:e>
                            <m:r>
                              <a:rPr lang="x-IV_mathan" altLang="zh-TW" sz="2000" i="1">
                                <a:latin typeface="Cambria Math" panose="02040503050406030204" pitchFamily="18" charset="0"/>
                              </a:rPr>
                              <m:t>h</m:t>
                            </m:r>
                          </m:e>
                        </m:acc>
                      </m:e>
                      <m:sub>
                        <m:r>
                          <a:rPr lang="x-IV_mathan" altLang="zh-TW" sz="2000">
                            <a:latin typeface="Cambria Math" panose="02040503050406030204" pitchFamily="18" charset="0"/>
                          </a:rPr>
                          <m:t>𝑘</m:t>
                        </m:r>
                      </m:sub>
                    </m:sSub>
                    <m:r>
                      <a:rPr lang="x-IV_mathan" altLang="zh-TW" sz="2000">
                        <a:latin typeface="Cambria Math" panose="02040503050406030204" pitchFamily="18" charset="0"/>
                      </a:rPr>
                      <m:t>(</m:t>
                    </m:r>
                    <m:r>
                      <a:rPr lang="x-IV_mathan" altLang="zh-TW" sz="2000">
                        <a:latin typeface="Cambria Math" panose="02040503050406030204" pitchFamily="18" charset="0"/>
                      </a:rPr>
                      <m:t>𝑥</m:t>
                    </m:r>
                    <m:r>
                      <a:rPr lang="x-IV_mathan" altLang="zh-TW" sz="2000">
                        <a:latin typeface="Cambria Math" panose="02040503050406030204" pitchFamily="18" charset="0"/>
                      </a:rPr>
                      <m:t>)</m:t>
                    </m:r>
                  </m:oMath>
                </a14:m>
                <a:r>
                  <a:rPr lang="en-US" altLang="zh-TW" sz="2000" dirty="0"/>
                  <a:t>}</a:t>
                </a:r>
              </a:p>
              <a:p>
                <a:r>
                  <a:rPr lang="en-US" altLang="zh-TW" sz="2000" dirty="0"/>
                  <a:t>Downsampling operator </a:t>
                </a:r>
                <a14:m>
                  <m:oMath xmlns:m="http://schemas.openxmlformats.org/officeDocument/2006/math">
                    <m:r>
                      <a:rPr lang="x-IV_mathan" altLang="zh-TW" sz="2000">
                        <a:latin typeface="Cambria Math" panose="02040503050406030204" pitchFamily="18" charset="0"/>
                      </a:rPr>
                      <m:t>𝐷</m:t>
                    </m:r>
                  </m:oMath>
                </a14:m>
                <a:endParaRPr lang="en-US" altLang="zh-TW" sz="2000" dirty="0"/>
              </a:p>
              <a:p>
                <a:r>
                  <a:rPr lang="en-US" altLang="zh-TW" sz="2000" dirty="0"/>
                  <a:t>Least squares problem:</a:t>
                </a:r>
              </a:p>
              <a:p>
                <a:pPr marL="101598" indent="0">
                  <a:buNone/>
                </a:pPr>
                <a14:m>
                  <m:oMathPara xmlns:m="http://schemas.openxmlformats.org/officeDocument/2006/math">
                    <m:oMathParaPr>
                      <m:jc m:val="centerGroup"/>
                    </m:oMathParaPr>
                    <m:oMath xmlns:m="http://schemas.openxmlformats.org/officeDocument/2006/math">
                      <m:nary>
                        <m:naryPr>
                          <m:chr m:val="∑"/>
                          <m:supHide m:val="on"/>
                          <m:ctrlPr>
                            <a:rPr lang="x-IV_mathan" altLang="zh-TW" sz="2000" i="1">
                              <a:latin typeface="Cambria Math" panose="02040503050406030204" pitchFamily="18" charset="0"/>
                            </a:rPr>
                          </m:ctrlPr>
                        </m:naryPr>
                        <m:sub>
                          <m:r>
                            <a:rPr lang="x-IV_mathan" altLang="zh-TW" sz="2000">
                              <a:latin typeface="Cambria Math" panose="02040503050406030204" pitchFamily="18" charset="0"/>
                            </a:rPr>
                            <m:t>𝑘</m:t>
                          </m:r>
                        </m:sub>
                        <m:sup/>
                        <m:e>
                          <m:sSup>
                            <m:sSupPr>
                              <m:ctrlPr>
                                <a:rPr lang="x-IV_mathan" altLang="zh-TW" sz="2000" i="1">
                                  <a:latin typeface="Cambria Math" panose="02040503050406030204" pitchFamily="18" charset="0"/>
                                </a:rPr>
                              </m:ctrlPr>
                            </m:sSupPr>
                            <m:e>
                              <m:d>
                                <m:dPr>
                                  <m:begChr m:val="|"/>
                                  <m:endChr m:val="|"/>
                                  <m:ctrlPr>
                                    <a:rPr lang="x-IV_mathan" altLang="zh-TW" sz="2000" i="1">
                                      <a:latin typeface="Cambria Math" panose="02040503050406030204" pitchFamily="18" charset="0"/>
                                    </a:rPr>
                                  </m:ctrlPr>
                                </m:dPr>
                                <m:e>
                                  <m:d>
                                    <m:dPr>
                                      <m:begChr m:val="|"/>
                                      <m:endChr m:val="|"/>
                                      <m:ctrlPr>
                                        <a:rPr lang="x-IV_mathan" altLang="zh-TW" sz="2000" i="1">
                                          <a:latin typeface="Cambria Math" panose="02040503050406030204" pitchFamily="18" charset="0"/>
                                        </a:rPr>
                                      </m:ctrlPr>
                                    </m:dPr>
                                    <m:e>
                                      <m:sSub>
                                        <m:sSubPr>
                                          <m:ctrlPr>
                                            <a:rPr lang="x-IV_mathan" altLang="zh-TW" sz="2000" i="1">
                                              <a:latin typeface="Cambria Math" panose="02040503050406030204" pitchFamily="18" charset="0"/>
                                            </a:rPr>
                                          </m:ctrlPr>
                                        </m:sSubPr>
                                        <m:e>
                                          <m:r>
                                            <a:rPr lang="x-IV_mathan" altLang="zh-TW" sz="2000">
                                              <a:latin typeface="Cambria Math" panose="02040503050406030204" pitchFamily="18" charset="0"/>
                                            </a:rPr>
                                            <m:t>𝑜</m:t>
                                          </m:r>
                                        </m:e>
                                        <m:sub>
                                          <m:r>
                                            <a:rPr lang="x-IV_mathan" altLang="zh-TW" sz="2000">
                                              <a:latin typeface="Cambria Math" panose="02040503050406030204" pitchFamily="18" charset="0"/>
                                            </a:rPr>
                                            <m:t>𝑘</m:t>
                                          </m:r>
                                        </m:sub>
                                      </m:sSub>
                                      <m:d>
                                        <m:dPr>
                                          <m:ctrlPr>
                                            <a:rPr lang="x-IV_mathan" altLang="zh-TW" sz="2000" i="1">
                                              <a:latin typeface="Cambria Math" panose="02040503050406030204" pitchFamily="18" charset="0"/>
                                            </a:rPr>
                                          </m:ctrlPr>
                                        </m:dPr>
                                        <m:e>
                                          <m:r>
                                            <a:rPr lang="x-IV_mathan" altLang="zh-TW" sz="2000">
                                              <a:latin typeface="Cambria Math" panose="02040503050406030204" pitchFamily="18" charset="0"/>
                                            </a:rPr>
                                            <m:t>𝑥</m:t>
                                          </m:r>
                                        </m:e>
                                      </m:d>
                                      <m:r>
                                        <a:rPr lang="x-IV_mathan" altLang="zh-TW" sz="2000">
                                          <a:latin typeface="Cambria Math" panose="02040503050406030204" pitchFamily="18" charset="0"/>
                                        </a:rPr>
                                        <m:t>−</m:t>
                                      </m:r>
                                      <m:r>
                                        <a:rPr lang="x-IV_mathan" altLang="zh-TW" sz="2000">
                                          <a:latin typeface="Cambria Math" panose="02040503050406030204" pitchFamily="18" charset="0"/>
                                        </a:rPr>
                                        <m:t>𝐷</m:t>
                                      </m:r>
                                      <m:d>
                                        <m:dPr>
                                          <m:begChr m:val="{"/>
                                          <m:endChr m:val="}"/>
                                          <m:ctrlPr>
                                            <a:rPr lang="x-IV_mathan" altLang="zh-TW" sz="2000" i="1">
                                              <a:latin typeface="Cambria Math" panose="02040503050406030204" pitchFamily="18" charset="0"/>
                                            </a:rPr>
                                          </m:ctrlPr>
                                        </m:dPr>
                                        <m:e>
                                          <m:sSub>
                                            <m:sSubPr>
                                              <m:ctrlPr>
                                                <a:rPr lang="x-IV_mathan" altLang="zh-TW" sz="2000" i="1">
                                                  <a:latin typeface="Cambria Math" panose="02040503050406030204" pitchFamily="18" charset="0"/>
                                                </a:rPr>
                                              </m:ctrlPr>
                                            </m:sSubPr>
                                            <m:e>
                                              <m:r>
                                                <a:rPr lang="x-IV_mathan" altLang="zh-TW" sz="2000">
                                                  <a:latin typeface="Cambria Math" panose="02040503050406030204" pitchFamily="18" charset="0"/>
                                                </a:rPr>
                                                <m:t>𝑏</m:t>
                                              </m:r>
                                            </m:e>
                                            <m:sub>
                                              <m:r>
                                                <a:rPr lang="x-IV_mathan" altLang="zh-TW" sz="2000">
                                                  <a:latin typeface="Cambria Math" panose="02040503050406030204" pitchFamily="18" charset="0"/>
                                                </a:rPr>
                                                <m:t>𝑘</m:t>
                                              </m:r>
                                            </m:sub>
                                          </m:sSub>
                                          <m:d>
                                            <m:dPr>
                                              <m:ctrlPr>
                                                <a:rPr lang="x-IV_mathan" altLang="zh-TW" sz="2000" i="1">
                                                  <a:latin typeface="Cambria Math" panose="02040503050406030204" pitchFamily="18" charset="0"/>
                                                </a:rPr>
                                              </m:ctrlPr>
                                            </m:dPr>
                                            <m:e>
                                              <m:r>
                                                <a:rPr lang="x-IV_mathan" altLang="zh-TW" sz="2000">
                                                  <a:latin typeface="Cambria Math" panose="02040503050406030204" pitchFamily="18" charset="0"/>
                                                </a:rPr>
                                                <m:t>𝑥</m:t>
                                              </m:r>
                                            </m:e>
                                          </m:d>
                                          <m:r>
                                            <a:rPr lang="x-IV_mathan" altLang="zh-TW" sz="2000">
                                              <a:latin typeface="Cambria Math" panose="02040503050406030204" pitchFamily="18" charset="0"/>
                                            </a:rPr>
                                            <m:t>∗</m:t>
                                          </m:r>
                                          <m:r>
                                            <a:rPr lang="x-IV_mathan" altLang="zh-TW" sz="2000">
                                              <a:latin typeface="Cambria Math" panose="02040503050406030204" pitchFamily="18" charset="0"/>
                                            </a:rPr>
                                            <m:t>𝑠</m:t>
                                          </m:r>
                                          <m:d>
                                            <m:dPr>
                                              <m:ctrlPr>
                                                <a:rPr lang="x-IV_mathan" altLang="zh-TW" sz="2000" i="1">
                                                  <a:latin typeface="Cambria Math" panose="02040503050406030204" pitchFamily="18" charset="0"/>
                                                </a:rPr>
                                              </m:ctrlPr>
                                            </m:dPr>
                                            <m:e>
                                              <m:sSub>
                                                <m:sSubPr>
                                                  <m:ctrlPr>
                                                    <a:rPr lang="x-IV_mathan" altLang="zh-TW" sz="2000" i="1">
                                                      <a:latin typeface="Cambria Math" panose="02040503050406030204" pitchFamily="18" charset="0"/>
                                                    </a:rPr>
                                                  </m:ctrlPr>
                                                </m:sSubPr>
                                                <m:e>
                                                  <m:acc>
                                                    <m:accPr>
                                                      <m:chr m:val="̂"/>
                                                      <m:ctrlPr>
                                                        <a:rPr lang="x-IV_mathan" altLang="zh-TW" sz="2000" i="1">
                                                          <a:latin typeface="Cambria Math" panose="02040503050406030204" pitchFamily="18" charset="0"/>
                                                        </a:rPr>
                                                      </m:ctrlPr>
                                                    </m:accPr>
                                                    <m:e>
                                                      <m:r>
                                                        <a:rPr lang="x-IV_mathan" altLang="zh-TW" sz="2000" i="1">
                                                          <a:latin typeface="Cambria Math" panose="02040503050406030204" pitchFamily="18" charset="0"/>
                                                        </a:rPr>
                                                        <m:t>h</m:t>
                                                      </m:r>
                                                    </m:e>
                                                  </m:acc>
                                                </m:e>
                                                <m:sub>
                                                  <m:r>
                                                    <a:rPr lang="x-IV_mathan" altLang="zh-TW" sz="2000">
                                                      <a:latin typeface="Cambria Math" panose="02040503050406030204" pitchFamily="18" charset="0"/>
                                                    </a:rPr>
                                                    <m:t>𝑘</m:t>
                                                  </m:r>
                                                </m:sub>
                                              </m:sSub>
                                              <m:d>
                                                <m:dPr>
                                                  <m:ctrlPr>
                                                    <a:rPr lang="x-IV_mathan" altLang="zh-TW" sz="2000" i="1">
                                                      <a:latin typeface="Cambria Math" panose="02040503050406030204" pitchFamily="18" charset="0"/>
                                                    </a:rPr>
                                                  </m:ctrlPr>
                                                </m:dPr>
                                                <m:e>
                                                  <m:r>
                                                    <a:rPr lang="x-IV_mathan" altLang="zh-TW" sz="2000">
                                                      <a:latin typeface="Cambria Math" panose="02040503050406030204" pitchFamily="18" charset="0"/>
                                                    </a:rPr>
                                                    <m:t>𝑥</m:t>
                                                  </m:r>
                                                </m:e>
                                              </m:d>
                                            </m:e>
                                          </m:d>
                                        </m:e>
                                      </m:d>
                                    </m:e>
                                  </m:d>
                                </m:e>
                              </m:d>
                            </m:e>
                            <m:sup>
                              <m:r>
                                <a:rPr lang="x-IV_mathan" altLang="zh-TW" sz="2000">
                                  <a:latin typeface="Cambria Math" panose="02040503050406030204" pitchFamily="18" charset="0"/>
                                </a:rPr>
                                <m:t>2</m:t>
                              </m:r>
                            </m:sup>
                          </m:sSup>
                        </m:e>
                      </m:nary>
                    </m:oMath>
                  </m:oMathPara>
                </a14:m>
                <a:endParaRPr lang="zh-TW" altLang="en-US" sz="2000" dirty="0"/>
              </a:p>
            </p:txBody>
          </p:sp>
        </mc:Choice>
        <mc:Fallback xmlns="">
          <p:sp>
            <p:nvSpPr>
              <p:cNvPr id="3" name="文字版面配置區 2">
                <a:extLst>
                  <a:ext uri="{FF2B5EF4-FFF2-40B4-BE49-F238E27FC236}">
                    <a16:creationId xmlns:a16="http://schemas.microsoft.com/office/drawing/2014/main" id="{03DC5351-1506-4E95-B792-E3F1916ADC0F}"/>
                  </a:ext>
                </a:extLst>
              </p:cNvPr>
              <p:cNvSpPr>
                <a:spLocks noGrp="1" noRot="1" noChangeAspect="1" noMove="1" noResize="1" noEditPoints="1" noAdjustHandles="1" noChangeArrowheads="1" noChangeShapeType="1" noTextEdit="1"/>
              </p:cNvSpPr>
              <p:nvPr>
                <p:ph type="body" idx="1"/>
              </p:nvPr>
            </p:nvSpPr>
            <p:spPr>
              <a:blipFill>
                <a:blip r:embed="rId3"/>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1343902770"/>
      </p:ext>
    </p:extLst>
  </p:cSld>
  <p:clrMapOvr>
    <a:masterClrMapping/>
  </p:clrMapOvr>
  <p:transition>
    <p:fade thruBlk="1"/>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5590991-D80B-481D-8FD6-4BD035C76FFF}"/>
              </a:ext>
            </a:extLst>
          </p:cNvPr>
          <p:cNvSpPr>
            <a:spLocks noGrp="1"/>
          </p:cNvSpPr>
          <p:nvPr>
            <p:ph type="title"/>
          </p:nvPr>
        </p:nvSpPr>
        <p:spPr/>
        <p:txBody>
          <a:bodyPr/>
          <a:lstStyle/>
          <a:p>
            <a:r>
              <a:rPr lang="en-US" altLang="zh-TW" dirty="0"/>
              <a:t>Multi-Image Super Resolution</a:t>
            </a:r>
            <a:endParaRPr lang="zh-TW" altLang="en-US" dirty="0"/>
          </a:p>
        </p:txBody>
      </p:sp>
      <mc:AlternateContent xmlns:mc="http://schemas.openxmlformats.org/markup-compatibility/2006" xmlns:a14="http://schemas.microsoft.com/office/drawing/2010/main">
        <mc:Choice Requires="a14">
          <p:sp>
            <p:nvSpPr>
              <p:cNvPr id="3" name="文字版面配置區 2">
                <a:extLst>
                  <a:ext uri="{FF2B5EF4-FFF2-40B4-BE49-F238E27FC236}">
                    <a16:creationId xmlns:a16="http://schemas.microsoft.com/office/drawing/2014/main" id="{03DC5351-1506-4E95-B792-E3F1916ADC0F}"/>
                  </a:ext>
                </a:extLst>
              </p:cNvPr>
              <p:cNvSpPr>
                <a:spLocks noGrp="1"/>
              </p:cNvSpPr>
              <p:nvPr>
                <p:ph type="body" idx="1"/>
              </p:nvPr>
            </p:nvSpPr>
            <p:spPr/>
            <p:txBody>
              <a:bodyPr/>
              <a:lstStyle/>
              <a:p>
                <a:pPr marL="101598" indent="0">
                  <a:buNone/>
                </a:pPr>
                <a14:m>
                  <m:oMathPara xmlns:m="http://schemas.openxmlformats.org/officeDocument/2006/math">
                    <m:oMathParaPr>
                      <m:jc m:val="centerGroup"/>
                    </m:oMathParaPr>
                    <m:oMath xmlns:m="http://schemas.openxmlformats.org/officeDocument/2006/math">
                      <m:nary>
                        <m:naryPr>
                          <m:chr m:val="∑"/>
                          <m:supHide m:val="on"/>
                          <m:ctrlPr>
                            <a:rPr lang="x-IV_mathan" altLang="zh-TW" i="1">
                              <a:latin typeface="Cambria Math" panose="02040503050406030204" pitchFamily="18" charset="0"/>
                            </a:rPr>
                          </m:ctrlPr>
                        </m:naryPr>
                        <m:sub>
                          <m:r>
                            <a:rPr lang="x-IV_mathan" altLang="zh-TW">
                              <a:latin typeface="Cambria Math" panose="02040503050406030204" pitchFamily="18" charset="0"/>
                            </a:rPr>
                            <m:t>𝑘</m:t>
                          </m:r>
                        </m:sub>
                        <m:sup/>
                        <m:e>
                          <m:sSup>
                            <m:sSupPr>
                              <m:ctrlPr>
                                <a:rPr lang="x-IV_mathan" altLang="zh-TW" i="1">
                                  <a:latin typeface="Cambria Math" panose="02040503050406030204" pitchFamily="18" charset="0"/>
                                </a:rPr>
                              </m:ctrlPr>
                            </m:sSupPr>
                            <m:e>
                              <m:d>
                                <m:dPr>
                                  <m:begChr m:val="|"/>
                                  <m:endChr m:val="|"/>
                                  <m:ctrlPr>
                                    <a:rPr lang="x-IV_mathan" altLang="zh-TW" i="1">
                                      <a:latin typeface="Cambria Math" panose="02040503050406030204" pitchFamily="18" charset="0"/>
                                    </a:rPr>
                                  </m:ctrlPr>
                                </m:dPr>
                                <m:e>
                                  <m:d>
                                    <m:dPr>
                                      <m:begChr m:val="|"/>
                                      <m:endChr m:val="|"/>
                                      <m:ctrlPr>
                                        <a:rPr lang="x-IV_mathan" altLang="zh-TW" i="1">
                                          <a:latin typeface="Cambria Math" panose="02040503050406030204" pitchFamily="18" charset="0"/>
                                        </a:rPr>
                                      </m:ctrlPr>
                                    </m:dPr>
                                    <m:e>
                                      <m:sSub>
                                        <m:sSubPr>
                                          <m:ctrlPr>
                                            <a:rPr lang="x-IV_mathan" altLang="zh-TW" i="1">
                                              <a:latin typeface="Cambria Math" panose="02040503050406030204" pitchFamily="18" charset="0"/>
                                            </a:rPr>
                                          </m:ctrlPr>
                                        </m:sSubPr>
                                        <m:e>
                                          <m:r>
                                            <a:rPr lang="x-IV_mathan" altLang="zh-TW">
                                              <a:latin typeface="Cambria Math" panose="02040503050406030204" pitchFamily="18" charset="0"/>
                                            </a:rPr>
                                            <m:t>𝑜</m:t>
                                          </m:r>
                                        </m:e>
                                        <m:sub>
                                          <m:r>
                                            <a:rPr lang="x-IV_mathan" altLang="zh-TW">
                                              <a:latin typeface="Cambria Math" panose="02040503050406030204" pitchFamily="18" charset="0"/>
                                            </a:rPr>
                                            <m:t>𝑘</m:t>
                                          </m:r>
                                        </m:sub>
                                      </m:sSub>
                                      <m:d>
                                        <m:dPr>
                                          <m:ctrlPr>
                                            <a:rPr lang="x-IV_mathan" altLang="zh-TW" i="1">
                                              <a:latin typeface="Cambria Math" panose="02040503050406030204" pitchFamily="18" charset="0"/>
                                            </a:rPr>
                                          </m:ctrlPr>
                                        </m:dPr>
                                        <m:e>
                                          <m:r>
                                            <a:rPr lang="x-IV_mathan" altLang="zh-TW">
                                              <a:latin typeface="Cambria Math" panose="02040503050406030204" pitchFamily="18" charset="0"/>
                                            </a:rPr>
                                            <m:t>𝑥</m:t>
                                          </m:r>
                                        </m:e>
                                      </m:d>
                                      <m:r>
                                        <a:rPr lang="x-IV_mathan" altLang="zh-TW">
                                          <a:latin typeface="Cambria Math" panose="02040503050406030204" pitchFamily="18" charset="0"/>
                                        </a:rPr>
                                        <m:t>−</m:t>
                                      </m:r>
                                      <m:r>
                                        <a:rPr lang="x-IV_mathan" altLang="zh-TW">
                                          <a:latin typeface="Cambria Math" panose="02040503050406030204" pitchFamily="18" charset="0"/>
                                        </a:rPr>
                                        <m:t>𝐷</m:t>
                                      </m:r>
                                      <m:d>
                                        <m:dPr>
                                          <m:begChr m:val="{"/>
                                          <m:endChr m:val="}"/>
                                          <m:ctrlPr>
                                            <a:rPr lang="x-IV_mathan" altLang="zh-TW" i="1">
                                              <a:latin typeface="Cambria Math" panose="02040503050406030204" pitchFamily="18" charset="0"/>
                                            </a:rPr>
                                          </m:ctrlPr>
                                        </m:dPr>
                                        <m:e>
                                          <m:sSub>
                                            <m:sSubPr>
                                              <m:ctrlPr>
                                                <a:rPr lang="x-IV_mathan" altLang="zh-TW" i="1">
                                                  <a:latin typeface="Cambria Math" panose="02040503050406030204" pitchFamily="18" charset="0"/>
                                                </a:rPr>
                                              </m:ctrlPr>
                                            </m:sSubPr>
                                            <m:e>
                                              <m:r>
                                                <a:rPr lang="x-IV_mathan" altLang="zh-TW">
                                                  <a:latin typeface="Cambria Math" panose="02040503050406030204" pitchFamily="18" charset="0"/>
                                                </a:rPr>
                                                <m:t>𝑏</m:t>
                                              </m:r>
                                            </m:e>
                                            <m:sub>
                                              <m:r>
                                                <a:rPr lang="x-IV_mathan" altLang="zh-TW">
                                                  <a:latin typeface="Cambria Math" panose="02040503050406030204" pitchFamily="18" charset="0"/>
                                                </a:rPr>
                                                <m:t>𝑘</m:t>
                                              </m:r>
                                            </m:sub>
                                          </m:sSub>
                                          <m:d>
                                            <m:dPr>
                                              <m:ctrlPr>
                                                <a:rPr lang="x-IV_mathan" altLang="zh-TW" i="1">
                                                  <a:latin typeface="Cambria Math" panose="02040503050406030204" pitchFamily="18" charset="0"/>
                                                </a:rPr>
                                              </m:ctrlPr>
                                            </m:dPr>
                                            <m:e>
                                              <m:r>
                                                <a:rPr lang="x-IV_mathan" altLang="zh-TW">
                                                  <a:latin typeface="Cambria Math" panose="02040503050406030204" pitchFamily="18" charset="0"/>
                                                </a:rPr>
                                                <m:t>𝑥</m:t>
                                              </m:r>
                                            </m:e>
                                          </m:d>
                                          <m:r>
                                            <a:rPr lang="x-IV_mathan" altLang="zh-TW">
                                              <a:latin typeface="Cambria Math" panose="02040503050406030204" pitchFamily="18" charset="0"/>
                                            </a:rPr>
                                            <m:t>∗</m:t>
                                          </m:r>
                                          <m:r>
                                            <a:rPr lang="x-IV_mathan" altLang="zh-TW">
                                              <a:latin typeface="Cambria Math" panose="02040503050406030204" pitchFamily="18" charset="0"/>
                                            </a:rPr>
                                            <m:t>𝑠</m:t>
                                          </m:r>
                                          <m:d>
                                            <m:dPr>
                                              <m:ctrlPr>
                                                <a:rPr lang="x-IV_mathan" altLang="zh-TW" i="1">
                                                  <a:latin typeface="Cambria Math" panose="02040503050406030204" pitchFamily="18" charset="0"/>
                                                </a:rPr>
                                              </m:ctrlPr>
                                            </m:dPr>
                                            <m:e>
                                              <m:sSub>
                                                <m:sSubPr>
                                                  <m:ctrlPr>
                                                    <a:rPr lang="x-IV_mathan" altLang="zh-TW" i="1">
                                                      <a:latin typeface="Cambria Math" panose="02040503050406030204" pitchFamily="18" charset="0"/>
                                                    </a:rPr>
                                                  </m:ctrlPr>
                                                </m:sSubPr>
                                                <m:e>
                                                  <m:acc>
                                                    <m:accPr>
                                                      <m:chr m:val="̂"/>
                                                      <m:ctrlPr>
                                                        <a:rPr lang="x-IV_mathan" altLang="zh-TW" i="1">
                                                          <a:latin typeface="Cambria Math" panose="02040503050406030204" pitchFamily="18" charset="0"/>
                                                        </a:rPr>
                                                      </m:ctrlPr>
                                                    </m:accPr>
                                                    <m:e>
                                                      <m:r>
                                                        <a:rPr lang="x-IV_mathan" altLang="zh-TW" i="1">
                                                          <a:latin typeface="Cambria Math" panose="02040503050406030204" pitchFamily="18" charset="0"/>
                                                        </a:rPr>
                                                        <m:t>h</m:t>
                                                      </m:r>
                                                    </m:e>
                                                  </m:acc>
                                                </m:e>
                                                <m:sub>
                                                  <m:r>
                                                    <a:rPr lang="x-IV_mathan" altLang="zh-TW">
                                                      <a:latin typeface="Cambria Math" panose="02040503050406030204" pitchFamily="18" charset="0"/>
                                                    </a:rPr>
                                                    <m:t>𝑘</m:t>
                                                  </m:r>
                                                </m:sub>
                                              </m:sSub>
                                              <m:d>
                                                <m:dPr>
                                                  <m:ctrlPr>
                                                    <a:rPr lang="x-IV_mathan" altLang="zh-TW" i="1">
                                                      <a:latin typeface="Cambria Math" panose="02040503050406030204" pitchFamily="18" charset="0"/>
                                                    </a:rPr>
                                                  </m:ctrlPr>
                                                </m:dPr>
                                                <m:e>
                                                  <m:r>
                                                    <a:rPr lang="x-IV_mathan" altLang="zh-TW">
                                                      <a:latin typeface="Cambria Math" panose="02040503050406030204" pitchFamily="18" charset="0"/>
                                                    </a:rPr>
                                                    <m:t>𝑥</m:t>
                                                  </m:r>
                                                </m:e>
                                              </m:d>
                                            </m:e>
                                          </m:d>
                                        </m:e>
                                      </m:d>
                                    </m:e>
                                  </m:d>
                                </m:e>
                              </m:d>
                            </m:e>
                            <m:sup>
                              <m:r>
                                <a:rPr lang="x-IV_mathan" altLang="zh-TW">
                                  <a:latin typeface="Cambria Math" panose="02040503050406030204" pitchFamily="18" charset="0"/>
                                </a:rPr>
                                <m:t>2</m:t>
                              </m:r>
                            </m:sup>
                          </m:sSup>
                        </m:e>
                      </m:nary>
                    </m:oMath>
                  </m:oMathPara>
                </a14:m>
                <a:endParaRPr lang="en-US" altLang="zh-TW" sz="2800" dirty="0"/>
              </a:p>
              <a:p>
                <a:r>
                  <a:rPr lang="en-US" altLang="zh-TW" sz="2000" dirty="0"/>
                  <a:t>The PSF (blur kernel) </a:t>
                </a:r>
                <a14:m>
                  <m:oMath xmlns:m="http://schemas.openxmlformats.org/officeDocument/2006/math">
                    <m:sSub>
                      <m:sSubPr>
                        <m:ctrlPr>
                          <a:rPr lang="x-IV_mathan" altLang="zh-TW" sz="2000" i="1">
                            <a:latin typeface="Cambria Math" panose="02040503050406030204" pitchFamily="18" charset="0"/>
                          </a:rPr>
                        </m:ctrlPr>
                      </m:sSubPr>
                      <m:e>
                        <m:r>
                          <a:rPr lang="x-IV_mathan" altLang="zh-TW" sz="2000">
                            <a:latin typeface="Cambria Math" panose="02040503050406030204" pitchFamily="18" charset="0"/>
                          </a:rPr>
                          <m:t>𝑏</m:t>
                        </m:r>
                      </m:e>
                      <m:sub>
                        <m:r>
                          <a:rPr lang="x-IV_mathan" altLang="zh-TW" sz="2000">
                            <a:latin typeface="Cambria Math" panose="02040503050406030204" pitchFamily="18" charset="0"/>
                          </a:rPr>
                          <m:t>𝑘</m:t>
                        </m:r>
                      </m:sub>
                    </m:sSub>
                  </m:oMath>
                </a14:m>
                <a:r>
                  <a:rPr lang="zh-TW" altLang="en-US" sz="2000" dirty="0"/>
                  <a:t> </a:t>
                </a:r>
                <a:r>
                  <a:rPr lang="en-US" altLang="zh-TW" sz="2000" dirty="0"/>
                  <a:t>is inferred</a:t>
                </a:r>
                <a:r>
                  <a:rPr lang="zh-TW" altLang="en-US" sz="2000" dirty="0"/>
                  <a:t> </a:t>
                </a:r>
                <a:r>
                  <a:rPr lang="en-US" altLang="zh-TW" sz="2000" dirty="0"/>
                  <a:t>or calibrated</a:t>
                </a:r>
              </a:p>
              <a:p>
                <a:r>
                  <a:rPr lang="en-US" altLang="zh-TW" sz="2000" dirty="0"/>
                  <a:t>Simultaneously inferring the blur kernel and the sharp image </a:t>
                </a:r>
                <a:r>
                  <a:rPr lang="en-US" altLang="zh-TW" sz="2000" dirty="0">
                    <a:sym typeface="Wingdings" panose="05000000000000000000" pitchFamily="2" charset="2"/>
                  </a:rPr>
                  <a:t> </a:t>
                </a:r>
                <a:r>
                  <a:rPr lang="en-US" altLang="zh-TW" sz="2000" b="1" dirty="0"/>
                  <a:t>blind image deconvolution</a:t>
                </a:r>
              </a:p>
              <a:p>
                <a:r>
                  <a:rPr lang="en-US" altLang="zh-TW" sz="2000" dirty="0"/>
                  <a:t>Matrix notation</a:t>
                </a:r>
              </a:p>
              <a:p>
                <a:pPr marL="101598" indent="0">
                  <a:buNone/>
                </a:pPr>
                <a14:m>
                  <m:oMathPara xmlns:m="http://schemas.openxmlformats.org/officeDocument/2006/math">
                    <m:oMathParaPr>
                      <m:jc m:val="centerGroup"/>
                    </m:oMathParaPr>
                    <m:oMath xmlns:m="http://schemas.openxmlformats.org/officeDocument/2006/math">
                      <m:nary>
                        <m:naryPr>
                          <m:chr m:val="∑"/>
                          <m:supHide m:val="on"/>
                          <m:ctrlPr>
                            <a:rPr lang="x-IV_mathan" altLang="zh-TW" i="1">
                              <a:latin typeface="Cambria Math" panose="02040503050406030204" pitchFamily="18" charset="0"/>
                            </a:rPr>
                          </m:ctrlPr>
                        </m:naryPr>
                        <m:sub>
                          <m:r>
                            <a:rPr lang="x-IV_mathan" altLang="zh-TW">
                              <a:latin typeface="Cambria Math" panose="02040503050406030204" pitchFamily="18" charset="0"/>
                            </a:rPr>
                            <m:t>𝑘</m:t>
                          </m:r>
                        </m:sub>
                        <m:sup/>
                        <m:e>
                          <m:sSup>
                            <m:sSupPr>
                              <m:ctrlPr>
                                <a:rPr lang="x-IV_mathan" altLang="zh-TW" i="1">
                                  <a:latin typeface="Cambria Math" panose="02040503050406030204" pitchFamily="18" charset="0"/>
                                </a:rPr>
                              </m:ctrlPr>
                            </m:sSupPr>
                            <m:e>
                              <m:d>
                                <m:dPr>
                                  <m:begChr m:val="|"/>
                                  <m:endChr m:val="|"/>
                                  <m:ctrlPr>
                                    <a:rPr lang="x-IV_mathan" altLang="zh-TW" i="1">
                                      <a:latin typeface="Cambria Math" panose="02040503050406030204" pitchFamily="18" charset="0"/>
                                    </a:rPr>
                                  </m:ctrlPr>
                                </m:dPr>
                                <m:e>
                                  <m:d>
                                    <m:dPr>
                                      <m:begChr m:val="|"/>
                                      <m:endChr m:val="|"/>
                                      <m:ctrlPr>
                                        <a:rPr lang="x-IV_mathan" altLang="zh-TW" i="1">
                                          <a:latin typeface="Cambria Math" panose="02040503050406030204" pitchFamily="18" charset="0"/>
                                        </a:rPr>
                                      </m:ctrlPr>
                                    </m:dPr>
                                    <m:e>
                                      <m:sSub>
                                        <m:sSubPr>
                                          <m:ctrlPr>
                                            <a:rPr lang="x-IV_mathan" altLang="zh-TW" i="1">
                                              <a:latin typeface="Cambria Math" panose="02040503050406030204" pitchFamily="18" charset="0"/>
                                            </a:rPr>
                                          </m:ctrlPr>
                                        </m:sSubPr>
                                        <m:e>
                                          <m:r>
                                            <a:rPr lang="x-IV_mathan" altLang="zh-TW">
                                              <a:latin typeface="Cambria Math" panose="02040503050406030204" pitchFamily="18" charset="0"/>
                                            </a:rPr>
                                            <m:t>𝑜</m:t>
                                          </m:r>
                                        </m:e>
                                        <m:sub>
                                          <m:r>
                                            <a:rPr lang="x-IV_mathan" altLang="zh-TW">
                                              <a:latin typeface="Cambria Math" panose="02040503050406030204" pitchFamily="18" charset="0"/>
                                            </a:rPr>
                                            <m:t>𝑘</m:t>
                                          </m:r>
                                        </m:sub>
                                      </m:sSub>
                                      <m:r>
                                        <a:rPr lang="x-IV_mathan" altLang="zh-TW">
                                          <a:latin typeface="Cambria Math" panose="02040503050406030204" pitchFamily="18" charset="0"/>
                                        </a:rPr>
                                        <m:t>−</m:t>
                                      </m:r>
                                      <m:r>
                                        <a:rPr lang="x-IV_mathan" altLang="zh-TW">
                                          <a:latin typeface="Cambria Math" panose="02040503050406030204" pitchFamily="18" charset="0"/>
                                        </a:rPr>
                                        <m:t>𝐷</m:t>
                                      </m:r>
                                      <m:sSub>
                                        <m:sSubPr>
                                          <m:ctrlPr>
                                            <a:rPr lang="x-IV_mathan" altLang="zh-TW" i="1">
                                              <a:latin typeface="Cambria Math" panose="02040503050406030204" pitchFamily="18" charset="0"/>
                                            </a:rPr>
                                          </m:ctrlPr>
                                        </m:sSubPr>
                                        <m:e>
                                          <m:r>
                                            <a:rPr lang="x-IV_mathan" altLang="zh-TW">
                                              <a:latin typeface="Cambria Math" panose="02040503050406030204" pitchFamily="18" charset="0"/>
                                            </a:rPr>
                                            <m:t>𝐵</m:t>
                                          </m:r>
                                        </m:e>
                                        <m:sub>
                                          <m:r>
                                            <a:rPr lang="x-IV_mathan" altLang="zh-TW">
                                              <a:latin typeface="Cambria Math" panose="02040503050406030204" pitchFamily="18" charset="0"/>
                                            </a:rPr>
                                            <m:t>𝑘</m:t>
                                          </m:r>
                                        </m:sub>
                                      </m:sSub>
                                      <m:sSub>
                                        <m:sSubPr>
                                          <m:ctrlPr>
                                            <a:rPr lang="x-IV_mathan" altLang="zh-TW" i="1">
                                              <a:latin typeface="Cambria Math" panose="02040503050406030204" pitchFamily="18" charset="0"/>
                                            </a:rPr>
                                          </m:ctrlPr>
                                        </m:sSubPr>
                                        <m:e>
                                          <m:r>
                                            <a:rPr lang="x-IV_mathan" altLang="zh-TW">
                                              <a:latin typeface="Cambria Math" panose="02040503050406030204" pitchFamily="18" charset="0"/>
                                            </a:rPr>
                                            <m:t>𝑊</m:t>
                                          </m:r>
                                        </m:e>
                                        <m:sub>
                                          <m:r>
                                            <a:rPr lang="x-IV_mathan" altLang="zh-TW">
                                              <a:latin typeface="Cambria Math" panose="02040503050406030204" pitchFamily="18" charset="0"/>
                                            </a:rPr>
                                            <m:t>𝑘</m:t>
                                          </m:r>
                                        </m:sub>
                                      </m:sSub>
                                      <m:r>
                                        <a:rPr lang="x-IV_mathan" altLang="zh-TW">
                                          <a:latin typeface="Cambria Math" panose="02040503050406030204" pitchFamily="18" charset="0"/>
                                        </a:rPr>
                                        <m:t>𝑠</m:t>
                                      </m:r>
                                    </m:e>
                                  </m:d>
                                </m:e>
                              </m:d>
                            </m:e>
                            <m:sup>
                              <m:r>
                                <a:rPr lang="x-IV_mathan" altLang="zh-TW">
                                  <a:latin typeface="Cambria Math" panose="02040503050406030204" pitchFamily="18" charset="0"/>
                                </a:rPr>
                                <m:t>2</m:t>
                              </m:r>
                            </m:sup>
                          </m:sSup>
                        </m:e>
                      </m:nary>
                    </m:oMath>
                  </m:oMathPara>
                </a14:m>
                <a:endParaRPr lang="en-US" altLang="zh-TW" sz="2800" dirty="0"/>
              </a:p>
            </p:txBody>
          </p:sp>
        </mc:Choice>
        <mc:Fallback xmlns="">
          <p:sp>
            <p:nvSpPr>
              <p:cNvPr id="3" name="文字版面配置區 2">
                <a:extLst>
                  <a:ext uri="{FF2B5EF4-FFF2-40B4-BE49-F238E27FC236}">
                    <a16:creationId xmlns:a16="http://schemas.microsoft.com/office/drawing/2014/main" id="{03DC5351-1506-4E95-B792-E3F1916ADC0F}"/>
                  </a:ext>
                </a:extLst>
              </p:cNvPr>
              <p:cNvSpPr>
                <a:spLocks noGrp="1" noRot="1" noChangeAspect="1" noMove="1" noResize="1" noEditPoints="1" noAdjustHandles="1" noChangeArrowheads="1" noChangeShapeType="1" noTextEdit="1"/>
              </p:cNvSpPr>
              <p:nvPr>
                <p:ph type="body" idx="1"/>
              </p:nvPr>
            </p:nvSpPr>
            <p:spPr>
              <a:blipFill>
                <a:blip r:embed="rId3"/>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2200226730"/>
      </p:ext>
    </p:extLst>
  </p:cSld>
  <p:clrMapOvr>
    <a:masterClrMapping/>
  </p:clrMapOvr>
  <p:transition>
    <p:fade thruBlk="1"/>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5590991-D80B-481D-8FD6-4BD035C76FFF}"/>
              </a:ext>
            </a:extLst>
          </p:cNvPr>
          <p:cNvSpPr>
            <a:spLocks noGrp="1"/>
          </p:cNvSpPr>
          <p:nvPr>
            <p:ph type="title"/>
          </p:nvPr>
        </p:nvSpPr>
        <p:spPr/>
        <p:txBody>
          <a:bodyPr/>
          <a:lstStyle/>
          <a:p>
            <a:r>
              <a:rPr lang="en-US" altLang="zh-TW" dirty="0"/>
              <a:t>Multi-Image Super Resolution</a:t>
            </a:r>
            <a:endParaRPr lang="zh-TW" altLang="en-US" dirty="0"/>
          </a:p>
        </p:txBody>
      </p:sp>
      <p:sp>
        <p:nvSpPr>
          <p:cNvPr id="3" name="文字版面配置區 2">
            <a:extLst>
              <a:ext uri="{FF2B5EF4-FFF2-40B4-BE49-F238E27FC236}">
                <a16:creationId xmlns:a16="http://schemas.microsoft.com/office/drawing/2014/main" id="{03DC5351-1506-4E95-B792-E3F1916ADC0F}"/>
              </a:ext>
            </a:extLst>
          </p:cNvPr>
          <p:cNvSpPr>
            <a:spLocks noGrp="1"/>
          </p:cNvSpPr>
          <p:nvPr>
            <p:ph type="body" idx="1"/>
          </p:nvPr>
        </p:nvSpPr>
        <p:spPr/>
        <p:txBody>
          <a:bodyPr/>
          <a:lstStyle/>
          <a:p>
            <a:r>
              <a:rPr lang="en-US" altLang="zh-TW" sz="2000" dirty="0"/>
              <a:t>How well does this work?</a:t>
            </a:r>
          </a:p>
          <a:p>
            <a:pPr lvl="1"/>
            <a:r>
              <a:rPr lang="en-US" altLang="zh-TW" sz="2000" dirty="0">
                <a:latin typeface="Times New Roman" panose="02020603050405020304" pitchFamily="18" charset="0"/>
                <a:cs typeface="Times New Roman" panose="02020603050405020304" pitchFamily="18" charset="0"/>
              </a:rPr>
              <a:t>Depends on camera optics, motion and PSF estimates.</a:t>
            </a:r>
          </a:p>
          <a:p>
            <a:pPr lvl="1"/>
            <a:r>
              <a:rPr lang="en-US" altLang="zh-TW" sz="2000" dirty="0">
                <a:latin typeface="Times New Roman" panose="02020603050405020304" pitchFamily="18" charset="0"/>
                <a:cs typeface="Times New Roman" panose="02020603050405020304" pitchFamily="18" charset="0"/>
              </a:rPr>
              <a:t>No image prior </a:t>
            </a:r>
            <a:r>
              <a:rPr lang="en-US" altLang="zh-TW" sz="2000" dirty="0">
                <a:latin typeface="Times New Roman" panose="02020603050405020304" pitchFamily="18" charset="0"/>
                <a:cs typeface="Times New Roman" panose="02020603050405020304" pitchFamily="18" charset="0"/>
                <a:sym typeface="Wingdings" panose="05000000000000000000" pitchFamily="2" charset="2"/>
              </a:rPr>
              <a:t> lots of high-frequency noise introduced</a:t>
            </a:r>
          </a:p>
          <a:p>
            <a:r>
              <a:rPr lang="en-US" altLang="zh-TW" sz="2000" dirty="0">
                <a:sym typeface="Wingdings" panose="05000000000000000000" pitchFamily="2" charset="2"/>
              </a:rPr>
              <a:t>Assume some form of image prior</a:t>
            </a:r>
            <a:endParaRPr lang="en-US" altLang="zh-TW" sz="2000" dirty="0"/>
          </a:p>
          <a:p>
            <a:endParaRPr lang="en-US" altLang="zh-TW" sz="2800" dirty="0"/>
          </a:p>
        </p:txBody>
      </p:sp>
      <p:pic>
        <p:nvPicPr>
          <p:cNvPr id="4" name="圖片 3">
            <a:extLst>
              <a:ext uri="{FF2B5EF4-FFF2-40B4-BE49-F238E27FC236}">
                <a16:creationId xmlns:a16="http://schemas.microsoft.com/office/drawing/2014/main" id="{BA059850-4D03-4134-98DA-2DA582D36700}"/>
              </a:ext>
            </a:extLst>
          </p:cNvPr>
          <p:cNvPicPr>
            <a:picLocks noChangeAspect="1"/>
          </p:cNvPicPr>
          <p:nvPr/>
        </p:nvPicPr>
        <p:blipFill>
          <a:blip r:embed="rId3"/>
          <a:stretch>
            <a:fillRect/>
          </a:stretch>
        </p:blipFill>
        <p:spPr>
          <a:xfrm>
            <a:off x="2053568" y="4144799"/>
            <a:ext cx="3858163" cy="1247949"/>
          </a:xfrm>
          <a:prstGeom prst="rect">
            <a:avLst/>
          </a:prstGeom>
        </p:spPr>
      </p:pic>
      <p:pic>
        <p:nvPicPr>
          <p:cNvPr id="5" name="圖片 4">
            <a:extLst>
              <a:ext uri="{FF2B5EF4-FFF2-40B4-BE49-F238E27FC236}">
                <a16:creationId xmlns:a16="http://schemas.microsoft.com/office/drawing/2014/main" id="{D071D8A0-F7E0-495B-BBB0-9489D93215FF}"/>
              </a:ext>
            </a:extLst>
          </p:cNvPr>
          <p:cNvPicPr>
            <a:picLocks noChangeAspect="1"/>
          </p:cNvPicPr>
          <p:nvPr/>
        </p:nvPicPr>
        <p:blipFill>
          <a:blip r:embed="rId4"/>
          <a:stretch>
            <a:fillRect/>
          </a:stretch>
        </p:blipFill>
        <p:spPr>
          <a:xfrm>
            <a:off x="2053568" y="5546180"/>
            <a:ext cx="3858163" cy="1247949"/>
          </a:xfrm>
          <a:prstGeom prst="rect">
            <a:avLst/>
          </a:prstGeom>
        </p:spPr>
      </p:pic>
      <p:pic>
        <p:nvPicPr>
          <p:cNvPr id="7" name="圖片 6">
            <a:extLst>
              <a:ext uri="{FF2B5EF4-FFF2-40B4-BE49-F238E27FC236}">
                <a16:creationId xmlns:a16="http://schemas.microsoft.com/office/drawing/2014/main" id="{1B2E457D-CC0B-4AE1-8CE1-C942162E7C4D}"/>
              </a:ext>
            </a:extLst>
          </p:cNvPr>
          <p:cNvPicPr>
            <a:picLocks noChangeAspect="1"/>
          </p:cNvPicPr>
          <p:nvPr/>
        </p:nvPicPr>
        <p:blipFill>
          <a:blip r:embed="rId5"/>
          <a:stretch>
            <a:fillRect/>
          </a:stretch>
        </p:blipFill>
        <p:spPr>
          <a:xfrm>
            <a:off x="6501696" y="4144799"/>
            <a:ext cx="3848637" cy="1267002"/>
          </a:xfrm>
          <a:prstGeom prst="rect">
            <a:avLst/>
          </a:prstGeom>
        </p:spPr>
      </p:pic>
      <p:sp>
        <p:nvSpPr>
          <p:cNvPr id="8" name="文字方塊 7">
            <a:extLst>
              <a:ext uri="{FF2B5EF4-FFF2-40B4-BE49-F238E27FC236}">
                <a16:creationId xmlns:a16="http://schemas.microsoft.com/office/drawing/2014/main" id="{0C888B99-8CED-4863-821C-F3D652DB4C7B}"/>
              </a:ext>
            </a:extLst>
          </p:cNvPr>
          <p:cNvSpPr txBox="1"/>
          <p:nvPr/>
        </p:nvSpPr>
        <p:spPr>
          <a:xfrm>
            <a:off x="8320208" y="5601639"/>
            <a:ext cx="3499676" cy="923330"/>
          </a:xfrm>
          <a:prstGeom prst="rect">
            <a:avLst/>
          </a:prstGeom>
          <a:noFill/>
        </p:spPr>
        <p:txBody>
          <a:bodyPr wrap="none" rtlCol="0">
            <a:spAutoFit/>
          </a:bodyPr>
          <a:lstStyle/>
          <a:p>
            <a:r>
              <a:rPr lang="en-US" altLang="zh-TW" dirty="0">
                <a:latin typeface="Times New Roman" panose="02020603050405020304" pitchFamily="18" charset="0"/>
                <a:cs typeface="Times New Roman" panose="02020603050405020304" pitchFamily="18" charset="0"/>
              </a:rPr>
              <a:t>TL: Original, </a:t>
            </a:r>
          </a:p>
          <a:p>
            <a:r>
              <a:rPr lang="en-US" altLang="zh-TW" dirty="0">
                <a:latin typeface="Times New Roman" panose="02020603050405020304" pitchFamily="18" charset="0"/>
                <a:cs typeface="Times New Roman" panose="02020603050405020304" pitchFamily="18" charset="0"/>
              </a:rPr>
              <a:t>TR: Bicubic, </a:t>
            </a:r>
          </a:p>
          <a:p>
            <a:r>
              <a:rPr lang="en-US" altLang="zh-TW" dirty="0">
                <a:latin typeface="Times New Roman" panose="02020603050405020304" pitchFamily="18" charset="0"/>
                <a:cs typeface="Times New Roman" panose="02020603050405020304" pitchFamily="18" charset="0"/>
              </a:rPr>
              <a:t>BL: Maximum Likelihood Estimate</a:t>
            </a:r>
            <a:endParaRPr lang="zh-TW"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7497359"/>
      </p:ext>
    </p:extLst>
  </p:cSld>
  <p:clrMapOvr>
    <a:masterClrMapping/>
  </p:clrMapOvr>
  <p:transition>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7FB47AF-1A29-4209-8999-A7B5408DA2A8}"/>
              </a:ext>
            </a:extLst>
          </p:cNvPr>
          <p:cNvSpPr>
            <a:spLocks noGrp="1"/>
          </p:cNvSpPr>
          <p:nvPr>
            <p:ph type="ctrTitle"/>
          </p:nvPr>
        </p:nvSpPr>
        <p:spPr>
          <a:xfrm>
            <a:off x="1328840" y="2671851"/>
            <a:ext cx="7601404" cy="1546400"/>
          </a:xfrm>
        </p:spPr>
        <p:txBody>
          <a:bodyPr/>
          <a:lstStyle/>
          <a:p>
            <a:r>
              <a:rPr lang="en-US" altLang="zh-TW" dirty="0">
                <a:latin typeface="Times New Roman" panose="02020603050405020304" pitchFamily="18" charset="0"/>
                <a:cs typeface="Times New Roman" panose="02020603050405020304" pitchFamily="18" charset="0"/>
              </a:rPr>
              <a:t>Chapter 10-1</a:t>
            </a:r>
            <a:br>
              <a:rPr lang="en-US" altLang="zh-TW" dirty="0">
                <a:latin typeface="Times New Roman" panose="02020603050405020304" pitchFamily="18" charset="0"/>
                <a:cs typeface="Times New Roman" panose="02020603050405020304" pitchFamily="18" charset="0"/>
              </a:rPr>
            </a:br>
            <a:r>
              <a:rPr lang="en-US" altLang="zh-TW" dirty="0">
                <a:latin typeface="Times New Roman" panose="02020603050405020304" pitchFamily="18" charset="0"/>
                <a:cs typeface="Times New Roman" panose="02020603050405020304" pitchFamily="18" charset="0"/>
              </a:rPr>
              <a:t>Photometric Calibration</a:t>
            </a:r>
            <a:br>
              <a:rPr lang="en-US" altLang="zh-TW" dirty="0"/>
            </a:br>
            <a:endParaRPr lang="zh-TW" altLang="en-US" dirty="0"/>
          </a:p>
        </p:txBody>
      </p:sp>
    </p:spTree>
    <p:extLst>
      <p:ext uri="{BB962C8B-B14F-4D97-AF65-F5344CB8AC3E}">
        <p14:creationId xmlns:p14="http://schemas.microsoft.com/office/powerpoint/2010/main" val="3714631572"/>
      </p:ext>
    </p:extLst>
  </p:cSld>
  <p:clrMapOvr>
    <a:masterClrMapping/>
  </p:clrMapOvr>
  <p:transition>
    <p:fade thruBlk="1"/>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5590991-D80B-481D-8FD6-4BD035C76FFF}"/>
              </a:ext>
            </a:extLst>
          </p:cNvPr>
          <p:cNvSpPr>
            <a:spLocks noGrp="1"/>
          </p:cNvSpPr>
          <p:nvPr>
            <p:ph type="title"/>
          </p:nvPr>
        </p:nvSpPr>
        <p:spPr/>
        <p:txBody>
          <a:bodyPr/>
          <a:lstStyle/>
          <a:p>
            <a:r>
              <a:rPr lang="en-US" altLang="zh-TW" dirty="0"/>
              <a:t>Assume Image Priors</a:t>
            </a:r>
            <a:endParaRPr lang="zh-TW" altLang="en-US" dirty="0"/>
          </a:p>
        </p:txBody>
      </p:sp>
      <mc:AlternateContent xmlns:mc="http://schemas.openxmlformats.org/markup-compatibility/2006" xmlns:a14="http://schemas.microsoft.com/office/drawing/2010/main">
        <mc:Choice Requires="a14">
          <p:sp>
            <p:nvSpPr>
              <p:cNvPr id="3" name="文字版面配置區 2">
                <a:extLst>
                  <a:ext uri="{FF2B5EF4-FFF2-40B4-BE49-F238E27FC236}">
                    <a16:creationId xmlns:a16="http://schemas.microsoft.com/office/drawing/2014/main" id="{03DC5351-1506-4E95-B792-E3F1916ADC0F}"/>
                  </a:ext>
                </a:extLst>
              </p:cNvPr>
              <p:cNvSpPr>
                <a:spLocks noGrp="1"/>
              </p:cNvSpPr>
              <p:nvPr>
                <p:ph type="body" idx="1"/>
              </p:nvPr>
            </p:nvSpPr>
            <p:spPr>
              <a:xfrm>
                <a:off x="1841667" y="1974539"/>
                <a:ext cx="9079600" cy="4149600"/>
              </a:xfrm>
            </p:spPr>
            <p:txBody>
              <a:bodyPr/>
              <a:lstStyle/>
              <a:p>
                <a:r>
                  <a:rPr lang="en-US" altLang="zh-TW" sz="2000" dirty="0">
                    <a:sym typeface="Wingdings" panose="05000000000000000000" pitchFamily="2" charset="2"/>
                  </a:rPr>
                  <a:t>Simplest: penalty on the image derivatives </a:t>
                </a:r>
              </a:p>
              <a:p>
                <a:pPr marL="101598" indent="0">
                  <a:buNone/>
                </a:pPr>
                <a14:m>
                  <m:oMathPara xmlns:m="http://schemas.openxmlformats.org/officeDocument/2006/math">
                    <m:oMathParaPr>
                      <m:jc m:val="centerGroup"/>
                    </m:oMathParaPr>
                    <m:oMath xmlns:m="http://schemas.openxmlformats.org/officeDocument/2006/math">
                      <m:nary>
                        <m:naryPr>
                          <m:chr m:val="∑"/>
                          <m:supHide m:val="on"/>
                          <m:ctrlPr>
                            <a:rPr lang="x-IV_mathan" altLang="zh-TW" sz="2000" i="1">
                              <a:latin typeface="Cambria Math" panose="02040503050406030204" pitchFamily="18" charset="0"/>
                            </a:rPr>
                          </m:ctrlPr>
                        </m:naryPr>
                        <m:sub>
                          <m:r>
                            <a:rPr lang="x-IV_mathan" altLang="zh-TW" sz="2000">
                              <a:latin typeface="Cambria Math" panose="02040503050406030204" pitchFamily="18" charset="0"/>
                            </a:rPr>
                            <m:t>𝑖</m:t>
                          </m:r>
                          <m:r>
                            <a:rPr lang="x-IV_mathan" altLang="zh-TW" sz="2000">
                              <a:latin typeface="Cambria Math" panose="02040503050406030204" pitchFamily="18" charset="0"/>
                            </a:rPr>
                            <m:t>,</m:t>
                          </m:r>
                          <m:r>
                            <a:rPr lang="x-IV_mathan" altLang="zh-TW" sz="2000">
                              <a:latin typeface="Cambria Math" panose="02040503050406030204" pitchFamily="18" charset="0"/>
                            </a:rPr>
                            <m:t>𝑗</m:t>
                          </m:r>
                        </m:sub>
                        <m:sup/>
                        <m:e>
                          <m:sSub>
                            <m:sSubPr>
                              <m:ctrlPr>
                                <a:rPr lang="x-IV_mathan" altLang="zh-TW" sz="2000" i="1">
                                  <a:latin typeface="Cambria Math" panose="02040503050406030204" pitchFamily="18" charset="0"/>
                                </a:rPr>
                              </m:ctrlPr>
                            </m:sSubPr>
                            <m:e>
                              <m:r>
                                <a:rPr lang="x-IV_mathan" altLang="zh-TW" sz="2000">
                                  <a:latin typeface="Cambria Math" panose="02040503050406030204" pitchFamily="18" charset="0"/>
                                </a:rPr>
                                <m:t>𝜌</m:t>
                              </m:r>
                            </m:e>
                            <m:sub>
                              <m:r>
                                <a:rPr lang="x-IV_mathan" altLang="zh-TW" sz="2000">
                                  <a:latin typeface="Cambria Math" panose="02040503050406030204" pitchFamily="18" charset="0"/>
                                </a:rPr>
                                <m:t>𝑝</m:t>
                              </m:r>
                            </m:sub>
                          </m:sSub>
                          <m:d>
                            <m:dPr>
                              <m:ctrlPr>
                                <a:rPr lang="x-IV_mathan" altLang="zh-TW" sz="2000" i="1">
                                  <a:latin typeface="Cambria Math" panose="02040503050406030204" pitchFamily="18" charset="0"/>
                                </a:rPr>
                              </m:ctrlPr>
                            </m:dPr>
                            <m:e>
                              <m:r>
                                <a:rPr lang="x-IV_mathan" altLang="zh-TW" sz="2000">
                                  <a:latin typeface="Cambria Math" panose="02040503050406030204" pitchFamily="18" charset="0"/>
                                </a:rPr>
                                <m:t>𝑠</m:t>
                              </m:r>
                              <m:d>
                                <m:dPr>
                                  <m:ctrlPr>
                                    <a:rPr lang="x-IV_mathan" altLang="zh-TW" sz="2000" i="1">
                                      <a:latin typeface="Cambria Math" panose="02040503050406030204" pitchFamily="18" charset="0"/>
                                    </a:rPr>
                                  </m:ctrlPr>
                                </m:dPr>
                                <m:e>
                                  <m:r>
                                    <a:rPr lang="x-IV_mathan" altLang="zh-TW" sz="2000">
                                      <a:latin typeface="Cambria Math" panose="02040503050406030204" pitchFamily="18" charset="0"/>
                                    </a:rPr>
                                    <m:t>𝑖</m:t>
                                  </m:r>
                                  <m:r>
                                    <a:rPr lang="x-IV_mathan" altLang="zh-TW" sz="2000">
                                      <a:latin typeface="Cambria Math" panose="02040503050406030204" pitchFamily="18" charset="0"/>
                                    </a:rPr>
                                    <m:t>,</m:t>
                                  </m:r>
                                  <m:r>
                                    <a:rPr lang="x-IV_mathan" altLang="zh-TW" sz="2000">
                                      <a:latin typeface="Cambria Math" panose="02040503050406030204" pitchFamily="18" charset="0"/>
                                    </a:rPr>
                                    <m:t>𝑗</m:t>
                                  </m:r>
                                </m:e>
                              </m:d>
                              <m:r>
                                <a:rPr lang="x-IV_mathan" altLang="zh-TW" sz="2000">
                                  <a:latin typeface="Cambria Math" panose="02040503050406030204" pitchFamily="18" charset="0"/>
                                </a:rPr>
                                <m:t>−</m:t>
                              </m:r>
                              <m:r>
                                <a:rPr lang="x-IV_mathan" altLang="zh-TW" sz="2000">
                                  <a:latin typeface="Cambria Math" panose="02040503050406030204" pitchFamily="18" charset="0"/>
                                </a:rPr>
                                <m:t>𝑠</m:t>
                              </m:r>
                              <m:d>
                                <m:dPr>
                                  <m:ctrlPr>
                                    <a:rPr lang="x-IV_mathan" altLang="zh-TW" sz="2000" i="1">
                                      <a:latin typeface="Cambria Math" panose="02040503050406030204" pitchFamily="18" charset="0"/>
                                    </a:rPr>
                                  </m:ctrlPr>
                                </m:dPr>
                                <m:e>
                                  <m:r>
                                    <a:rPr lang="x-IV_mathan" altLang="zh-TW" sz="2000">
                                      <a:latin typeface="Cambria Math" panose="02040503050406030204" pitchFamily="18" charset="0"/>
                                    </a:rPr>
                                    <m:t>𝑖</m:t>
                                  </m:r>
                                  <m:r>
                                    <a:rPr lang="x-IV_mathan" altLang="zh-TW" sz="2000">
                                      <a:latin typeface="Cambria Math" panose="02040503050406030204" pitchFamily="18" charset="0"/>
                                    </a:rPr>
                                    <m:t>+1,</m:t>
                                  </m:r>
                                  <m:r>
                                    <a:rPr lang="x-IV_mathan" altLang="zh-TW" sz="2000">
                                      <a:latin typeface="Cambria Math" panose="02040503050406030204" pitchFamily="18" charset="0"/>
                                    </a:rPr>
                                    <m:t>𝑗</m:t>
                                  </m:r>
                                </m:e>
                              </m:d>
                            </m:e>
                          </m:d>
                          <m:r>
                            <a:rPr lang="x-IV_mathan" altLang="zh-TW" sz="2000">
                              <a:latin typeface="Cambria Math" panose="02040503050406030204" pitchFamily="18" charset="0"/>
                            </a:rPr>
                            <m:t>+</m:t>
                          </m:r>
                          <m:sSub>
                            <m:sSubPr>
                              <m:ctrlPr>
                                <a:rPr lang="x-IV_mathan" altLang="zh-TW" sz="2000" i="1">
                                  <a:latin typeface="Cambria Math" panose="02040503050406030204" pitchFamily="18" charset="0"/>
                                </a:rPr>
                              </m:ctrlPr>
                            </m:sSubPr>
                            <m:e>
                              <m:r>
                                <m:rPr>
                                  <m:sty m:val="p"/>
                                </m:rPr>
                                <a:rPr lang="x-IV_mathan" altLang="zh-TW" sz="2000">
                                  <a:latin typeface="Cambria Math" panose="02040503050406030204" pitchFamily="18" charset="0"/>
                                </a:rPr>
                                <m:t>ρ</m:t>
                              </m:r>
                            </m:e>
                            <m:sub>
                              <m:r>
                                <a:rPr lang="x-IV_mathan" altLang="zh-TW" sz="2000">
                                  <a:latin typeface="Cambria Math" panose="02040503050406030204" pitchFamily="18" charset="0"/>
                                </a:rPr>
                                <m:t>𝑝</m:t>
                              </m:r>
                            </m:sub>
                          </m:sSub>
                          <m:r>
                            <a:rPr lang="x-IV_mathan" altLang="zh-TW" sz="2000">
                              <a:latin typeface="Cambria Math" panose="02040503050406030204" pitchFamily="18" charset="0"/>
                            </a:rPr>
                            <m:t>(</m:t>
                          </m:r>
                          <m:r>
                            <a:rPr lang="x-IV_mathan" altLang="zh-TW" sz="2000">
                              <a:latin typeface="Cambria Math" panose="02040503050406030204" pitchFamily="18" charset="0"/>
                            </a:rPr>
                            <m:t>𝑠</m:t>
                          </m:r>
                          <m:d>
                            <m:dPr>
                              <m:ctrlPr>
                                <a:rPr lang="x-IV_mathan" altLang="zh-TW" sz="2000" i="1">
                                  <a:latin typeface="Cambria Math" panose="02040503050406030204" pitchFamily="18" charset="0"/>
                                </a:rPr>
                              </m:ctrlPr>
                            </m:dPr>
                            <m:e>
                              <m:r>
                                <a:rPr lang="x-IV_mathan" altLang="zh-TW" sz="2000">
                                  <a:latin typeface="Cambria Math" panose="02040503050406030204" pitchFamily="18" charset="0"/>
                                </a:rPr>
                                <m:t>𝑖</m:t>
                              </m:r>
                              <m:r>
                                <a:rPr lang="x-IV_mathan" altLang="zh-TW" sz="2000">
                                  <a:latin typeface="Cambria Math" panose="02040503050406030204" pitchFamily="18" charset="0"/>
                                </a:rPr>
                                <m:t>,</m:t>
                              </m:r>
                              <m:r>
                                <a:rPr lang="x-IV_mathan" altLang="zh-TW" sz="2000">
                                  <a:latin typeface="Cambria Math" panose="02040503050406030204" pitchFamily="18" charset="0"/>
                                </a:rPr>
                                <m:t>𝑗</m:t>
                              </m:r>
                            </m:e>
                          </m:d>
                          <m:r>
                            <a:rPr lang="x-IV_mathan" altLang="zh-TW" sz="2000">
                              <a:latin typeface="Cambria Math" panose="02040503050406030204" pitchFamily="18" charset="0"/>
                            </a:rPr>
                            <m:t>−</m:t>
                          </m:r>
                          <m:r>
                            <a:rPr lang="x-IV_mathan" altLang="zh-TW" sz="2000">
                              <a:latin typeface="Cambria Math" panose="02040503050406030204" pitchFamily="18" charset="0"/>
                            </a:rPr>
                            <m:t>𝑠</m:t>
                          </m:r>
                          <m:d>
                            <m:dPr>
                              <m:ctrlPr>
                                <a:rPr lang="x-IV_mathan" altLang="zh-TW" sz="2000" i="1">
                                  <a:latin typeface="Cambria Math" panose="02040503050406030204" pitchFamily="18" charset="0"/>
                                </a:rPr>
                              </m:ctrlPr>
                            </m:dPr>
                            <m:e>
                              <m:r>
                                <a:rPr lang="x-IV_mathan" altLang="zh-TW" sz="2000">
                                  <a:latin typeface="Cambria Math" panose="02040503050406030204" pitchFamily="18" charset="0"/>
                                </a:rPr>
                                <m:t>𝑖</m:t>
                              </m:r>
                              <m:r>
                                <a:rPr lang="x-IV_mathan" altLang="zh-TW" sz="2000">
                                  <a:latin typeface="Cambria Math" panose="02040503050406030204" pitchFamily="18" charset="0"/>
                                </a:rPr>
                                <m:t>,</m:t>
                              </m:r>
                              <m:r>
                                <a:rPr lang="x-IV_mathan" altLang="zh-TW" sz="2000">
                                  <a:latin typeface="Cambria Math" panose="02040503050406030204" pitchFamily="18" charset="0"/>
                                </a:rPr>
                                <m:t>𝑗</m:t>
                              </m:r>
                              <m:r>
                                <a:rPr lang="x-IV_mathan" altLang="zh-TW" sz="2000">
                                  <a:latin typeface="Cambria Math" panose="02040503050406030204" pitchFamily="18" charset="0"/>
                                </a:rPr>
                                <m:t>+1</m:t>
                              </m:r>
                            </m:e>
                          </m:d>
                          <m:r>
                            <a:rPr lang="x-IV_mathan" altLang="zh-TW" sz="2000">
                              <a:latin typeface="Cambria Math" panose="02040503050406030204" pitchFamily="18" charset="0"/>
                            </a:rPr>
                            <m:t>)</m:t>
                          </m:r>
                        </m:e>
                      </m:nary>
                    </m:oMath>
                  </m:oMathPara>
                </a14:m>
                <a:endParaRPr lang="en-US" altLang="zh-TW" sz="2000" dirty="0"/>
              </a:p>
              <a:p>
                <a:pPr lvl="1"/>
                <a:endParaRPr lang="en-US" altLang="zh-TW" sz="2000" dirty="0">
                  <a:latin typeface="Times New Roman" panose="02020603050405020304" pitchFamily="18" charset="0"/>
                  <a:cs typeface="Times New Roman" panose="02020603050405020304" pitchFamily="18" charset="0"/>
                </a:endParaRPr>
              </a:p>
              <a:p>
                <a:pPr lvl="1"/>
                <a:r>
                  <a:rPr lang="en-US" altLang="zh-TW" sz="2000" dirty="0">
                    <a:latin typeface="Times New Roman" panose="02020603050405020304" pitchFamily="18" charset="0"/>
                    <a:cs typeface="Times New Roman" panose="02020603050405020304" pitchFamily="18" charset="0"/>
                  </a:rPr>
                  <a:t>Gaussian Markov Random Field (GMRF)</a:t>
                </a:r>
              </a:p>
              <a:p>
                <a:pPr lvl="1"/>
                <a:r>
                  <a:rPr lang="en-US" altLang="zh-TW" sz="2000" dirty="0">
                    <a:latin typeface="Times New Roman" panose="02020603050405020304" pitchFamily="18" charset="0"/>
                    <a:cs typeface="Times New Roman" panose="02020603050405020304" pitchFamily="18" charset="0"/>
                  </a:rPr>
                  <a:t>Problem: Ripples</a:t>
                </a:r>
              </a:p>
              <a:p>
                <a:r>
                  <a:rPr lang="en-US" altLang="zh-TW" sz="2000" dirty="0"/>
                  <a:t>Piecewise continuous solutions</a:t>
                </a:r>
              </a:p>
              <a:p>
                <a:pPr lvl="1"/>
                <a:r>
                  <a:rPr lang="en-US" altLang="zh-TW" sz="2000" dirty="0">
                    <a:latin typeface="Times New Roman" panose="02020603050405020304" pitchFamily="18" charset="0"/>
                    <a:cs typeface="Times New Roman" panose="02020603050405020304" pitchFamily="18" charset="0"/>
                  </a:rPr>
                  <a:t>Blend of Gaussian and Laplacian</a:t>
                </a:r>
              </a:p>
              <a:p>
                <a:endParaRPr lang="en-US" altLang="zh-TW" sz="2800" dirty="0"/>
              </a:p>
            </p:txBody>
          </p:sp>
        </mc:Choice>
        <mc:Fallback xmlns="">
          <p:sp>
            <p:nvSpPr>
              <p:cNvPr id="3" name="文字版面配置區 2">
                <a:extLst>
                  <a:ext uri="{FF2B5EF4-FFF2-40B4-BE49-F238E27FC236}">
                    <a16:creationId xmlns:a16="http://schemas.microsoft.com/office/drawing/2014/main" id="{03DC5351-1506-4E95-B792-E3F1916ADC0F}"/>
                  </a:ext>
                </a:extLst>
              </p:cNvPr>
              <p:cNvSpPr>
                <a:spLocks noGrp="1" noRot="1" noChangeAspect="1" noMove="1" noResize="1" noEditPoints="1" noAdjustHandles="1" noChangeArrowheads="1" noChangeShapeType="1" noTextEdit="1"/>
              </p:cNvSpPr>
              <p:nvPr>
                <p:ph type="body" idx="1"/>
              </p:nvPr>
            </p:nvSpPr>
            <p:spPr>
              <a:xfrm>
                <a:off x="1841667" y="1974539"/>
                <a:ext cx="9079600" cy="4149600"/>
              </a:xfrm>
              <a:blipFill>
                <a:blip r:embed="rId3"/>
                <a:stretch>
                  <a:fillRect/>
                </a:stretch>
              </a:blipFill>
            </p:spPr>
            <p:txBody>
              <a:bodyPr/>
              <a:lstStyle/>
              <a:p>
                <a:r>
                  <a:rPr lang="zh-TW" altLang="en-US">
                    <a:noFill/>
                  </a:rPr>
                  <a:t> </a:t>
                </a:r>
              </a:p>
            </p:txBody>
          </p:sp>
        </mc:Fallback>
      </mc:AlternateContent>
      <p:pic>
        <p:nvPicPr>
          <p:cNvPr id="4" name="圖片 3">
            <a:extLst>
              <a:ext uri="{FF2B5EF4-FFF2-40B4-BE49-F238E27FC236}">
                <a16:creationId xmlns:a16="http://schemas.microsoft.com/office/drawing/2014/main" id="{0A431C81-DD9F-408A-8395-D654453ADDFC}"/>
              </a:ext>
            </a:extLst>
          </p:cNvPr>
          <p:cNvPicPr>
            <a:picLocks noChangeAspect="1"/>
          </p:cNvPicPr>
          <p:nvPr/>
        </p:nvPicPr>
        <p:blipFill>
          <a:blip r:embed="rId4"/>
          <a:stretch>
            <a:fillRect/>
          </a:stretch>
        </p:blipFill>
        <p:spPr>
          <a:xfrm>
            <a:off x="131722" y="5138793"/>
            <a:ext cx="3829584" cy="1228896"/>
          </a:xfrm>
          <a:prstGeom prst="rect">
            <a:avLst/>
          </a:prstGeom>
        </p:spPr>
      </p:pic>
      <p:pic>
        <p:nvPicPr>
          <p:cNvPr id="7" name="圖片 6">
            <a:extLst>
              <a:ext uri="{FF2B5EF4-FFF2-40B4-BE49-F238E27FC236}">
                <a16:creationId xmlns:a16="http://schemas.microsoft.com/office/drawing/2014/main" id="{98DA3E2D-42C6-4C67-AFB9-307F2EEC8764}"/>
              </a:ext>
            </a:extLst>
          </p:cNvPr>
          <p:cNvPicPr>
            <a:picLocks noChangeAspect="1"/>
          </p:cNvPicPr>
          <p:nvPr/>
        </p:nvPicPr>
        <p:blipFill>
          <a:blip r:embed="rId5"/>
          <a:stretch>
            <a:fillRect/>
          </a:stretch>
        </p:blipFill>
        <p:spPr>
          <a:xfrm>
            <a:off x="4104642" y="5150847"/>
            <a:ext cx="3839111" cy="1238423"/>
          </a:xfrm>
          <a:prstGeom prst="rect">
            <a:avLst/>
          </a:prstGeom>
        </p:spPr>
      </p:pic>
      <p:pic>
        <p:nvPicPr>
          <p:cNvPr id="8" name="圖片 7">
            <a:extLst>
              <a:ext uri="{FF2B5EF4-FFF2-40B4-BE49-F238E27FC236}">
                <a16:creationId xmlns:a16="http://schemas.microsoft.com/office/drawing/2014/main" id="{2FFB5C64-8C76-410D-8B20-51C9537CEBEB}"/>
              </a:ext>
            </a:extLst>
          </p:cNvPr>
          <p:cNvPicPr>
            <a:picLocks noChangeAspect="1"/>
          </p:cNvPicPr>
          <p:nvPr/>
        </p:nvPicPr>
        <p:blipFill>
          <a:blip r:embed="rId6"/>
          <a:stretch>
            <a:fillRect/>
          </a:stretch>
        </p:blipFill>
        <p:spPr>
          <a:xfrm>
            <a:off x="8087359" y="5150847"/>
            <a:ext cx="3886742" cy="1238423"/>
          </a:xfrm>
          <a:prstGeom prst="rect">
            <a:avLst/>
          </a:prstGeom>
        </p:spPr>
      </p:pic>
    </p:spTree>
    <p:extLst>
      <p:ext uri="{BB962C8B-B14F-4D97-AF65-F5344CB8AC3E}">
        <p14:creationId xmlns:p14="http://schemas.microsoft.com/office/powerpoint/2010/main" val="2430436211"/>
      </p:ext>
    </p:extLst>
  </p:cSld>
  <p:clrMapOvr>
    <a:masterClrMapping/>
  </p:clrMapOvr>
  <p:transition>
    <p:fade thruBlk="1"/>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5590991-D80B-481D-8FD6-4BD035C76FFF}"/>
              </a:ext>
            </a:extLst>
          </p:cNvPr>
          <p:cNvSpPr>
            <a:spLocks noGrp="1"/>
          </p:cNvSpPr>
          <p:nvPr>
            <p:ph type="title"/>
          </p:nvPr>
        </p:nvSpPr>
        <p:spPr/>
        <p:txBody>
          <a:bodyPr/>
          <a:lstStyle/>
          <a:p>
            <a:r>
              <a:rPr lang="en-US" altLang="zh-TW" dirty="0"/>
              <a:t>Hallucination</a:t>
            </a:r>
            <a:endParaRPr lang="zh-TW" altLang="en-US" dirty="0"/>
          </a:p>
        </p:txBody>
      </p:sp>
      <p:sp>
        <p:nvSpPr>
          <p:cNvPr id="3" name="文字版面配置區 2">
            <a:extLst>
              <a:ext uri="{FF2B5EF4-FFF2-40B4-BE49-F238E27FC236}">
                <a16:creationId xmlns:a16="http://schemas.microsoft.com/office/drawing/2014/main" id="{03DC5351-1506-4E95-B792-E3F1916ADC0F}"/>
              </a:ext>
            </a:extLst>
          </p:cNvPr>
          <p:cNvSpPr>
            <a:spLocks noGrp="1"/>
          </p:cNvSpPr>
          <p:nvPr>
            <p:ph type="body" idx="1"/>
          </p:nvPr>
        </p:nvSpPr>
        <p:spPr>
          <a:xfrm>
            <a:off x="1841666" y="2155293"/>
            <a:ext cx="9772401" cy="4149600"/>
          </a:xfrm>
        </p:spPr>
        <p:txBody>
          <a:bodyPr/>
          <a:lstStyle/>
          <a:p>
            <a:r>
              <a:rPr lang="en-US" altLang="zh-TW" sz="2000" dirty="0">
                <a:sym typeface="Wingdings" panose="05000000000000000000" pitchFamily="2" charset="2"/>
              </a:rPr>
              <a:t>Derivative priors can not hallucinate higher frequency texture or details.</a:t>
            </a:r>
          </a:p>
          <a:p>
            <a:r>
              <a:rPr lang="en-US" altLang="zh-TW" sz="2000" dirty="0">
                <a:sym typeface="Wingdings" panose="05000000000000000000" pitchFamily="2" charset="2"/>
              </a:rPr>
              <a:t>To do this… use </a:t>
            </a:r>
            <a:r>
              <a:rPr lang="en-US" altLang="zh-TW" sz="2000" dirty="0">
                <a:solidFill>
                  <a:srgbClr val="0070C0"/>
                </a:solidFill>
                <a:sym typeface="Wingdings" panose="05000000000000000000" pitchFamily="2" charset="2"/>
              </a:rPr>
              <a:t>training set </a:t>
            </a:r>
            <a:r>
              <a:rPr lang="en-US" altLang="zh-TW" sz="2000" dirty="0">
                <a:sym typeface="Wingdings" panose="05000000000000000000" pitchFamily="2" charset="2"/>
              </a:rPr>
              <a:t>of examples</a:t>
            </a:r>
          </a:p>
          <a:p>
            <a:r>
              <a:rPr lang="en-US" altLang="zh-TW" sz="2000" dirty="0">
                <a:sym typeface="Wingdings" panose="05000000000000000000" pitchFamily="2" charset="2"/>
              </a:rPr>
              <a:t>Baker and </a:t>
            </a:r>
            <a:r>
              <a:rPr lang="en-US" altLang="zh-TW" sz="2000" dirty="0" err="1">
                <a:sym typeface="Wingdings" panose="05000000000000000000" pitchFamily="2" charset="2"/>
              </a:rPr>
              <a:t>Kanade</a:t>
            </a:r>
            <a:r>
              <a:rPr lang="en-US" altLang="zh-TW" sz="2000" dirty="0">
                <a:sym typeface="Wingdings" panose="05000000000000000000" pitchFamily="2" charset="2"/>
              </a:rPr>
              <a:t> (’02): use </a:t>
            </a:r>
            <a:r>
              <a:rPr lang="en-US" altLang="zh-TW" sz="2000" dirty="0">
                <a:solidFill>
                  <a:srgbClr val="0070C0"/>
                </a:solidFill>
                <a:sym typeface="Wingdings" panose="05000000000000000000" pitchFamily="2" charset="2"/>
              </a:rPr>
              <a:t>local derivative-of-Gaussian filter response</a:t>
            </a:r>
            <a:r>
              <a:rPr lang="en-US" altLang="zh-TW" sz="2000" dirty="0">
                <a:sym typeface="Wingdings" panose="05000000000000000000" pitchFamily="2" charset="2"/>
              </a:rPr>
              <a:t> as features and then </a:t>
            </a:r>
            <a:r>
              <a:rPr lang="en-US" altLang="zh-TW" sz="2000" dirty="0">
                <a:solidFill>
                  <a:srgbClr val="0070C0"/>
                </a:solidFill>
                <a:sym typeface="Wingdings" panose="05000000000000000000" pitchFamily="2" charset="2"/>
              </a:rPr>
              <a:t>match parent structure vectors</a:t>
            </a:r>
          </a:p>
        </p:txBody>
      </p:sp>
      <p:pic>
        <p:nvPicPr>
          <p:cNvPr id="5" name="圖片 4">
            <a:extLst>
              <a:ext uri="{FF2B5EF4-FFF2-40B4-BE49-F238E27FC236}">
                <a16:creationId xmlns:a16="http://schemas.microsoft.com/office/drawing/2014/main" id="{70CFA840-EA32-4DF5-8E11-345D6A45FF8A}"/>
              </a:ext>
            </a:extLst>
          </p:cNvPr>
          <p:cNvPicPr>
            <a:picLocks noChangeAspect="1"/>
          </p:cNvPicPr>
          <p:nvPr/>
        </p:nvPicPr>
        <p:blipFill>
          <a:blip r:embed="rId3"/>
          <a:stretch>
            <a:fillRect/>
          </a:stretch>
        </p:blipFill>
        <p:spPr>
          <a:xfrm>
            <a:off x="2245703" y="4518328"/>
            <a:ext cx="6946074" cy="1942958"/>
          </a:xfrm>
          <a:prstGeom prst="rect">
            <a:avLst/>
          </a:prstGeom>
        </p:spPr>
      </p:pic>
    </p:spTree>
    <p:extLst>
      <p:ext uri="{BB962C8B-B14F-4D97-AF65-F5344CB8AC3E}">
        <p14:creationId xmlns:p14="http://schemas.microsoft.com/office/powerpoint/2010/main" val="2067239019"/>
      </p:ext>
    </p:extLst>
  </p:cSld>
  <p:clrMapOvr>
    <a:masterClrMapping/>
  </p:clrMapOvr>
  <p:transition>
    <p:fade thruBlk="1"/>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1DDB3229-1AC9-4873-A7DC-52F3709D2CB3}"/>
              </a:ext>
            </a:extLst>
          </p:cNvPr>
          <p:cNvSpPr>
            <a:spLocks noGrp="1"/>
          </p:cNvSpPr>
          <p:nvPr>
            <p:ph type="ctrTitle"/>
          </p:nvPr>
        </p:nvSpPr>
        <p:spPr>
          <a:xfrm>
            <a:off x="2696300" y="2258031"/>
            <a:ext cx="5590450" cy="1546400"/>
          </a:xfrm>
        </p:spPr>
        <p:txBody>
          <a:bodyPr/>
          <a:lstStyle/>
          <a:p>
            <a:r>
              <a:rPr lang="en-US" altLang="zh-TW" dirty="0">
                <a:latin typeface="Times New Roman" panose="02020603050405020304" pitchFamily="18" charset="0"/>
                <a:cs typeface="Times New Roman" panose="02020603050405020304" pitchFamily="18" charset="0"/>
              </a:rPr>
              <a:t>10.3.1</a:t>
            </a:r>
            <a:br>
              <a:rPr lang="en-US" altLang="zh-TW" dirty="0">
                <a:latin typeface="Times New Roman" panose="02020603050405020304" pitchFamily="18" charset="0"/>
                <a:cs typeface="Times New Roman" panose="02020603050405020304" pitchFamily="18" charset="0"/>
              </a:rPr>
            </a:br>
            <a:r>
              <a:rPr lang="en-US" altLang="zh-TW" dirty="0">
                <a:latin typeface="Times New Roman" panose="02020603050405020304" pitchFamily="18" charset="0"/>
                <a:cs typeface="Times New Roman" panose="02020603050405020304" pitchFamily="18" charset="0"/>
              </a:rPr>
              <a:t>Color Image Demosaicing</a:t>
            </a:r>
            <a:endParaRPr lang="zh-TW"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8187427"/>
      </p:ext>
    </p:extLst>
  </p:cSld>
  <p:clrMapOvr>
    <a:masterClrMapping/>
  </p:clrMapOvr>
  <p:transition>
    <p:fade thruBlk="1"/>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5590991-D80B-481D-8FD6-4BD035C76FFF}"/>
              </a:ext>
            </a:extLst>
          </p:cNvPr>
          <p:cNvSpPr>
            <a:spLocks noGrp="1"/>
          </p:cNvSpPr>
          <p:nvPr>
            <p:ph type="title"/>
          </p:nvPr>
        </p:nvSpPr>
        <p:spPr>
          <a:xfrm>
            <a:off x="1916095" y="553107"/>
            <a:ext cx="5171200" cy="580800"/>
          </a:xfrm>
        </p:spPr>
        <p:txBody>
          <a:bodyPr/>
          <a:lstStyle/>
          <a:p>
            <a:r>
              <a:rPr lang="en-US" altLang="zh-TW" dirty="0"/>
              <a:t>Demosaicing</a:t>
            </a:r>
            <a:endParaRPr lang="zh-TW" altLang="en-US" dirty="0"/>
          </a:p>
        </p:txBody>
      </p:sp>
      <p:sp>
        <p:nvSpPr>
          <p:cNvPr id="3" name="文字版面配置區 2">
            <a:extLst>
              <a:ext uri="{FF2B5EF4-FFF2-40B4-BE49-F238E27FC236}">
                <a16:creationId xmlns:a16="http://schemas.microsoft.com/office/drawing/2014/main" id="{03DC5351-1506-4E95-B792-E3F1916ADC0F}"/>
              </a:ext>
            </a:extLst>
          </p:cNvPr>
          <p:cNvSpPr>
            <a:spLocks noGrp="1"/>
          </p:cNvSpPr>
          <p:nvPr>
            <p:ph type="body" idx="1"/>
          </p:nvPr>
        </p:nvSpPr>
        <p:spPr>
          <a:xfrm>
            <a:off x="1916095" y="1581135"/>
            <a:ext cx="9772401" cy="4149600"/>
          </a:xfrm>
        </p:spPr>
        <p:txBody>
          <a:bodyPr/>
          <a:lstStyle/>
          <a:p>
            <a:r>
              <a:rPr lang="en-US" altLang="zh-TW" sz="2000" dirty="0">
                <a:sym typeface="Wingdings" panose="05000000000000000000" pitchFamily="2" charset="2"/>
              </a:rPr>
              <a:t>Special case of super-resolution, used everyday…</a:t>
            </a:r>
          </a:p>
          <a:p>
            <a:r>
              <a:rPr lang="en-US" altLang="zh-TW" sz="2000" dirty="0">
                <a:sym typeface="Wingdings" panose="05000000000000000000" pitchFamily="2" charset="2"/>
              </a:rPr>
              <a:t>Demosaicing from a </a:t>
            </a:r>
            <a:r>
              <a:rPr lang="en-US" altLang="zh-TW" sz="2000" dirty="0">
                <a:solidFill>
                  <a:srgbClr val="0070C0"/>
                </a:solidFill>
                <a:sym typeface="Wingdings" panose="05000000000000000000" pitchFamily="2" charset="2"/>
              </a:rPr>
              <a:t>color filter array (CFA) </a:t>
            </a:r>
            <a:r>
              <a:rPr lang="en-US" altLang="zh-TW" sz="2000" dirty="0">
                <a:sym typeface="Wingdings" panose="05000000000000000000" pitchFamily="2" charset="2"/>
              </a:rPr>
              <a:t>into full-color RGB</a:t>
            </a:r>
          </a:p>
          <a:p>
            <a:r>
              <a:rPr lang="en-US" altLang="zh-TW" sz="2000" dirty="0">
                <a:sym typeface="Wingdings" panose="05000000000000000000" pitchFamily="2" charset="2"/>
              </a:rPr>
              <a:t>Artifacts are more visible to the eye</a:t>
            </a:r>
          </a:p>
          <a:p>
            <a:r>
              <a:rPr lang="en-US" altLang="zh-TW" sz="2000" dirty="0">
                <a:sym typeface="Wingdings" panose="05000000000000000000" pitchFamily="2" charset="2"/>
              </a:rPr>
              <a:t>Zippering effect</a:t>
            </a:r>
          </a:p>
          <a:p>
            <a:r>
              <a:rPr lang="en-US" altLang="zh-TW" sz="2000" dirty="0">
                <a:sym typeface="Wingdings" panose="05000000000000000000" pitchFamily="2" charset="2"/>
              </a:rPr>
              <a:t>Color Fringing</a:t>
            </a:r>
          </a:p>
          <a:p>
            <a:pPr lvl="1"/>
            <a:r>
              <a:rPr lang="en-US" altLang="zh-TW" sz="2000" dirty="0">
                <a:latin typeface="Times New Roman" panose="02020603050405020304" pitchFamily="18" charset="0"/>
                <a:cs typeface="Times New Roman" panose="02020603050405020304" pitchFamily="18" charset="0"/>
                <a:sym typeface="Wingdings" panose="05000000000000000000" pitchFamily="2" charset="2"/>
              </a:rPr>
              <a:t>Bennett, </a:t>
            </a:r>
            <a:r>
              <a:rPr lang="en-US" altLang="zh-TW" sz="2000" dirty="0" err="1">
                <a:latin typeface="Times New Roman" panose="02020603050405020304" pitchFamily="18" charset="0"/>
                <a:cs typeface="Times New Roman" panose="02020603050405020304" pitchFamily="18" charset="0"/>
                <a:sym typeface="Wingdings" panose="05000000000000000000" pitchFamily="2" charset="2"/>
              </a:rPr>
              <a:t>Uyttendaele</a:t>
            </a:r>
            <a:r>
              <a:rPr lang="en-US" altLang="zh-TW" sz="2000" dirty="0">
                <a:latin typeface="Times New Roman" panose="02020603050405020304" pitchFamily="18" charset="0"/>
                <a:cs typeface="Times New Roman" panose="02020603050405020304" pitchFamily="18" charset="0"/>
                <a:sym typeface="Wingdings" panose="05000000000000000000" pitchFamily="2" charset="2"/>
              </a:rPr>
              <a:t> (’06): two color model</a:t>
            </a:r>
          </a:p>
          <a:p>
            <a:pPr lvl="1"/>
            <a:endParaRPr lang="en-US" altLang="zh-TW" sz="2267" dirty="0">
              <a:sym typeface="Wingdings" panose="05000000000000000000" pitchFamily="2" charset="2"/>
            </a:endParaRPr>
          </a:p>
        </p:txBody>
      </p:sp>
      <p:pic>
        <p:nvPicPr>
          <p:cNvPr id="4" name="圖片 3">
            <a:extLst>
              <a:ext uri="{FF2B5EF4-FFF2-40B4-BE49-F238E27FC236}">
                <a16:creationId xmlns:a16="http://schemas.microsoft.com/office/drawing/2014/main" id="{77745D77-E5D4-4DFB-970F-7801B4B3C680}"/>
              </a:ext>
            </a:extLst>
          </p:cNvPr>
          <p:cNvPicPr>
            <a:picLocks noChangeAspect="1"/>
          </p:cNvPicPr>
          <p:nvPr/>
        </p:nvPicPr>
        <p:blipFill>
          <a:blip r:embed="rId3"/>
          <a:stretch>
            <a:fillRect/>
          </a:stretch>
        </p:blipFill>
        <p:spPr>
          <a:xfrm>
            <a:off x="1637334" y="4849762"/>
            <a:ext cx="2446193" cy="1453648"/>
          </a:xfrm>
          <a:prstGeom prst="rect">
            <a:avLst/>
          </a:prstGeom>
        </p:spPr>
      </p:pic>
      <p:pic>
        <p:nvPicPr>
          <p:cNvPr id="5" name="圖片 4">
            <a:extLst>
              <a:ext uri="{FF2B5EF4-FFF2-40B4-BE49-F238E27FC236}">
                <a16:creationId xmlns:a16="http://schemas.microsoft.com/office/drawing/2014/main" id="{C5648DF6-FC49-41EF-8150-A70602C2634A}"/>
              </a:ext>
            </a:extLst>
          </p:cNvPr>
          <p:cNvPicPr>
            <a:picLocks noChangeAspect="1"/>
          </p:cNvPicPr>
          <p:nvPr/>
        </p:nvPicPr>
        <p:blipFill>
          <a:blip r:embed="rId4"/>
          <a:stretch>
            <a:fillRect/>
          </a:stretch>
        </p:blipFill>
        <p:spPr>
          <a:xfrm>
            <a:off x="4006888" y="4849762"/>
            <a:ext cx="2446193" cy="1455131"/>
          </a:xfrm>
          <a:prstGeom prst="rect">
            <a:avLst/>
          </a:prstGeom>
        </p:spPr>
      </p:pic>
      <p:pic>
        <p:nvPicPr>
          <p:cNvPr id="8" name="圖片 7">
            <a:extLst>
              <a:ext uri="{FF2B5EF4-FFF2-40B4-BE49-F238E27FC236}">
                <a16:creationId xmlns:a16="http://schemas.microsoft.com/office/drawing/2014/main" id="{611BD576-2036-4D3E-A790-E5530166B696}"/>
              </a:ext>
            </a:extLst>
          </p:cNvPr>
          <p:cNvPicPr>
            <a:picLocks noChangeAspect="1"/>
          </p:cNvPicPr>
          <p:nvPr/>
        </p:nvPicPr>
        <p:blipFill>
          <a:blip r:embed="rId5"/>
          <a:stretch>
            <a:fillRect/>
          </a:stretch>
        </p:blipFill>
        <p:spPr>
          <a:xfrm>
            <a:off x="6453081" y="4849762"/>
            <a:ext cx="2446193" cy="1470863"/>
          </a:xfrm>
          <a:prstGeom prst="rect">
            <a:avLst/>
          </a:prstGeom>
        </p:spPr>
      </p:pic>
    </p:spTree>
    <p:extLst>
      <p:ext uri="{BB962C8B-B14F-4D97-AF65-F5344CB8AC3E}">
        <p14:creationId xmlns:p14="http://schemas.microsoft.com/office/powerpoint/2010/main" val="3465553436"/>
      </p:ext>
    </p:extLst>
  </p:cSld>
  <p:clrMapOvr>
    <a:masterClrMapping/>
  </p:clrMapOvr>
  <p:transition>
    <p:fade thruBlk="1"/>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805;p68">
            <a:extLst>
              <a:ext uri="{FF2B5EF4-FFF2-40B4-BE49-F238E27FC236}">
                <a16:creationId xmlns:a16="http://schemas.microsoft.com/office/drawing/2014/main" id="{9FF3BB13-B5D2-1628-846B-C62F542B8766}"/>
              </a:ext>
            </a:extLst>
          </p:cNvPr>
          <p:cNvPicPr preferRelativeResize="0"/>
          <p:nvPr/>
        </p:nvPicPr>
        <p:blipFill>
          <a:blip r:embed="rId2">
            <a:alphaModFix/>
          </a:blip>
          <a:stretch>
            <a:fillRect/>
          </a:stretch>
        </p:blipFill>
        <p:spPr>
          <a:xfrm>
            <a:off x="1264984" y="1306021"/>
            <a:ext cx="10618672" cy="4777584"/>
          </a:xfrm>
          <a:prstGeom prst="rect">
            <a:avLst/>
          </a:prstGeom>
          <a:noFill/>
          <a:ln>
            <a:noFill/>
          </a:ln>
        </p:spPr>
      </p:pic>
    </p:spTree>
    <p:extLst>
      <p:ext uri="{BB962C8B-B14F-4D97-AF65-F5344CB8AC3E}">
        <p14:creationId xmlns:p14="http://schemas.microsoft.com/office/powerpoint/2010/main" val="18955581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7FB47AF-1A29-4209-8999-A7B5408DA2A8}"/>
              </a:ext>
            </a:extLst>
          </p:cNvPr>
          <p:cNvSpPr>
            <a:spLocks noGrp="1"/>
          </p:cNvSpPr>
          <p:nvPr>
            <p:ph type="ctrTitle"/>
          </p:nvPr>
        </p:nvSpPr>
        <p:spPr>
          <a:xfrm>
            <a:off x="1328840" y="2671851"/>
            <a:ext cx="8342210" cy="1546400"/>
          </a:xfrm>
        </p:spPr>
        <p:txBody>
          <a:bodyPr/>
          <a:lstStyle/>
          <a:p>
            <a:r>
              <a:rPr lang="en-US" altLang="zh-TW" dirty="0">
                <a:latin typeface="Times New Roman" panose="02020603050405020304" pitchFamily="18" charset="0"/>
                <a:cs typeface="Times New Roman" panose="02020603050405020304" pitchFamily="18" charset="0"/>
              </a:rPr>
              <a:t>Chapter 10-4</a:t>
            </a:r>
            <a:br>
              <a:rPr lang="en-US" altLang="zh-TW" dirty="0">
                <a:latin typeface="Times New Roman" panose="02020603050405020304" pitchFamily="18" charset="0"/>
                <a:cs typeface="Times New Roman" panose="02020603050405020304" pitchFamily="18" charset="0"/>
              </a:rPr>
            </a:br>
            <a:r>
              <a:rPr lang="en-US" altLang="zh-TW" dirty="0">
                <a:latin typeface="Times New Roman" panose="02020603050405020304" pitchFamily="18" charset="0"/>
                <a:cs typeface="Times New Roman" panose="02020603050405020304" pitchFamily="18" charset="0"/>
              </a:rPr>
              <a:t>Image Matting and Compositing</a:t>
            </a:r>
            <a:br>
              <a:rPr lang="en-US" altLang="zh-TW" dirty="0">
                <a:latin typeface="Times New Roman" panose="02020603050405020304" pitchFamily="18" charset="0"/>
                <a:cs typeface="Times New Roman" panose="02020603050405020304" pitchFamily="18" charset="0"/>
              </a:rPr>
            </a:br>
            <a:endParaRPr lang="en-US" altLang="zh-TW"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70445489"/>
      </p:ext>
    </p:extLst>
  </p:cSld>
  <p:clrMapOvr>
    <a:masterClrMapping/>
  </p:clrMapOvr>
  <p:transition>
    <p:fade thruBlk="1"/>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5590991-D80B-481D-8FD6-4BD035C76FFF}"/>
              </a:ext>
            </a:extLst>
          </p:cNvPr>
          <p:cNvSpPr>
            <a:spLocks noGrp="1"/>
          </p:cNvSpPr>
          <p:nvPr>
            <p:ph type="title"/>
          </p:nvPr>
        </p:nvSpPr>
        <p:spPr/>
        <p:txBody>
          <a:bodyPr/>
          <a:lstStyle/>
          <a:p>
            <a:r>
              <a:rPr lang="en-US" altLang="zh-TW" dirty="0"/>
              <a:t>Introduction</a:t>
            </a:r>
            <a:endParaRPr lang="zh-TW" altLang="en-US" dirty="0"/>
          </a:p>
        </p:txBody>
      </p:sp>
      <p:sp>
        <p:nvSpPr>
          <p:cNvPr id="3" name="文字版面配置區 2">
            <a:extLst>
              <a:ext uri="{FF2B5EF4-FFF2-40B4-BE49-F238E27FC236}">
                <a16:creationId xmlns:a16="http://schemas.microsoft.com/office/drawing/2014/main" id="{03DC5351-1506-4E95-B792-E3F1916ADC0F}"/>
              </a:ext>
            </a:extLst>
          </p:cNvPr>
          <p:cNvSpPr>
            <a:spLocks noGrp="1"/>
          </p:cNvSpPr>
          <p:nvPr>
            <p:ph type="body" idx="1"/>
          </p:nvPr>
        </p:nvSpPr>
        <p:spPr/>
        <p:txBody>
          <a:bodyPr/>
          <a:lstStyle/>
          <a:p>
            <a:r>
              <a:rPr lang="en-US" altLang="zh-TW" sz="2000" dirty="0"/>
              <a:t>Process of cutting a foreground object out of one image and pasting it against a new background.</a:t>
            </a:r>
          </a:p>
          <a:p>
            <a:r>
              <a:rPr lang="en-US" altLang="zh-TW" sz="2000" dirty="0"/>
              <a:t>Different from segmentation techniques?</a:t>
            </a:r>
          </a:p>
          <a:p>
            <a:pPr lvl="1"/>
            <a:r>
              <a:rPr lang="en-US" altLang="zh-TW" sz="2000" dirty="0">
                <a:latin typeface="Times New Roman" panose="02020603050405020304" pitchFamily="18" charset="0"/>
                <a:cs typeface="Times New Roman" panose="02020603050405020304" pitchFamily="18" charset="0"/>
              </a:rPr>
              <a:t>Subtle interplay of mixed pixels along the along the boundary</a:t>
            </a:r>
          </a:p>
          <a:p>
            <a:r>
              <a:rPr lang="en-US" altLang="zh-TW" sz="2000" dirty="0"/>
              <a:t>Pull a </a:t>
            </a:r>
            <a:r>
              <a:rPr lang="en-US" altLang="zh-TW" sz="2000" dirty="0">
                <a:solidFill>
                  <a:srgbClr val="0070C0"/>
                </a:solidFill>
              </a:rPr>
              <a:t>matte</a:t>
            </a:r>
          </a:p>
          <a:p>
            <a:pPr lvl="1"/>
            <a:r>
              <a:rPr lang="en-US" altLang="zh-TW" sz="2000" dirty="0">
                <a:latin typeface="Times New Roman" panose="02020603050405020304" pitchFamily="18" charset="0"/>
                <a:cs typeface="Times New Roman" panose="02020603050405020304" pitchFamily="18" charset="0"/>
              </a:rPr>
              <a:t>Estimate a soft </a:t>
            </a:r>
            <a:r>
              <a:rPr lang="en-US" altLang="zh-TW" sz="2000" dirty="0">
                <a:solidFill>
                  <a:srgbClr val="0070C0"/>
                </a:solidFill>
                <a:latin typeface="Times New Roman" panose="02020603050405020304" pitchFamily="18" charset="0"/>
                <a:cs typeface="Times New Roman" panose="02020603050405020304" pitchFamily="18" charset="0"/>
              </a:rPr>
              <a:t>opacity channel α</a:t>
            </a:r>
            <a:r>
              <a:rPr lang="en-US" altLang="zh-TW" sz="2000" dirty="0">
                <a:latin typeface="Times New Roman" panose="02020603050405020304" pitchFamily="18" charset="0"/>
                <a:cs typeface="Times New Roman" panose="02020603050405020304" pitchFamily="18" charset="0"/>
              </a:rPr>
              <a:t> and the uncontaminated </a:t>
            </a:r>
            <a:r>
              <a:rPr lang="en-US" altLang="zh-TW" sz="2000" dirty="0">
                <a:solidFill>
                  <a:srgbClr val="0070C0"/>
                </a:solidFill>
                <a:latin typeface="Times New Roman" panose="02020603050405020304" pitchFamily="18" charset="0"/>
                <a:cs typeface="Times New Roman" panose="02020603050405020304" pitchFamily="18" charset="0"/>
              </a:rPr>
              <a:t>foreground colors F</a:t>
            </a:r>
            <a:r>
              <a:rPr lang="en-US" altLang="zh-TW" sz="2000" dirty="0">
                <a:latin typeface="Times New Roman" panose="02020603050405020304" pitchFamily="18" charset="0"/>
                <a:cs typeface="Times New Roman" panose="02020603050405020304" pitchFamily="18" charset="0"/>
              </a:rPr>
              <a:t> from the input composite image C.</a:t>
            </a:r>
          </a:p>
          <a:p>
            <a:endParaRPr lang="en-US" altLang="zh-TW" sz="2000" dirty="0">
              <a:sym typeface="Wingdings" panose="05000000000000000000" pitchFamily="2" charset="2"/>
            </a:endParaRPr>
          </a:p>
          <a:p>
            <a:endParaRPr lang="zh-TW" altLang="en-US" sz="2800" dirty="0"/>
          </a:p>
        </p:txBody>
      </p:sp>
    </p:spTree>
    <p:extLst>
      <p:ext uri="{BB962C8B-B14F-4D97-AF65-F5344CB8AC3E}">
        <p14:creationId xmlns:p14="http://schemas.microsoft.com/office/powerpoint/2010/main" val="1082185397"/>
      </p:ext>
    </p:extLst>
  </p:cSld>
  <p:clrMapOvr>
    <a:masterClrMapping/>
  </p:clrMapOvr>
  <p:transition>
    <p:fade thruBlk="1"/>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5590991-D80B-481D-8FD6-4BD035C76FFF}"/>
              </a:ext>
            </a:extLst>
          </p:cNvPr>
          <p:cNvSpPr>
            <a:spLocks noGrp="1"/>
          </p:cNvSpPr>
          <p:nvPr>
            <p:ph type="title"/>
          </p:nvPr>
        </p:nvSpPr>
        <p:spPr/>
        <p:txBody>
          <a:bodyPr/>
          <a:lstStyle/>
          <a:p>
            <a:r>
              <a:rPr lang="en-US" altLang="zh-TW" dirty="0"/>
              <a:t>Equation</a:t>
            </a:r>
            <a:endParaRPr lang="zh-TW" altLang="en-US" dirty="0"/>
          </a:p>
        </p:txBody>
      </p:sp>
      <mc:AlternateContent xmlns:mc="http://schemas.openxmlformats.org/markup-compatibility/2006" xmlns:a14="http://schemas.microsoft.com/office/drawing/2010/main">
        <mc:Choice Requires="a14">
          <p:sp>
            <p:nvSpPr>
              <p:cNvPr id="3" name="文字版面配置區 2">
                <a:extLst>
                  <a:ext uri="{FF2B5EF4-FFF2-40B4-BE49-F238E27FC236}">
                    <a16:creationId xmlns:a16="http://schemas.microsoft.com/office/drawing/2014/main" id="{03DC5351-1506-4E95-B792-E3F1916ADC0F}"/>
                  </a:ext>
                </a:extLst>
              </p:cNvPr>
              <p:cNvSpPr>
                <a:spLocks noGrp="1"/>
              </p:cNvSpPr>
              <p:nvPr>
                <p:ph type="body" idx="1"/>
              </p:nvPr>
            </p:nvSpPr>
            <p:spPr/>
            <p:txBody>
              <a:bodyPr/>
              <a:lstStyle/>
              <a:p>
                <a:r>
                  <a:rPr lang="en-US" altLang="zh-TW" sz="2000" dirty="0"/>
                  <a:t>The compositing equation (review)</a:t>
                </a:r>
              </a:p>
              <a:p>
                <a:pPr marL="101598" indent="0">
                  <a:buNone/>
                </a:pPr>
                <a14:m>
                  <m:oMathPara xmlns:m="http://schemas.openxmlformats.org/officeDocument/2006/math">
                    <m:oMathParaPr>
                      <m:jc m:val="centerGroup"/>
                    </m:oMathParaPr>
                    <m:oMath xmlns:m="http://schemas.openxmlformats.org/officeDocument/2006/math">
                      <m:r>
                        <a:rPr lang="x-IV_mathan" altLang="zh-TW" sz="2000">
                          <a:latin typeface="Cambria Math" panose="02040503050406030204" pitchFamily="18" charset="0"/>
                        </a:rPr>
                        <m:t>𝐶</m:t>
                      </m:r>
                      <m:r>
                        <a:rPr lang="x-IV_mathan" altLang="zh-TW" sz="2000">
                          <a:latin typeface="Cambria Math" panose="02040503050406030204" pitchFamily="18" charset="0"/>
                        </a:rPr>
                        <m:t>=</m:t>
                      </m:r>
                      <m:d>
                        <m:dPr>
                          <m:ctrlPr>
                            <a:rPr lang="x-IV_mathan" altLang="zh-TW" sz="2000" i="1">
                              <a:latin typeface="Cambria Math" panose="02040503050406030204" pitchFamily="18" charset="0"/>
                            </a:rPr>
                          </m:ctrlPr>
                        </m:dPr>
                        <m:e>
                          <m:r>
                            <a:rPr lang="x-IV_mathan" altLang="zh-TW" sz="2000">
                              <a:latin typeface="Cambria Math" panose="02040503050406030204" pitchFamily="18" charset="0"/>
                            </a:rPr>
                            <m:t>1−</m:t>
                          </m:r>
                          <m:r>
                            <m:rPr>
                              <m:sty m:val="p"/>
                            </m:rPr>
                            <a:rPr lang="x-IV_mathan" altLang="zh-TW" sz="2000">
                              <a:latin typeface="Cambria Math" panose="02040503050406030204" pitchFamily="18" charset="0"/>
                            </a:rPr>
                            <m:t>α</m:t>
                          </m:r>
                        </m:e>
                      </m:d>
                      <m:r>
                        <a:rPr lang="x-IV_mathan" altLang="zh-TW" sz="2000">
                          <a:latin typeface="Cambria Math" panose="02040503050406030204" pitchFamily="18" charset="0"/>
                        </a:rPr>
                        <m:t>𝐵</m:t>
                      </m:r>
                      <m:r>
                        <a:rPr lang="x-IV_mathan" altLang="zh-TW" sz="2000">
                          <a:latin typeface="Cambria Math" panose="02040503050406030204" pitchFamily="18" charset="0"/>
                        </a:rPr>
                        <m:t>+</m:t>
                      </m:r>
                      <m:r>
                        <a:rPr lang="x-IV_mathan" altLang="zh-TW" sz="2000">
                          <a:latin typeface="Cambria Math" panose="02040503050406030204" pitchFamily="18" charset="0"/>
                        </a:rPr>
                        <m:t>𝛼</m:t>
                      </m:r>
                      <m:r>
                        <a:rPr lang="x-IV_mathan" altLang="zh-TW" sz="2000">
                          <a:latin typeface="Cambria Math" panose="02040503050406030204" pitchFamily="18" charset="0"/>
                        </a:rPr>
                        <m:t>𝐹</m:t>
                      </m:r>
                    </m:oMath>
                  </m:oMathPara>
                </a14:m>
                <a:endParaRPr lang="en-US" altLang="zh-TW" sz="2000" dirty="0">
                  <a:sym typeface="Wingdings" panose="05000000000000000000" pitchFamily="2" charset="2"/>
                </a:endParaRPr>
              </a:p>
              <a:p>
                <a:r>
                  <a:rPr lang="en-US" altLang="zh-TW" sz="2000" dirty="0">
                    <a:sym typeface="Wingdings" panose="05000000000000000000" pitchFamily="2" charset="2"/>
                  </a:rPr>
                  <a:t>The reverse matting operation is much more challenging.</a:t>
                </a:r>
              </a:p>
              <a:p>
                <a:r>
                  <a:rPr lang="en-US" altLang="zh-TW" sz="2000" dirty="0">
                    <a:sym typeface="Wingdings" panose="05000000000000000000" pitchFamily="2" charset="2"/>
                  </a:rPr>
                  <a:t>Section structure:</a:t>
                </a:r>
              </a:p>
              <a:p>
                <a:pPr marL="615948" indent="-514350">
                  <a:buFont typeface="+mj-lt"/>
                  <a:buAutoNum type="arabicPeriod"/>
                </a:pPr>
                <a:r>
                  <a:rPr lang="en-US" altLang="zh-TW" sz="2000" dirty="0">
                    <a:sym typeface="Wingdings" panose="05000000000000000000" pitchFamily="2" charset="2"/>
                  </a:rPr>
                  <a:t>Blue screen matting</a:t>
                </a:r>
              </a:p>
              <a:p>
                <a:pPr marL="615948" indent="-514350">
                  <a:buFont typeface="+mj-lt"/>
                  <a:buAutoNum type="arabicPeriod"/>
                </a:pPr>
                <a:r>
                  <a:rPr lang="en-US" altLang="zh-TW" sz="2000" dirty="0">
                    <a:sym typeface="Wingdings" panose="05000000000000000000" pitchFamily="2" charset="2"/>
                  </a:rPr>
                  <a:t>Natural image matting</a:t>
                </a:r>
              </a:p>
              <a:p>
                <a:pPr marL="615948" indent="-514350">
                  <a:buFont typeface="+mj-lt"/>
                  <a:buAutoNum type="arabicPeriod"/>
                </a:pPr>
                <a:r>
                  <a:rPr lang="en-US" altLang="zh-TW" sz="2000" dirty="0">
                    <a:sym typeface="Wingdings" panose="05000000000000000000" pitchFamily="2" charset="2"/>
                  </a:rPr>
                  <a:t>Variants</a:t>
                </a:r>
              </a:p>
              <a:p>
                <a:endParaRPr lang="zh-TW" altLang="en-US" sz="2800" dirty="0"/>
              </a:p>
            </p:txBody>
          </p:sp>
        </mc:Choice>
        <mc:Fallback xmlns="">
          <p:sp>
            <p:nvSpPr>
              <p:cNvPr id="3" name="文字版面配置區 2">
                <a:extLst>
                  <a:ext uri="{FF2B5EF4-FFF2-40B4-BE49-F238E27FC236}">
                    <a16:creationId xmlns:a16="http://schemas.microsoft.com/office/drawing/2014/main" id="{03DC5351-1506-4E95-B792-E3F1916ADC0F}"/>
                  </a:ext>
                </a:extLst>
              </p:cNvPr>
              <p:cNvSpPr>
                <a:spLocks noGrp="1" noRot="1" noChangeAspect="1" noMove="1" noResize="1" noEditPoints="1" noAdjustHandles="1" noChangeArrowheads="1" noChangeShapeType="1" noTextEdit="1"/>
              </p:cNvSpPr>
              <p:nvPr>
                <p:ph type="body" idx="1"/>
              </p:nvPr>
            </p:nvSpPr>
            <p:spPr>
              <a:blipFill>
                <a:blip r:embed="rId3"/>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544768716"/>
      </p:ext>
    </p:extLst>
  </p:cSld>
  <p:clrMapOvr>
    <a:masterClrMapping/>
  </p:clrMapOvr>
  <p:transition>
    <p:fade thruBlk="1"/>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B7CCDE25-9879-4A84-B6DD-B67F49963B50}"/>
              </a:ext>
            </a:extLst>
          </p:cNvPr>
          <p:cNvSpPr>
            <a:spLocks noGrp="1"/>
          </p:cNvSpPr>
          <p:nvPr>
            <p:ph type="ctrTitle"/>
          </p:nvPr>
        </p:nvSpPr>
        <p:spPr/>
        <p:txBody>
          <a:bodyPr/>
          <a:lstStyle/>
          <a:p>
            <a:r>
              <a:rPr lang="en-US" altLang="zh-TW" dirty="0">
                <a:latin typeface="Times New Roman" panose="02020603050405020304" pitchFamily="18" charset="0"/>
                <a:cs typeface="Times New Roman" panose="02020603050405020304" pitchFamily="18" charset="0"/>
              </a:rPr>
              <a:t>10.4.1</a:t>
            </a:r>
            <a:br>
              <a:rPr lang="en-US" altLang="zh-TW" dirty="0">
                <a:latin typeface="Times New Roman" panose="02020603050405020304" pitchFamily="18" charset="0"/>
                <a:cs typeface="Times New Roman" panose="02020603050405020304" pitchFamily="18" charset="0"/>
              </a:rPr>
            </a:br>
            <a:r>
              <a:rPr lang="en-US" altLang="zh-TW" dirty="0">
                <a:latin typeface="Times New Roman" panose="02020603050405020304" pitchFamily="18" charset="0"/>
                <a:cs typeface="Times New Roman" panose="02020603050405020304" pitchFamily="18" charset="0"/>
              </a:rPr>
              <a:t>Blue Screen Matting</a:t>
            </a:r>
            <a:endParaRPr lang="zh-TW"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65925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5590991-D80B-481D-8FD6-4BD035C76FFF}"/>
              </a:ext>
            </a:extLst>
          </p:cNvPr>
          <p:cNvSpPr>
            <a:spLocks noGrp="1"/>
          </p:cNvSpPr>
          <p:nvPr>
            <p:ph type="title"/>
          </p:nvPr>
        </p:nvSpPr>
        <p:spPr/>
        <p:txBody>
          <a:bodyPr/>
          <a:lstStyle/>
          <a:p>
            <a:r>
              <a:rPr lang="en-US" altLang="zh-TW" dirty="0"/>
              <a:t>Blue Screen Matting</a:t>
            </a:r>
            <a:endParaRPr lang="zh-TW" altLang="en-US" dirty="0"/>
          </a:p>
        </p:txBody>
      </p:sp>
      <p:sp>
        <p:nvSpPr>
          <p:cNvPr id="3" name="文字版面配置區 2">
            <a:extLst>
              <a:ext uri="{FF2B5EF4-FFF2-40B4-BE49-F238E27FC236}">
                <a16:creationId xmlns:a16="http://schemas.microsoft.com/office/drawing/2014/main" id="{03DC5351-1506-4E95-B792-E3F1916ADC0F}"/>
              </a:ext>
            </a:extLst>
          </p:cNvPr>
          <p:cNvSpPr>
            <a:spLocks noGrp="1"/>
          </p:cNvSpPr>
          <p:nvPr>
            <p:ph type="body" idx="1"/>
          </p:nvPr>
        </p:nvSpPr>
        <p:spPr/>
        <p:txBody>
          <a:bodyPr/>
          <a:lstStyle/>
          <a:p>
            <a:r>
              <a:rPr lang="en-US" altLang="zh-TW" sz="2000" dirty="0"/>
              <a:t>Filming an actor/object in front of constant colored background.</a:t>
            </a:r>
          </a:p>
          <a:p>
            <a:r>
              <a:rPr lang="en-US" altLang="zh-TW" sz="2000" dirty="0">
                <a:sym typeface="Wingdings" panose="05000000000000000000" pitchFamily="2" charset="2"/>
              </a:rPr>
              <a:t>Chuang, </a:t>
            </a:r>
            <a:r>
              <a:rPr lang="en-US" altLang="zh-TW" sz="2000" dirty="0" err="1">
                <a:sym typeface="Wingdings" panose="05000000000000000000" pitchFamily="2" charset="2"/>
              </a:rPr>
              <a:t>Curless</a:t>
            </a:r>
            <a:r>
              <a:rPr lang="en-US" altLang="zh-TW" sz="2000" dirty="0">
                <a:sym typeface="Wingdings" panose="05000000000000000000" pitchFamily="2" charset="2"/>
              </a:rPr>
              <a:t> (’01): Mishima’s algorithm</a:t>
            </a:r>
          </a:p>
          <a:p>
            <a:endParaRPr lang="en-US" altLang="zh-TW" sz="2000" dirty="0">
              <a:sym typeface="Wingdings" panose="05000000000000000000" pitchFamily="2" charset="2"/>
            </a:endParaRPr>
          </a:p>
          <a:p>
            <a:pPr lvl="1"/>
            <a:r>
              <a:rPr lang="en-US" altLang="zh-TW" sz="2000" dirty="0">
                <a:latin typeface="Times New Roman" panose="02020603050405020304" pitchFamily="18" charset="0"/>
                <a:cs typeface="Times New Roman" panose="02020603050405020304" pitchFamily="18" charset="0"/>
                <a:sym typeface="Wingdings" panose="05000000000000000000" pitchFamily="2" charset="2"/>
              </a:rPr>
              <a:t>Fit two polyhedral surfaces, separating the foreground and background color distributions</a:t>
            </a:r>
          </a:p>
          <a:p>
            <a:pPr lvl="1"/>
            <a:r>
              <a:rPr lang="en-US" altLang="zh-TW" sz="2000" dirty="0">
                <a:latin typeface="Times New Roman" panose="02020603050405020304" pitchFamily="18" charset="0"/>
                <a:cs typeface="Times New Roman" panose="02020603050405020304" pitchFamily="18" charset="0"/>
                <a:sym typeface="Wingdings" panose="05000000000000000000" pitchFamily="2" charset="2"/>
              </a:rPr>
              <a:t>Measure a relative distance to measure </a:t>
            </a:r>
            <a:r>
              <a:rPr lang="el-GR" altLang="zh-TW" sz="2000" dirty="0">
                <a:latin typeface="Times New Roman" panose="02020603050405020304" pitchFamily="18" charset="0"/>
                <a:cs typeface="Times New Roman" panose="02020603050405020304" pitchFamily="18" charset="0"/>
                <a:sym typeface="Wingdings" panose="05000000000000000000" pitchFamily="2" charset="2"/>
              </a:rPr>
              <a:t>α</a:t>
            </a:r>
            <a:endParaRPr lang="en-US" altLang="zh-TW" sz="2000" dirty="0">
              <a:latin typeface="Times New Roman" panose="02020603050405020304" pitchFamily="18" charset="0"/>
              <a:cs typeface="Times New Roman" panose="02020603050405020304" pitchFamily="18" charset="0"/>
              <a:sym typeface="Wingdings" panose="05000000000000000000" pitchFamily="2" charset="2"/>
            </a:endParaRPr>
          </a:p>
          <a:p>
            <a:pPr lvl="1"/>
            <a:r>
              <a:rPr lang="en-US" altLang="zh-TW" sz="2000" dirty="0">
                <a:latin typeface="Times New Roman" panose="02020603050405020304" pitchFamily="18" charset="0"/>
                <a:cs typeface="Times New Roman" panose="02020603050405020304" pitchFamily="18" charset="0"/>
              </a:rPr>
              <a:t>Problem: blue spill</a:t>
            </a:r>
            <a:endParaRPr lang="zh-TW" altLang="en-US" sz="2000" dirty="0">
              <a:latin typeface="Times New Roman" panose="02020603050405020304" pitchFamily="18" charset="0"/>
              <a:cs typeface="Times New Roman" panose="02020603050405020304" pitchFamily="18" charset="0"/>
            </a:endParaRPr>
          </a:p>
        </p:txBody>
      </p:sp>
      <p:pic>
        <p:nvPicPr>
          <p:cNvPr id="4" name="圖片 3">
            <a:extLst>
              <a:ext uri="{FF2B5EF4-FFF2-40B4-BE49-F238E27FC236}">
                <a16:creationId xmlns:a16="http://schemas.microsoft.com/office/drawing/2014/main" id="{CE943602-E019-4E71-98D8-0758FDBCBB0A}"/>
              </a:ext>
            </a:extLst>
          </p:cNvPr>
          <p:cNvPicPr>
            <a:picLocks noChangeAspect="1"/>
          </p:cNvPicPr>
          <p:nvPr/>
        </p:nvPicPr>
        <p:blipFill>
          <a:blip r:embed="rId3"/>
          <a:stretch>
            <a:fillRect/>
          </a:stretch>
        </p:blipFill>
        <p:spPr>
          <a:xfrm>
            <a:off x="226135" y="2970432"/>
            <a:ext cx="1699795" cy="3887568"/>
          </a:xfrm>
          <a:prstGeom prst="rect">
            <a:avLst/>
          </a:prstGeom>
        </p:spPr>
      </p:pic>
      <p:pic>
        <p:nvPicPr>
          <p:cNvPr id="5" name="圖片 4">
            <a:extLst>
              <a:ext uri="{FF2B5EF4-FFF2-40B4-BE49-F238E27FC236}">
                <a16:creationId xmlns:a16="http://schemas.microsoft.com/office/drawing/2014/main" id="{CA99F323-511B-4B71-83F3-3DCD39886350}"/>
              </a:ext>
            </a:extLst>
          </p:cNvPr>
          <p:cNvPicPr>
            <a:picLocks noChangeAspect="1"/>
          </p:cNvPicPr>
          <p:nvPr/>
        </p:nvPicPr>
        <p:blipFill>
          <a:blip r:embed="rId4"/>
          <a:stretch>
            <a:fillRect/>
          </a:stretch>
        </p:blipFill>
        <p:spPr>
          <a:xfrm>
            <a:off x="6518343" y="4809509"/>
            <a:ext cx="2870205" cy="1875061"/>
          </a:xfrm>
          <a:prstGeom prst="rect">
            <a:avLst/>
          </a:prstGeom>
        </p:spPr>
      </p:pic>
      <p:pic>
        <p:nvPicPr>
          <p:cNvPr id="7" name="圖片 6">
            <a:extLst>
              <a:ext uri="{FF2B5EF4-FFF2-40B4-BE49-F238E27FC236}">
                <a16:creationId xmlns:a16="http://schemas.microsoft.com/office/drawing/2014/main" id="{B26EF603-DAA7-4BC1-A810-D4E2DD380FAD}"/>
              </a:ext>
            </a:extLst>
          </p:cNvPr>
          <p:cNvPicPr>
            <a:picLocks noChangeAspect="1"/>
          </p:cNvPicPr>
          <p:nvPr/>
        </p:nvPicPr>
        <p:blipFill>
          <a:blip r:embed="rId5"/>
          <a:stretch>
            <a:fillRect/>
          </a:stretch>
        </p:blipFill>
        <p:spPr>
          <a:xfrm>
            <a:off x="3777869" y="4809509"/>
            <a:ext cx="2740474" cy="1875061"/>
          </a:xfrm>
          <a:prstGeom prst="rect">
            <a:avLst/>
          </a:prstGeom>
        </p:spPr>
      </p:pic>
    </p:spTree>
    <p:extLst>
      <p:ext uri="{BB962C8B-B14F-4D97-AF65-F5344CB8AC3E}">
        <p14:creationId xmlns:p14="http://schemas.microsoft.com/office/powerpoint/2010/main" val="2042638924"/>
      </p:ext>
    </p:extLst>
  </p:cSld>
  <p:clrMapOvr>
    <a:masterClrMapping/>
  </p:clrMapOvr>
  <p:transition>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5590991-D80B-481D-8FD6-4BD035C76FFF}"/>
              </a:ext>
            </a:extLst>
          </p:cNvPr>
          <p:cNvSpPr>
            <a:spLocks noGrp="1"/>
          </p:cNvSpPr>
          <p:nvPr>
            <p:ph type="title"/>
          </p:nvPr>
        </p:nvSpPr>
        <p:spPr>
          <a:xfrm>
            <a:off x="1546027" y="310938"/>
            <a:ext cx="5171200" cy="580800"/>
          </a:xfrm>
        </p:spPr>
        <p:txBody>
          <a:bodyPr/>
          <a:lstStyle/>
          <a:p>
            <a:r>
              <a:rPr lang="en-US" altLang="zh-TW" dirty="0">
                <a:solidFill>
                  <a:schemeClr val="tx1"/>
                </a:solidFill>
              </a:rPr>
              <a:t>Introduction </a:t>
            </a:r>
            <a:endParaRPr lang="zh-TW" altLang="en-US" dirty="0">
              <a:solidFill>
                <a:schemeClr val="tx1"/>
              </a:solidFill>
            </a:endParaRPr>
          </a:p>
        </p:txBody>
      </p:sp>
      <p:sp>
        <p:nvSpPr>
          <p:cNvPr id="3" name="文字版面配置區 2">
            <a:extLst>
              <a:ext uri="{FF2B5EF4-FFF2-40B4-BE49-F238E27FC236}">
                <a16:creationId xmlns:a16="http://schemas.microsoft.com/office/drawing/2014/main" id="{03DC5351-1506-4E95-B792-E3F1916ADC0F}"/>
              </a:ext>
            </a:extLst>
          </p:cNvPr>
          <p:cNvSpPr>
            <a:spLocks noGrp="1"/>
          </p:cNvSpPr>
          <p:nvPr>
            <p:ph type="body" idx="1"/>
          </p:nvPr>
        </p:nvSpPr>
        <p:spPr>
          <a:xfrm>
            <a:off x="924800" y="1587753"/>
            <a:ext cx="9079600" cy="4149600"/>
          </a:xfrm>
        </p:spPr>
        <p:txBody>
          <a:bodyPr/>
          <a:lstStyle/>
          <a:p>
            <a:r>
              <a:rPr lang="en-US" altLang="zh-TW" sz="2000" dirty="0"/>
              <a:t>Before we can successfully merge multiple photographs, we need to characterize the functions that map incoming irradiance into pixel values and also the amount of noise present in each image.</a:t>
            </a:r>
            <a:endParaRPr lang="en-US" altLang="zh-TW" sz="2000" dirty="0">
              <a:sym typeface="Wingdings" panose="05000000000000000000" pitchFamily="2" charset="2"/>
            </a:endParaRPr>
          </a:p>
          <a:p>
            <a:endParaRPr lang="zh-TW" altLang="en-US" sz="2800" dirty="0"/>
          </a:p>
        </p:txBody>
      </p:sp>
      <p:pic>
        <p:nvPicPr>
          <p:cNvPr id="6" name="圖片 5">
            <a:extLst>
              <a:ext uri="{FF2B5EF4-FFF2-40B4-BE49-F238E27FC236}">
                <a16:creationId xmlns:a16="http://schemas.microsoft.com/office/drawing/2014/main" id="{80708366-9D91-1524-21D8-A59AAE848617}"/>
              </a:ext>
            </a:extLst>
          </p:cNvPr>
          <p:cNvPicPr>
            <a:picLocks noChangeAspect="1"/>
          </p:cNvPicPr>
          <p:nvPr/>
        </p:nvPicPr>
        <p:blipFill>
          <a:blip r:embed="rId3"/>
          <a:stretch>
            <a:fillRect/>
          </a:stretch>
        </p:blipFill>
        <p:spPr>
          <a:xfrm>
            <a:off x="1546027" y="3943766"/>
            <a:ext cx="3727658" cy="2312896"/>
          </a:xfrm>
          <a:prstGeom prst="rect">
            <a:avLst/>
          </a:prstGeom>
        </p:spPr>
      </p:pic>
      <p:pic>
        <p:nvPicPr>
          <p:cNvPr id="7" name="圖片 6">
            <a:extLst>
              <a:ext uri="{FF2B5EF4-FFF2-40B4-BE49-F238E27FC236}">
                <a16:creationId xmlns:a16="http://schemas.microsoft.com/office/drawing/2014/main" id="{FEC8F1D2-5234-E401-9F91-6BD4E25819EA}"/>
              </a:ext>
            </a:extLst>
          </p:cNvPr>
          <p:cNvPicPr>
            <a:picLocks noChangeAspect="1"/>
          </p:cNvPicPr>
          <p:nvPr/>
        </p:nvPicPr>
        <p:blipFill>
          <a:blip r:embed="rId4"/>
          <a:stretch>
            <a:fillRect/>
          </a:stretch>
        </p:blipFill>
        <p:spPr>
          <a:xfrm>
            <a:off x="5792395" y="4042038"/>
            <a:ext cx="3727657" cy="2265208"/>
          </a:xfrm>
          <a:prstGeom prst="rect">
            <a:avLst/>
          </a:prstGeom>
        </p:spPr>
      </p:pic>
    </p:spTree>
    <p:extLst>
      <p:ext uri="{BB962C8B-B14F-4D97-AF65-F5344CB8AC3E}">
        <p14:creationId xmlns:p14="http://schemas.microsoft.com/office/powerpoint/2010/main" val="1775532361"/>
      </p:ext>
    </p:extLst>
  </p:cSld>
  <p:clrMapOvr>
    <a:masterClrMapping/>
  </p:clrMapOvr>
  <p:transition>
    <p:fade thruBlk="1"/>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5590991-D80B-481D-8FD6-4BD035C76FFF}"/>
              </a:ext>
            </a:extLst>
          </p:cNvPr>
          <p:cNvSpPr>
            <a:spLocks noGrp="1"/>
          </p:cNvSpPr>
          <p:nvPr>
            <p:ph type="title"/>
          </p:nvPr>
        </p:nvSpPr>
        <p:spPr/>
        <p:txBody>
          <a:bodyPr/>
          <a:lstStyle/>
          <a:p>
            <a:r>
              <a:rPr lang="en-US" altLang="zh-TW" dirty="0"/>
              <a:t>Two Screen Matting</a:t>
            </a:r>
            <a:endParaRPr lang="zh-TW" altLang="en-US" dirty="0"/>
          </a:p>
        </p:txBody>
      </p:sp>
      <mc:AlternateContent xmlns:mc="http://schemas.openxmlformats.org/markup-compatibility/2006" xmlns:a14="http://schemas.microsoft.com/office/drawing/2010/main">
        <mc:Choice Requires="a14">
          <p:sp>
            <p:nvSpPr>
              <p:cNvPr id="3" name="文字版面配置區 2">
                <a:extLst>
                  <a:ext uri="{FF2B5EF4-FFF2-40B4-BE49-F238E27FC236}">
                    <a16:creationId xmlns:a16="http://schemas.microsoft.com/office/drawing/2014/main" id="{03DC5351-1506-4E95-B792-E3F1916ADC0F}"/>
                  </a:ext>
                </a:extLst>
              </p:cNvPr>
              <p:cNvSpPr>
                <a:spLocks noGrp="1"/>
              </p:cNvSpPr>
              <p:nvPr>
                <p:ph type="body" idx="1"/>
              </p:nvPr>
            </p:nvSpPr>
            <p:spPr/>
            <p:txBody>
              <a:bodyPr/>
              <a:lstStyle/>
              <a:p>
                <a:r>
                  <a:rPr lang="en-US" altLang="zh-TW" sz="2000" dirty="0"/>
                  <a:t>Use more than one color to over-constrain the equations</a:t>
                </a:r>
              </a:p>
              <a:p>
                <a:pPr marL="101598" indent="0">
                  <a:buNone/>
                </a:pPr>
                <a14:m>
                  <m:oMathPara xmlns:m="http://schemas.openxmlformats.org/officeDocument/2006/math">
                    <m:oMathParaPr>
                      <m:jc m:val="centerGroup"/>
                    </m:oMathParaPr>
                    <m:oMath xmlns:m="http://schemas.openxmlformats.org/officeDocument/2006/math">
                      <m:r>
                        <a:rPr lang="x-IV_mathan" altLang="zh-TW" sz="2000">
                          <a:latin typeface="Cambria Math" panose="02040503050406030204" pitchFamily="18" charset="0"/>
                        </a:rPr>
                        <m:t>𝐶</m:t>
                      </m:r>
                      <m:r>
                        <a:rPr lang="x-IV_mathan" altLang="zh-TW" sz="2000">
                          <a:latin typeface="Cambria Math" panose="02040503050406030204" pitchFamily="18" charset="0"/>
                        </a:rPr>
                        <m:t>−</m:t>
                      </m:r>
                      <m:r>
                        <a:rPr lang="x-IV_mathan" altLang="zh-TW" sz="2000">
                          <a:latin typeface="Cambria Math" panose="02040503050406030204" pitchFamily="18" charset="0"/>
                        </a:rPr>
                        <m:t>𝛼</m:t>
                      </m:r>
                      <m:r>
                        <a:rPr lang="x-IV_mathan" altLang="zh-TW" sz="2000">
                          <a:latin typeface="Cambria Math" panose="02040503050406030204" pitchFamily="18" charset="0"/>
                        </a:rPr>
                        <m:t>𝐹</m:t>
                      </m:r>
                      <m:r>
                        <a:rPr lang="x-IV_mathan" altLang="zh-TW" sz="2000">
                          <a:latin typeface="Cambria Math" panose="02040503050406030204" pitchFamily="18" charset="0"/>
                        </a:rPr>
                        <m:t>=</m:t>
                      </m:r>
                      <m:d>
                        <m:dPr>
                          <m:ctrlPr>
                            <a:rPr lang="x-IV_mathan" altLang="zh-TW" sz="2000" i="1">
                              <a:latin typeface="Cambria Math" panose="02040503050406030204" pitchFamily="18" charset="0"/>
                            </a:rPr>
                          </m:ctrlPr>
                        </m:dPr>
                        <m:e>
                          <m:r>
                            <a:rPr lang="x-IV_mathan" altLang="zh-TW" sz="2000">
                              <a:latin typeface="Cambria Math" panose="02040503050406030204" pitchFamily="18" charset="0"/>
                            </a:rPr>
                            <m:t>1−</m:t>
                          </m:r>
                          <m:r>
                            <m:rPr>
                              <m:sty m:val="p"/>
                            </m:rPr>
                            <a:rPr lang="x-IV_mathan" altLang="zh-TW" sz="2000">
                              <a:latin typeface="Cambria Math" panose="02040503050406030204" pitchFamily="18" charset="0"/>
                            </a:rPr>
                            <m:t>α</m:t>
                          </m:r>
                        </m:e>
                      </m:d>
                      <m:r>
                        <a:rPr lang="x-IV_mathan" altLang="zh-TW" sz="2000">
                          <a:latin typeface="Cambria Math" panose="02040503050406030204" pitchFamily="18" charset="0"/>
                        </a:rPr>
                        <m:t>𝐵</m:t>
                      </m:r>
                    </m:oMath>
                  </m:oMathPara>
                </a14:m>
                <a:endParaRPr lang="en-US" altLang="zh-TW" sz="2000" dirty="0"/>
              </a:p>
              <a:p>
                <a14:m>
                  <m:oMath xmlns:m="http://schemas.openxmlformats.org/officeDocument/2006/math">
                    <m:r>
                      <a:rPr lang="zh-TW" altLang="zh-TW" sz="2000">
                        <a:latin typeface="Cambria Math" panose="02040503050406030204" pitchFamily="18" charset="0"/>
                      </a:rPr>
                      <m:t>𝐵</m:t>
                    </m:r>
                  </m:oMath>
                </a14:m>
                <a:r>
                  <a:rPr lang="en-US" altLang="zh-TW" sz="2000" dirty="0"/>
                  <a:t> should be chosen so as not to saturate </a:t>
                </a:r>
                <a14:m>
                  <m:oMath xmlns:m="http://schemas.openxmlformats.org/officeDocument/2006/math">
                    <m:r>
                      <a:rPr lang="zh-TW" altLang="zh-TW" sz="2000">
                        <a:latin typeface="Cambria Math" panose="02040503050406030204" pitchFamily="18" charset="0"/>
                      </a:rPr>
                      <m:t>𝐶</m:t>
                    </m:r>
                  </m:oMath>
                </a14:m>
                <a:endParaRPr lang="en-US" altLang="zh-TW" sz="2000" dirty="0"/>
              </a:p>
              <a:p>
                <a:r>
                  <a:rPr lang="en-US" altLang="zh-TW" sz="2000" dirty="0"/>
                  <a:t>several values of </a:t>
                </a:r>
                <a14:m>
                  <m:oMath xmlns:m="http://schemas.openxmlformats.org/officeDocument/2006/math">
                    <m:r>
                      <a:rPr lang="zh-TW" altLang="zh-TW" sz="2000">
                        <a:latin typeface="Cambria Math" panose="02040503050406030204" pitchFamily="18" charset="0"/>
                      </a:rPr>
                      <m:t>𝐵</m:t>
                    </m:r>
                  </m:oMath>
                </a14:m>
                <a:r>
                  <a:rPr lang="en-US" altLang="zh-TW" sz="2000" dirty="0"/>
                  <a:t> should be used</a:t>
                </a:r>
                <a:endParaRPr lang="zh-TW" altLang="en-US" sz="2000" dirty="0"/>
              </a:p>
            </p:txBody>
          </p:sp>
        </mc:Choice>
        <mc:Fallback xmlns="">
          <p:sp>
            <p:nvSpPr>
              <p:cNvPr id="3" name="文字版面配置區 2">
                <a:extLst>
                  <a:ext uri="{FF2B5EF4-FFF2-40B4-BE49-F238E27FC236}">
                    <a16:creationId xmlns:a16="http://schemas.microsoft.com/office/drawing/2014/main" id="{03DC5351-1506-4E95-B792-E3F1916ADC0F}"/>
                  </a:ext>
                </a:extLst>
              </p:cNvPr>
              <p:cNvSpPr>
                <a:spLocks noGrp="1" noRot="1" noChangeAspect="1" noMove="1" noResize="1" noEditPoints="1" noAdjustHandles="1" noChangeArrowheads="1" noChangeShapeType="1" noTextEdit="1"/>
              </p:cNvSpPr>
              <p:nvPr>
                <p:ph type="body" idx="1"/>
              </p:nvPr>
            </p:nvSpPr>
            <p:spPr>
              <a:blipFill>
                <a:blip r:embed="rId3"/>
                <a:stretch>
                  <a:fillRect/>
                </a:stretch>
              </a:blipFill>
            </p:spPr>
            <p:txBody>
              <a:bodyPr/>
              <a:lstStyle/>
              <a:p>
                <a:r>
                  <a:rPr lang="zh-TW" altLang="en-US">
                    <a:noFill/>
                  </a:rPr>
                  <a:t> </a:t>
                </a:r>
              </a:p>
            </p:txBody>
          </p:sp>
        </mc:Fallback>
      </mc:AlternateContent>
      <p:pic>
        <p:nvPicPr>
          <p:cNvPr id="8" name="圖片 7">
            <a:extLst>
              <a:ext uri="{FF2B5EF4-FFF2-40B4-BE49-F238E27FC236}">
                <a16:creationId xmlns:a16="http://schemas.microsoft.com/office/drawing/2014/main" id="{A61DF5B8-293F-48DC-A034-012197C1F3C8}"/>
              </a:ext>
            </a:extLst>
          </p:cNvPr>
          <p:cNvPicPr>
            <a:picLocks noChangeAspect="1"/>
          </p:cNvPicPr>
          <p:nvPr/>
        </p:nvPicPr>
        <p:blipFill>
          <a:blip r:embed="rId4"/>
          <a:stretch>
            <a:fillRect/>
          </a:stretch>
        </p:blipFill>
        <p:spPr>
          <a:xfrm>
            <a:off x="2421409" y="4534087"/>
            <a:ext cx="1818082" cy="2258194"/>
          </a:xfrm>
          <a:prstGeom prst="rect">
            <a:avLst/>
          </a:prstGeom>
        </p:spPr>
      </p:pic>
      <p:pic>
        <p:nvPicPr>
          <p:cNvPr id="9" name="圖片 8">
            <a:extLst>
              <a:ext uri="{FF2B5EF4-FFF2-40B4-BE49-F238E27FC236}">
                <a16:creationId xmlns:a16="http://schemas.microsoft.com/office/drawing/2014/main" id="{B8EECACE-A1E8-4654-913E-F803213BE43E}"/>
              </a:ext>
            </a:extLst>
          </p:cNvPr>
          <p:cNvPicPr>
            <a:picLocks noChangeAspect="1"/>
          </p:cNvPicPr>
          <p:nvPr/>
        </p:nvPicPr>
        <p:blipFill>
          <a:blip r:embed="rId5"/>
          <a:stretch>
            <a:fillRect/>
          </a:stretch>
        </p:blipFill>
        <p:spPr>
          <a:xfrm>
            <a:off x="4819233" y="4577551"/>
            <a:ext cx="1707918" cy="2171265"/>
          </a:xfrm>
          <a:prstGeom prst="rect">
            <a:avLst/>
          </a:prstGeom>
        </p:spPr>
      </p:pic>
    </p:spTree>
    <p:extLst>
      <p:ext uri="{BB962C8B-B14F-4D97-AF65-F5344CB8AC3E}">
        <p14:creationId xmlns:p14="http://schemas.microsoft.com/office/powerpoint/2010/main" val="2877231331"/>
      </p:ext>
    </p:extLst>
  </p:cSld>
  <p:clrMapOvr>
    <a:masterClrMapping/>
  </p:clrMapOvr>
  <p:transition>
    <p:fade thruBlk="1"/>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B7CCDE25-9879-4A84-B6DD-B67F49963B50}"/>
              </a:ext>
            </a:extLst>
          </p:cNvPr>
          <p:cNvSpPr>
            <a:spLocks noGrp="1"/>
          </p:cNvSpPr>
          <p:nvPr>
            <p:ph type="ctrTitle"/>
          </p:nvPr>
        </p:nvSpPr>
        <p:spPr/>
        <p:txBody>
          <a:bodyPr/>
          <a:lstStyle/>
          <a:p>
            <a:r>
              <a:rPr lang="en-US" altLang="zh-TW" dirty="0">
                <a:latin typeface="Times New Roman" panose="02020603050405020304" pitchFamily="18" charset="0"/>
                <a:cs typeface="Times New Roman" panose="02020603050405020304" pitchFamily="18" charset="0"/>
              </a:rPr>
              <a:t>10.4.2</a:t>
            </a:r>
            <a:br>
              <a:rPr lang="en-US" altLang="zh-TW" dirty="0">
                <a:latin typeface="Times New Roman" panose="02020603050405020304" pitchFamily="18" charset="0"/>
                <a:cs typeface="Times New Roman" panose="02020603050405020304" pitchFamily="18" charset="0"/>
              </a:rPr>
            </a:br>
            <a:r>
              <a:rPr lang="en-US" altLang="zh-TW" dirty="0">
                <a:latin typeface="Times New Roman" panose="02020603050405020304" pitchFamily="18" charset="0"/>
                <a:cs typeface="Times New Roman" panose="02020603050405020304" pitchFamily="18" charset="0"/>
              </a:rPr>
              <a:t>Natural Image Matting</a:t>
            </a:r>
            <a:endParaRPr lang="zh-TW"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68688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5590991-D80B-481D-8FD6-4BD035C76FFF}"/>
              </a:ext>
            </a:extLst>
          </p:cNvPr>
          <p:cNvSpPr>
            <a:spLocks noGrp="1"/>
          </p:cNvSpPr>
          <p:nvPr>
            <p:ph type="title"/>
          </p:nvPr>
        </p:nvSpPr>
        <p:spPr/>
        <p:txBody>
          <a:bodyPr/>
          <a:lstStyle/>
          <a:p>
            <a:r>
              <a:rPr lang="en-US" altLang="zh-TW" dirty="0"/>
              <a:t>Introduction</a:t>
            </a:r>
            <a:endParaRPr lang="zh-TW" altLang="en-US" dirty="0"/>
          </a:p>
        </p:txBody>
      </p:sp>
      <p:sp>
        <p:nvSpPr>
          <p:cNvPr id="3" name="文字版面配置區 2">
            <a:extLst>
              <a:ext uri="{FF2B5EF4-FFF2-40B4-BE49-F238E27FC236}">
                <a16:creationId xmlns:a16="http://schemas.microsoft.com/office/drawing/2014/main" id="{03DC5351-1506-4E95-B792-E3F1916ADC0F}"/>
              </a:ext>
            </a:extLst>
          </p:cNvPr>
          <p:cNvSpPr>
            <a:spLocks noGrp="1"/>
          </p:cNvSpPr>
          <p:nvPr>
            <p:ph type="body" idx="1"/>
          </p:nvPr>
        </p:nvSpPr>
        <p:spPr/>
        <p:txBody>
          <a:bodyPr/>
          <a:lstStyle/>
          <a:p>
            <a:r>
              <a:rPr lang="en-US" altLang="zh-TW" sz="2000" dirty="0"/>
              <a:t>Nothing known about the background, except a rough segmentation, known as </a:t>
            </a:r>
            <a:r>
              <a:rPr lang="en-US" altLang="zh-TW" sz="2000" dirty="0" err="1">
                <a:solidFill>
                  <a:srgbClr val="0070C0"/>
                </a:solidFill>
              </a:rPr>
              <a:t>trimap</a:t>
            </a:r>
            <a:r>
              <a:rPr lang="en-US" altLang="zh-TW" sz="2000" dirty="0"/>
              <a:t>.</a:t>
            </a:r>
          </a:p>
          <a:p>
            <a:endParaRPr lang="zh-TW" altLang="en-US" sz="2267" dirty="0"/>
          </a:p>
        </p:txBody>
      </p:sp>
      <p:pic>
        <p:nvPicPr>
          <p:cNvPr id="4" name="圖片 3">
            <a:extLst>
              <a:ext uri="{FF2B5EF4-FFF2-40B4-BE49-F238E27FC236}">
                <a16:creationId xmlns:a16="http://schemas.microsoft.com/office/drawing/2014/main" id="{59D67DD1-2B40-4F85-A983-A4264ACE0C5D}"/>
              </a:ext>
            </a:extLst>
          </p:cNvPr>
          <p:cNvPicPr>
            <a:picLocks noChangeAspect="1"/>
          </p:cNvPicPr>
          <p:nvPr/>
        </p:nvPicPr>
        <p:blipFill>
          <a:blip r:embed="rId3"/>
          <a:stretch>
            <a:fillRect/>
          </a:stretch>
        </p:blipFill>
        <p:spPr>
          <a:xfrm>
            <a:off x="2550436" y="3429000"/>
            <a:ext cx="3831031" cy="2722418"/>
          </a:xfrm>
          <a:prstGeom prst="rect">
            <a:avLst/>
          </a:prstGeom>
        </p:spPr>
      </p:pic>
    </p:spTree>
    <p:extLst>
      <p:ext uri="{BB962C8B-B14F-4D97-AF65-F5344CB8AC3E}">
        <p14:creationId xmlns:p14="http://schemas.microsoft.com/office/powerpoint/2010/main" val="2654189138"/>
      </p:ext>
    </p:extLst>
  </p:cSld>
  <p:clrMapOvr>
    <a:masterClrMapping/>
  </p:clrMapOvr>
  <p:transition>
    <p:fade thruBlk="1"/>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5590991-D80B-481D-8FD6-4BD035C76FFF}"/>
              </a:ext>
            </a:extLst>
          </p:cNvPr>
          <p:cNvSpPr>
            <a:spLocks noGrp="1"/>
          </p:cNvSpPr>
          <p:nvPr>
            <p:ph type="title"/>
          </p:nvPr>
        </p:nvSpPr>
        <p:spPr/>
        <p:txBody>
          <a:bodyPr/>
          <a:lstStyle/>
          <a:p>
            <a:r>
              <a:rPr lang="en-US" altLang="zh-TW" dirty="0"/>
              <a:t>Knockout</a:t>
            </a:r>
            <a:endParaRPr lang="zh-TW" altLang="en-US" dirty="0"/>
          </a:p>
        </p:txBody>
      </p:sp>
      <p:sp>
        <p:nvSpPr>
          <p:cNvPr id="3" name="文字版面配置區 2">
            <a:extLst>
              <a:ext uri="{FF2B5EF4-FFF2-40B4-BE49-F238E27FC236}">
                <a16:creationId xmlns:a16="http://schemas.microsoft.com/office/drawing/2014/main" id="{03DC5351-1506-4E95-B792-E3F1916ADC0F}"/>
              </a:ext>
            </a:extLst>
          </p:cNvPr>
          <p:cNvSpPr>
            <a:spLocks noGrp="1"/>
          </p:cNvSpPr>
          <p:nvPr>
            <p:ph type="body" idx="1"/>
          </p:nvPr>
        </p:nvSpPr>
        <p:spPr/>
        <p:txBody>
          <a:bodyPr/>
          <a:lstStyle/>
          <a:p>
            <a:r>
              <a:rPr lang="en-US" altLang="zh-TW" sz="2000" dirty="0"/>
              <a:t>Simple algorithm: </a:t>
            </a:r>
            <a:r>
              <a:rPr lang="en-US" altLang="zh-TW" sz="2000" dirty="0">
                <a:solidFill>
                  <a:srgbClr val="0070C0"/>
                </a:solidFill>
              </a:rPr>
              <a:t>Knockout</a:t>
            </a:r>
          </a:p>
          <a:p>
            <a:pPr marL="1225533" lvl="1" indent="-514350">
              <a:buFont typeface="+mj-lt"/>
              <a:buAutoNum type="arabicPeriod"/>
            </a:pPr>
            <a:r>
              <a:rPr lang="en-US" altLang="zh-TW" sz="2000" dirty="0">
                <a:latin typeface="Times New Roman" panose="02020603050405020304" pitchFamily="18" charset="0"/>
                <a:cs typeface="Times New Roman" panose="02020603050405020304" pitchFamily="18" charset="0"/>
              </a:rPr>
              <a:t>Nearest known foreground and background pixels are determined to produce per-pixel foreground and background color estimate</a:t>
            </a:r>
          </a:p>
          <a:p>
            <a:pPr marL="1225533" lvl="1" indent="-514350">
              <a:buFont typeface="+mj-lt"/>
              <a:buAutoNum type="arabicPeriod"/>
            </a:pPr>
            <a:r>
              <a:rPr lang="en-US" altLang="zh-TW" sz="2000" dirty="0">
                <a:latin typeface="Times New Roman" panose="02020603050405020304" pitchFamily="18" charset="0"/>
                <a:cs typeface="Times New Roman" panose="02020603050405020304" pitchFamily="18" charset="0"/>
              </a:rPr>
              <a:t>Background color is adjusted so the measured color C lies on the line between F and B</a:t>
            </a:r>
          </a:p>
          <a:p>
            <a:pPr marL="1225533" lvl="1" indent="-514350">
              <a:buFont typeface="+mj-lt"/>
              <a:buAutoNum type="arabicPeriod"/>
            </a:pPr>
            <a:r>
              <a:rPr lang="en-US" altLang="zh-TW" sz="2000" dirty="0">
                <a:latin typeface="Times New Roman" panose="02020603050405020304" pitchFamily="18" charset="0"/>
                <a:cs typeface="Times New Roman" panose="02020603050405020304" pitchFamily="18" charset="0"/>
              </a:rPr>
              <a:t>Opacity </a:t>
            </a:r>
            <a:r>
              <a:rPr lang="el-GR" altLang="zh-TW" sz="2000" dirty="0">
                <a:latin typeface="Times New Roman" panose="02020603050405020304" pitchFamily="18" charset="0"/>
                <a:cs typeface="Times New Roman" panose="02020603050405020304" pitchFamily="18" charset="0"/>
              </a:rPr>
              <a:t>α</a:t>
            </a:r>
            <a:r>
              <a:rPr lang="en-US" altLang="zh-TW" sz="2000" dirty="0">
                <a:latin typeface="Times New Roman" panose="02020603050405020304" pitchFamily="18" charset="0"/>
                <a:cs typeface="Times New Roman" panose="02020603050405020304" pitchFamily="18" charset="0"/>
              </a:rPr>
              <a:t> is estimated on per-channel basis</a:t>
            </a:r>
          </a:p>
          <a:p>
            <a:r>
              <a:rPr lang="en-US" altLang="zh-TW" sz="2000" dirty="0"/>
              <a:t>Problem when background consist more than one dominant color</a:t>
            </a:r>
            <a:endParaRPr lang="zh-TW" altLang="en-US" sz="2000" dirty="0"/>
          </a:p>
        </p:txBody>
      </p:sp>
      <p:pic>
        <p:nvPicPr>
          <p:cNvPr id="5" name="圖片 4">
            <a:extLst>
              <a:ext uri="{FF2B5EF4-FFF2-40B4-BE49-F238E27FC236}">
                <a16:creationId xmlns:a16="http://schemas.microsoft.com/office/drawing/2014/main" id="{F904EC32-2BD1-4809-9859-D934150EA597}"/>
              </a:ext>
            </a:extLst>
          </p:cNvPr>
          <p:cNvPicPr>
            <a:picLocks noChangeAspect="1"/>
          </p:cNvPicPr>
          <p:nvPr/>
        </p:nvPicPr>
        <p:blipFill>
          <a:blip r:embed="rId3"/>
          <a:stretch>
            <a:fillRect/>
          </a:stretch>
        </p:blipFill>
        <p:spPr>
          <a:xfrm>
            <a:off x="137100" y="2741216"/>
            <a:ext cx="1876757" cy="3887568"/>
          </a:xfrm>
          <a:prstGeom prst="rect">
            <a:avLst/>
          </a:prstGeom>
        </p:spPr>
      </p:pic>
      <p:pic>
        <p:nvPicPr>
          <p:cNvPr id="7" name="圖片 6">
            <a:extLst>
              <a:ext uri="{FF2B5EF4-FFF2-40B4-BE49-F238E27FC236}">
                <a16:creationId xmlns:a16="http://schemas.microsoft.com/office/drawing/2014/main" id="{990B19A8-BFF0-4B67-8399-8696D84F286A}"/>
              </a:ext>
            </a:extLst>
          </p:cNvPr>
          <p:cNvPicPr>
            <a:picLocks noChangeAspect="1"/>
          </p:cNvPicPr>
          <p:nvPr/>
        </p:nvPicPr>
        <p:blipFill>
          <a:blip r:embed="rId4"/>
          <a:stretch>
            <a:fillRect/>
          </a:stretch>
        </p:blipFill>
        <p:spPr>
          <a:xfrm>
            <a:off x="5911702" y="4685000"/>
            <a:ext cx="3257284" cy="2048395"/>
          </a:xfrm>
          <a:prstGeom prst="rect">
            <a:avLst/>
          </a:prstGeom>
        </p:spPr>
      </p:pic>
    </p:spTree>
    <p:extLst>
      <p:ext uri="{BB962C8B-B14F-4D97-AF65-F5344CB8AC3E}">
        <p14:creationId xmlns:p14="http://schemas.microsoft.com/office/powerpoint/2010/main" val="1927837748"/>
      </p:ext>
    </p:extLst>
  </p:cSld>
  <p:clrMapOvr>
    <a:masterClrMapping/>
  </p:clrMapOvr>
  <p:transition>
    <p:fade thruBlk="1"/>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5590991-D80B-481D-8FD6-4BD035C76FFF}"/>
              </a:ext>
            </a:extLst>
          </p:cNvPr>
          <p:cNvSpPr>
            <a:spLocks noGrp="1"/>
          </p:cNvSpPr>
          <p:nvPr>
            <p:ph type="title"/>
          </p:nvPr>
        </p:nvSpPr>
        <p:spPr/>
        <p:txBody>
          <a:bodyPr/>
          <a:lstStyle/>
          <a:p>
            <a:r>
              <a:rPr lang="en-US" altLang="zh-TW" dirty="0"/>
              <a:t>Bayesian</a:t>
            </a:r>
            <a:endParaRPr lang="zh-TW" altLang="en-US" dirty="0"/>
          </a:p>
        </p:txBody>
      </p:sp>
      <p:sp>
        <p:nvSpPr>
          <p:cNvPr id="3" name="文字版面配置區 2">
            <a:extLst>
              <a:ext uri="{FF2B5EF4-FFF2-40B4-BE49-F238E27FC236}">
                <a16:creationId xmlns:a16="http://schemas.microsoft.com/office/drawing/2014/main" id="{03DC5351-1506-4E95-B792-E3F1916ADC0F}"/>
              </a:ext>
            </a:extLst>
          </p:cNvPr>
          <p:cNvSpPr>
            <a:spLocks noGrp="1"/>
          </p:cNvSpPr>
          <p:nvPr>
            <p:ph type="body" idx="1"/>
          </p:nvPr>
        </p:nvSpPr>
        <p:spPr/>
        <p:txBody>
          <a:bodyPr/>
          <a:lstStyle/>
          <a:p>
            <a:r>
              <a:rPr lang="en-US" altLang="zh-TW" sz="2000" dirty="0"/>
              <a:t>More accurate: treat F and B as distribution sampled over some region</a:t>
            </a:r>
          </a:p>
          <a:p>
            <a:endParaRPr lang="en-US" altLang="zh-TW" sz="2000" dirty="0"/>
          </a:p>
          <a:p>
            <a:r>
              <a:rPr lang="en-US" altLang="zh-TW" sz="2000" dirty="0"/>
              <a:t>Chuang, </a:t>
            </a:r>
            <a:r>
              <a:rPr lang="en-US" altLang="zh-TW" sz="2000" dirty="0" err="1"/>
              <a:t>Curless</a:t>
            </a:r>
            <a:r>
              <a:rPr lang="en-US" altLang="zh-TW" sz="2000" dirty="0"/>
              <a:t> (’01)</a:t>
            </a:r>
          </a:p>
          <a:p>
            <a:endParaRPr lang="en-US" altLang="zh-TW" sz="2000" dirty="0"/>
          </a:p>
          <a:p>
            <a:pPr lvl="1"/>
            <a:r>
              <a:rPr lang="en-US" altLang="zh-TW" sz="2000" dirty="0">
                <a:latin typeface="Times New Roman" panose="02020603050405020304" pitchFamily="18" charset="0"/>
                <a:cs typeface="Times New Roman" panose="02020603050405020304" pitchFamily="18" charset="0"/>
              </a:rPr>
              <a:t>Use full 3x3 color covariance matrices to model mixture of correlated Gaussians</a:t>
            </a:r>
          </a:p>
          <a:p>
            <a:pPr lvl="1"/>
            <a:endParaRPr lang="en-US" altLang="zh-TW" sz="2000" dirty="0">
              <a:latin typeface="Times New Roman" panose="02020603050405020304" pitchFamily="18" charset="0"/>
              <a:cs typeface="Times New Roman" panose="02020603050405020304" pitchFamily="18" charset="0"/>
            </a:endParaRPr>
          </a:p>
          <a:p>
            <a:pPr lvl="1"/>
            <a:r>
              <a:rPr lang="en-US" altLang="zh-TW" sz="2000" dirty="0">
                <a:latin typeface="Times New Roman" panose="02020603050405020304" pitchFamily="18" charset="0"/>
                <a:cs typeface="Times New Roman" panose="02020603050405020304" pitchFamily="18" charset="0"/>
              </a:rPr>
              <a:t>Matte extraction proceeds in strips starting from known color values growing into the unknown regions</a:t>
            </a:r>
          </a:p>
          <a:p>
            <a:pPr lvl="1"/>
            <a:endParaRPr lang="en-US" altLang="zh-TW" sz="2000" dirty="0">
              <a:latin typeface="Times New Roman" panose="02020603050405020304" pitchFamily="18" charset="0"/>
              <a:cs typeface="Times New Roman" panose="02020603050405020304" pitchFamily="18" charset="0"/>
            </a:endParaRPr>
          </a:p>
          <a:p>
            <a:pPr lvl="1"/>
            <a:r>
              <a:rPr lang="en-US" altLang="zh-TW" sz="2000" dirty="0">
                <a:latin typeface="Times New Roman" panose="02020603050405020304" pitchFamily="18" charset="0"/>
                <a:cs typeface="Times New Roman" panose="02020603050405020304" pitchFamily="18" charset="0"/>
              </a:rPr>
              <a:t>Fully Bayesian</a:t>
            </a:r>
            <a:endParaRPr lang="zh-TW" alt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605315"/>
      </p:ext>
    </p:extLst>
  </p:cSld>
  <p:clrMapOvr>
    <a:masterClrMapping/>
  </p:clrMapOvr>
  <p:transition>
    <p:fade thruBlk="1"/>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5590991-D80B-481D-8FD6-4BD035C76FFF}"/>
              </a:ext>
            </a:extLst>
          </p:cNvPr>
          <p:cNvSpPr>
            <a:spLocks noGrp="1"/>
          </p:cNvSpPr>
          <p:nvPr>
            <p:ph type="title"/>
          </p:nvPr>
        </p:nvSpPr>
        <p:spPr/>
        <p:txBody>
          <a:bodyPr/>
          <a:lstStyle/>
          <a:p>
            <a:r>
              <a:rPr lang="en-US" altLang="zh-TW" dirty="0"/>
              <a:t>Bayesian</a:t>
            </a:r>
            <a:endParaRPr lang="zh-TW" altLang="en-US" dirty="0"/>
          </a:p>
        </p:txBody>
      </p:sp>
      <p:sp>
        <p:nvSpPr>
          <p:cNvPr id="3" name="文字版面配置區 2">
            <a:extLst>
              <a:ext uri="{FF2B5EF4-FFF2-40B4-BE49-F238E27FC236}">
                <a16:creationId xmlns:a16="http://schemas.microsoft.com/office/drawing/2014/main" id="{03DC5351-1506-4E95-B792-E3F1916ADC0F}"/>
              </a:ext>
            </a:extLst>
          </p:cNvPr>
          <p:cNvSpPr>
            <a:spLocks noGrp="1"/>
          </p:cNvSpPr>
          <p:nvPr>
            <p:ph type="body" idx="1"/>
          </p:nvPr>
        </p:nvSpPr>
        <p:spPr/>
        <p:txBody>
          <a:bodyPr/>
          <a:lstStyle/>
          <a:p>
            <a:r>
              <a:rPr lang="en-US" altLang="zh-TW" sz="2000" dirty="0"/>
              <a:t>Results</a:t>
            </a:r>
            <a:endParaRPr lang="x-IV_mathan" altLang="zh-TW" sz="2000" dirty="0"/>
          </a:p>
          <a:p>
            <a:pPr marL="101598" indent="0">
              <a:buNone/>
            </a:pPr>
            <a:endParaRPr lang="en-US" altLang="zh-TW" sz="1600" dirty="0"/>
          </a:p>
        </p:txBody>
      </p:sp>
      <p:pic>
        <p:nvPicPr>
          <p:cNvPr id="4" name="圖片 3">
            <a:extLst>
              <a:ext uri="{FF2B5EF4-FFF2-40B4-BE49-F238E27FC236}">
                <a16:creationId xmlns:a16="http://schemas.microsoft.com/office/drawing/2014/main" id="{A1C7823E-813B-4D1E-B7E1-536B01E61ED2}"/>
              </a:ext>
            </a:extLst>
          </p:cNvPr>
          <p:cNvPicPr>
            <a:picLocks noChangeAspect="1"/>
          </p:cNvPicPr>
          <p:nvPr/>
        </p:nvPicPr>
        <p:blipFill>
          <a:blip r:embed="rId3"/>
          <a:stretch>
            <a:fillRect/>
          </a:stretch>
        </p:blipFill>
        <p:spPr>
          <a:xfrm>
            <a:off x="4338127" y="276447"/>
            <a:ext cx="6189794" cy="6581553"/>
          </a:xfrm>
          <a:prstGeom prst="rect">
            <a:avLst/>
          </a:prstGeom>
        </p:spPr>
      </p:pic>
    </p:spTree>
    <p:extLst>
      <p:ext uri="{BB962C8B-B14F-4D97-AF65-F5344CB8AC3E}">
        <p14:creationId xmlns:p14="http://schemas.microsoft.com/office/powerpoint/2010/main" val="2908345368"/>
      </p:ext>
    </p:extLst>
  </p:cSld>
  <p:clrMapOvr>
    <a:masterClrMapping/>
  </p:clrMapOvr>
  <p:transition>
    <p:fade thruBlk="1"/>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B7CCDE25-9879-4A84-B6DD-B67F49963B50}"/>
              </a:ext>
            </a:extLst>
          </p:cNvPr>
          <p:cNvSpPr>
            <a:spLocks noGrp="1"/>
          </p:cNvSpPr>
          <p:nvPr>
            <p:ph type="ctrTitle"/>
          </p:nvPr>
        </p:nvSpPr>
        <p:spPr>
          <a:xfrm>
            <a:off x="2696299" y="2258031"/>
            <a:ext cx="6471451" cy="1546400"/>
          </a:xfrm>
        </p:spPr>
        <p:txBody>
          <a:bodyPr/>
          <a:lstStyle/>
          <a:p>
            <a:r>
              <a:rPr lang="en-US" altLang="zh-TW" dirty="0">
                <a:latin typeface="Times New Roman" panose="02020603050405020304" pitchFamily="18" charset="0"/>
                <a:cs typeface="Times New Roman" panose="02020603050405020304" pitchFamily="18" charset="0"/>
              </a:rPr>
              <a:t>10.4.3</a:t>
            </a:r>
            <a:br>
              <a:rPr lang="en-US" altLang="zh-TW" dirty="0">
                <a:latin typeface="Times New Roman" panose="02020603050405020304" pitchFamily="18" charset="0"/>
                <a:cs typeface="Times New Roman" panose="02020603050405020304" pitchFamily="18" charset="0"/>
              </a:rPr>
            </a:br>
            <a:r>
              <a:rPr lang="en-US" altLang="zh-TW" dirty="0">
                <a:latin typeface="Times New Roman" panose="02020603050405020304" pitchFamily="18" charset="0"/>
                <a:cs typeface="Times New Roman" panose="02020603050405020304" pitchFamily="18" charset="0"/>
              </a:rPr>
              <a:t>Optimization-based Matting</a:t>
            </a:r>
            <a:endParaRPr lang="zh-TW"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86792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5590991-D80B-481D-8FD6-4BD035C76FFF}"/>
              </a:ext>
            </a:extLst>
          </p:cNvPr>
          <p:cNvSpPr>
            <a:spLocks noGrp="1"/>
          </p:cNvSpPr>
          <p:nvPr>
            <p:ph type="title"/>
          </p:nvPr>
        </p:nvSpPr>
        <p:spPr/>
        <p:txBody>
          <a:bodyPr/>
          <a:lstStyle/>
          <a:p>
            <a:r>
              <a:rPr lang="en-US" altLang="zh-TW" dirty="0"/>
              <a:t>Optimization-based Matting</a:t>
            </a:r>
            <a:endParaRPr lang="zh-TW" altLang="en-US" dirty="0"/>
          </a:p>
        </p:txBody>
      </p:sp>
      <p:sp>
        <p:nvSpPr>
          <p:cNvPr id="3" name="文字版面配置區 2">
            <a:extLst>
              <a:ext uri="{FF2B5EF4-FFF2-40B4-BE49-F238E27FC236}">
                <a16:creationId xmlns:a16="http://schemas.microsoft.com/office/drawing/2014/main" id="{03DC5351-1506-4E95-B792-E3F1916ADC0F}"/>
              </a:ext>
            </a:extLst>
          </p:cNvPr>
          <p:cNvSpPr>
            <a:spLocks noGrp="1"/>
          </p:cNvSpPr>
          <p:nvPr>
            <p:ph type="body" idx="1"/>
          </p:nvPr>
        </p:nvSpPr>
        <p:spPr/>
        <p:txBody>
          <a:bodyPr/>
          <a:lstStyle/>
          <a:p>
            <a:r>
              <a:rPr lang="en-US" altLang="zh-TW" sz="2000" dirty="0"/>
              <a:t>Alternative to estimating each pixel independently…</a:t>
            </a:r>
          </a:p>
          <a:p>
            <a:r>
              <a:rPr lang="en-US" altLang="zh-TW" sz="2000" dirty="0"/>
              <a:t>Use global optimization to compute a matte that takes into account </a:t>
            </a:r>
            <a:r>
              <a:rPr lang="en-US" altLang="zh-TW" sz="2000" dirty="0">
                <a:solidFill>
                  <a:srgbClr val="0070C0"/>
                </a:solidFill>
              </a:rPr>
              <a:t>correlations between neighboring </a:t>
            </a:r>
            <a:r>
              <a:rPr lang="el-GR" altLang="zh-TW" sz="2000" dirty="0">
                <a:solidFill>
                  <a:srgbClr val="0070C0"/>
                </a:solidFill>
              </a:rPr>
              <a:t>α </a:t>
            </a:r>
            <a:r>
              <a:rPr lang="en-US" altLang="zh-TW" sz="2000" dirty="0">
                <a:solidFill>
                  <a:srgbClr val="0070C0"/>
                </a:solidFill>
              </a:rPr>
              <a:t>values</a:t>
            </a:r>
          </a:p>
          <a:p>
            <a:pPr marL="615948" indent="-514350">
              <a:buFont typeface="+mj-lt"/>
              <a:buAutoNum type="arabicPeriod"/>
            </a:pPr>
            <a:r>
              <a:rPr lang="en-US" altLang="zh-TW" sz="2000" dirty="0">
                <a:solidFill>
                  <a:schemeClr val="tx1"/>
                </a:solidFill>
              </a:rPr>
              <a:t>Border Matting</a:t>
            </a:r>
          </a:p>
          <a:p>
            <a:pPr marL="615948" indent="-514350">
              <a:buFont typeface="+mj-lt"/>
              <a:buAutoNum type="arabicPeriod"/>
            </a:pPr>
            <a:r>
              <a:rPr lang="en-US" altLang="zh-TW" sz="2000" dirty="0">
                <a:solidFill>
                  <a:schemeClr val="tx1"/>
                </a:solidFill>
              </a:rPr>
              <a:t>Poisson Matting</a:t>
            </a:r>
          </a:p>
        </p:txBody>
      </p:sp>
    </p:spTree>
    <p:extLst>
      <p:ext uri="{BB962C8B-B14F-4D97-AF65-F5344CB8AC3E}">
        <p14:creationId xmlns:p14="http://schemas.microsoft.com/office/powerpoint/2010/main" val="1440618957"/>
      </p:ext>
    </p:extLst>
  </p:cSld>
  <p:clrMapOvr>
    <a:masterClrMapping/>
  </p:clrMapOvr>
  <p:transition>
    <p:fade thruBlk="1"/>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5590991-D80B-481D-8FD6-4BD035C76FFF}"/>
              </a:ext>
            </a:extLst>
          </p:cNvPr>
          <p:cNvSpPr>
            <a:spLocks noGrp="1"/>
          </p:cNvSpPr>
          <p:nvPr>
            <p:ph type="title"/>
          </p:nvPr>
        </p:nvSpPr>
        <p:spPr/>
        <p:txBody>
          <a:bodyPr/>
          <a:lstStyle/>
          <a:p>
            <a:r>
              <a:rPr lang="en-US" altLang="zh-TW" dirty="0"/>
              <a:t>Border Matting</a:t>
            </a:r>
          </a:p>
        </p:txBody>
      </p:sp>
      <mc:AlternateContent xmlns:mc="http://schemas.openxmlformats.org/markup-compatibility/2006" xmlns:a14="http://schemas.microsoft.com/office/drawing/2010/main">
        <mc:Choice Requires="a14">
          <p:sp>
            <p:nvSpPr>
              <p:cNvPr id="3" name="文字版面配置區 2">
                <a:extLst>
                  <a:ext uri="{FF2B5EF4-FFF2-40B4-BE49-F238E27FC236}">
                    <a16:creationId xmlns:a16="http://schemas.microsoft.com/office/drawing/2014/main" id="{03DC5351-1506-4E95-B792-E3F1916ADC0F}"/>
                  </a:ext>
                </a:extLst>
              </p:cNvPr>
              <p:cNvSpPr>
                <a:spLocks noGrp="1"/>
              </p:cNvSpPr>
              <p:nvPr>
                <p:ph type="body" idx="1"/>
              </p:nvPr>
            </p:nvSpPr>
            <p:spPr>
              <a:xfrm>
                <a:off x="1841667" y="1974539"/>
                <a:ext cx="9309263" cy="4149600"/>
              </a:xfrm>
            </p:spPr>
            <p:txBody>
              <a:bodyPr/>
              <a:lstStyle/>
              <a:p>
                <a:r>
                  <a:rPr lang="en-US" altLang="zh-TW" sz="2000" dirty="0">
                    <a:solidFill>
                      <a:schemeClr val="tx1"/>
                    </a:solidFill>
                  </a:rPr>
                  <a:t>Border Matting</a:t>
                </a:r>
              </a:p>
              <a:p>
                <a:pPr lvl="1"/>
                <a:r>
                  <a:rPr lang="en-US" altLang="zh-TW" sz="2000" dirty="0">
                    <a:solidFill>
                      <a:schemeClr val="tx1"/>
                    </a:solidFill>
                    <a:latin typeface="Times New Roman" panose="02020603050405020304" pitchFamily="18" charset="0"/>
                    <a:cs typeface="Times New Roman" panose="02020603050405020304" pitchFamily="18" charset="0"/>
                  </a:rPr>
                  <a:t>Grab-cut segmentation</a:t>
                </a:r>
              </a:p>
              <a:p>
                <a:pPr lvl="1"/>
                <a:r>
                  <a:rPr lang="en-US" altLang="zh-TW" sz="2000" dirty="0">
                    <a:solidFill>
                      <a:schemeClr val="tx1"/>
                    </a:solidFill>
                    <a:latin typeface="Times New Roman" panose="02020603050405020304" pitchFamily="18" charset="0"/>
                    <a:cs typeface="Times New Roman" panose="02020603050405020304" pitchFamily="18" charset="0"/>
                  </a:rPr>
                  <a:t>Solve for boundary location </a:t>
                </a:r>
                <a14:m>
                  <m:oMath xmlns:m="http://schemas.openxmlformats.org/officeDocument/2006/math">
                    <m:r>
                      <a:rPr lang="x-IV_mathan" altLang="zh-TW" sz="2000">
                        <a:latin typeface="Cambria Math" panose="02040503050406030204" pitchFamily="18" charset="0"/>
                      </a:rPr>
                      <m:t>∆</m:t>
                    </m:r>
                  </m:oMath>
                </a14:m>
                <a:r>
                  <a:rPr lang="en-US" altLang="zh-TW" sz="2000" dirty="0">
                    <a:solidFill>
                      <a:schemeClr val="tx1"/>
                    </a:solidFill>
                    <a:latin typeface="Times New Roman" panose="02020603050405020304" pitchFamily="18" charset="0"/>
                    <a:cs typeface="Times New Roman" panose="02020603050405020304" pitchFamily="18" charset="0"/>
                  </a:rPr>
                  <a:t> and a blur width</a:t>
                </a:r>
                <a:r>
                  <a:rPr lang="x-IV_mathan" altLang="zh-TW" sz="2000" dirty="0">
                    <a:latin typeface="Times New Roman" panose="02020603050405020304" pitchFamily="18" charset="0"/>
                    <a:cs typeface="Times New Roman" panose="02020603050405020304" pitchFamily="18" charset="0"/>
                  </a:rPr>
                  <a:t> </a:t>
                </a:r>
                <a14:m>
                  <m:oMath xmlns:m="http://schemas.openxmlformats.org/officeDocument/2006/math">
                    <m:r>
                      <a:rPr lang="x-IV_mathan" altLang="zh-TW" sz="2000">
                        <a:latin typeface="Cambria Math" panose="02040503050406030204" pitchFamily="18" charset="0"/>
                      </a:rPr>
                      <m:t>𝜎</m:t>
                    </m:r>
                  </m:oMath>
                </a14:m>
                <a:r>
                  <a:rPr lang="en-US" altLang="zh-TW" sz="2000" dirty="0">
                    <a:solidFill>
                      <a:schemeClr val="tx1"/>
                    </a:solidFill>
                    <a:latin typeface="Times New Roman" panose="02020603050405020304" pitchFamily="18" charset="0"/>
                    <a:cs typeface="Times New Roman" panose="02020603050405020304" pitchFamily="18" charset="0"/>
                  </a:rPr>
                  <a:t> for every pixel along the boundary</a:t>
                </a:r>
              </a:p>
              <a:p>
                <a:pPr lvl="1"/>
                <a:r>
                  <a:rPr lang="en-US" altLang="zh-TW" sz="2000" dirty="0">
                    <a:solidFill>
                      <a:schemeClr val="tx1"/>
                    </a:solidFill>
                    <a:latin typeface="Times New Roman" panose="02020603050405020304" pitchFamily="18" charset="0"/>
                    <a:cs typeface="Times New Roman" panose="02020603050405020304" pitchFamily="18" charset="0"/>
                  </a:rPr>
                  <a:t>Dynamic programming to enforce smoothness in these parameters.</a:t>
                </a:r>
              </a:p>
              <a:p>
                <a:pPr lvl="1"/>
                <a:endParaRPr lang="en-US" altLang="zh-TW" sz="2000" dirty="0">
                  <a:solidFill>
                    <a:schemeClr val="tx1"/>
                  </a:solidFill>
                  <a:latin typeface="Times New Roman" panose="02020603050405020304" pitchFamily="18" charset="0"/>
                  <a:cs typeface="Times New Roman" panose="02020603050405020304" pitchFamily="18" charset="0"/>
                </a:endParaRPr>
              </a:p>
              <a:p>
                <a:r>
                  <a:rPr lang="en-US" altLang="zh-TW" sz="2000" dirty="0">
                    <a:solidFill>
                      <a:schemeClr val="tx1"/>
                    </a:solidFill>
                  </a:rPr>
                  <a:t>Problem: difficulty with fine details</a:t>
                </a:r>
                <a:endParaRPr lang="" altLang="zh-TW" sz="2000" dirty="0">
                  <a:solidFill>
                    <a:schemeClr val="tx1"/>
                  </a:solidFill>
                </a:endParaRPr>
              </a:p>
            </p:txBody>
          </p:sp>
        </mc:Choice>
        <mc:Fallback xmlns="">
          <p:sp>
            <p:nvSpPr>
              <p:cNvPr id="3" name="文字版面配置區 2">
                <a:extLst>
                  <a:ext uri="{FF2B5EF4-FFF2-40B4-BE49-F238E27FC236}">
                    <a16:creationId xmlns:a16="http://schemas.microsoft.com/office/drawing/2014/main" id="{03DC5351-1506-4E95-B792-E3F1916ADC0F}"/>
                  </a:ext>
                </a:extLst>
              </p:cNvPr>
              <p:cNvSpPr>
                <a:spLocks noGrp="1" noRot="1" noChangeAspect="1" noMove="1" noResize="1" noEditPoints="1" noAdjustHandles="1" noChangeArrowheads="1" noChangeShapeType="1" noTextEdit="1"/>
              </p:cNvSpPr>
              <p:nvPr>
                <p:ph type="body" idx="1"/>
              </p:nvPr>
            </p:nvSpPr>
            <p:spPr>
              <a:xfrm>
                <a:off x="1841667" y="1974539"/>
                <a:ext cx="9309263" cy="4149600"/>
              </a:xfrm>
              <a:blipFill>
                <a:blip r:embed="rId3"/>
                <a:stretch>
                  <a:fillRect/>
                </a:stretch>
              </a:blipFill>
            </p:spPr>
            <p:txBody>
              <a:bodyPr/>
              <a:lstStyle/>
              <a:p>
                <a:r>
                  <a:rPr lang="zh-TW" altLang="en-US">
                    <a:noFill/>
                  </a:rPr>
                  <a:t> </a:t>
                </a:r>
              </a:p>
            </p:txBody>
          </p:sp>
        </mc:Fallback>
      </mc:AlternateContent>
      <p:pic>
        <p:nvPicPr>
          <p:cNvPr id="7" name="圖片 6">
            <a:extLst>
              <a:ext uri="{FF2B5EF4-FFF2-40B4-BE49-F238E27FC236}">
                <a16:creationId xmlns:a16="http://schemas.microsoft.com/office/drawing/2014/main" id="{A11AC86B-0161-4057-87DD-89C80A7A490A}"/>
              </a:ext>
            </a:extLst>
          </p:cNvPr>
          <p:cNvPicPr>
            <a:picLocks noChangeAspect="1"/>
          </p:cNvPicPr>
          <p:nvPr/>
        </p:nvPicPr>
        <p:blipFill>
          <a:blip r:embed="rId4"/>
          <a:stretch>
            <a:fillRect/>
          </a:stretch>
        </p:blipFill>
        <p:spPr>
          <a:xfrm>
            <a:off x="2866574" y="4972525"/>
            <a:ext cx="6458851" cy="1381318"/>
          </a:xfrm>
          <a:prstGeom prst="rect">
            <a:avLst/>
          </a:prstGeom>
        </p:spPr>
      </p:pic>
    </p:spTree>
    <p:extLst>
      <p:ext uri="{BB962C8B-B14F-4D97-AF65-F5344CB8AC3E}">
        <p14:creationId xmlns:p14="http://schemas.microsoft.com/office/powerpoint/2010/main" val="2637041277"/>
      </p:ext>
    </p:extLst>
  </p:cSld>
  <p:clrMapOvr>
    <a:masterClrMapping/>
  </p:clrMapOvr>
  <p:transition>
    <p:fade thruBlk="1"/>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5590991-D80B-481D-8FD6-4BD035C76FFF}"/>
              </a:ext>
            </a:extLst>
          </p:cNvPr>
          <p:cNvSpPr>
            <a:spLocks noGrp="1"/>
          </p:cNvSpPr>
          <p:nvPr>
            <p:ph type="title"/>
          </p:nvPr>
        </p:nvSpPr>
        <p:spPr/>
        <p:txBody>
          <a:bodyPr/>
          <a:lstStyle/>
          <a:p>
            <a:r>
              <a:rPr lang="en-US" altLang="zh-TW" dirty="0"/>
              <a:t>Poisson Matting</a:t>
            </a:r>
            <a:endParaRPr lang="zh-TW" altLang="en-US" dirty="0"/>
          </a:p>
        </p:txBody>
      </p:sp>
      <mc:AlternateContent xmlns:mc="http://schemas.openxmlformats.org/markup-compatibility/2006" xmlns:a14="http://schemas.microsoft.com/office/drawing/2010/main">
        <mc:Choice Requires="a14">
          <p:sp>
            <p:nvSpPr>
              <p:cNvPr id="3" name="文字版面配置區 2">
                <a:extLst>
                  <a:ext uri="{FF2B5EF4-FFF2-40B4-BE49-F238E27FC236}">
                    <a16:creationId xmlns:a16="http://schemas.microsoft.com/office/drawing/2014/main" id="{03DC5351-1506-4E95-B792-E3F1916ADC0F}"/>
                  </a:ext>
                </a:extLst>
              </p:cNvPr>
              <p:cNvSpPr>
                <a:spLocks noGrp="1"/>
              </p:cNvSpPr>
              <p:nvPr>
                <p:ph type="body" idx="1"/>
              </p:nvPr>
            </p:nvSpPr>
            <p:spPr>
              <a:xfrm>
                <a:off x="1841666" y="2038334"/>
                <a:ext cx="9309263" cy="4149600"/>
              </a:xfrm>
            </p:spPr>
            <p:txBody>
              <a:bodyPr/>
              <a:lstStyle/>
              <a:p>
                <a:r>
                  <a:rPr lang="en-US" altLang="zh-TW" sz="2000" dirty="0">
                    <a:solidFill>
                      <a:schemeClr val="tx1"/>
                    </a:solidFill>
                  </a:rPr>
                  <a:t>Poisson Matting</a:t>
                </a:r>
              </a:p>
              <a:p>
                <a:endParaRPr lang="" altLang="zh-TW" sz="2000" dirty="0">
                  <a:solidFill>
                    <a:schemeClr val="tx1"/>
                  </a:solidFill>
                </a:endParaRPr>
              </a:p>
              <a:p>
                <a:pPr lvl="1"/>
                <a:r>
                  <a:rPr lang="" altLang="zh-TW" sz="2000" dirty="0">
                    <a:solidFill>
                      <a:schemeClr val="tx1"/>
                    </a:solidFill>
                    <a:latin typeface="Times New Roman" panose="02020603050405020304" pitchFamily="18" charset="0"/>
                    <a:cs typeface="Times New Roman" panose="02020603050405020304" pitchFamily="18" charset="0"/>
                  </a:rPr>
                  <a:t>Assume known foreground and background color for each pixel</a:t>
                </a:r>
              </a:p>
              <a:p>
                <a:pPr lvl="1"/>
                <a:r>
                  <a:rPr lang="en-US" altLang="zh-TW" sz="2000" dirty="0">
                    <a:solidFill>
                      <a:schemeClr val="tx1"/>
                    </a:solidFill>
                    <a:latin typeface="Times New Roman" panose="02020603050405020304" pitchFamily="18" charset="0"/>
                    <a:cs typeface="Times New Roman" panose="02020603050405020304" pitchFamily="18" charset="0"/>
                  </a:rPr>
                  <a:t>A</a:t>
                </a:r>
                <a:r>
                  <a:rPr lang="" altLang="zh-TW" sz="2000" dirty="0">
                    <a:solidFill>
                      <a:schemeClr val="tx1"/>
                    </a:solidFill>
                    <a:latin typeface="Times New Roman" panose="02020603050405020304" pitchFamily="18" charset="0"/>
                    <a:cs typeface="Times New Roman" panose="02020603050405020304" pitchFamily="18" charset="0"/>
                  </a:rPr>
                  <a:t>ssumes the gradient of the </a:t>
                </a:r>
                <a:r>
                  <a:rPr lang="en-US" altLang="zh-TW" sz="2000" dirty="0">
                    <a:solidFill>
                      <a:schemeClr val="tx1"/>
                    </a:solidFill>
                    <a:latin typeface="Times New Roman" panose="02020603050405020304" pitchFamily="18" charset="0"/>
                    <a:cs typeface="Times New Roman" panose="02020603050405020304" pitchFamily="18" charset="0"/>
                  </a:rPr>
                  <a:t>alpha matte and the gradient of the color image are related by </a:t>
                </a:r>
              </a:p>
              <a:p>
                <a:pPr marL="745049" lvl="1" indent="0">
                  <a:buNone/>
                </a:pPr>
                <a14:m>
                  <m:oMathPara xmlns:m="http://schemas.openxmlformats.org/officeDocument/2006/math">
                    <m:oMathParaPr>
                      <m:jc m:val="centerGroup"/>
                    </m:oMathParaPr>
                    <m:oMath xmlns:m="http://schemas.openxmlformats.org/officeDocument/2006/math">
                      <m:r>
                        <m:rPr>
                          <m:sty m:val="p"/>
                        </m:rPr>
                        <a:rPr lang="x-IV_mathan" altLang="zh-TW">
                          <a:latin typeface="Cambria Math" panose="02040503050406030204" pitchFamily="18" charset="0"/>
                        </a:rPr>
                        <m:t>∇</m:t>
                      </m:r>
                      <m:r>
                        <a:rPr lang="x-IV_mathan" altLang="zh-TW">
                          <a:latin typeface="Cambria Math" panose="02040503050406030204" pitchFamily="18" charset="0"/>
                        </a:rPr>
                        <m:t>𝛼</m:t>
                      </m:r>
                      <m:r>
                        <a:rPr lang="x-IV_mathan" altLang="zh-TW">
                          <a:latin typeface="Cambria Math" panose="02040503050406030204" pitchFamily="18" charset="0"/>
                        </a:rPr>
                        <m:t>=</m:t>
                      </m:r>
                      <m:acc>
                        <m:accPr>
                          <m:chr m:val="̇"/>
                          <m:ctrlPr>
                            <a:rPr lang="x-IV_mathan" altLang="zh-TW" i="1">
                              <a:latin typeface="Cambria Math" panose="02040503050406030204" pitchFamily="18" charset="0"/>
                            </a:rPr>
                          </m:ctrlPr>
                        </m:accPr>
                        <m:e>
                          <m:f>
                            <m:fPr>
                              <m:ctrlPr>
                                <a:rPr lang="x-IV_mathan" altLang="zh-TW" i="1">
                                  <a:latin typeface="Cambria Math" panose="02040503050406030204" pitchFamily="18" charset="0"/>
                                </a:rPr>
                              </m:ctrlPr>
                            </m:fPr>
                            <m:num>
                              <m:r>
                                <a:rPr lang="x-IV_mathan" altLang="zh-TW">
                                  <a:latin typeface="Cambria Math" panose="02040503050406030204" pitchFamily="18" charset="0"/>
                                </a:rPr>
                                <m:t>𝐹</m:t>
                              </m:r>
                              <m:r>
                                <a:rPr lang="x-IV_mathan" altLang="zh-TW">
                                  <a:latin typeface="Cambria Math" panose="02040503050406030204" pitchFamily="18" charset="0"/>
                                </a:rPr>
                                <m:t>−</m:t>
                              </m:r>
                              <m:r>
                                <a:rPr lang="x-IV_mathan" altLang="zh-TW">
                                  <a:latin typeface="Cambria Math" panose="02040503050406030204" pitchFamily="18" charset="0"/>
                                </a:rPr>
                                <m:t>𝐵</m:t>
                              </m:r>
                            </m:num>
                            <m:den>
                              <m:sSup>
                                <m:sSupPr>
                                  <m:ctrlPr>
                                    <a:rPr lang="x-IV_mathan" altLang="zh-TW" i="1">
                                      <a:latin typeface="Cambria Math" panose="02040503050406030204" pitchFamily="18" charset="0"/>
                                    </a:rPr>
                                  </m:ctrlPr>
                                </m:sSupPr>
                                <m:e>
                                  <m:d>
                                    <m:dPr>
                                      <m:begChr m:val="|"/>
                                      <m:endChr m:val="|"/>
                                      <m:ctrlPr>
                                        <a:rPr lang="x-IV_mathan" altLang="zh-TW" i="1">
                                          <a:latin typeface="Cambria Math" panose="02040503050406030204" pitchFamily="18" charset="0"/>
                                        </a:rPr>
                                      </m:ctrlPr>
                                    </m:dPr>
                                    <m:e>
                                      <m:d>
                                        <m:dPr>
                                          <m:begChr m:val="|"/>
                                          <m:endChr m:val="|"/>
                                          <m:ctrlPr>
                                            <a:rPr lang="x-IV_mathan" altLang="zh-TW" i="1">
                                              <a:latin typeface="Cambria Math" panose="02040503050406030204" pitchFamily="18" charset="0"/>
                                            </a:rPr>
                                          </m:ctrlPr>
                                        </m:dPr>
                                        <m:e>
                                          <m:r>
                                            <a:rPr lang="x-IV_mathan" altLang="zh-TW">
                                              <a:latin typeface="Cambria Math" panose="02040503050406030204" pitchFamily="18" charset="0"/>
                                            </a:rPr>
                                            <m:t>𝐹</m:t>
                                          </m:r>
                                          <m:r>
                                            <a:rPr lang="x-IV_mathan" altLang="zh-TW">
                                              <a:latin typeface="Cambria Math" panose="02040503050406030204" pitchFamily="18" charset="0"/>
                                            </a:rPr>
                                            <m:t>−</m:t>
                                          </m:r>
                                          <m:r>
                                            <a:rPr lang="x-IV_mathan" altLang="zh-TW">
                                              <a:latin typeface="Cambria Math" panose="02040503050406030204" pitchFamily="18" charset="0"/>
                                            </a:rPr>
                                            <m:t>𝐵</m:t>
                                          </m:r>
                                        </m:e>
                                      </m:d>
                                    </m:e>
                                  </m:d>
                                </m:e>
                                <m:sup>
                                  <m:r>
                                    <a:rPr lang="x-IV_mathan" altLang="zh-TW">
                                      <a:latin typeface="Cambria Math" panose="02040503050406030204" pitchFamily="18" charset="0"/>
                                    </a:rPr>
                                    <m:t>2</m:t>
                                  </m:r>
                                </m:sup>
                              </m:sSup>
                            </m:den>
                          </m:f>
                        </m:e>
                      </m:acc>
                      <m:r>
                        <m:rPr>
                          <m:sty m:val="p"/>
                        </m:rPr>
                        <a:rPr lang="x-IV_mathan" altLang="zh-TW">
                          <a:latin typeface="Cambria Math" panose="02040503050406030204" pitchFamily="18" charset="0"/>
                        </a:rPr>
                        <m:t>∇</m:t>
                      </m:r>
                      <m:r>
                        <a:rPr lang="x-IV_mathan" altLang="zh-TW">
                          <a:latin typeface="Cambria Math" panose="02040503050406030204" pitchFamily="18" charset="0"/>
                        </a:rPr>
                        <m:t>𝐶</m:t>
                      </m:r>
                    </m:oMath>
                  </m:oMathPara>
                </a14:m>
                <a:endParaRPr lang="en-US" altLang="zh-TW" sz="2267" dirty="0">
                  <a:solidFill>
                    <a:schemeClr val="tx1"/>
                  </a:solidFill>
                </a:endParaRPr>
              </a:p>
            </p:txBody>
          </p:sp>
        </mc:Choice>
        <mc:Fallback xmlns="">
          <p:sp>
            <p:nvSpPr>
              <p:cNvPr id="3" name="文字版面配置區 2">
                <a:extLst>
                  <a:ext uri="{FF2B5EF4-FFF2-40B4-BE49-F238E27FC236}">
                    <a16:creationId xmlns:a16="http://schemas.microsoft.com/office/drawing/2014/main" id="{03DC5351-1506-4E95-B792-E3F1916ADC0F}"/>
                  </a:ext>
                </a:extLst>
              </p:cNvPr>
              <p:cNvSpPr>
                <a:spLocks noGrp="1" noRot="1" noChangeAspect="1" noMove="1" noResize="1" noEditPoints="1" noAdjustHandles="1" noChangeArrowheads="1" noChangeShapeType="1" noTextEdit="1"/>
              </p:cNvSpPr>
              <p:nvPr>
                <p:ph type="body" idx="1"/>
              </p:nvPr>
            </p:nvSpPr>
            <p:spPr>
              <a:xfrm>
                <a:off x="1841666" y="2038334"/>
                <a:ext cx="9309263" cy="4149600"/>
              </a:xfrm>
              <a:blipFill>
                <a:blip r:embed="rId3"/>
                <a:stretch>
                  <a:fillRect/>
                </a:stretch>
              </a:blipFill>
            </p:spPr>
            <p:txBody>
              <a:bodyPr/>
              <a:lstStyle/>
              <a:p>
                <a:r>
                  <a:rPr lang="zh-TW" altLang="en-US">
                    <a:noFill/>
                  </a:rPr>
                  <a:t> </a:t>
                </a:r>
              </a:p>
            </p:txBody>
          </p:sp>
        </mc:Fallback>
      </mc:AlternateContent>
      <p:pic>
        <p:nvPicPr>
          <p:cNvPr id="4" name="圖片 3">
            <a:extLst>
              <a:ext uri="{FF2B5EF4-FFF2-40B4-BE49-F238E27FC236}">
                <a16:creationId xmlns:a16="http://schemas.microsoft.com/office/drawing/2014/main" id="{FCB2A848-62CF-4629-B42E-9B789493396E}"/>
              </a:ext>
            </a:extLst>
          </p:cNvPr>
          <p:cNvPicPr>
            <a:picLocks noChangeAspect="1"/>
          </p:cNvPicPr>
          <p:nvPr/>
        </p:nvPicPr>
        <p:blipFill>
          <a:blip r:embed="rId4"/>
          <a:stretch>
            <a:fillRect/>
          </a:stretch>
        </p:blipFill>
        <p:spPr>
          <a:xfrm>
            <a:off x="1841666" y="5138170"/>
            <a:ext cx="8041277" cy="1546400"/>
          </a:xfrm>
          <a:prstGeom prst="rect">
            <a:avLst/>
          </a:prstGeom>
        </p:spPr>
      </p:pic>
      <p:pic>
        <p:nvPicPr>
          <p:cNvPr id="5" name="圖片 4">
            <a:extLst>
              <a:ext uri="{FF2B5EF4-FFF2-40B4-BE49-F238E27FC236}">
                <a16:creationId xmlns:a16="http://schemas.microsoft.com/office/drawing/2014/main" id="{A50BD696-5758-497A-A16B-0288C7AFC903}"/>
              </a:ext>
            </a:extLst>
          </p:cNvPr>
          <p:cNvPicPr>
            <a:picLocks noChangeAspect="1"/>
          </p:cNvPicPr>
          <p:nvPr/>
        </p:nvPicPr>
        <p:blipFill>
          <a:blip r:embed="rId5"/>
          <a:stretch>
            <a:fillRect/>
          </a:stretch>
        </p:blipFill>
        <p:spPr>
          <a:xfrm>
            <a:off x="1701849" y="5106135"/>
            <a:ext cx="2157631" cy="1659716"/>
          </a:xfrm>
          <a:prstGeom prst="rect">
            <a:avLst/>
          </a:prstGeom>
        </p:spPr>
      </p:pic>
    </p:spTree>
    <p:extLst>
      <p:ext uri="{BB962C8B-B14F-4D97-AF65-F5344CB8AC3E}">
        <p14:creationId xmlns:p14="http://schemas.microsoft.com/office/powerpoint/2010/main" val="2851415637"/>
      </p:ext>
    </p:extLst>
  </p:cSld>
  <p:clrMapOvr>
    <a:masterClrMapping/>
  </p:clrMapOvr>
  <p:transition>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版面配置區 2">
            <a:extLst>
              <a:ext uri="{FF2B5EF4-FFF2-40B4-BE49-F238E27FC236}">
                <a16:creationId xmlns:a16="http://schemas.microsoft.com/office/drawing/2014/main" id="{03DC5351-1506-4E95-B792-E3F1916ADC0F}"/>
              </a:ext>
            </a:extLst>
          </p:cNvPr>
          <p:cNvSpPr>
            <a:spLocks noGrp="1"/>
          </p:cNvSpPr>
          <p:nvPr>
            <p:ph type="body" idx="1"/>
          </p:nvPr>
        </p:nvSpPr>
        <p:spPr>
          <a:xfrm>
            <a:off x="1341937" y="550754"/>
            <a:ext cx="9079600" cy="4149600"/>
          </a:xfrm>
        </p:spPr>
        <p:txBody>
          <a:bodyPr/>
          <a:lstStyle/>
          <a:p>
            <a:pPr marL="101598" indent="0">
              <a:buNone/>
            </a:pPr>
            <a:r>
              <a:rPr lang="en-US" altLang="zh-TW" sz="2000" dirty="0">
                <a:sym typeface="Wingdings" panose="05000000000000000000" pitchFamily="2" charset="2"/>
              </a:rPr>
              <a:t>Three components of the imaging pipeline that affect this mapping:</a:t>
            </a:r>
          </a:p>
          <a:p>
            <a:pPr marL="101598" indent="0">
              <a:buNone/>
            </a:pPr>
            <a:endParaRPr lang="en-US" altLang="zh-TW" sz="2000" dirty="0">
              <a:sym typeface="Wingdings" panose="05000000000000000000" pitchFamily="2" charset="2"/>
            </a:endParaRPr>
          </a:p>
          <a:p>
            <a:pPr marL="101598" indent="0">
              <a:buNone/>
            </a:pPr>
            <a:r>
              <a:rPr lang="en-US" altLang="zh-TW" sz="2000" dirty="0">
                <a:sym typeface="Wingdings" panose="05000000000000000000" pitchFamily="2" charset="2"/>
              </a:rPr>
              <a:t>1. Radiometric Response Function </a:t>
            </a:r>
          </a:p>
          <a:p>
            <a:pPr marL="101598" indent="0">
              <a:buNone/>
            </a:pPr>
            <a:r>
              <a:rPr lang="en-US" altLang="zh-TW" sz="2000" dirty="0">
                <a:sym typeface="Wingdings" panose="05000000000000000000" pitchFamily="2" charset="2"/>
              </a:rPr>
              <a:t>    Radiometric Response Function Maps photons arriving at the lens into digital  </a:t>
            </a:r>
          </a:p>
          <a:p>
            <a:pPr marL="101598" indent="0">
              <a:buNone/>
            </a:pPr>
            <a:r>
              <a:rPr lang="en-US" altLang="zh-TW" sz="2000" dirty="0">
                <a:sym typeface="Wingdings" panose="05000000000000000000" pitchFamily="2" charset="2"/>
              </a:rPr>
              <a:t>    values stored in the image file.</a:t>
            </a:r>
          </a:p>
          <a:p>
            <a:pPr marL="101598" indent="0">
              <a:buNone/>
            </a:pPr>
            <a:endParaRPr lang="en-US" altLang="zh-TW" sz="2000" dirty="0">
              <a:sym typeface="Wingdings" panose="05000000000000000000" pitchFamily="2" charset="2"/>
            </a:endParaRPr>
          </a:p>
          <a:p>
            <a:pPr marL="101598" indent="0">
              <a:buNone/>
            </a:pPr>
            <a:r>
              <a:rPr lang="en-US" altLang="zh-TW" sz="2000" dirty="0">
                <a:sym typeface="Wingdings" panose="05000000000000000000" pitchFamily="2" charset="2"/>
              </a:rPr>
              <a:t>2. Vignetting </a:t>
            </a:r>
          </a:p>
          <a:p>
            <a:pPr marL="101598" indent="0">
              <a:buNone/>
            </a:pPr>
            <a:r>
              <a:rPr lang="en-US" altLang="zh-TW" sz="2000" dirty="0">
                <a:sym typeface="Wingdings" panose="05000000000000000000" pitchFamily="2" charset="2"/>
              </a:rPr>
              <a:t>    Vignetting darkens pixel values near the periphery of images.</a:t>
            </a:r>
          </a:p>
          <a:p>
            <a:pPr marL="101598" indent="0">
              <a:buNone/>
            </a:pPr>
            <a:endParaRPr lang="en-US" altLang="zh-TW" sz="2000" dirty="0">
              <a:sym typeface="Wingdings" panose="05000000000000000000" pitchFamily="2" charset="2"/>
            </a:endParaRPr>
          </a:p>
          <a:p>
            <a:pPr marL="101598" indent="0">
              <a:buNone/>
            </a:pPr>
            <a:r>
              <a:rPr lang="en-US" altLang="zh-TW" sz="2000" dirty="0">
                <a:sym typeface="Wingdings" panose="05000000000000000000" pitchFamily="2" charset="2"/>
              </a:rPr>
              <a:t>3. Point Spread Function</a:t>
            </a:r>
          </a:p>
          <a:p>
            <a:pPr marL="101598" indent="0">
              <a:buNone/>
            </a:pPr>
            <a:r>
              <a:rPr lang="en-US" altLang="zh-TW" sz="2000" dirty="0">
                <a:sym typeface="Wingdings" panose="05000000000000000000" pitchFamily="2" charset="2"/>
              </a:rPr>
              <a:t>    Point Spread Function</a:t>
            </a:r>
            <a:r>
              <a:rPr lang="en-US" altLang="zh-TW" sz="2000" dirty="0"/>
              <a:t> characterizes the blur induced by the lens, anti-aliasing </a:t>
            </a:r>
          </a:p>
          <a:p>
            <a:pPr marL="101598" indent="0">
              <a:buNone/>
            </a:pPr>
            <a:r>
              <a:rPr lang="en-US" altLang="zh-TW" sz="2000" dirty="0"/>
              <a:t>    filters, and finite sensor areas</a:t>
            </a:r>
            <a:endParaRPr lang="zh-TW" altLang="en-US" sz="2000" dirty="0"/>
          </a:p>
        </p:txBody>
      </p:sp>
    </p:spTree>
    <p:extLst>
      <p:ext uri="{BB962C8B-B14F-4D97-AF65-F5344CB8AC3E}">
        <p14:creationId xmlns:p14="http://schemas.microsoft.com/office/powerpoint/2010/main" val="1793157630"/>
      </p:ext>
    </p:extLst>
  </p:cSld>
  <p:clrMapOvr>
    <a:masterClrMapping/>
  </p:clrMapOvr>
  <p:transition>
    <p:fade thruBlk="1"/>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5590991-D80B-481D-8FD6-4BD035C76FFF}"/>
              </a:ext>
            </a:extLst>
          </p:cNvPr>
          <p:cNvSpPr>
            <a:spLocks noGrp="1"/>
          </p:cNvSpPr>
          <p:nvPr>
            <p:ph type="title"/>
          </p:nvPr>
        </p:nvSpPr>
        <p:spPr/>
        <p:txBody>
          <a:bodyPr/>
          <a:lstStyle/>
          <a:p>
            <a:r>
              <a:rPr lang="en-US" altLang="zh-TW" dirty="0"/>
              <a:t>Results</a:t>
            </a:r>
            <a:endParaRPr lang="zh-TW" altLang="en-US" dirty="0"/>
          </a:p>
        </p:txBody>
      </p:sp>
      <p:sp>
        <p:nvSpPr>
          <p:cNvPr id="3" name="文字版面配置區 2">
            <a:extLst>
              <a:ext uri="{FF2B5EF4-FFF2-40B4-BE49-F238E27FC236}">
                <a16:creationId xmlns:a16="http://schemas.microsoft.com/office/drawing/2014/main" id="{03DC5351-1506-4E95-B792-E3F1916ADC0F}"/>
              </a:ext>
            </a:extLst>
          </p:cNvPr>
          <p:cNvSpPr>
            <a:spLocks noGrp="1"/>
          </p:cNvSpPr>
          <p:nvPr>
            <p:ph type="body" idx="1"/>
          </p:nvPr>
        </p:nvSpPr>
        <p:spPr>
          <a:xfrm>
            <a:off x="1841666" y="2155293"/>
            <a:ext cx="9487394" cy="4149600"/>
          </a:xfrm>
        </p:spPr>
        <p:txBody>
          <a:bodyPr/>
          <a:lstStyle/>
          <a:p>
            <a:endParaRPr lang="en-US" altLang="zh-TW" sz="2800" dirty="0">
              <a:solidFill>
                <a:schemeClr val="tx1"/>
              </a:solidFill>
            </a:endParaRPr>
          </a:p>
          <a:p>
            <a:endParaRPr lang="en-US" altLang="zh-TW" sz="2800" dirty="0">
              <a:solidFill>
                <a:schemeClr val="tx1"/>
              </a:solidFill>
            </a:endParaRPr>
          </a:p>
          <a:p>
            <a:endParaRPr lang="en-US" altLang="zh-TW" sz="2800" dirty="0">
              <a:solidFill>
                <a:schemeClr val="tx1"/>
              </a:solidFill>
            </a:endParaRPr>
          </a:p>
          <a:p>
            <a:endParaRPr lang="en-US" altLang="zh-TW" sz="2800" dirty="0">
              <a:solidFill>
                <a:schemeClr val="tx1"/>
              </a:solidFill>
            </a:endParaRPr>
          </a:p>
          <a:p>
            <a:endParaRPr lang="en-US" altLang="zh-TW" sz="2800" dirty="0">
              <a:solidFill>
                <a:schemeClr val="tx1"/>
              </a:solidFill>
            </a:endParaRPr>
          </a:p>
          <a:p>
            <a:r>
              <a:rPr lang="en-US" altLang="zh-TW" sz="2000" dirty="0">
                <a:solidFill>
                  <a:schemeClr val="tx1"/>
                </a:solidFill>
              </a:rPr>
              <a:t>Latest result: http://alphamatting.com</a:t>
            </a:r>
            <a:endParaRPr lang="en-US" altLang="zh-TW" sz="2000" dirty="0"/>
          </a:p>
          <a:p>
            <a:endParaRPr lang="x-IV_mathan" altLang="zh-TW" dirty="0"/>
          </a:p>
          <a:p>
            <a:endParaRPr lang="" altLang="zh-TW" sz="2000" dirty="0">
              <a:solidFill>
                <a:schemeClr val="tx1"/>
              </a:solidFill>
            </a:endParaRPr>
          </a:p>
        </p:txBody>
      </p:sp>
      <p:pic>
        <p:nvPicPr>
          <p:cNvPr id="5" name="圖片 4">
            <a:extLst>
              <a:ext uri="{FF2B5EF4-FFF2-40B4-BE49-F238E27FC236}">
                <a16:creationId xmlns:a16="http://schemas.microsoft.com/office/drawing/2014/main" id="{DE059E6E-9CC6-4154-A9E0-CC9C4EBD9C4B}"/>
              </a:ext>
            </a:extLst>
          </p:cNvPr>
          <p:cNvPicPr>
            <a:picLocks noChangeAspect="1"/>
          </p:cNvPicPr>
          <p:nvPr/>
        </p:nvPicPr>
        <p:blipFill>
          <a:blip r:embed="rId3"/>
          <a:stretch>
            <a:fillRect/>
          </a:stretch>
        </p:blipFill>
        <p:spPr>
          <a:xfrm>
            <a:off x="1965726" y="2081072"/>
            <a:ext cx="8573696" cy="2534004"/>
          </a:xfrm>
          <a:prstGeom prst="rect">
            <a:avLst/>
          </a:prstGeom>
        </p:spPr>
      </p:pic>
    </p:spTree>
    <p:extLst>
      <p:ext uri="{BB962C8B-B14F-4D97-AF65-F5344CB8AC3E}">
        <p14:creationId xmlns:p14="http://schemas.microsoft.com/office/powerpoint/2010/main" val="3209688500"/>
      </p:ext>
    </p:extLst>
  </p:cSld>
  <p:clrMapOvr>
    <a:masterClrMapping/>
  </p:clrMapOvr>
  <p:transition>
    <p:fade thruBlk="1"/>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B7CCDE25-9879-4A84-B6DD-B67F49963B50}"/>
              </a:ext>
            </a:extLst>
          </p:cNvPr>
          <p:cNvSpPr>
            <a:spLocks noGrp="1"/>
          </p:cNvSpPr>
          <p:nvPr>
            <p:ph type="ctrTitle"/>
          </p:nvPr>
        </p:nvSpPr>
        <p:spPr>
          <a:xfrm>
            <a:off x="2696299" y="2258031"/>
            <a:ext cx="9309654" cy="1546400"/>
          </a:xfrm>
        </p:spPr>
        <p:txBody>
          <a:bodyPr/>
          <a:lstStyle/>
          <a:p>
            <a:r>
              <a:rPr lang="en-US" altLang="zh-TW" dirty="0">
                <a:latin typeface="Times New Roman" panose="02020603050405020304" pitchFamily="18" charset="0"/>
                <a:cs typeface="Times New Roman" panose="02020603050405020304" pitchFamily="18" charset="0"/>
              </a:rPr>
              <a:t>10.4.4 Smoke, Shadow, and Flash Matting</a:t>
            </a:r>
            <a:br>
              <a:rPr lang="en-US" altLang="zh-TW" dirty="0">
                <a:latin typeface="Times New Roman" panose="02020603050405020304" pitchFamily="18" charset="0"/>
                <a:cs typeface="Times New Roman" panose="02020603050405020304" pitchFamily="18" charset="0"/>
              </a:rPr>
            </a:br>
            <a:r>
              <a:rPr lang="en-US" altLang="zh-TW" dirty="0">
                <a:latin typeface="Times New Roman" panose="02020603050405020304" pitchFamily="18" charset="0"/>
                <a:cs typeface="Times New Roman" panose="02020603050405020304" pitchFamily="18" charset="0"/>
              </a:rPr>
              <a:t>10.4.5 Video Matting</a:t>
            </a:r>
            <a:endParaRPr lang="zh-TW"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624830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5590991-D80B-481D-8FD6-4BD035C76FFF}"/>
              </a:ext>
            </a:extLst>
          </p:cNvPr>
          <p:cNvSpPr>
            <a:spLocks noGrp="1"/>
          </p:cNvSpPr>
          <p:nvPr>
            <p:ph type="title"/>
          </p:nvPr>
        </p:nvSpPr>
        <p:spPr/>
        <p:txBody>
          <a:bodyPr/>
          <a:lstStyle/>
          <a:p>
            <a:r>
              <a:rPr lang="en-US" altLang="zh-TW" dirty="0"/>
              <a:t>Smoke, Shadow, and Flash Matting</a:t>
            </a:r>
            <a:endParaRPr lang="zh-TW" altLang="en-US" dirty="0"/>
          </a:p>
        </p:txBody>
      </p:sp>
      <p:sp>
        <p:nvSpPr>
          <p:cNvPr id="3" name="文字版面配置區 2">
            <a:extLst>
              <a:ext uri="{FF2B5EF4-FFF2-40B4-BE49-F238E27FC236}">
                <a16:creationId xmlns:a16="http://schemas.microsoft.com/office/drawing/2014/main" id="{03DC5351-1506-4E95-B792-E3F1916ADC0F}"/>
              </a:ext>
            </a:extLst>
          </p:cNvPr>
          <p:cNvSpPr>
            <a:spLocks noGrp="1"/>
          </p:cNvSpPr>
          <p:nvPr>
            <p:ph type="body" idx="1"/>
          </p:nvPr>
        </p:nvSpPr>
        <p:spPr>
          <a:xfrm>
            <a:off x="1841666" y="2155293"/>
            <a:ext cx="9487394" cy="4149600"/>
          </a:xfrm>
        </p:spPr>
        <p:txBody>
          <a:bodyPr/>
          <a:lstStyle/>
          <a:p>
            <a:r>
              <a:rPr lang="en-US" altLang="zh-TW" sz="2000" dirty="0"/>
              <a:t>Smoke</a:t>
            </a:r>
          </a:p>
          <a:p>
            <a:pPr lvl="1"/>
            <a:r>
              <a:rPr lang="en-US" altLang="zh-TW" sz="2000" dirty="0">
                <a:latin typeface="Times New Roman" panose="02020603050405020304" pitchFamily="18" charset="0"/>
                <a:cs typeface="Times New Roman" panose="02020603050405020304" pitchFamily="18" charset="0"/>
              </a:rPr>
              <a:t>linear combination of background color and a </a:t>
            </a:r>
            <a:r>
              <a:rPr lang="en-US" altLang="zh-TW" sz="2000" dirty="0">
                <a:solidFill>
                  <a:srgbClr val="0070C0"/>
                </a:solidFill>
                <a:latin typeface="Times New Roman" panose="02020603050405020304" pitchFamily="18" charset="0"/>
                <a:cs typeface="Times New Roman" panose="02020603050405020304" pitchFamily="18" charset="0"/>
              </a:rPr>
              <a:t>constant foreground color</a:t>
            </a:r>
            <a:r>
              <a:rPr lang="en-US" altLang="zh-TW" sz="2000" dirty="0">
                <a:latin typeface="Times New Roman" panose="02020603050405020304" pitchFamily="18" charset="0"/>
                <a:cs typeface="Times New Roman" panose="02020603050405020304" pitchFamily="18" charset="0"/>
              </a:rPr>
              <a:t>.</a:t>
            </a:r>
          </a:p>
          <a:p>
            <a:r>
              <a:rPr lang="en-US" altLang="zh-TW" sz="2000" dirty="0"/>
              <a:t>Shadow</a:t>
            </a:r>
          </a:p>
          <a:p>
            <a:pPr lvl="1"/>
            <a:r>
              <a:rPr lang="en-US" altLang="zh-TW" sz="2000" dirty="0">
                <a:latin typeface="Times New Roman" panose="02020603050405020304" pitchFamily="18" charset="0"/>
                <a:cs typeface="Times New Roman" panose="02020603050405020304" pitchFamily="18" charset="0"/>
              </a:rPr>
              <a:t>pixel is assumed to vary between its </a:t>
            </a:r>
            <a:r>
              <a:rPr lang="en-US" altLang="zh-TW" sz="2000" dirty="0">
                <a:solidFill>
                  <a:srgbClr val="0070C0"/>
                </a:solidFill>
                <a:latin typeface="Times New Roman" panose="02020603050405020304" pitchFamily="18" charset="0"/>
                <a:cs typeface="Times New Roman" panose="02020603050405020304" pitchFamily="18" charset="0"/>
              </a:rPr>
              <a:t>fully lit and fully shadowed colors</a:t>
            </a:r>
            <a:r>
              <a:rPr lang="en-US" altLang="zh-TW" sz="2000" dirty="0">
                <a:latin typeface="Times New Roman" panose="02020603050405020304" pitchFamily="18" charset="0"/>
                <a:cs typeface="Times New Roman" panose="02020603050405020304" pitchFamily="18" charset="0"/>
              </a:rPr>
              <a:t>.</a:t>
            </a:r>
          </a:p>
          <a:p>
            <a:endParaRPr lang="x-IV_mathan" altLang="zh-TW" dirty="0"/>
          </a:p>
          <a:p>
            <a:endParaRPr lang="" altLang="zh-TW" sz="2000" dirty="0">
              <a:solidFill>
                <a:schemeClr val="tx1"/>
              </a:solidFill>
            </a:endParaRPr>
          </a:p>
        </p:txBody>
      </p:sp>
      <p:pic>
        <p:nvPicPr>
          <p:cNvPr id="4" name="圖片 3">
            <a:extLst>
              <a:ext uri="{FF2B5EF4-FFF2-40B4-BE49-F238E27FC236}">
                <a16:creationId xmlns:a16="http://schemas.microsoft.com/office/drawing/2014/main" id="{0BF8F068-638B-4C62-805E-9F645ACCECAA}"/>
              </a:ext>
            </a:extLst>
          </p:cNvPr>
          <p:cNvPicPr>
            <a:picLocks noChangeAspect="1"/>
          </p:cNvPicPr>
          <p:nvPr/>
        </p:nvPicPr>
        <p:blipFill>
          <a:blip r:embed="rId3"/>
          <a:stretch>
            <a:fillRect/>
          </a:stretch>
        </p:blipFill>
        <p:spPr>
          <a:xfrm>
            <a:off x="1776638" y="5082385"/>
            <a:ext cx="8573696" cy="1695687"/>
          </a:xfrm>
          <a:prstGeom prst="rect">
            <a:avLst/>
          </a:prstGeom>
        </p:spPr>
      </p:pic>
    </p:spTree>
    <p:extLst>
      <p:ext uri="{BB962C8B-B14F-4D97-AF65-F5344CB8AC3E}">
        <p14:creationId xmlns:p14="http://schemas.microsoft.com/office/powerpoint/2010/main" val="1377921036"/>
      </p:ext>
    </p:extLst>
  </p:cSld>
  <p:clrMapOvr>
    <a:masterClrMapping/>
  </p:clrMapOvr>
  <p:transition>
    <p:fade thruBlk="1"/>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5590991-D80B-481D-8FD6-4BD035C76FFF}"/>
              </a:ext>
            </a:extLst>
          </p:cNvPr>
          <p:cNvSpPr>
            <a:spLocks noGrp="1"/>
          </p:cNvSpPr>
          <p:nvPr>
            <p:ph type="title"/>
          </p:nvPr>
        </p:nvSpPr>
        <p:spPr/>
        <p:txBody>
          <a:bodyPr/>
          <a:lstStyle/>
          <a:p>
            <a:r>
              <a:rPr lang="en-US" altLang="zh-TW" dirty="0"/>
              <a:t>Video Matting</a:t>
            </a:r>
            <a:endParaRPr lang="zh-TW" altLang="en-US" dirty="0"/>
          </a:p>
        </p:txBody>
      </p:sp>
      <p:sp>
        <p:nvSpPr>
          <p:cNvPr id="3" name="文字版面配置區 2">
            <a:extLst>
              <a:ext uri="{FF2B5EF4-FFF2-40B4-BE49-F238E27FC236}">
                <a16:creationId xmlns:a16="http://schemas.microsoft.com/office/drawing/2014/main" id="{03DC5351-1506-4E95-B792-E3F1916ADC0F}"/>
              </a:ext>
            </a:extLst>
          </p:cNvPr>
          <p:cNvSpPr>
            <a:spLocks noGrp="1"/>
          </p:cNvSpPr>
          <p:nvPr>
            <p:ph type="body" idx="1"/>
          </p:nvPr>
        </p:nvSpPr>
        <p:spPr>
          <a:xfrm>
            <a:off x="1841666" y="2155293"/>
            <a:ext cx="9487394" cy="4149600"/>
          </a:xfrm>
        </p:spPr>
        <p:txBody>
          <a:bodyPr/>
          <a:lstStyle/>
          <a:p>
            <a:r>
              <a:rPr lang="en-US" altLang="zh-TW" sz="2000" dirty="0"/>
              <a:t>The presence of moving objects can sometimes make the matting process easier</a:t>
            </a:r>
          </a:p>
          <a:p>
            <a:r>
              <a:rPr lang="en-US" altLang="zh-TW" sz="2000" dirty="0"/>
              <a:t>Chuang, </a:t>
            </a:r>
            <a:r>
              <a:rPr lang="en-US" altLang="zh-TW" sz="2000" dirty="0" err="1"/>
              <a:t>Agarwala</a:t>
            </a:r>
            <a:r>
              <a:rPr lang="en-US" altLang="zh-TW" sz="2000" dirty="0"/>
              <a:t> (‘02)</a:t>
            </a:r>
          </a:p>
          <a:p>
            <a:endParaRPr lang="en-US" altLang="zh-TW" sz="2000" dirty="0"/>
          </a:p>
          <a:p>
            <a:pPr lvl="1"/>
            <a:r>
              <a:rPr lang="en-US" altLang="zh-TW" sz="2000" dirty="0">
                <a:latin typeface="Times New Roman" panose="02020603050405020304" pitchFamily="18" charset="0"/>
                <a:cs typeface="Times New Roman" panose="02020603050405020304" pitchFamily="18" charset="0"/>
              </a:rPr>
              <a:t>foreground objects are first remove</a:t>
            </a:r>
          </a:p>
          <a:p>
            <a:pPr lvl="1"/>
            <a:endParaRPr lang="en-US" altLang="zh-TW" sz="2000" dirty="0">
              <a:latin typeface="Times New Roman" panose="02020603050405020304" pitchFamily="18" charset="0"/>
              <a:cs typeface="Times New Roman" panose="02020603050405020304" pitchFamily="18" charset="0"/>
            </a:endParaRPr>
          </a:p>
          <a:p>
            <a:pPr lvl="1"/>
            <a:r>
              <a:rPr lang="en-US" altLang="zh-TW" sz="2000" dirty="0">
                <a:latin typeface="Times New Roman" panose="02020603050405020304" pitchFamily="18" charset="0"/>
                <a:cs typeface="Times New Roman" panose="02020603050405020304" pitchFamily="18" charset="0"/>
              </a:rPr>
              <a:t>resulting background plates are aligned</a:t>
            </a:r>
          </a:p>
          <a:p>
            <a:pPr lvl="1"/>
            <a:endParaRPr lang="en-US" altLang="zh-TW" sz="2000" dirty="0">
              <a:latin typeface="Times New Roman" panose="02020603050405020304" pitchFamily="18" charset="0"/>
              <a:cs typeface="Times New Roman" panose="02020603050405020304" pitchFamily="18" charset="0"/>
            </a:endParaRPr>
          </a:p>
          <a:p>
            <a:pPr lvl="1"/>
            <a:r>
              <a:rPr lang="en-US" altLang="zh-TW" sz="2000" dirty="0">
                <a:latin typeface="Times New Roman" panose="02020603050405020304" pitchFamily="18" charset="0"/>
                <a:cs typeface="Times New Roman" panose="02020603050405020304" pitchFamily="18" charset="0"/>
              </a:rPr>
              <a:t>yield a high quality background estimate</a:t>
            </a:r>
            <a:endParaRPr lang="x-IV_mathan" altLang="zh-TW" sz="2000" dirty="0">
              <a:latin typeface="Times New Roman" panose="02020603050405020304" pitchFamily="18" charset="0"/>
              <a:cs typeface="Times New Roman" panose="02020603050405020304" pitchFamily="18" charset="0"/>
            </a:endParaRPr>
          </a:p>
          <a:p>
            <a:endParaRPr lang="" altLang="zh-TW" sz="2000" dirty="0">
              <a:solidFill>
                <a:schemeClr val="tx1"/>
              </a:solidFill>
            </a:endParaRPr>
          </a:p>
        </p:txBody>
      </p:sp>
    </p:spTree>
    <p:extLst>
      <p:ext uri="{BB962C8B-B14F-4D97-AF65-F5344CB8AC3E}">
        <p14:creationId xmlns:p14="http://schemas.microsoft.com/office/powerpoint/2010/main" val="2407239569"/>
      </p:ext>
    </p:extLst>
  </p:cSld>
  <p:clrMapOvr>
    <a:masterClrMapping/>
  </p:clrMapOvr>
  <p:transition>
    <p:fade thruBlk="1"/>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7FB47AF-1A29-4209-8999-A7B5408DA2A8}"/>
              </a:ext>
            </a:extLst>
          </p:cNvPr>
          <p:cNvSpPr>
            <a:spLocks noGrp="1"/>
          </p:cNvSpPr>
          <p:nvPr>
            <p:ph type="ctrTitle"/>
          </p:nvPr>
        </p:nvSpPr>
        <p:spPr>
          <a:xfrm>
            <a:off x="1328840" y="2671851"/>
            <a:ext cx="8342210" cy="1546400"/>
          </a:xfrm>
        </p:spPr>
        <p:txBody>
          <a:bodyPr/>
          <a:lstStyle/>
          <a:p>
            <a:r>
              <a:rPr lang="en-US" altLang="zh-TW" dirty="0">
                <a:latin typeface="Times New Roman" panose="02020603050405020304" pitchFamily="18" charset="0"/>
                <a:cs typeface="Times New Roman" panose="02020603050405020304" pitchFamily="18" charset="0"/>
              </a:rPr>
              <a:t>Chapter 10-5</a:t>
            </a:r>
            <a:br>
              <a:rPr lang="en-US" altLang="zh-TW" dirty="0">
                <a:latin typeface="Times New Roman" panose="02020603050405020304" pitchFamily="18" charset="0"/>
                <a:cs typeface="Times New Roman" panose="02020603050405020304" pitchFamily="18" charset="0"/>
              </a:rPr>
            </a:br>
            <a:r>
              <a:rPr lang="en-US" altLang="zh-TW" dirty="0">
                <a:latin typeface="Times New Roman" panose="02020603050405020304" pitchFamily="18" charset="0"/>
                <a:cs typeface="Times New Roman" panose="02020603050405020304" pitchFamily="18" charset="0"/>
              </a:rPr>
              <a:t>Texture Analysis and Synthesis</a:t>
            </a:r>
            <a:br>
              <a:rPr lang="en-US" altLang="zh-TW" dirty="0"/>
            </a:br>
            <a:endParaRPr lang="en-US" altLang="zh-TW" dirty="0"/>
          </a:p>
        </p:txBody>
      </p:sp>
    </p:spTree>
    <p:extLst>
      <p:ext uri="{BB962C8B-B14F-4D97-AF65-F5344CB8AC3E}">
        <p14:creationId xmlns:p14="http://schemas.microsoft.com/office/powerpoint/2010/main" val="1230520306"/>
      </p:ext>
    </p:extLst>
  </p:cSld>
  <p:clrMapOvr>
    <a:masterClrMapping/>
  </p:clrMapOvr>
  <p:transition>
    <p:fade thruBlk="1"/>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5590991-D80B-481D-8FD6-4BD035C76FFF}"/>
              </a:ext>
            </a:extLst>
          </p:cNvPr>
          <p:cNvSpPr>
            <a:spLocks noGrp="1"/>
          </p:cNvSpPr>
          <p:nvPr>
            <p:ph type="title"/>
          </p:nvPr>
        </p:nvSpPr>
        <p:spPr/>
        <p:txBody>
          <a:bodyPr/>
          <a:lstStyle/>
          <a:p>
            <a:r>
              <a:rPr lang="en-US" altLang="zh-TW" dirty="0"/>
              <a:t>Introduction</a:t>
            </a:r>
            <a:endParaRPr lang="zh-TW" altLang="en-US" dirty="0"/>
          </a:p>
        </p:txBody>
      </p:sp>
      <p:sp>
        <p:nvSpPr>
          <p:cNvPr id="3" name="文字版面配置區 2">
            <a:extLst>
              <a:ext uri="{FF2B5EF4-FFF2-40B4-BE49-F238E27FC236}">
                <a16:creationId xmlns:a16="http://schemas.microsoft.com/office/drawing/2014/main" id="{03DC5351-1506-4E95-B792-E3F1916ADC0F}"/>
              </a:ext>
            </a:extLst>
          </p:cNvPr>
          <p:cNvSpPr>
            <a:spLocks noGrp="1"/>
          </p:cNvSpPr>
          <p:nvPr>
            <p:ph type="body" idx="1"/>
          </p:nvPr>
        </p:nvSpPr>
        <p:spPr/>
        <p:txBody>
          <a:bodyPr/>
          <a:lstStyle/>
          <a:p>
            <a:r>
              <a:rPr lang="en-US" altLang="zh-TW" sz="2000" dirty="0"/>
              <a:t>"Given a small sample of a texture, generate a larger similar-looking image."</a:t>
            </a:r>
          </a:p>
          <a:p>
            <a:endParaRPr lang="en-US" altLang="zh-TW" sz="2000" dirty="0">
              <a:sym typeface="Wingdings" panose="05000000000000000000" pitchFamily="2" charset="2"/>
            </a:endParaRPr>
          </a:p>
          <a:p>
            <a:endParaRPr lang="zh-TW" altLang="en-US" sz="2800" dirty="0"/>
          </a:p>
        </p:txBody>
      </p:sp>
      <p:pic>
        <p:nvPicPr>
          <p:cNvPr id="4" name="Google Shape;1103;g12749e8fc58_0_8">
            <a:extLst>
              <a:ext uri="{FF2B5EF4-FFF2-40B4-BE49-F238E27FC236}">
                <a16:creationId xmlns:a16="http://schemas.microsoft.com/office/drawing/2014/main" id="{E822A945-7A8D-3A64-5607-6FBAF31458FF}"/>
              </a:ext>
            </a:extLst>
          </p:cNvPr>
          <p:cNvPicPr preferRelativeResize="0"/>
          <p:nvPr/>
        </p:nvPicPr>
        <p:blipFill>
          <a:blip r:embed="rId3">
            <a:alphaModFix/>
          </a:blip>
          <a:stretch>
            <a:fillRect/>
          </a:stretch>
        </p:blipFill>
        <p:spPr>
          <a:xfrm>
            <a:off x="3239890" y="4519931"/>
            <a:ext cx="2074575" cy="2074575"/>
          </a:xfrm>
          <a:prstGeom prst="rect">
            <a:avLst/>
          </a:prstGeom>
          <a:noFill/>
          <a:ln>
            <a:noFill/>
          </a:ln>
        </p:spPr>
      </p:pic>
      <p:pic>
        <p:nvPicPr>
          <p:cNvPr id="6" name="Google Shape;1102;g12749e8fc58_0_8">
            <a:extLst>
              <a:ext uri="{FF2B5EF4-FFF2-40B4-BE49-F238E27FC236}">
                <a16:creationId xmlns:a16="http://schemas.microsoft.com/office/drawing/2014/main" id="{350BF2A3-4C46-555C-246D-930308C78614}"/>
              </a:ext>
            </a:extLst>
          </p:cNvPr>
          <p:cNvPicPr preferRelativeResize="0"/>
          <p:nvPr/>
        </p:nvPicPr>
        <p:blipFill>
          <a:blip r:embed="rId4">
            <a:alphaModFix/>
          </a:blip>
          <a:stretch>
            <a:fillRect/>
          </a:stretch>
        </p:blipFill>
        <p:spPr>
          <a:xfrm>
            <a:off x="6096000" y="3232597"/>
            <a:ext cx="2907940" cy="3451973"/>
          </a:xfrm>
          <a:prstGeom prst="rect">
            <a:avLst/>
          </a:prstGeom>
          <a:noFill/>
          <a:ln>
            <a:noFill/>
          </a:ln>
        </p:spPr>
      </p:pic>
    </p:spTree>
    <p:extLst>
      <p:ext uri="{BB962C8B-B14F-4D97-AF65-F5344CB8AC3E}">
        <p14:creationId xmlns:p14="http://schemas.microsoft.com/office/powerpoint/2010/main" val="20159623"/>
      </p:ext>
    </p:extLst>
  </p:cSld>
  <p:clrMapOvr>
    <a:masterClrMapping/>
  </p:clrMapOvr>
  <p:transition>
    <p:fade thruBlk="1"/>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5590991-D80B-481D-8FD6-4BD035C76FFF}"/>
              </a:ext>
            </a:extLst>
          </p:cNvPr>
          <p:cNvSpPr>
            <a:spLocks noGrp="1"/>
          </p:cNvSpPr>
          <p:nvPr>
            <p:ph type="title"/>
          </p:nvPr>
        </p:nvSpPr>
        <p:spPr/>
        <p:txBody>
          <a:bodyPr/>
          <a:lstStyle/>
          <a:p>
            <a:r>
              <a:rPr lang="en-US" altLang="zh-TW" dirty="0"/>
              <a:t>Traditional Approach</a:t>
            </a:r>
            <a:endParaRPr lang="zh-TW" altLang="en-US" dirty="0"/>
          </a:p>
        </p:txBody>
      </p:sp>
      <p:sp>
        <p:nvSpPr>
          <p:cNvPr id="3" name="文字版面配置區 2">
            <a:extLst>
              <a:ext uri="{FF2B5EF4-FFF2-40B4-BE49-F238E27FC236}">
                <a16:creationId xmlns:a16="http://schemas.microsoft.com/office/drawing/2014/main" id="{03DC5351-1506-4E95-B792-E3F1916ADC0F}"/>
              </a:ext>
            </a:extLst>
          </p:cNvPr>
          <p:cNvSpPr>
            <a:spLocks noGrp="1"/>
          </p:cNvSpPr>
          <p:nvPr>
            <p:ph type="body" idx="1"/>
          </p:nvPr>
        </p:nvSpPr>
        <p:spPr/>
        <p:txBody>
          <a:bodyPr/>
          <a:lstStyle/>
          <a:p>
            <a:r>
              <a:rPr lang="en-US" altLang="zh-TW" sz="2000" dirty="0">
                <a:sym typeface="Wingdings" panose="05000000000000000000" pitchFamily="2" charset="2"/>
              </a:rPr>
              <a:t>Match the spectrum of the source image while generating shaped noise.  Spatial correlations</a:t>
            </a:r>
          </a:p>
          <a:p>
            <a:r>
              <a:rPr lang="en-US" altLang="zh-TW" sz="2000" dirty="0">
                <a:sym typeface="Wingdings" panose="05000000000000000000" pitchFamily="2" charset="2"/>
              </a:rPr>
              <a:t>The distributions of the responses at different frequencies must also match.</a:t>
            </a:r>
          </a:p>
          <a:p>
            <a:endParaRPr lang="zh-TW" altLang="en-US" sz="2800" dirty="0"/>
          </a:p>
        </p:txBody>
      </p:sp>
    </p:spTree>
    <p:extLst>
      <p:ext uri="{BB962C8B-B14F-4D97-AF65-F5344CB8AC3E}">
        <p14:creationId xmlns:p14="http://schemas.microsoft.com/office/powerpoint/2010/main" val="1060781936"/>
      </p:ext>
    </p:extLst>
  </p:cSld>
  <p:clrMapOvr>
    <a:masterClrMapping/>
  </p:clrMapOvr>
  <p:transition>
    <p:fade thruBlk="1"/>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5590991-D80B-481D-8FD6-4BD035C76FFF}"/>
              </a:ext>
            </a:extLst>
          </p:cNvPr>
          <p:cNvSpPr>
            <a:spLocks noGrp="1"/>
          </p:cNvSpPr>
          <p:nvPr>
            <p:ph type="title"/>
          </p:nvPr>
        </p:nvSpPr>
        <p:spPr/>
        <p:txBody>
          <a:bodyPr/>
          <a:lstStyle/>
          <a:p>
            <a:r>
              <a:rPr lang="en-US" altLang="zh-TW" dirty="0"/>
              <a:t>Exemplar-Based</a:t>
            </a:r>
            <a:endParaRPr lang="zh-TW" altLang="en-US" dirty="0"/>
          </a:p>
        </p:txBody>
      </p:sp>
      <p:sp>
        <p:nvSpPr>
          <p:cNvPr id="3" name="文字版面配置區 2">
            <a:extLst>
              <a:ext uri="{FF2B5EF4-FFF2-40B4-BE49-F238E27FC236}">
                <a16:creationId xmlns:a16="http://schemas.microsoft.com/office/drawing/2014/main" id="{03DC5351-1506-4E95-B792-E3F1916ADC0F}"/>
              </a:ext>
            </a:extLst>
          </p:cNvPr>
          <p:cNvSpPr>
            <a:spLocks noGrp="1"/>
          </p:cNvSpPr>
          <p:nvPr>
            <p:ph type="body" idx="1"/>
          </p:nvPr>
        </p:nvSpPr>
        <p:spPr/>
        <p:txBody>
          <a:bodyPr/>
          <a:lstStyle/>
          <a:p>
            <a:r>
              <a:rPr lang="en-US" altLang="zh-TW" sz="2000" dirty="0">
                <a:sym typeface="Wingdings" panose="05000000000000000000" pitchFamily="2" charset="2"/>
              </a:rPr>
              <a:t>Generate texture pixels by looking for neighborhoods in the source texture.</a:t>
            </a:r>
          </a:p>
          <a:p>
            <a:r>
              <a:rPr lang="en-US" altLang="zh-TW" sz="2000" dirty="0">
                <a:sym typeface="Wingdings" panose="05000000000000000000" pitchFamily="2" charset="2"/>
              </a:rPr>
              <a:t>Can be repeated down or around the periphery when filling holes.</a:t>
            </a:r>
          </a:p>
          <a:p>
            <a:endParaRPr lang="zh-TW" altLang="en-US" sz="2800" dirty="0"/>
          </a:p>
        </p:txBody>
      </p:sp>
      <p:pic>
        <p:nvPicPr>
          <p:cNvPr id="5" name="圖片 4">
            <a:extLst>
              <a:ext uri="{FF2B5EF4-FFF2-40B4-BE49-F238E27FC236}">
                <a16:creationId xmlns:a16="http://schemas.microsoft.com/office/drawing/2014/main" id="{F62219E0-3AEE-4C4E-A55C-C767BCC9F0D8}"/>
              </a:ext>
            </a:extLst>
          </p:cNvPr>
          <p:cNvPicPr>
            <a:picLocks noChangeAspect="1"/>
          </p:cNvPicPr>
          <p:nvPr/>
        </p:nvPicPr>
        <p:blipFill>
          <a:blip r:embed="rId3"/>
          <a:stretch>
            <a:fillRect/>
          </a:stretch>
        </p:blipFill>
        <p:spPr>
          <a:xfrm>
            <a:off x="1664611" y="4230093"/>
            <a:ext cx="3886742" cy="2410161"/>
          </a:xfrm>
          <a:prstGeom prst="rect">
            <a:avLst/>
          </a:prstGeom>
        </p:spPr>
      </p:pic>
      <p:pic>
        <p:nvPicPr>
          <p:cNvPr id="4" name="Google Shape;1122;p99">
            <a:extLst>
              <a:ext uri="{FF2B5EF4-FFF2-40B4-BE49-F238E27FC236}">
                <a16:creationId xmlns:a16="http://schemas.microsoft.com/office/drawing/2014/main" id="{4821F6D4-9BF8-2E30-69C7-853D65B5AEA6}"/>
              </a:ext>
            </a:extLst>
          </p:cNvPr>
          <p:cNvPicPr preferRelativeResize="0"/>
          <p:nvPr/>
        </p:nvPicPr>
        <p:blipFill rotWithShape="1">
          <a:blip r:embed="rId4">
            <a:alphaModFix/>
          </a:blip>
          <a:srcRect/>
          <a:stretch/>
        </p:blipFill>
        <p:spPr>
          <a:xfrm>
            <a:off x="5837274" y="4370916"/>
            <a:ext cx="5979274" cy="2128513"/>
          </a:xfrm>
          <a:prstGeom prst="rect">
            <a:avLst/>
          </a:prstGeom>
          <a:noFill/>
          <a:ln>
            <a:noFill/>
          </a:ln>
        </p:spPr>
      </p:pic>
    </p:spTree>
    <p:extLst>
      <p:ext uri="{BB962C8B-B14F-4D97-AF65-F5344CB8AC3E}">
        <p14:creationId xmlns:p14="http://schemas.microsoft.com/office/powerpoint/2010/main" val="3146254084"/>
      </p:ext>
    </p:extLst>
  </p:cSld>
  <p:clrMapOvr>
    <a:masterClrMapping/>
  </p:clrMapOvr>
  <p:transition>
    <p:fade thruBlk="1"/>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標題 1">
            <a:extLst>
              <a:ext uri="{FF2B5EF4-FFF2-40B4-BE49-F238E27FC236}">
                <a16:creationId xmlns:a16="http://schemas.microsoft.com/office/drawing/2014/main" id="{4C224063-ECAB-4C50-8225-F2ECE57ADD5C}"/>
              </a:ext>
            </a:extLst>
          </p:cNvPr>
          <p:cNvSpPr>
            <a:spLocks noGrp="1"/>
          </p:cNvSpPr>
          <p:nvPr>
            <p:ph type="subTitle" idx="1"/>
          </p:nvPr>
        </p:nvSpPr>
        <p:spPr/>
        <p:txBody>
          <a:bodyPr/>
          <a:lstStyle/>
          <a:p>
            <a:r>
              <a:rPr lang="en-US" altLang="zh-TW" dirty="0"/>
              <a:t> </a:t>
            </a:r>
            <a:endParaRPr lang="zh-TW" altLang="en-US" dirty="0"/>
          </a:p>
        </p:txBody>
      </p:sp>
      <p:sp>
        <p:nvSpPr>
          <p:cNvPr id="3" name="標題 2">
            <a:extLst>
              <a:ext uri="{FF2B5EF4-FFF2-40B4-BE49-F238E27FC236}">
                <a16:creationId xmlns:a16="http://schemas.microsoft.com/office/drawing/2014/main" id="{F48201FE-6D53-4888-B075-CC6D4E9A94B3}"/>
              </a:ext>
            </a:extLst>
          </p:cNvPr>
          <p:cNvSpPr>
            <a:spLocks noGrp="1"/>
          </p:cNvSpPr>
          <p:nvPr>
            <p:ph type="ctrTitle"/>
          </p:nvPr>
        </p:nvSpPr>
        <p:spPr/>
        <p:txBody>
          <a:bodyPr/>
          <a:lstStyle/>
          <a:p>
            <a:r>
              <a:rPr lang="en-US" altLang="zh-TW" dirty="0">
                <a:latin typeface="Times New Roman" panose="02020603050405020304" pitchFamily="18" charset="0"/>
                <a:cs typeface="Times New Roman" panose="02020603050405020304" pitchFamily="18" charset="0"/>
              </a:rPr>
              <a:t>Thank You Very Much</a:t>
            </a:r>
            <a:endParaRPr lang="zh-TW"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43808524"/>
      </p:ext>
    </p:extLst>
  </p:cSld>
  <p:clrMapOvr>
    <a:masterClrMapping/>
  </p:clrMapOvr>
  <p:transition>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41040F7D-9C81-432A-A3F8-3E2190C4A5B7}"/>
              </a:ext>
            </a:extLst>
          </p:cNvPr>
          <p:cNvSpPr>
            <a:spLocks noGrp="1"/>
          </p:cNvSpPr>
          <p:nvPr>
            <p:ph type="ctrTitle"/>
          </p:nvPr>
        </p:nvSpPr>
        <p:spPr>
          <a:xfrm>
            <a:off x="2696300" y="2258031"/>
            <a:ext cx="8435988" cy="1546400"/>
          </a:xfrm>
        </p:spPr>
        <p:txBody>
          <a:bodyPr/>
          <a:lstStyle/>
          <a:p>
            <a:r>
              <a:rPr lang="en-US" altLang="zh-TW" dirty="0">
                <a:latin typeface="Times New Roman" panose="02020603050405020304" pitchFamily="18" charset="0"/>
                <a:cs typeface="Times New Roman" panose="02020603050405020304" pitchFamily="18" charset="0"/>
              </a:rPr>
              <a:t>10.1.1 </a:t>
            </a:r>
            <a:br>
              <a:rPr lang="en-US" altLang="zh-TW" dirty="0">
                <a:latin typeface="Times New Roman" panose="02020603050405020304" pitchFamily="18" charset="0"/>
                <a:cs typeface="Times New Roman" panose="02020603050405020304" pitchFamily="18" charset="0"/>
              </a:rPr>
            </a:br>
            <a:r>
              <a:rPr lang="en-US" altLang="zh-TW" dirty="0">
                <a:latin typeface="Times New Roman" panose="02020603050405020304" pitchFamily="18" charset="0"/>
                <a:cs typeface="Times New Roman" panose="02020603050405020304" pitchFamily="18" charset="0"/>
              </a:rPr>
              <a:t>Radiometric Response Function</a:t>
            </a:r>
            <a:endParaRPr lang="zh-TW"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9755051"/>
      </p:ext>
    </p:extLst>
  </p:cSld>
  <p:clrMapOvr>
    <a:masterClrMapping/>
  </p:clrMapOvr>
  <p:transition>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2">
            <a:extLst>
              <a:ext uri="{FF2B5EF4-FFF2-40B4-BE49-F238E27FC236}">
                <a16:creationId xmlns:a16="http://schemas.microsoft.com/office/drawing/2014/main" id="{9BBB4098-7B4B-4A34-84E6-0C708E9D6DC1}"/>
              </a:ext>
            </a:extLst>
          </p:cNvPr>
          <p:cNvSpPr txBox="1">
            <a:spLocks/>
          </p:cNvSpPr>
          <p:nvPr/>
        </p:nvSpPr>
        <p:spPr>
          <a:xfrm>
            <a:off x="1841666" y="229216"/>
            <a:ext cx="8821816" cy="1546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dk1"/>
              </a:buClr>
              <a:buSzPts val="2000"/>
              <a:buFont typeface="Lora"/>
              <a:buNone/>
              <a:defRPr sz="2667" b="1" i="0" u="none" strike="noStrike" cap="none">
                <a:solidFill>
                  <a:schemeClr val="dk1"/>
                </a:solidFill>
                <a:latin typeface="Lora"/>
                <a:ea typeface="Lora"/>
                <a:cs typeface="Lora"/>
                <a:sym typeface="Lora"/>
              </a:defRPr>
            </a:lvl1pPr>
            <a:lvl2pPr marR="0" lvl="1" algn="l" rtl="0" eaLnBrk="1" hangingPunct="1">
              <a:lnSpc>
                <a:spcPct val="100000"/>
              </a:lnSpc>
              <a:spcBef>
                <a:spcPts val="0"/>
              </a:spcBef>
              <a:spcAft>
                <a:spcPts val="0"/>
              </a:spcAft>
              <a:buClr>
                <a:schemeClr val="dk1"/>
              </a:buClr>
              <a:buSzPts val="2000"/>
              <a:buFont typeface="Lora"/>
              <a:buNone/>
              <a:defRPr sz="2667" b="1" i="0" u="none" strike="noStrike" cap="none">
                <a:solidFill>
                  <a:schemeClr val="dk1"/>
                </a:solidFill>
                <a:highlight>
                  <a:srgbClr val="FFFFFF"/>
                </a:highlight>
                <a:latin typeface="Lora"/>
                <a:ea typeface="Lora"/>
                <a:cs typeface="Lora"/>
                <a:sym typeface="Lora"/>
              </a:defRPr>
            </a:lvl2pPr>
            <a:lvl3pPr marR="0" lvl="2" algn="l" rtl="0" eaLnBrk="1" hangingPunct="1">
              <a:lnSpc>
                <a:spcPct val="100000"/>
              </a:lnSpc>
              <a:spcBef>
                <a:spcPts val="0"/>
              </a:spcBef>
              <a:spcAft>
                <a:spcPts val="0"/>
              </a:spcAft>
              <a:buClr>
                <a:schemeClr val="dk1"/>
              </a:buClr>
              <a:buSzPts val="2000"/>
              <a:buFont typeface="Lora"/>
              <a:buNone/>
              <a:defRPr sz="2667" b="1" i="0" u="none" strike="noStrike" cap="none">
                <a:solidFill>
                  <a:schemeClr val="dk1"/>
                </a:solidFill>
                <a:highlight>
                  <a:srgbClr val="FFFFFF"/>
                </a:highlight>
                <a:latin typeface="Lora"/>
                <a:ea typeface="Lora"/>
                <a:cs typeface="Lora"/>
                <a:sym typeface="Lora"/>
              </a:defRPr>
            </a:lvl3pPr>
            <a:lvl4pPr marR="0" lvl="3" algn="l" rtl="0" eaLnBrk="1" hangingPunct="1">
              <a:lnSpc>
                <a:spcPct val="100000"/>
              </a:lnSpc>
              <a:spcBef>
                <a:spcPts val="0"/>
              </a:spcBef>
              <a:spcAft>
                <a:spcPts val="0"/>
              </a:spcAft>
              <a:buClr>
                <a:schemeClr val="dk1"/>
              </a:buClr>
              <a:buSzPts val="2000"/>
              <a:buFont typeface="Lora"/>
              <a:buNone/>
              <a:defRPr sz="2667" b="1" i="0" u="none" strike="noStrike" cap="none">
                <a:solidFill>
                  <a:schemeClr val="dk1"/>
                </a:solidFill>
                <a:highlight>
                  <a:srgbClr val="FFFFFF"/>
                </a:highlight>
                <a:latin typeface="Lora"/>
                <a:ea typeface="Lora"/>
                <a:cs typeface="Lora"/>
                <a:sym typeface="Lora"/>
              </a:defRPr>
            </a:lvl4pPr>
            <a:lvl5pPr marR="0" lvl="4" algn="l" rtl="0" eaLnBrk="1" hangingPunct="1">
              <a:lnSpc>
                <a:spcPct val="100000"/>
              </a:lnSpc>
              <a:spcBef>
                <a:spcPts val="0"/>
              </a:spcBef>
              <a:spcAft>
                <a:spcPts val="0"/>
              </a:spcAft>
              <a:buClr>
                <a:schemeClr val="dk1"/>
              </a:buClr>
              <a:buSzPts val="2000"/>
              <a:buFont typeface="Lora"/>
              <a:buNone/>
              <a:defRPr sz="2667" b="1" i="0" u="none" strike="noStrike" cap="none">
                <a:solidFill>
                  <a:schemeClr val="dk1"/>
                </a:solidFill>
                <a:highlight>
                  <a:srgbClr val="FFFFFF"/>
                </a:highlight>
                <a:latin typeface="Lora"/>
                <a:ea typeface="Lora"/>
                <a:cs typeface="Lora"/>
                <a:sym typeface="Lora"/>
              </a:defRPr>
            </a:lvl5pPr>
            <a:lvl6pPr marR="0" lvl="5" algn="l" rtl="0" eaLnBrk="1" hangingPunct="1">
              <a:lnSpc>
                <a:spcPct val="100000"/>
              </a:lnSpc>
              <a:spcBef>
                <a:spcPts val="0"/>
              </a:spcBef>
              <a:spcAft>
                <a:spcPts val="0"/>
              </a:spcAft>
              <a:buClr>
                <a:schemeClr val="dk1"/>
              </a:buClr>
              <a:buSzPts val="2000"/>
              <a:buFont typeface="Lora"/>
              <a:buNone/>
              <a:defRPr sz="2667" b="1" i="0" u="none" strike="noStrike" cap="none">
                <a:solidFill>
                  <a:schemeClr val="dk1"/>
                </a:solidFill>
                <a:highlight>
                  <a:srgbClr val="FFFFFF"/>
                </a:highlight>
                <a:latin typeface="Lora"/>
                <a:ea typeface="Lora"/>
                <a:cs typeface="Lora"/>
                <a:sym typeface="Lora"/>
              </a:defRPr>
            </a:lvl6pPr>
            <a:lvl7pPr marR="0" lvl="6" algn="l" rtl="0" eaLnBrk="1" hangingPunct="1">
              <a:lnSpc>
                <a:spcPct val="100000"/>
              </a:lnSpc>
              <a:spcBef>
                <a:spcPts val="0"/>
              </a:spcBef>
              <a:spcAft>
                <a:spcPts val="0"/>
              </a:spcAft>
              <a:buClr>
                <a:schemeClr val="dk1"/>
              </a:buClr>
              <a:buSzPts val="2000"/>
              <a:buFont typeface="Lora"/>
              <a:buNone/>
              <a:defRPr sz="2667" b="1" i="0" u="none" strike="noStrike" cap="none">
                <a:solidFill>
                  <a:schemeClr val="dk1"/>
                </a:solidFill>
                <a:highlight>
                  <a:srgbClr val="FFFFFF"/>
                </a:highlight>
                <a:latin typeface="Lora"/>
                <a:ea typeface="Lora"/>
                <a:cs typeface="Lora"/>
                <a:sym typeface="Lora"/>
              </a:defRPr>
            </a:lvl7pPr>
            <a:lvl8pPr marR="0" lvl="7" algn="l" rtl="0" eaLnBrk="1" hangingPunct="1">
              <a:lnSpc>
                <a:spcPct val="100000"/>
              </a:lnSpc>
              <a:spcBef>
                <a:spcPts val="0"/>
              </a:spcBef>
              <a:spcAft>
                <a:spcPts val="0"/>
              </a:spcAft>
              <a:buClr>
                <a:schemeClr val="dk1"/>
              </a:buClr>
              <a:buSzPts val="2000"/>
              <a:buFont typeface="Lora"/>
              <a:buNone/>
              <a:defRPr sz="2667" b="1" i="0" u="none" strike="noStrike" cap="none">
                <a:solidFill>
                  <a:schemeClr val="dk1"/>
                </a:solidFill>
                <a:highlight>
                  <a:srgbClr val="FFFFFF"/>
                </a:highlight>
                <a:latin typeface="Lora"/>
                <a:ea typeface="Lora"/>
                <a:cs typeface="Lora"/>
                <a:sym typeface="Lora"/>
              </a:defRPr>
            </a:lvl8pPr>
            <a:lvl9pPr marR="0" lvl="8" algn="l" rtl="0" eaLnBrk="1" hangingPunct="1">
              <a:lnSpc>
                <a:spcPct val="100000"/>
              </a:lnSpc>
              <a:spcBef>
                <a:spcPts val="0"/>
              </a:spcBef>
              <a:spcAft>
                <a:spcPts val="0"/>
              </a:spcAft>
              <a:buClr>
                <a:schemeClr val="dk1"/>
              </a:buClr>
              <a:buSzPts val="2000"/>
              <a:buFont typeface="Lora"/>
              <a:buNone/>
              <a:defRPr sz="2667" b="1" i="0" u="none" strike="noStrike" cap="none">
                <a:solidFill>
                  <a:schemeClr val="dk1"/>
                </a:solidFill>
                <a:highlight>
                  <a:srgbClr val="FFFFFF"/>
                </a:highlight>
                <a:latin typeface="Lora"/>
                <a:ea typeface="Lora"/>
                <a:cs typeface="Lora"/>
                <a:sym typeface="Lora"/>
              </a:defRPr>
            </a:lvl9pPr>
          </a:lstStyle>
          <a:p>
            <a:r>
              <a:rPr lang="en-US" altLang="zh-TW" dirty="0">
                <a:solidFill>
                  <a:schemeClr val="tx1"/>
                </a:solidFill>
                <a:latin typeface="Times New Roman" panose="02020603050405020304" pitchFamily="18" charset="0"/>
                <a:cs typeface="Times New Roman" panose="02020603050405020304" pitchFamily="18" charset="0"/>
              </a:rPr>
              <a:t>10.1.1 Radiometric Response Function</a:t>
            </a:r>
            <a:endParaRPr lang="zh-TW" altLang="en-US" dirty="0">
              <a:solidFill>
                <a:schemeClr val="tx1"/>
              </a:solidFill>
              <a:latin typeface="Times New Roman" panose="02020603050405020304" pitchFamily="18" charset="0"/>
              <a:cs typeface="Times New Roman" panose="02020603050405020304" pitchFamily="18" charset="0"/>
            </a:endParaRPr>
          </a:p>
        </p:txBody>
      </p:sp>
      <p:sp>
        <p:nvSpPr>
          <p:cNvPr id="3" name="文字版面配置區 2">
            <a:extLst>
              <a:ext uri="{FF2B5EF4-FFF2-40B4-BE49-F238E27FC236}">
                <a16:creationId xmlns:a16="http://schemas.microsoft.com/office/drawing/2014/main" id="{9B5E771E-8F77-41FC-8CBE-5BE98546D9A8}"/>
              </a:ext>
            </a:extLst>
          </p:cNvPr>
          <p:cNvSpPr>
            <a:spLocks noGrp="1"/>
          </p:cNvSpPr>
          <p:nvPr>
            <p:ph type="body" idx="1"/>
          </p:nvPr>
        </p:nvSpPr>
        <p:spPr>
          <a:xfrm>
            <a:off x="1841666" y="1666196"/>
            <a:ext cx="9079600" cy="4149600"/>
          </a:xfrm>
        </p:spPr>
        <p:txBody>
          <a:bodyPr/>
          <a:lstStyle/>
          <a:p>
            <a:pPr marL="101598" indent="0">
              <a:buNone/>
            </a:pPr>
            <a:r>
              <a:rPr lang="en-US" altLang="zh-TW" sz="2000" dirty="0"/>
              <a:t>Factors affect this mapping:</a:t>
            </a:r>
          </a:p>
          <a:p>
            <a:pPr marL="101598" indent="0">
              <a:buNone/>
            </a:pPr>
            <a:r>
              <a:rPr lang="en-US" altLang="zh-TW" sz="2000" dirty="0"/>
              <a:t>1. Aperture and Shutter Speed</a:t>
            </a:r>
          </a:p>
          <a:p>
            <a:pPr marL="745049" lvl="1" indent="0">
              <a:buNone/>
            </a:pPr>
            <a:r>
              <a:rPr lang="en-US" altLang="zh-TW" sz="2000" dirty="0">
                <a:solidFill>
                  <a:srgbClr val="0070C0"/>
                </a:solidFill>
                <a:latin typeface="Times New Roman" panose="02020603050405020304" pitchFamily="18" charset="0"/>
                <a:cs typeface="Times New Roman" panose="02020603050405020304" pitchFamily="18" charset="0"/>
              </a:rPr>
              <a:t>Global multiplier </a:t>
            </a:r>
            <a:r>
              <a:rPr lang="en-US" altLang="zh-TW" sz="2000" dirty="0">
                <a:latin typeface="Times New Roman" panose="02020603050405020304" pitchFamily="18" charset="0"/>
                <a:cs typeface="Times New Roman" panose="02020603050405020304" pitchFamily="18" charset="0"/>
              </a:rPr>
              <a:t>of incoming light</a:t>
            </a:r>
          </a:p>
          <a:p>
            <a:pPr marL="745049" lvl="1" indent="0">
              <a:buNone/>
            </a:pPr>
            <a:endParaRPr lang="en-US" altLang="zh-TW" sz="2000" dirty="0">
              <a:latin typeface="Times New Roman" panose="02020603050405020304" pitchFamily="18" charset="0"/>
              <a:cs typeface="Times New Roman" panose="02020603050405020304" pitchFamily="18" charset="0"/>
            </a:endParaRPr>
          </a:p>
          <a:p>
            <a:pPr marL="101598" indent="0">
              <a:buNone/>
            </a:pPr>
            <a:r>
              <a:rPr lang="en-US" altLang="zh-TW" sz="2000" dirty="0"/>
              <a:t>2. Sensor (Analog to Digital Converter)</a:t>
            </a:r>
          </a:p>
          <a:p>
            <a:pPr marL="745049" lvl="1" indent="0">
              <a:buNone/>
            </a:pPr>
            <a:r>
              <a:rPr lang="en-US" altLang="zh-TW" sz="2000" dirty="0">
                <a:solidFill>
                  <a:srgbClr val="0070C0"/>
                </a:solidFill>
                <a:latin typeface="Times New Roman" panose="02020603050405020304" pitchFamily="18" charset="0"/>
                <a:cs typeface="Times New Roman" panose="02020603050405020304" pitchFamily="18" charset="0"/>
              </a:rPr>
              <a:t>Linear</a:t>
            </a:r>
            <a:r>
              <a:rPr lang="en-US" altLang="zh-TW" sz="2000" dirty="0">
                <a:latin typeface="Times New Roman" panose="02020603050405020304" pitchFamily="18" charset="0"/>
                <a:cs typeface="Times New Roman" panose="02020603050405020304" pitchFamily="18" charset="0"/>
              </a:rPr>
              <a:t> gain, set by ISO value</a:t>
            </a:r>
          </a:p>
          <a:p>
            <a:pPr lvl="1"/>
            <a:endParaRPr lang="zh-TW" altLang="en-US" dirty="0"/>
          </a:p>
        </p:txBody>
      </p:sp>
      <p:sp>
        <p:nvSpPr>
          <p:cNvPr id="8" name="文字方塊 7">
            <a:extLst>
              <a:ext uri="{FF2B5EF4-FFF2-40B4-BE49-F238E27FC236}">
                <a16:creationId xmlns:a16="http://schemas.microsoft.com/office/drawing/2014/main" id="{FF9D406B-5950-6248-E41C-740EEE5F6AA6}"/>
              </a:ext>
            </a:extLst>
          </p:cNvPr>
          <p:cNvSpPr txBox="1"/>
          <p:nvPr/>
        </p:nvSpPr>
        <p:spPr>
          <a:xfrm>
            <a:off x="7742133" y="229216"/>
            <a:ext cx="6100482" cy="369332"/>
          </a:xfrm>
          <a:prstGeom prst="rect">
            <a:avLst/>
          </a:prstGeom>
          <a:noFill/>
        </p:spPr>
        <p:txBody>
          <a:bodyPr wrap="square">
            <a:spAutoFit/>
          </a:bodyPr>
          <a:lstStyle/>
          <a:p>
            <a:r>
              <a:rPr lang="en-US" altLang="zh-TW" dirty="0">
                <a:latin typeface="Times New Roman" panose="02020603050405020304" pitchFamily="18" charset="0"/>
                <a:cs typeface="Times New Roman" panose="02020603050405020304" pitchFamily="18" charset="0"/>
              </a:rPr>
              <a:t>ISO: International Standards Organization</a:t>
            </a:r>
            <a:endParaRPr lang="zh-TW"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7785379"/>
      </p:ext>
    </p:extLst>
  </p:cSld>
  <p:clrMapOvr>
    <a:masterClrMapping/>
  </p:clrMapOvr>
  <p:transition>
    <p:fade thruBlk="1"/>
  </p:transition>
</p:sld>
</file>

<file path=ppt/theme/theme1.xml><?xml version="1.0" encoding="utf-8"?>
<a:theme xmlns:a="http://schemas.openxmlformats.org/drawingml/2006/main" name="裁剪">
  <a:themeElements>
    <a:clrScheme name="裁剪">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裁剪">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裁剪">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TM10001105[[fn=裁剪]]</Template>
  <TotalTime>2288</TotalTime>
  <Words>2343</Words>
  <Application>Microsoft Office PowerPoint</Application>
  <PresentationFormat>寬螢幕</PresentationFormat>
  <Paragraphs>451</Paragraphs>
  <Slides>78</Slides>
  <Notes>74</Notes>
  <HiddenSlides>0</HiddenSlides>
  <MMClips>0</MMClips>
  <ScaleCrop>false</ScaleCrop>
  <HeadingPairs>
    <vt:vector size="6" baseType="variant">
      <vt:variant>
        <vt:lpstr>使用字型</vt:lpstr>
      </vt:variant>
      <vt:variant>
        <vt:i4>8</vt:i4>
      </vt:variant>
      <vt:variant>
        <vt:lpstr>佈景主題</vt:lpstr>
      </vt:variant>
      <vt:variant>
        <vt:i4>1</vt:i4>
      </vt:variant>
      <vt:variant>
        <vt:lpstr>投影片標題</vt:lpstr>
      </vt:variant>
      <vt:variant>
        <vt:i4>78</vt:i4>
      </vt:variant>
    </vt:vector>
  </HeadingPairs>
  <TitlesOfParts>
    <vt:vector size="87" baseType="lpstr">
      <vt:lpstr>Söhne</vt:lpstr>
      <vt:lpstr>Arial</vt:lpstr>
      <vt:lpstr>Calibri</vt:lpstr>
      <vt:lpstr>Cambria Math</vt:lpstr>
      <vt:lpstr>Franklin Gothic Book</vt:lpstr>
      <vt:lpstr>Lora</vt:lpstr>
      <vt:lpstr>Quattrocento Sans</vt:lpstr>
      <vt:lpstr>Times New Roman</vt:lpstr>
      <vt:lpstr>裁剪</vt:lpstr>
      <vt:lpstr>Chapter 10 Computational Photography</vt:lpstr>
      <vt:lpstr>Definition </vt:lpstr>
      <vt:lpstr>Introduction </vt:lpstr>
      <vt:lpstr>Chapter Structure</vt:lpstr>
      <vt:lpstr>Chapter 10-1 Photometric Calibration </vt:lpstr>
      <vt:lpstr>Introduction </vt:lpstr>
      <vt:lpstr>PowerPoint 簡報</vt:lpstr>
      <vt:lpstr>10.1.1  Radiometric Response Function</vt:lpstr>
      <vt:lpstr>PowerPoint 簡報</vt:lpstr>
      <vt:lpstr>PowerPoint 簡報</vt:lpstr>
      <vt:lpstr>PowerPoint 簡報</vt:lpstr>
      <vt:lpstr>10.1.2 Noise Level Estimation</vt:lpstr>
      <vt:lpstr>Noise Level Function</vt:lpstr>
      <vt:lpstr>Noise Level depends on:</vt:lpstr>
      <vt:lpstr>10.1.3 Vignetting</vt:lpstr>
      <vt:lpstr>Vignetting </vt:lpstr>
      <vt:lpstr>PowerPoint 簡報</vt:lpstr>
      <vt:lpstr>10.1.4 Optical Blur (Spatial Response)  Estimation</vt:lpstr>
      <vt:lpstr>Spatial Response Function</vt:lpstr>
      <vt:lpstr>PowerPoint 簡報</vt:lpstr>
      <vt:lpstr>PowerPoint 簡報</vt:lpstr>
      <vt:lpstr>Section 10-2 High Dynamic Range Imaging </vt:lpstr>
      <vt:lpstr>Introduction </vt:lpstr>
      <vt:lpstr>Approach </vt:lpstr>
      <vt:lpstr>Step 1: Estimate the radiometric response function</vt:lpstr>
      <vt:lpstr>Step 1: Estimate the radiometric response function</vt:lpstr>
      <vt:lpstr>Step 1: Estimate the radiometric response function</vt:lpstr>
      <vt:lpstr>Step 1: Estimate the radiometric response function</vt:lpstr>
      <vt:lpstr>Step 1: Estimate the radiometric response function</vt:lpstr>
      <vt:lpstr>Step 1: Estimate the radiometric response function</vt:lpstr>
      <vt:lpstr>Step 2: Estimate a radiance map</vt:lpstr>
      <vt:lpstr>Step 2: Estimate a radiance map</vt:lpstr>
      <vt:lpstr>Step 2: Estimate a radiance map</vt:lpstr>
      <vt:lpstr>HDR Image Formats</vt:lpstr>
      <vt:lpstr>Introduction</vt:lpstr>
      <vt:lpstr>Introduction</vt:lpstr>
      <vt:lpstr>PowerPoint 簡報</vt:lpstr>
      <vt:lpstr>PowerPoint 簡報</vt:lpstr>
      <vt:lpstr>PowerPoint 簡報</vt:lpstr>
      <vt:lpstr>PowerPoint 簡報</vt:lpstr>
      <vt:lpstr>PowerPoint 簡報</vt:lpstr>
      <vt:lpstr>PowerPoint 簡報</vt:lpstr>
      <vt:lpstr>PowerPoint 簡報</vt:lpstr>
      <vt:lpstr>Chapter 10-3 Super-resolution,  denoising, and blur removal </vt:lpstr>
      <vt:lpstr>Introduction</vt:lpstr>
      <vt:lpstr>Multi-Image Super Resolution</vt:lpstr>
      <vt:lpstr>Multi-Image Super Resolution</vt:lpstr>
      <vt:lpstr>Multi-Image Super Resolution</vt:lpstr>
      <vt:lpstr>Multi-Image Super Resolution</vt:lpstr>
      <vt:lpstr>Assume Image Priors</vt:lpstr>
      <vt:lpstr>Hallucination</vt:lpstr>
      <vt:lpstr>10.3.1 Color Image Demosaicing</vt:lpstr>
      <vt:lpstr>Demosaicing</vt:lpstr>
      <vt:lpstr>PowerPoint 簡報</vt:lpstr>
      <vt:lpstr>Chapter 10-4 Image Matting and Compositing </vt:lpstr>
      <vt:lpstr>Introduction</vt:lpstr>
      <vt:lpstr>Equation</vt:lpstr>
      <vt:lpstr>10.4.1 Blue Screen Matting</vt:lpstr>
      <vt:lpstr>Blue Screen Matting</vt:lpstr>
      <vt:lpstr>Two Screen Matting</vt:lpstr>
      <vt:lpstr>10.4.2 Natural Image Matting</vt:lpstr>
      <vt:lpstr>Introduction</vt:lpstr>
      <vt:lpstr>Knockout</vt:lpstr>
      <vt:lpstr>Bayesian</vt:lpstr>
      <vt:lpstr>Bayesian</vt:lpstr>
      <vt:lpstr>10.4.3 Optimization-based Matting</vt:lpstr>
      <vt:lpstr>Optimization-based Matting</vt:lpstr>
      <vt:lpstr>Border Matting</vt:lpstr>
      <vt:lpstr>Poisson Matting</vt:lpstr>
      <vt:lpstr>Results</vt:lpstr>
      <vt:lpstr>10.4.4 Smoke, Shadow, and Flash Matting 10.4.5 Video Matting</vt:lpstr>
      <vt:lpstr>Smoke, Shadow, and Flash Matting</vt:lpstr>
      <vt:lpstr>Video Matting</vt:lpstr>
      <vt:lpstr>Chapter 10-5 Texture Analysis and Synthesis </vt:lpstr>
      <vt:lpstr>Introduction</vt:lpstr>
      <vt:lpstr>Traditional Approach</vt:lpstr>
      <vt:lpstr>Exemplar-Based</vt:lpstr>
      <vt:lpstr>Thank You Very Much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10 Computational Photography</dc:title>
  <dc:creator>呂英弘</dc:creator>
  <cp:lastModifiedBy>惟丞 游</cp:lastModifiedBy>
  <cp:revision>457</cp:revision>
  <dcterms:created xsi:type="dcterms:W3CDTF">2021-05-29T06:31:25Z</dcterms:created>
  <dcterms:modified xsi:type="dcterms:W3CDTF">2023-05-08T07:46:33Z</dcterms:modified>
</cp:coreProperties>
</file>