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79" r:id="rId5"/>
    <p:sldId id="267" r:id="rId6"/>
    <p:sldId id="278" r:id="rId7"/>
    <p:sldId id="268" r:id="rId8"/>
    <p:sldId id="277" r:id="rId9"/>
    <p:sldId id="269" r:id="rId10"/>
    <p:sldId id="270" r:id="rId11"/>
    <p:sldId id="265" r:id="rId12"/>
    <p:sldId id="271" r:id="rId13"/>
    <p:sldId id="272" r:id="rId14"/>
    <p:sldId id="261" r:id="rId15"/>
    <p:sldId id="262" r:id="rId16"/>
    <p:sldId id="273"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64" r:id="rId33"/>
    <p:sldId id="276" r:id="rId34"/>
    <p:sldId id="275" r:id="rId35"/>
    <p:sldId id="281" r:id="rId3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08" autoAdjust="0"/>
    <p:restoredTop sz="94660"/>
  </p:normalViewPr>
  <p:slideViewPr>
    <p:cSldViewPr>
      <p:cViewPr varScale="1">
        <p:scale>
          <a:sx n="116" d="100"/>
          <a:sy n="116" d="100"/>
        </p:scale>
        <p:origin x="165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2018/1/16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2018/1/16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2018/1/16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2018/1/16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2018/1/16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2018/1/16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2018/1/16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2018/1/16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2018/1/16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2018/1/16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2018/1/16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2018/1/16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04944016@ntu.edu.tw" TargetMode="External"/><Relationship Id="rId2" Type="http://schemas.openxmlformats.org/officeDocument/2006/relationships/hyperlink" Target="mailto:fuh@csie.ntu.edu.t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Visio___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5276"/>
            <a:ext cx="7772400" cy="1470025"/>
          </a:xfrm>
        </p:spPr>
        <p:txBody>
          <a:bodyPr/>
          <a:lstStyle/>
          <a:p>
            <a:r>
              <a:rPr lang="en-US" altLang="zh-TW" b="1" dirty="0">
                <a:latin typeface="Times New Roman" panose="02020603050405020304" pitchFamily="18" charset="0"/>
                <a:cs typeface="Times New Roman" panose="02020603050405020304" pitchFamily="18" charset="0"/>
              </a:rPr>
              <a:t>Image </a:t>
            </a:r>
            <a:r>
              <a:rPr lang="en-US" altLang="zh-TW" b="1" dirty="0" err="1">
                <a:latin typeface="Times New Roman" panose="02020603050405020304" pitchFamily="18" charset="0"/>
                <a:cs typeface="Times New Roman" panose="02020603050405020304" pitchFamily="18" charset="0"/>
              </a:rPr>
              <a:t>Watercolorization</a:t>
            </a:r>
            <a:r>
              <a:rPr lang="en-US" altLang="zh-TW" b="1" dirty="0">
                <a:latin typeface="Times New Roman" panose="02020603050405020304" pitchFamily="18" charset="0"/>
                <a:cs typeface="Times New Roman" panose="02020603050405020304" pitchFamily="18" charset="0"/>
              </a:rPr>
              <a:t> Based on Color Intensity Alteration</a:t>
            </a:r>
            <a:endParaRPr lang="zh-TW" altLang="en-US" dirty="0"/>
          </a:p>
        </p:txBody>
      </p:sp>
      <p:sp>
        <p:nvSpPr>
          <p:cNvPr id="3" name="副標題 2"/>
          <p:cNvSpPr>
            <a:spLocks noGrp="1"/>
          </p:cNvSpPr>
          <p:nvPr>
            <p:ph type="subTitle" idx="1"/>
          </p:nvPr>
        </p:nvSpPr>
        <p:spPr>
          <a:xfrm>
            <a:off x="0" y="1484784"/>
            <a:ext cx="9144000" cy="5373216"/>
          </a:xfrm>
        </p:spPr>
        <p:txBody>
          <a:bodyPr>
            <a:normAutofit fontScale="25000" lnSpcReduction="20000"/>
          </a:bodyPr>
          <a:lstStyle/>
          <a:p>
            <a:endParaRPr lang="en-US" altLang="zh-TW" sz="11200" dirty="0" smtClean="0">
              <a:solidFill>
                <a:schemeClr val="tx1"/>
              </a:solidFill>
            </a:endParaRPr>
          </a:p>
          <a:p>
            <a:r>
              <a:rPr lang="en-US" altLang="zh-TW" sz="11200" dirty="0" err="1" smtClean="0">
                <a:solidFill>
                  <a:schemeClr val="tx1"/>
                </a:solidFill>
              </a:rPr>
              <a:t>Chiou-Shann</a:t>
            </a:r>
            <a:r>
              <a:rPr lang="en-US" altLang="zh-TW" sz="11200" dirty="0" smtClean="0">
                <a:solidFill>
                  <a:schemeClr val="tx1"/>
                </a:solidFill>
              </a:rPr>
              <a:t> </a:t>
            </a:r>
            <a:r>
              <a:rPr lang="en-US" altLang="zh-TW" sz="11200" dirty="0" err="1" smtClean="0">
                <a:solidFill>
                  <a:schemeClr val="tx1"/>
                </a:solidFill>
              </a:rPr>
              <a:t>Fuh</a:t>
            </a:r>
            <a:r>
              <a:rPr lang="en-US" altLang="zh-TW" sz="11200" dirty="0" smtClean="0">
                <a:solidFill>
                  <a:schemeClr val="tx1"/>
                </a:solidFill>
              </a:rPr>
              <a:t> </a:t>
            </a:r>
            <a:endParaRPr lang="zh-TW" altLang="zh-TW" sz="11200" dirty="0">
              <a:solidFill>
                <a:schemeClr val="tx1"/>
              </a:solidFill>
            </a:endParaRPr>
          </a:p>
          <a:p>
            <a:r>
              <a:rPr lang="en-US" altLang="zh-TW" sz="11200" dirty="0">
                <a:solidFill>
                  <a:schemeClr val="tx1"/>
                </a:solidFill>
              </a:rPr>
              <a:t>Department of Computer Science and Information Engineering</a:t>
            </a:r>
            <a:endParaRPr lang="zh-TW" altLang="zh-TW" sz="11200" dirty="0">
              <a:solidFill>
                <a:schemeClr val="tx1"/>
              </a:solidFill>
            </a:endParaRPr>
          </a:p>
          <a:p>
            <a:r>
              <a:rPr lang="en-US" altLang="zh-TW" sz="11200" dirty="0">
                <a:solidFill>
                  <a:schemeClr val="tx1"/>
                </a:solidFill>
              </a:rPr>
              <a:t>National Taiwan University</a:t>
            </a:r>
            <a:endParaRPr lang="zh-TW" altLang="zh-TW" sz="11200" dirty="0">
              <a:solidFill>
                <a:schemeClr val="tx1"/>
              </a:solidFill>
            </a:endParaRPr>
          </a:p>
          <a:p>
            <a:r>
              <a:rPr lang="en-US" altLang="zh-TW" sz="11200" dirty="0">
                <a:solidFill>
                  <a:schemeClr val="tx1"/>
                </a:solidFill>
              </a:rPr>
              <a:t>Taipei, Taiwan</a:t>
            </a:r>
            <a:endParaRPr lang="zh-TW" altLang="zh-TW" sz="11200" dirty="0">
              <a:solidFill>
                <a:schemeClr val="tx1"/>
              </a:solidFill>
            </a:endParaRPr>
          </a:p>
          <a:p>
            <a:r>
              <a:rPr lang="en-US" altLang="zh-TW" sz="11200" dirty="0" smtClean="0">
                <a:solidFill>
                  <a:schemeClr val="tx1"/>
                </a:solidFill>
                <a:hlinkClick r:id="rId2"/>
              </a:rPr>
              <a:t>fuh@csie.ntu.edu.tw</a:t>
            </a:r>
            <a:endParaRPr lang="en-US" altLang="zh-TW" sz="11200" dirty="0" smtClean="0">
              <a:solidFill>
                <a:schemeClr val="tx1"/>
              </a:solidFill>
            </a:endParaRPr>
          </a:p>
          <a:p>
            <a:endParaRPr lang="en-US" altLang="zh-TW" sz="11200" dirty="0">
              <a:solidFill>
                <a:schemeClr val="tx1"/>
              </a:solidFill>
            </a:endParaRPr>
          </a:p>
          <a:p>
            <a:r>
              <a:rPr lang="en-US" altLang="zh-TW" sz="11200" dirty="0">
                <a:solidFill>
                  <a:schemeClr val="tx1"/>
                </a:solidFill>
              </a:rPr>
              <a:t>Tzu-Chia </a:t>
            </a:r>
            <a:r>
              <a:rPr lang="en-US" altLang="zh-TW" sz="11200" dirty="0" smtClean="0">
                <a:solidFill>
                  <a:schemeClr val="tx1"/>
                </a:solidFill>
              </a:rPr>
              <a:t>Tung</a:t>
            </a:r>
            <a:endParaRPr lang="en-US" altLang="zh-TW" sz="11200" dirty="0">
              <a:solidFill>
                <a:schemeClr val="tx1"/>
              </a:solidFill>
            </a:endParaRPr>
          </a:p>
          <a:p>
            <a:r>
              <a:rPr lang="en-US" altLang="zh-TW" sz="11200" dirty="0">
                <a:solidFill>
                  <a:schemeClr val="tx1"/>
                </a:solidFill>
              </a:rPr>
              <a:t>Graduate Institute of Networking and Multimedia</a:t>
            </a:r>
            <a:endParaRPr lang="zh-TW" altLang="zh-TW" sz="11200" dirty="0">
              <a:solidFill>
                <a:schemeClr val="tx1"/>
              </a:solidFill>
            </a:endParaRPr>
          </a:p>
          <a:p>
            <a:r>
              <a:rPr lang="en-US" altLang="zh-TW" sz="11200" dirty="0">
                <a:solidFill>
                  <a:schemeClr val="tx1"/>
                </a:solidFill>
              </a:rPr>
              <a:t>National Taiwan University</a:t>
            </a:r>
            <a:endParaRPr lang="zh-TW" altLang="zh-TW" sz="11200" dirty="0">
              <a:solidFill>
                <a:schemeClr val="tx1"/>
              </a:solidFill>
            </a:endParaRPr>
          </a:p>
          <a:p>
            <a:r>
              <a:rPr lang="en-US" altLang="zh-TW" sz="11200" dirty="0">
                <a:solidFill>
                  <a:schemeClr val="tx1"/>
                </a:solidFill>
              </a:rPr>
              <a:t>Taipei, Taiwan</a:t>
            </a:r>
            <a:endParaRPr lang="zh-TW" altLang="zh-TW" sz="11200" dirty="0">
              <a:solidFill>
                <a:schemeClr val="tx1"/>
              </a:solidFill>
            </a:endParaRPr>
          </a:p>
          <a:p>
            <a:r>
              <a:rPr lang="en-US" altLang="zh-TW" sz="11200" dirty="0" smtClean="0">
                <a:solidFill>
                  <a:schemeClr val="tx1"/>
                </a:solidFill>
                <a:hlinkClick r:id="rId3"/>
              </a:rPr>
              <a:t>D04944016@ntu.edu.tw</a:t>
            </a:r>
            <a:r>
              <a:rPr lang="en-US" altLang="zh-TW" sz="11200" dirty="0" smtClean="0">
                <a:solidFill>
                  <a:schemeClr val="tx1"/>
                </a:solidFill>
              </a:rPr>
              <a:t> </a:t>
            </a:r>
            <a:endParaRPr lang="zh-TW" altLang="zh-TW" sz="11200" dirty="0">
              <a:solidFill>
                <a:schemeClr val="tx1"/>
              </a:solidFill>
            </a:endParaRPr>
          </a:p>
          <a:p>
            <a:endParaRPr lang="zh-TW" altLang="zh-TW" dirty="0"/>
          </a:p>
        </p:txBody>
      </p:sp>
    </p:spTree>
    <p:extLst>
      <p:ext uri="{BB962C8B-B14F-4D97-AF65-F5344CB8AC3E}">
        <p14:creationId xmlns:p14="http://schemas.microsoft.com/office/powerpoint/2010/main" val="1165478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Our Proposed Approach</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a:latin typeface="Times New Roman" panose="02020603050405020304" pitchFamily="18" charset="0"/>
                <a:cs typeface="Times New Roman" panose="02020603050405020304" pitchFamily="18" charset="0"/>
              </a:rPr>
              <a:t>The intensity level of a photographic image can be regarded as the temperature, and the gray-scale distribution is regarded as the object temperature. In heat equation, the </a:t>
            </a:r>
            <a:r>
              <a:rPr lang="en-US" altLang="zh-TW" dirty="0" smtClean="0">
                <a:latin typeface="Times New Roman" panose="02020603050405020304" pitchFamily="18" charset="0"/>
                <a:cs typeface="Times New Roman" panose="02020603050405020304" pitchFamily="18" charset="0"/>
              </a:rPr>
              <a:t>high-temperature </a:t>
            </a:r>
            <a:r>
              <a:rPr lang="en-US" altLang="zh-TW" dirty="0">
                <a:latin typeface="Times New Roman" panose="02020603050405020304" pitchFamily="18" charset="0"/>
                <a:cs typeface="Times New Roman" panose="02020603050405020304" pitchFamily="18" charset="0"/>
              </a:rPr>
              <a:t>part of the object can let heat transfer to </a:t>
            </a:r>
            <a:r>
              <a:rPr lang="en-US" altLang="zh-TW" dirty="0" smtClean="0">
                <a:latin typeface="Times New Roman" panose="02020603050405020304" pitchFamily="18" charset="0"/>
                <a:cs typeface="Times New Roman" panose="02020603050405020304" pitchFamily="18" charset="0"/>
              </a:rPr>
              <a:t>low-temperature </a:t>
            </a:r>
            <a:r>
              <a:rPr lang="en-US" altLang="zh-TW" dirty="0">
                <a:latin typeface="Times New Roman" panose="02020603050405020304" pitchFamily="18" charset="0"/>
                <a:cs typeface="Times New Roman" panose="02020603050405020304" pitchFamily="18" charset="0"/>
              </a:rPr>
              <a:t>part. Thus the high-temperature region can be </a:t>
            </a:r>
            <a:r>
              <a:rPr lang="en-US" altLang="zh-TW" dirty="0" smtClean="0">
                <a:latin typeface="Times New Roman" panose="02020603050405020304" pitchFamily="18" charset="0"/>
                <a:cs typeface="Times New Roman" panose="02020603050405020304" pitchFamily="18" charset="0"/>
              </a:rPr>
              <a:t>cooled, </a:t>
            </a:r>
            <a:r>
              <a:rPr lang="en-US" altLang="zh-TW" dirty="0">
                <a:latin typeface="Times New Roman" panose="02020603050405020304" pitchFamily="18" charset="0"/>
                <a:cs typeface="Times New Roman" panose="02020603050405020304" pitchFamily="18" charset="0"/>
              </a:rPr>
              <a:t>and the temperature of the adjacent region can be raised. Similarly, using the heat transfer equation, the high-intensity area of a photographic image can be decreased, and the intensity of the adjacent area can be increased. </a:t>
            </a:r>
            <a:endParaRPr lang="zh-TW" altLang="en-US" dirty="0"/>
          </a:p>
        </p:txBody>
      </p:sp>
    </p:spTree>
    <p:extLst>
      <p:ext uri="{BB962C8B-B14F-4D97-AF65-F5344CB8AC3E}">
        <p14:creationId xmlns:p14="http://schemas.microsoft.com/office/powerpoint/2010/main" val="2781057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Our Proposed Approach</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lnSpcReduction="10000"/>
              </a:bodyPr>
              <a:lstStyle/>
              <a:p>
                <a:r>
                  <a:rPr lang="en-US" altLang="zh-TW" dirty="0">
                    <a:latin typeface="Times New Roman" panose="02020603050405020304" pitchFamily="18" charset="0"/>
                    <a:cs typeface="Times New Roman" panose="02020603050405020304" pitchFamily="18" charset="0"/>
                  </a:rPr>
                  <a:t>In this paper Sobel gradient method is used to detect the boundary as follows:</a:t>
                </a:r>
                <a:endParaRPr lang="zh-TW" altLang="zh-TW" dirty="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zh-TW" altLang="zh-TW" i="1">
                              <a:latin typeface="Cambria Math" panose="02040503050406030204" pitchFamily="18" charset="0"/>
                            </a:rPr>
                          </m:ctrlPr>
                        </m:dPr>
                        <m:e>
                          <m:r>
                            <a:rPr lang="en-US" altLang="zh-TW">
                              <a:latin typeface="Cambria Math"/>
                            </a:rPr>
                            <m:t>𝛻</m:t>
                          </m:r>
                          <m:r>
                            <a:rPr lang="en-US" altLang="zh-TW" i="1">
                              <a:latin typeface="Cambria Math"/>
                            </a:rPr>
                            <m:t>𝑢</m:t>
                          </m:r>
                        </m:e>
                      </m:d>
                      <m:r>
                        <a:rPr lang="en-US" altLang="zh-TW" i="1">
                          <a:latin typeface="Cambria Math"/>
                        </a:rPr>
                        <m:t>=</m:t>
                      </m:r>
                      <m:rad>
                        <m:radPr>
                          <m:degHide m:val="on"/>
                          <m:ctrlPr>
                            <a:rPr lang="zh-TW" altLang="zh-TW" i="1">
                              <a:latin typeface="Cambria Math" panose="02040503050406030204" pitchFamily="18" charset="0"/>
                            </a:rPr>
                          </m:ctrlPr>
                        </m:radPr>
                        <m:deg/>
                        <m:e>
                          <m:sSubSup>
                            <m:sSubSupPr>
                              <m:ctrlPr>
                                <a:rPr lang="zh-TW" altLang="zh-TW" i="1">
                                  <a:latin typeface="Cambria Math" panose="02040503050406030204" pitchFamily="18" charset="0"/>
                                </a:rPr>
                              </m:ctrlPr>
                            </m:sSubSupPr>
                            <m:e>
                              <m:r>
                                <a:rPr lang="en-US" altLang="zh-TW" i="1">
                                  <a:latin typeface="Cambria Math"/>
                                </a:rPr>
                                <m:t>𝑢</m:t>
                              </m:r>
                            </m:e>
                            <m:sub>
                              <m:r>
                                <a:rPr lang="en-US" altLang="zh-TW" i="1">
                                  <a:latin typeface="Cambria Math"/>
                                </a:rPr>
                                <m:t>𝑥</m:t>
                              </m:r>
                            </m:sub>
                            <m:sup>
                              <m:r>
                                <a:rPr lang="en-US" altLang="zh-TW" i="1">
                                  <a:latin typeface="Cambria Math"/>
                                </a:rPr>
                                <m:t>2</m:t>
                              </m:r>
                            </m:sup>
                          </m:sSubSup>
                          <m:r>
                            <a:rPr lang="en-US" altLang="zh-TW" i="1">
                              <a:latin typeface="Cambria Math"/>
                            </a:rPr>
                            <m:t>+</m:t>
                          </m:r>
                          <m:sSubSup>
                            <m:sSubSupPr>
                              <m:ctrlPr>
                                <a:rPr lang="zh-TW" altLang="zh-TW" i="1">
                                  <a:latin typeface="Cambria Math" panose="02040503050406030204" pitchFamily="18" charset="0"/>
                                </a:rPr>
                              </m:ctrlPr>
                            </m:sSubSupPr>
                            <m:e>
                              <m:r>
                                <a:rPr lang="en-US" altLang="zh-TW" i="1">
                                  <a:latin typeface="Cambria Math"/>
                                </a:rPr>
                                <m:t>𝑢</m:t>
                              </m:r>
                            </m:e>
                            <m:sub>
                              <m:r>
                                <a:rPr lang="en-US" altLang="zh-TW" i="1">
                                  <a:latin typeface="Cambria Math"/>
                                </a:rPr>
                                <m:t>𝑦</m:t>
                              </m:r>
                            </m:sub>
                            <m:sup>
                              <m:r>
                                <a:rPr lang="en-US" altLang="zh-TW" i="1">
                                  <a:latin typeface="Cambria Math"/>
                                </a:rPr>
                                <m:t>2</m:t>
                              </m:r>
                            </m:sup>
                          </m:sSubSup>
                        </m:e>
                      </m:rad>
                    </m:oMath>
                  </m:oMathPara>
                </a14:m>
                <a:endParaRPr lang="zh-TW"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where </a:t>
                </a:r>
                <a:r>
                  <a:rPr lang="en-US" altLang="zh-TW" i="1" dirty="0">
                    <a:latin typeface="Times New Roman" panose="02020603050405020304" pitchFamily="18" charset="0"/>
                    <a:cs typeface="Times New Roman" panose="02020603050405020304" pitchFamily="18" charset="0"/>
                  </a:rPr>
                  <a:t>u</a:t>
                </a:r>
                <a:r>
                  <a:rPr lang="en-US" altLang="zh-TW" dirty="0">
                    <a:latin typeface="Times New Roman" panose="02020603050405020304" pitchFamily="18" charset="0"/>
                    <a:cs typeface="Times New Roman" panose="02020603050405020304" pitchFamily="18" charset="0"/>
                  </a:rPr>
                  <a:t> denotes the intensity value; </a:t>
                </a:r>
                <a:r>
                  <a:rPr lang="en-US" altLang="zh-TW" i="1" dirty="0" err="1">
                    <a:latin typeface="Times New Roman" panose="02020603050405020304" pitchFamily="18" charset="0"/>
                    <a:cs typeface="Times New Roman" panose="02020603050405020304" pitchFamily="18" charset="0"/>
                  </a:rPr>
                  <a:t>u</a:t>
                </a:r>
                <a:r>
                  <a:rPr lang="en-US" altLang="zh-TW" i="1" baseline="-25000" dirty="0" err="1">
                    <a:latin typeface="Times New Roman" panose="02020603050405020304" pitchFamily="18" charset="0"/>
                    <a:cs typeface="Times New Roman" panose="02020603050405020304" pitchFamily="18" charset="0"/>
                  </a:rPr>
                  <a:t>x</a:t>
                </a:r>
                <a:r>
                  <a:rPr lang="en-US" altLang="zh-TW" dirty="0">
                    <a:latin typeface="Times New Roman" panose="02020603050405020304" pitchFamily="18" charset="0"/>
                    <a:cs typeface="Times New Roman" panose="02020603050405020304" pitchFamily="18" charset="0"/>
                  </a:rPr>
                  <a:t> represents the intensity value in the </a:t>
                </a:r>
                <a:r>
                  <a:rPr lang="en-US" altLang="zh-TW" i="1" dirty="0">
                    <a:latin typeface="Times New Roman" panose="02020603050405020304" pitchFamily="18" charset="0"/>
                    <a:cs typeface="Times New Roman" panose="02020603050405020304" pitchFamily="18" charset="0"/>
                  </a:rPr>
                  <a:t>x</a:t>
                </a:r>
                <a:r>
                  <a:rPr lang="en-US" altLang="zh-TW" dirty="0">
                    <a:latin typeface="Times New Roman" panose="02020603050405020304" pitchFamily="18" charset="0"/>
                    <a:cs typeface="Times New Roman" panose="02020603050405020304" pitchFamily="18" charset="0"/>
                  </a:rPr>
                  <a:t> direction of the differential; and </a:t>
                </a:r>
                <a:r>
                  <a:rPr lang="en-US" altLang="zh-TW" i="1" dirty="0" err="1">
                    <a:latin typeface="Times New Roman" panose="02020603050405020304" pitchFamily="18" charset="0"/>
                    <a:cs typeface="Times New Roman" panose="02020603050405020304" pitchFamily="18" charset="0"/>
                  </a:rPr>
                  <a:t>u</a:t>
                </a:r>
                <a:r>
                  <a:rPr lang="en-US" altLang="zh-TW" i="1" baseline="-25000" dirty="0" err="1">
                    <a:latin typeface="Times New Roman" panose="02020603050405020304" pitchFamily="18" charset="0"/>
                    <a:cs typeface="Times New Roman" panose="02020603050405020304" pitchFamily="18" charset="0"/>
                  </a:rPr>
                  <a:t>y</a:t>
                </a:r>
                <a:r>
                  <a:rPr lang="en-US" altLang="zh-TW" dirty="0">
                    <a:latin typeface="Times New Roman" panose="02020603050405020304" pitchFamily="18" charset="0"/>
                    <a:cs typeface="Times New Roman" panose="02020603050405020304" pitchFamily="18" charset="0"/>
                  </a:rPr>
                  <a:t> represents the intensity value in the </a:t>
                </a:r>
                <a:r>
                  <a:rPr lang="en-US" altLang="zh-TW" i="1" dirty="0">
                    <a:latin typeface="Times New Roman" panose="02020603050405020304" pitchFamily="18" charset="0"/>
                    <a:cs typeface="Times New Roman" panose="02020603050405020304" pitchFamily="18" charset="0"/>
                  </a:rPr>
                  <a:t>y</a:t>
                </a:r>
                <a:r>
                  <a:rPr lang="en-US" altLang="zh-TW" dirty="0">
                    <a:latin typeface="Times New Roman" panose="02020603050405020304" pitchFamily="18" charset="0"/>
                    <a:cs typeface="Times New Roman" panose="02020603050405020304" pitchFamily="18" charset="0"/>
                  </a:rPr>
                  <a:t> direction of the differential.</a:t>
                </a:r>
                <a:endParaRPr lang="zh-TW" altLang="zh-TW"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630" t="-2965" r="-155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63945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Our Proposed Approach</a:t>
            </a:r>
            <a:endParaRPr lang="zh-TW" altLang="en-US" dirty="0"/>
          </a:p>
        </p:txBody>
      </p:sp>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Our paper has another feature: i.e. the use of a spatial mask filter based on statistical approach. The mask filter algorithm divides the pixel intensities of the image in each mask into 20 levels and computes the highest repetition level. The average value of the intensity of the Red, Green, Blue (RGB) component corresponding to the highest repetition level is calculated and will replace the original values</a:t>
            </a:r>
            <a:r>
              <a:rPr lang="en-US" altLang="zh-TW" dirty="0" smtClean="0">
                <a:latin typeface="Times New Roman" panose="02020603050405020304" pitchFamily="18" charset="0"/>
                <a:cs typeface="Times New Roman" panose="02020603050405020304" pitchFamily="18" charset="0"/>
              </a:rPr>
              <a:t>.</a:t>
            </a:r>
            <a:endParaRPr lang="zh-TW"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311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1702491073"/>
              </p:ext>
            </p:extLst>
          </p:nvPr>
        </p:nvGraphicFramePr>
        <p:xfrm>
          <a:off x="2411760" y="0"/>
          <a:ext cx="4105275" cy="6858000"/>
        </p:xfrm>
        <a:graphic>
          <a:graphicData uri="http://schemas.openxmlformats.org/presentationml/2006/ole">
            <mc:AlternateContent xmlns:mc="http://schemas.openxmlformats.org/markup-compatibility/2006">
              <mc:Choice xmlns:v="urn:schemas-microsoft-com:vml" Requires="v">
                <p:oleObj spid="_x0000_s2086" r:id="rId3" imgW="3695689" imgH="5267257" progId="Visio.Drawing.15">
                  <p:embed/>
                </p:oleObj>
              </mc:Choice>
              <mc:Fallback>
                <p:oleObj r:id="rId3" imgW="3695689" imgH="5267257" progId="Visio.Drawing.15">
                  <p:embed/>
                  <p:pic>
                    <p:nvPicPr>
                      <p:cNvPr id="0" name="物件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0"/>
                        <a:ext cx="4105275" cy="6858000"/>
                      </a:xfrm>
                      <a:prstGeom prst="rect">
                        <a:avLst/>
                      </a:prstGeom>
                      <a:noFill/>
                      <a:ln>
                        <a:noFill/>
                      </a:ln>
                      <a:extLst/>
                    </p:spPr>
                  </p:pic>
                </p:oleObj>
              </mc:Fallback>
            </mc:AlternateContent>
          </a:graphicData>
        </a:graphic>
      </p:graphicFrame>
      <p:sp>
        <p:nvSpPr>
          <p:cNvPr id="5" name="矩形 4"/>
          <p:cNvSpPr/>
          <p:nvPr/>
        </p:nvSpPr>
        <p:spPr>
          <a:xfrm>
            <a:off x="6588224" y="5589240"/>
            <a:ext cx="2577918" cy="923330"/>
          </a:xfrm>
          <a:prstGeom prst="rect">
            <a:avLst/>
          </a:prstGeom>
        </p:spPr>
        <p:txBody>
          <a:bodyPr wrap="square">
            <a:spAutoFit/>
          </a:bodyPr>
          <a:lstStyle/>
          <a:p>
            <a:r>
              <a:rPr lang="en-US" altLang="zh-TW" dirty="0"/>
              <a:t>The flowchart of our algorithm of </a:t>
            </a:r>
            <a:r>
              <a:rPr lang="en-US" altLang="zh-TW" dirty="0" err="1"/>
              <a:t>watercolorization</a:t>
            </a:r>
            <a:r>
              <a:rPr lang="en-US" altLang="zh-TW" dirty="0"/>
              <a:t>.</a:t>
            </a:r>
            <a:endParaRPr lang="zh-TW" altLang="en-US" dirty="0"/>
          </a:p>
        </p:txBody>
      </p:sp>
      <p:sp>
        <p:nvSpPr>
          <p:cNvPr id="6" name="文字方塊 5"/>
          <p:cNvSpPr txBox="1"/>
          <p:nvPr/>
        </p:nvSpPr>
        <p:spPr>
          <a:xfrm>
            <a:off x="251520" y="5866239"/>
            <a:ext cx="1872208" cy="646331"/>
          </a:xfrm>
          <a:prstGeom prst="rect">
            <a:avLst/>
          </a:prstGeom>
          <a:noFill/>
        </p:spPr>
        <p:txBody>
          <a:bodyPr wrap="square" rtlCol="0">
            <a:spAutoFit/>
          </a:bodyPr>
          <a:lstStyle/>
          <a:p>
            <a:r>
              <a:rPr lang="en-US" altLang="zh-TW" dirty="0" smtClean="0"/>
              <a:t>HTI: Heat Transfer </a:t>
            </a:r>
            <a:r>
              <a:rPr lang="en-US" altLang="zh-TW" dirty="0"/>
              <a:t> I</a:t>
            </a:r>
            <a:r>
              <a:rPr lang="en-US" altLang="zh-TW" dirty="0" smtClean="0"/>
              <a:t>mage </a:t>
            </a:r>
            <a:endParaRPr lang="zh-TW" altLang="en-US" dirty="0"/>
          </a:p>
        </p:txBody>
      </p:sp>
    </p:spTree>
    <p:extLst>
      <p:ext uri="{BB962C8B-B14F-4D97-AF65-F5344CB8AC3E}">
        <p14:creationId xmlns:p14="http://schemas.microsoft.com/office/powerpoint/2010/main" val="767326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latin typeface="Times New Roman" panose="02020603050405020304" pitchFamily="18" charset="0"/>
                <a:cs typeface="Times New Roman" panose="02020603050405020304" pitchFamily="18" charset="0"/>
              </a:rPr>
              <a:t>The </a:t>
            </a:r>
            <a:r>
              <a:rPr lang="en-US" altLang="zh-TW" dirty="0" smtClean="0">
                <a:latin typeface="Times New Roman" panose="02020603050405020304" pitchFamily="18" charset="0"/>
                <a:cs typeface="Times New Roman" panose="02020603050405020304" pitchFamily="18" charset="0"/>
              </a:rPr>
              <a:t>Algorithm </a:t>
            </a:r>
            <a:r>
              <a:rPr lang="en-US" altLang="zh-TW" dirty="0">
                <a:latin typeface="Times New Roman" panose="02020603050405020304" pitchFamily="18" charset="0"/>
                <a:cs typeface="Times New Roman" panose="02020603050405020304" pitchFamily="18" charset="0"/>
              </a:rPr>
              <a:t>of </a:t>
            </a:r>
            <a:r>
              <a:rPr lang="en-US" altLang="zh-TW" dirty="0" err="1" smtClean="0">
                <a:latin typeface="Times New Roman" panose="02020603050405020304" pitchFamily="18" charset="0"/>
                <a:cs typeface="Times New Roman" panose="02020603050405020304" pitchFamily="18" charset="0"/>
              </a:rPr>
              <a:t>Watercolorization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lnSpcReduction="20000"/>
              </a:bodyPr>
              <a:lstStyle/>
              <a:p>
                <a:r>
                  <a:rPr lang="en-US" altLang="zh-TW" dirty="0"/>
                  <a:t>Details of our algorithm of </a:t>
                </a:r>
                <a:r>
                  <a:rPr lang="en-US" altLang="zh-TW" dirty="0" err="1"/>
                  <a:t>watercolorization</a:t>
                </a:r>
                <a:r>
                  <a:rPr lang="en-US" altLang="zh-TW" dirty="0"/>
                  <a:t> are explained as follows:</a:t>
                </a:r>
                <a:endParaRPr lang="zh-TW" altLang="zh-TW" dirty="0"/>
              </a:p>
              <a:p>
                <a:r>
                  <a:rPr lang="en-US" altLang="zh-TW" dirty="0"/>
                  <a:t>Step 1: Input an image of size </a:t>
                </a:r>
                <a:r>
                  <a:rPr lang="en-US" altLang="zh-TW" i="1" dirty="0"/>
                  <a:t>M</a:t>
                </a:r>
                <a:r>
                  <a:rPr lang="en-US" altLang="zh-TW" dirty="0"/>
                  <a:t> </a:t>
                </a:r>
                <a:r>
                  <a:rPr lang="en-US" altLang="zh-TW" dirty="0">
                    <a:sym typeface="Symbol"/>
                  </a:rPr>
                  <a:t></a:t>
                </a:r>
                <a:r>
                  <a:rPr lang="en-US" altLang="zh-TW" dirty="0"/>
                  <a:t> </a:t>
                </a:r>
                <a:r>
                  <a:rPr lang="en-US" altLang="zh-TW" i="1" dirty="0"/>
                  <a:t>N</a:t>
                </a:r>
                <a:r>
                  <a:rPr lang="en-US" altLang="zh-TW" dirty="0"/>
                  <a:t> pixels.</a:t>
                </a:r>
                <a:endParaRPr lang="zh-TW" altLang="zh-TW" dirty="0"/>
              </a:p>
              <a:p>
                <a:r>
                  <a:rPr lang="en-US" altLang="zh-TW" dirty="0"/>
                  <a:t>Step 2: Split the image into three color channels: RGB and perform color diffusion with heat transfer equation by implementing Steps 3 to 6 for the three color channels respectively</a:t>
                </a:r>
                <a:r>
                  <a:rPr lang="en-US" altLang="zh-TW" dirty="0" smtClean="0"/>
                  <a:t>.</a:t>
                </a:r>
              </a:p>
              <a:p>
                <a:r>
                  <a:rPr lang="en-US" altLang="zh-TW" dirty="0"/>
                  <a:t>Step 3: Set time step and stop time for the heat transfer Equation (1</a:t>
                </a:r>
                <a:r>
                  <a:rPr lang="en-US" altLang="zh-TW" dirty="0" smtClean="0"/>
                  <a:t>).</a:t>
                </a:r>
              </a:p>
              <a:p>
                <a:r>
                  <a:rPr lang="en-US" altLang="zh-TW" dirty="0"/>
                  <a:t>Step 4: According to Equation (3), calculate magnitude </a:t>
                </a:r>
                <a14:m>
                  <m:oMath xmlns:m="http://schemas.openxmlformats.org/officeDocument/2006/math">
                    <m:d>
                      <m:dPr>
                        <m:begChr m:val="‖"/>
                        <m:endChr m:val="‖"/>
                        <m:ctrlPr>
                          <a:rPr lang="zh-TW" altLang="zh-TW" i="1">
                            <a:latin typeface="Cambria Math" panose="02040503050406030204" pitchFamily="18" charset="0"/>
                          </a:rPr>
                        </m:ctrlPr>
                      </m:dPr>
                      <m:e>
                        <m:r>
                          <a:rPr lang="en-US" altLang="zh-TW">
                            <a:latin typeface="Cambria Math"/>
                          </a:rPr>
                          <m:t>𝛻</m:t>
                        </m:r>
                        <m:r>
                          <m:rPr>
                            <m:sty m:val="p"/>
                          </m:rPr>
                          <a:rPr lang="en-US" altLang="zh-TW">
                            <a:latin typeface="Cambria Math"/>
                          </a:rPr>
                          <m:t>u</m:t>
                        </m:r>
                      </m:e>
                    </m:d>
                  </m:oMath>
                </a14:m>
                <a:r>
                  <a:rPr lang="en-US" altLang="zh-TW" dirty="0"/>
                  <a:t>.</a:t>
                </a:r>
                <a:endParaRPr lang="zh-TW" altLang="zh-TW" dirty="0"/>
              </a:p>
              <a:p>
                <a:endParaRPr lang="zh-TW"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481" t="-3504" r="-148" b="-336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4018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The Algorithm of </a:t>
            </a:r>
            <a:r>
              <a:rPr lang="en-US" altLang="zh-TW" dirty="0" err="1">
                <a:latin typeface="Times New Roman" panose="02020603050405020304" pitchFamily="18" charset="0"/>
                <a:cs typeface="Times New Roman" panose="02020603050405020304" pitchFamily="18" charset="0"/>
              </a:rPr>
              <a:t>Watercolorization</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fontScale="92500" lnSpcReduction="20000"/>
              </a:bodyPr>
              <a:lstStyle/>
              <a:p>
                <a:r>
                  <a:rPr lang="en-US" altLang="zh-TW" dirty="0" smtClean="0"/>
                  <a:t>Step 5: According to Equation (2), calculate edge to stop </a:t>
                </a:r>
                <a:r>
                  <a:rPr lang="en-US" altLang="zh-TW" i="1" dirty="0" smtClean="0"/>
                  <a:t>K</a:t>
                </a:r>
                <a:r>
                  <a:rPr lang="en-US" altLang="zh-TW" dirty="0" smtClean="0"/>
                  <a:t>.</a:t>
                </a:r>
                <a:endParaRPr lang="zh-TW" altLang="zh-TW" dirty="0" smtClean="0"/>
              </a:p>
              <a:p>
                <a:r>
                  <a:rPr lang="en-US" altLang="zh-TW" dirty="0" smtClean="0"/>
                  <a:t>Step </a:t>
                </a:r>
                <a:r>
                  <a:rPr lang="en-US" altLang="zh-TW" dirty="0"/>
                  <a:t>6: Solve Heat Equation (1) to get the image </a:t>
                </a:r>
                <a:r>
                  <a:rPr lang="en-US" altLang="zh-TW" i="1" dirty="0"/>
                  <a:t>u</a:t>
                </a:r>
                <a:r>
                  <a:rPr lang="en-US" altLang="zh-TW" dirty="0"/>
                  <a:t>.</a:t>
                </a:r>
                <a:endParaRPr lang="zh-TW" altLang="zh-TW" dirty="0"/>
              </a:p>
              <a:p>
                <a:r>
                  <a:rPr lang="en-US" altLang="zh-TW" dirty="0"/>
                  <a:t>Step 7: Repeat Steps 4 to 6 until stop time is reached.</a:t>
                </a:r>
                <a:endParaRPr lang="zh-TW" altLang="zh-TW" dirty="0"/>
              </a:p>
              <a:p>
                <a:r>
                  <a:rPr lang="en-US" altLang="zh-TW" dirty="0"/>
                  <a:t>The following steps relate to spatial mask filter based on statistics</a:t>
                </a:r>
                <a:r>
                  <a:rPr lang="en-US" altLang="zh-TW" dirty="0" smtClean="0"/>
                  <a:t>.</a:t>
                </a:r>
              </a:p>
              <a:p>
                <a:r>
                  <a:rPr lang="en-US" altLang="zh-TW" dirty="0"/>
                  <a:t>Step 8: Set mask size </a:t>
                </a:r>
                <a:r>
                  <a:rPr lang="en-US" altLang="zh-TW" i="1" dirty="0"/>
                  <a:t>W</a:t>
                </a:r>
                <a:r>
                  <a:rPr lang="en-US" altLang="zh-TW" dirty="0"/>
                  <a:t> (=20, in Figure 4), and use Heat Transfer Image </a:t>
                </a:r>
                <a:r>
                  <a:rPr lang="en-US" altLang="zh-TW" i="1" dirty="0"/>
                  <a:t>HTI</a:t>
                </a:r>
                <a:r>
                  <a:rPr lang="en-US" altLang="zh-TW" baseline="-25000" dirty="0"/>
                  <a:t>(</a:t>
                </a:r>
                <a:r>
                  <a:rPr lang="en-US" altLang="zh-TW" i="1" baseline="-25000" dirty="0" err="1"/>
                  <a:t>i</a:t>
                </a:r>
                <a:r>
                  <a:rPr lang="en-US" altLang="zh-TW" baseline="-25000" dirty="0"/>
                  <a:t>, </a:t>
                </a:r>
                <a:r>
                  <a:rPr lang="en-US" altLang="zh-TW" i="1" baseline="-25000" dirty="0"/>
                  <a:t>j</a:t>
                </a:r>
                <a:r>
                  <a:rPr lang="en-US" altLang="zh-TW" baseline="-25000" dirty="0"/>
                  <a:t>) </a:t>
                </a:r>
                <a:r>
                  <a:rPr lang="en-US" altLang="zh-TW" dirty="0"/>
                  <a:t>,   for </a:t>
                </a:r>
                <a:r>
                  <a:rPr lang="en-US" altLang="zh-TW" i="1" dirty="0"/>
                  <a:t>W</a:t>
                </a:r>
                <a:r>
                  <a:rPr lang="en-US" altLang="zh-TW" baseline="-25000" dirty="0"/>
                  <a:t>(</a:t>
                </a:r>
                <a:r>
                  <a:rPr lang="en-US" altLang="zh-TW" i="1" baseline="-25000" dirty="0" err="1"/>
                  <a:t>i</a:t>
                </a:r>
                <a:r>
                  <a:rPr lang="en-US" altLang="zh-TW" i="1" baseline="-25000" dirty="0"/>
                  <a:t>,</a:t>
                </a:r>
                <a:r>
                  <a:rPr lang="en-US" altLang="zh-TW" baseline="-25000" dirty="0"/>
                  <a:t> </a:t>
                </a:r>
                <a:r>
                  <a:rPr lang="en-US" altLang="zh-TW" i="1" baseline="-25000" dirty="0"/>
                  <a:t>j</a:t>
                </a:r>
                <a:r>
                  <a:rPr lang="en-US" altLang="zh-TW" baseline="-25000" dirty="0"/>
                  <a:t>) </a:t>
                </a:r>
                <a:r>
                  <a:rPr lang="en-US" altLang="zh-TW" dirty="0"/>
                  <a:t>each position </a:t>
                </a:r>
                <a14:m>
                  <m:oMath xmlns:m="http://schemas.openxmlformats.org/officeDocument/2006/math">
                    <m:r>
                      <a:rPr lang="en-US" altLang="zh-TW">
                        <a:latin typeface="Cambria Math"/>
                      </a:rPr>
                      <m:t>(</m:t>
                    </m:r>
                    <m:r>
                      <a:rPr lang="en-US" altLang="zh-TW" i="1">
                        <a:latin typeface="Cambria Math"/>
                      </a:rPr>
                      <m:t>𝑖</m:t>
                    </m:r>
                    <m:r>
                      <a:rPr lang="en-US" altLang="zh-TW">
                        <a:latin typeface="Cambria Math"/>
                      </a:rPr>
                      <m:t>,</m:t>
                    </m:r>
                    <m:r>
                      <a:rPr lang="en-US" altLang="zh-TW" i="1">
                        <a:latin typeface="Cambria Math"/>
                      </a:rPr>
                      <m:t> </m:t>
                    </m:r>
                    <m:r>
                      <a:rPr lang="en-US" altLang="zh-TW" i="1">
                        <a:latin typeface="Cambria Math"/>
                      </a:rPr>
                      <m:t>𝑗</m:t>
                    </m:r>
                    <m:r>
                      <a:rPr lang="en-US" altLang="zh-TW">
                        <a:latin typeface="Cambria Math"/>
                      </a:rPr>
                      <m:t>)∈</m:t>
                    </m:r>
                    <m:d>
                      <m:dPr>
                        <m:begChr m:val="{"/>
                        <m:endChr m:val="}"/>
                        <m:ctrlPr>
                          <a:rPr lang="zh-TW" altLang="zh-TW" i="1">
                            <a:latin typeface="Cambria Math" panose="02040503050406030204" pitchFamily="18" charset="0"/>
                          </a:rPr>
                        </m:ctrlPr>
                      </m:dPr>
                      <m:e>
                        <m:d>
                          <m:dPr>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m:t>
                            </m:r>
                            <m:r>
                              <a:rPr lang="en-US" altLang="zh-TW">
                                <a:latin typeface="Cambria Math"/>
                              </a:rPr>
                              <m:t>,</m:t>
                            </m:r>
                            <m:r>
                              <a:rPr lang="en-US" altLang="zh-TW" i="1">
                                <a:latin typeface="Cambria Math"/>
                              </a:rPr>
                              <m:t> </m:t>
                            </m:r>
                            <m:r>
                              <a:rPr lang="en-US" altLang="zh-TW" i="1">
                                <a:latin typeface="Cambria Math"/>
                              </a:rPr>
                              <m:t>𝑗</m:t>
                            </m:r>
                            <m:r>
                              <a:rPr lang="en-US" altLang="zh-TW" i="1">
                                <a:latin typeface="Cambria Math"/>
                              </a:rPr>
                              <m:t>′</m:t>
                            </m:r>
                          </m:e>
                        </m:d>
                      </m:e>
                      <m:e>
                        <m:r>
                          <a:rPr lang="en-US" altLang="zh-TW" i="1">
                            <a:latin typeface="Cambria Math"/>
                          </a:rPr>
                          <m:t> </m:t>
                        </m:r>
                        <m:r>
                          <a:rPr lang="en-US" altLang="zh-TW" i="1">
                            <a:latin typeface="Cambria Math"/>
                          </a:rPr>
                          <m:t>𝑖</m:t>
                        </m:r>
                        <m:r>
                          <a:rPr lang="en-US" altLang="zh-TW" i="1">
                            <a:latin typeface="Cambria Math"/>
                          </a:rPr>
                          <m:t>−</m:t>
                        </m:r>
                        <m:r>
                          <a:rPr lang="en-US" altLang="zh-TW" i="1">
                            <a:latin typeface="Cambria Math"/>
                          </a:rPr>
                          <m:t>𝑟</m:t>
                        </m:r>
                        <m:r>
                          <a:rPr lang="en-US" altLang="zh-TW" i="1">
                            <a:latin typeface="Cambria Math"/>
                          </a:rPr>
                          <m:t>≤</m:t>
                        </m:r>
                        <m:r>
                          <a:rPr lang="en-US" altLang="zh-TW" i="1">
                            <a:latin typeface="Cambria Math"/>
                          </a:rPr>
                          <m:t>𝑖</m:t>
                        </m:r>
                        <m:r>
                          <a:rPr lang="en-US" altLang="zh-TW" i="1">
                            <a:latin typeface="Cambria Math"/>
                          </a:rPr>
                          <m:t>′≤</m:t>
                        </m:r>
                        <m:r>
                          <a:rPr lang="en-US" altLang="zh-TW" i="1">
                            <a:latin typeface="Cambria Math"/>
                          </a:rPr>
                          <m:t>𝑖</m:t>
                        </m:r>
                        <m:r>
                          <a:rPr lang="en-US" altLang="zh-TW" i="1">
                            <a:latin typeface="Cambria Math"/>
                          </a:rPr>
                          <m:t>+</m:t>
                        </m:r>
                        <m:r>
                          <a:rPr lang="en-US" altLang="zh-TW" i="1">
                            <a:latin typeface="Cambria Math"/>
                          </a:rPr>
                          <m:t>𝑟</m:t>
                        </m:r>
                        <m:r>
                          <a:rPr lang="en-US" altLang="zh-TW">
                            <a:latin typeface="Cambria Math"/>
                          </a:rPr>
                          <m:t>,</m:t>
                        </m:r>
                        <m:r>
                          <a:rPr lang="en-US" altLang="zh-TW" i="1">
                            <a:latin typeface="Cambria Math"/>
                          </a:rPr>
                          <m:t> </m:t>
                        </m:r>
                        <m:r>
                          <a:rPr lang="en-US" altLang="zh-TW" i="1">
                            <a:latin typeface="Cambria Math"/>
                          </a:rPr>
                          <m:t>𝑗</m:t>
                        </m:r>
                        <m:r>
                          <a:rPr lang="en-US" altLang="zh-TW" i="1">
                            <a:latin typeface="Cambria Math"/>
                          </a:rPr>
                          <m:t>−</m:t>
                        </m:r>
                        <m:r>
                          <a:rPr lang="en-US" altLang="zh-TW" i="1">
                            <a:latin typeface="Cambria Math"/>
                          </a:rPr>
                          <m:t>𝑟</m:t>
                        </m:r>
                        <m:r>
                          <a:rPr lang="en-US" altLang="zh-TW" i="1">
                            <a:latin typeface="Cambria Math"/>
                          </a:rPr>
                          <m:t>≤</m:t>
                        </m:r>
                        <m:r>
                          <a:rPr lang="en-US" altLang="zh-TW" i="1">
                            <a:latin typeface="Cambria Math"/>
                          </a:rPr>
                          <m:t>𝑗</m:t>
                        </m:r>
                        <m:r>
                          <a:rPr lang="en-US" altLang="zh-TW" i="1">
                            <a:latin typeface="Cambria Math"/>
                          </a:rPr>
                          <m:t>′≤</m:t>
                        </m:r>
                        <m:r>
                          <a:rPr lang="en-US" altLang="zh-TW" i="1">
                            <a:latin typeface="Cambria Math"/>
                          </a:rPr>
                          <m:t>𝑗</m:t>
                        </m:r>
                        <m:r>
                          <a:rPr lang="en-US" altLang="zh-TW" i="1">
                            <a:latin typeface="Cambria Math"/>
                          </a:rPr>
                          <m:t>+</m:t>
                        </m:r>
                        <m:r>
                          <a:rPr lang="en-US" altLang="zh-TW" i="1">
                            <a:latin typeface="Cambria Math"/>
                          </a:rPr>
                          <m:t>𝑟</m:t>
                        </m:r>
                      </m:e>
                    </m:d>
                  </m:oMath>
                </a14:m>
                <a:r>
                  <a:rPr lang="en-US" altLang="zh-TW" dirty="0"/>
                  <a:t>.</a:t>
                </a:r>
                <a:endParaRPr lang="en-US" altLang="zh-TW" dirty="0" smtClean="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481" t="-3504" r="-2593" b="-336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68663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The Algorithm of </a:t>
            </a:r>
            <a:r>
              <a:rPr lang="en-US" altLang="zh-TW" dirty="0" err="1">
                <a:latin typeface="Times New Roman" panose="02020603050405020304" pitchFamily="18" charset="0"/>
                <a:cs typeface="Times New Roman" panose="02020603050405020304" pitchFamily="18" charset="0"/>
              </a:rPr>
              <a:t>Watercolorization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77500" lnSpcReduction="20000"/>
              </a:bodyPr>
              <a:lstStyle/>
              <a:p>
                <a:r>
                  <a:rPr lang="en-US" altLang="zh-TW" dirty="0"/>
                  <a:t>Step 9: Classify each pixel intensity in each mask into 20 levels by summing the intensity levels of the RGB for each pixel, normalize the result, and multiply the result by 20</a:t>
                </a:r>
                <a:r>
                  <a:rPr lang="en-US" altLang="zh-TW" dirty="0" smtClean="0"/>
                  <a:t>.</a:t>
                </a:r>
                <a:endParaRPr lang="zh-TW" altLang="zh-TW" dirty="0" smtClean="0"/>
              </a:p>
              <a:p>
                <a:pPr marL="0" indent="0" algn="ctr" latinLnBrk="1">
                  <a:buNone/>
                </a:pPr>
                <a14:m>
                  <m:oMath xmlns:m="http://schemas.openxmlformats.org/officeDocument/2006/math">
                    <m:sSub>
                      <m:sSubPr>
                        <m:ctrlPr>
                          <a:rPr lang="zh-TW" altLang="zh-TW" i="1" smtClean="0">
                            <a:latin typeface="Cambria Math" panose="02040503050406030204" pitchFamily="18" charset="0"/>
                          </a:rPr>
                        </m:ctrlPr>
                      </m:sSubPr>
                      <m:e>
                        <m:r>
                          <a:rPr lang="en-US" altLang="zh-TW" i="1">
                            <a:latin typeface="Cambria Math"/>
                          </a:rPr>
                          <m:t>𝐿𝑒𝑣𝑒𝑙</m:t>
                        </m:r>
                      </m:e>
                      <m:sub>
                        <m:d>
                          <m:dPr>
                            <m:ctrlPr>
                              <a:rPr lang="zh-TW" altLang="zh-TW" i="1">
                                <a:latin typeface="Cambria Math" panose="02040503050406030204" pitchFamily="18" charset="0"/>
                              </a:rPr>
                            </m:ctrlPr>
                          </m:dPr>
                          <m:e>
                            <m:r>
                              <a:rPr lang="en-US" altLang="zh-TW" i="1">
                                <a:latin typeface="Cambria Math"/>
                              </a:rPr>
                              <m:t>𝑥</m:t>
                            </m:r>
                            <m:r>
                              <a:rPr lang="en-US" altLang="zh-TW" i="1">
                                <a:latin typeface="Cambria Math"/>
                              </a:rPr>
                              <m:t>,</m:t>
                            </m:r>
                            <m:r>
                              <a:rPr lang="en-US" altLang="zh-TW" i="1">
                                <a:latin typeface="Cambria Math"/>
                              </a:rPr>
                              <m:t>𝑦</m:t>
                            </m:r>
                          </m:e>
                        </m:d>
                      </m:sub>
                    </m:sSub>
                    <m:r>
                      <a:rPr lang="en-US" altLang="zh-TW" i="1">
                        <a:latin typeface="Cambria Math"/>
                      </a:rPr>
                      <m:t>=</m:t>
                    </m:r>
                    <m:f>
                      <m:fPr>
                        <m:ctrlPr>
                          <a:rPr lang="zh-TW" altLang="zh-TW" i="1">
                            <a:latin typeface="Cambria Math" panose="02040503050406030204" pitchFamily="18" charset="0"/>
                          </a:rPr>
                        </m:ctrlPr>
                      </m:fPr>
                      <m:num>
                        <m:sSub>
                          <m:sSubPr>
                            <m:ctrlPr>
                              <a:rPr lang="zh-TW" altLang="zh-TW" i="1">
                                <a:latin typeface="Cambria Math" panose="02040503050406030204" pitchFamily="18" charset="0"/>
                              </a:rPr>
                            </m:ctrlPr>
                          </m:sSubPr>
                          <m:e>
                            <m:r>
                              <a:rPr lang="en-US" altLang="zh-TW" i="1">
                                <a:latin typeface="Cambria Math"/>
                              </a:rPr>
                              <m:t>(</m:t>
                            </m:r>
                            <m:r>
                              <a:rPr lang="en-US" altLang="zh-TW" i="1">
                                <a:latin typeface="Cambria Math"/>
                              </a:rPr>
                              <m:t>𝑅</m:t>
                            </m:r>
                          </m:e>
                          <m:sub>
                            <m:d>
                              <m:dPr>
                                <m:ctrlPr>
                                  <a:rPr lang="zh-TW" altLang="zh-TW" i="1">
                                    <a:latin typeface="Cambria Math" panose="02040503050406030204" pitchFamily="18" charset="0"/>
                                  </a:rPr>
                                </m:ctrlPr>
                              </m:dPr>
                              <m:e>
                                <m:r>
                                  <a:rPr lang="en-US" altLang="zh-TW" i="1">
                                    <a:latin typeface="Cambria Math"/>
                                  </a:rPr>
                                  <m:t>𝑥</m:t>
                                </m:r>
                                <m:r>
                                  <a:rPr lang="en-US" altLang="zh-TW" i="1">
                                    <a:latin typeface="Cambria Math"/>
                                  </a:rPr>
                                  <m:t>,</m:t>
                                </m:r>
                                <m:r>
                                  <a:rPr lang="en-US" altLang="zh-TW" i="1">
                                    <a:latin typeface="Cambria Math"/>
                                  </a:rPr>
                                  <m:t>𝑦</m:t>
                                </m:r>
                              </m:e>
                            </m:d>
                          </m:sub>
                        </m:sSub>
                        <m:r>
                          <a:rPr lang="en-US" altLang="zh-TW" i="1">
                            <a:latin typeface="Cambria Math"/>
                          </a:rPr>
                          <m:t>+</m:t>
                        </m:r>
                        <m:sSub>
                          <m:sSubPr>
                            <m:ctrlPr>
                              <a:rPr lang="zh-TW" altLang="zh-TW" i="1">
                                <a:latin typeface="Cambria Math" panose="02040503050406030204" pitchFamily="18" charset="0"/>
                              </a:rPr>
                            </m:ctrlPr>
                          </m:sSubPr>
                          <m:e>
                            <m:r>
                              <a:rPr lang="en-US" altLang="zh-TW" i="1">
                                <a:latin typeface="Cambria Math"/>
                              </a:rPr>
                              <m:t>𝐺</m:t>
                            </m:r>
                          </m:e>
                          <m:sub>
                            <m:d>
                              <m:dPr>
                                <m:ctrlPr>
                                  <a:rPr lang="zh-TW" altLang="zh-TW" i="1">
                                    <a:latin typeface="Cambria Math" panose="02040503050406030204" pitchFamily="18" charset="0"/>
                                  </a:rPr>
                                </m:ctrlPr>
                              </m:dPr>
                              <m:e>
                                <m:r>
                                  <a:rPr lang="en-US" altLang="zh-TW" i="1">
                                    <a:latin typeface="Cambria Math"/>
                                  </a:rPr>
                                  <m:t>𝑥</m:t>
                                </m:r>
                                <m:r>
                                  <a:rPr lang="en-US" altLang="zh-TW" i="1">
                                    <a:latin typeface="Cambria Math"/>
                                  </a:rPr>
                                  <m:t>,</m:t>
                                </m:r>
                                <m:r>
                                  <a:rPr lang="en-US" altLang="zh-TW" i="1">
                                    <a:latin typeface="Cambria Math"/>
                                  </a:rPr>
                                  <m:t>𝑦</m:t>
                                </m:r>
                              </m:e>
                            </m:d>
                          </m:sub>
                        </m:sSub>
                        <m:r>
                          <a:rPr lang="en-US" altLang="zh-TW" i="1">
                            <a:latin typeface="Cambria Math"/>
                          </a:rPr>
                          <m:t>+</m:t>
                        </m:r>
                        <m:sSub>
                          <m:sSubPr>
                            <m:ctrlPr>
                              <a:rPr lang="zh-TW" altLang="zh-TW" i="1">
                                <a:latin typeface="Cambria Math" panose="02040503050406030204" pitchFamily="18" charset="0"/>
                              </a:rPr>
                            </m:ctrlPr>
                          </m:sSubPr>
                          <m:e>
                            <m:r>
                              <a:rPr lang="en-US" altLang="zh-TW" i="1">
                                <a:latin typeface="Cambria Math"/>
                              </a:rPr>
                              <m:t>𝐵</m:t>
                            </m:r>
                          </m:e>
                          <m:sub>
                            <m:d>
                              <m:dPr>
                                <m:ctrlPr>
                                  <a:rPr lang="zh-TW" altLang="zh-TW" i="1">
                                    <a:latin typeface="Cambria Math" panose="02040503050406030204" pitchFamily="18" charset="0"/>
                                  </a:rPr>
                                </m:ctrlPr>
                              </m:dPr>
                              <m:e>
                                <m:r>
                                  <a:rPr lang="en-US" altLang="zh-TW" i="1">
                                    <a:latin typeface="Cambria Math"/>
                                  </a:rPr>
                                  <m:t>𝑥</m:t>
                                </m:r>
                                <m:r>
                                  <a:rPr lang="en-US" altLang="zh-TW" i="1">
                                    <a:latin typeface="Cambria Math"/>
                                  </a:rPr>
                                  <m:t>,</m:t>
                                </m:r>
                                <m:r>
                                  <a:rPr lang="en-US" altLang="zh-TW" i="1">
                                    <a:latin typeface="Cambria Math"/>
                                  </a:rPr>
                                  <m:t>𝑦</m:t>
                                </m:r>
                              </m:e>
                            </m:d>
                          </m:sub>
                        </m:sSub>
                        <m:r>
                          <a:rPr lang="en-US" altLang="zh-TW">
                            <a:latin typeface="Cambria Math"/>
                          </a:rPr>
                          <m:t>)</m:t>
                        </m:r>
                      </m:num>
                      <m:den>
                        <m:eqArr>
                          <m:eqArrPr>
                            <m:ctrlPr>
                              <a:rPr lang="zh-TW" altLang="zh-TW" i="1">
                                <a:latin typeface="Cambria Math" panose="02040503050406030204" pitchFamily="18" charset="0"/>
                              </a:rPr>
                            </m:ctrlPr>
                          </m:eqArrPr>
                          <m:e>
                            <m:r>
                              <a:rPr lang="en-US" altLang="zh-TW" i="1">
                                <a:latin typeface="Cambria Math"/>
                              </a:rPr>
                              <m:t>3×255</m:t>
                            </m:r>
                          </m:e>
                          <m:e>
                            <m:r>
                              <a:rPr lang="en-US" altLang="zh-TW" i="1">
                                <a:latin typeface="Cambria Math"/>
                              </a:rPr>
                              <m:t> </m:t>
                            </m:r>
                          </m:e>
                        </m:eqArr>
                      </m:den>
                    </m:f>
                    <m:r>
                      <a:rPr lang="en-US" altLang="zh-TW" i="1">
                        <a:latin typeface="Cambria Math"/>
                      </a:rPr>
                      <m:t>×20</m:t>
                    </m:r>
                  </m:oMath>
                </a14:m>
                <a:r>
                  <a:rPr lang="en-US" altLang="zh-TW" dirty="0"/>
                  <a:t>. </a:t>
                </a:r>
                <a:endParaRPr lang="en-US" altLang="zh-TW" dirty="0" smtClean="0"/>
              </a:p>
              <a:p>
                <a:pPr latinLnBrk="1"/>
                <a:r>
                  <a:rPr lang="en-US" altLang="zh-TW" dirty="0" smtClean="0"/>
                  <a:t>Step </a:t>
                </a:r>
                <a:r>
                  <a:rPr lang="en-US" altLang="zh-TW" dirty="0"/>
                  <a:t>10: Compute the highest repetition level in each mask.</a:t>
                </a:r>
                <a:endParaRPr lang="zh-TW" altLang="zh-TW" dirty="0"/>
              </a:p>
              <a:p>
                <a:pPr marL="0" indent="0" algn="ctr" latinLnBrk="1">
                  <a:buNone/>
                </a:pPr>
                <a14:m>
                  <m:oMath xmlns:m="http://schemas.openxmlformats.org/officeDocument/2006/math">
                    <m:r>
                      <a:rPr lang="en-US" altLang="zh-TW" i="1">
                        <a:latin typeface="Cambria Math"/>
                      </a:rPr>
                      <m:t>𝑚𝑜𝑑𝑒</m:t>
                    </m:r>
                    <m:r>
                      <a:rPr lang="en-US" altLang="zh-TW">
                        <a:latin typeface="Cambria Math"/>
                      </a:rPr>
                      <m:t>(</m:t>
                    </m:r>
                    <m:sSub>
                      <m:sSubPr>
                        <m:ctrlPr>
                          <a:rPr lang="zh-TW" altLang="zh-TW" i="1">
                            <a:latin typeface="Cambria Math" panose="02040503050406030204" pitchFamily="18" charset="0"/>
                          </a:rPr>
                        </m:ctrlPr>
                      </m:sSubPr>
                      <m:e>
                        <m:r>
                          <a:rPr lang="en-US" altLang="zh-TW" i="1">
                            <a:latin typeface="Cambria Math"/>
                          </a:rPr>
                          <m:t>𝐿𝑒𝑣𝑒𝑙</m:t>
                        </m:r>
                      </m:e>
                      <m:sub>
                        <m:d>
                          <m:dPr>
                            <m:ctrlPr>
                              <a:rPr lang="zh-TW" altLang="zh-TW" i="1">
                                <a:latin typeface="Cambria Math" panose="02040503050406030204" pitchFamily="18" charset="0"/>
                              </a:rPr>
                            </m:ctrlPr>
                          </m:dPr>
                          <m:e>
                            <m:r>
                              <a:rPr lang="en-US" altLang="zh-TW" i="1">
                                <a:latin typeface="Cambria Math"/>
                              </a:rPr>
                              <m:t>𝑥</m:t>
                            </m:r>
                            <m:r>
                              <a:rPr lang="en-US" altLang="zh-TW" i="1">
                                <a:latin typeface="Cambria Math"/>
                              </a:rPr>
                              <m:t>,</m:t>
                            </m:r>
                            <m:r>
                              <a:rPr lang="en-US" altLang="zh-TW" i="1">
                                <a:latin typeface="Cambria Math"/>
                              </a:rPr>
                              <m:t>𝑦</m:t>
                            </m:r>
                          </m:e>
                        </m:d>
                      </m:sub>
                    </m:sSub>
                    <m:r>
                      <a:rPr lang="en-US" altLang="zh-TW" i="1">
                        <a:latin typeface="Cambria Math"/>
                      </a:rPr>
                      <m:t>)</m:t>
                    </m:r>
                  </m:oMath>
                </a14:m>
                <a:r>
                  <a:rPr lang="en-US" altLang="zh-TW" dirty="0"/>
                  <a:t>, </a:t>
                </a:r>
                <a:endParaRPr lang="en-US" altLang="zh-TW" dirty="0" smtClean="0"/>
              </a:p>
              <a:p>
                <a:pPr latinLnBrk="1"/>
                <a:r>
                  <a:rPr lang="en-US" altLang="zh-TW" dirty="0" smtClean="0"/>
                  <a:t>where </a:t>
                </a:r>
                <a:r>
                  <a:rPr lang="en-US" altLang="zh-TW" dirty="0"/>
                  <a:t>the mode of a set of data values is the value that appears most often.</a:t>
                </a:r>
                <a:endParaRPr lang="zh-TW" altLang="zh-TW" dirty="0"/>
              </a:p>
              <a:p>
                <a:r>
                  <a:rPr lang="en-US" altLang="zh-TW" dirty="0"/>
                  <a:t>Step 11: Obtain the average value of the RGB intensity for the pixels corresponding to the highest repetition level respectively and replace the original RGB intensity value respectively.</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037" t="-2426" r="-815" b="-175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50217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5" y="2348880"/>
            <a:ext cx="4554781" cy="3492000"/>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48880"/>
            <a:ext cx="4554782" cy="3492000"/>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128665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5" y="2580771"/>
            <a:ext cx="4554781" cy="3028217"/>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580771"/>
            <a:ext cx="4554782" cy="3028218"/>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3841455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5" y="2813847"/>
            <a:ext cx="4554781" cy="2562064"/>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813848"/>
            <a:ext cx="4554782" cy="2562064"/>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323220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Abstract</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a:latin typeface="Times New Roman" panose="02020603050405020304" pitchFamily="18" charset="0"/>
                <a:cs typeface="Times New Roman" panose="02020603050405020304" pitchFamily="18" charset="0"/>
              </a:rPr>
              <a:t>This paper presents a watercolor rendering</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technique that converts photographic images into watercolor</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painting. An image diffusion and mask filter algorithm is</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proposed. A heat transfer equation is used as the image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diffusion method, and a statistic mask filter is applied to the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photographic image processed by the aforementioned heat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transfer equation. Experimental results show that better color</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effect with natural appearance is achieved.</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581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076" y="2580771"/>
            <a:ext cx="3814138" cy="3028217"/>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2321" y="2580771"/>
            <a:ext cx="3814139" cy="3028218"/>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1518062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5" y="2671510"/>
            <a:ext cx="4554781" cy="2846738"/>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671511"/>
            <a:ext cx="4554782" cy="2846738"/>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1467498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83" y="2580771"/>
            <a:ext cx="4542325" cy="3028217"/>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27" y="2580771"/>
            <a:ext cx="4542327" cy="3028218"/>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362290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48" y="2580771"/>
            <a:ext cx="4472994" cy="3028217"/>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893" y="2580771"/>
            <a:ext cx="4472995" cy="3028218"/>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640728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334" y="2580771"/>
            <a:ext cx="4037622" cy="3028217"/>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579" y="2580771"/>
            <a:ext cx="4037624" cy="3028218"/>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970998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5" y="2813847"/>
            <a:ext cx="4554781" cy="2562064"/>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813848"/>
            <a:ext cx="4554782" cy="2562064"/>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176972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6" y="2580771"/>
            <a:ext cx="4554779" cy="3028217"/>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580771"/>
            <a:ext cx="4554781" cy="3028218"/>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1305255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6" y="2814473"/>
            <a:ext cx="4554779" cy="2560812"/>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814473"/>
            <a:ext cx="4554781" cy="2560813"/>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1386690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056" y="2814473"/>
            <a:ext cx="3842178" cy="2560812"/>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300" y="2814473"/>
            <a:ext cx="3842180" cy="2560813"/>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2576709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7937" y="2814473"/>
            <a:ext cx="3414416" cy="2560812"/>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182" y="2814473"/>
            <a:ext cx="3414417" cy="2560813"/>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143886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p>
        </p:txBody>
      </p:sp>
      <p:sp>
        <p:nvSpPr>
          <p:cNvPr id="3" name="內容版面配置區 2"/>
          <p:cNvSpPr>
            <a:spLocks noGrp="1"/>
          </p:cNvSpPr>
          <p:nvPr>
            <p:ph idx="1"/>
          </p:nvPr>
        </p:nvSpPr>
        <p:spPr/>
        <p:txBody>
          <a:bodyPr>
            <a:normAutofit/>
          </a:bodyPr>
          <a:lstStyle/>
          <a:p>
            <a:r>
              <a:rPr lang="en-US" altLang="zh-TW" dirty="0">
                <a:latin typeface="Times New Roman" panose="02020603050405020304" pitchFamily="18" charset="0"/>
                <a:cs typeface="Times New Roman" panose="02020603050405020304" pitchFamily="18" charset="0"/>
              </a:rPr>
              <a:t>Recently the research towards computer graphics becomes more and more popular. Various graphic algorithms have </a:t>
            </a:r>
            <a:r>
              <a:rPr lang="en-US" altLang="zh-TW">
                <a:latin typeface="Times New Roman" panose="02020603050405020304" pitchFamily="18" charset="0"/>
                <a:cs typeface="Times New Roman" panose="02020603050405020304" pitchFamily="18" charset="0"/>
              </a:rPr>
              <a:t>been </a:t>
            </a:r>
            <a:r>
              <a:rPr lang="en-US" altLang="zh-TW" smtClean="0">
                <a:latin typeface="Times New Roman" panose="02020603050405020304" pitchFamily="18" charset="0"/>
                <a:cs typeface="Times New Roman" panose="02020603050405020304" pitchFamily="18" charset="0"/>
              </a:rPr>
              <a:t>developed, </a:t>
            </a:r>
            <a:r>
              <a:rPr lang="en-US" altLang="zh-TW" dirty="0">
                <a:latin typeface="Times New Roman" panose="02020603050405020304" pitchFamily="18" charset="0"/>
                <a:cs typeface="Times New Roman" panose="02020603050405020304" pitchFamily="18" charset="0"/>
              </a:rPr>
              <a:t>and various graphics-related applications that make the application of graphics more accessible to people's lives have been realized. </a:t>
            </a:r>
            <a:endParaRPr lang="zh-TW" altLang="en-US" dirty="0"/>
          </a:p>
        </p:txBody>
      </p:sp>
    </p:spTree>
    <p:extLst>
      <p:ext uri="{BB962C8B-B14F-4D97-AF65-F5344CB8AC3E}">
        <p14:creationId xmlns:p14="http://schemas.microsoft.com/office/powerpoint/2010/main" val="3682876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7" y="2814473"/>
            <a:ext cx="4554777" cy="2560812"/>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1" y="2814473"/>
            <a:ext cx="4554779" cy="2560813"/>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2077011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Experimental</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9723" y="2814473"/>
            <a:ext cx="3850845" cy="2560812"/>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3967" y="2814473"/>
            <a:ext cx="3850846" cy="2560813"/>
          </a:xfrm>
          <a:prstGeom prst="rect">
            <a:avLst/>
          </a:prstGeom>
        </p:spPr>
      </p:pic>
      <p:sp>
        <p:nvSpPr>
          <p:cNvPr id="7" name="文字方塊 6"/>
          <p:cNvSpPr txBox="1"/>
          <p:nvPr/>
        </p:nvSpPr>
        <p:spPr>
          <a:xfrm>
            <a:off x="1763687" y="5991985"/>
            <a:ext cx="2259649" cy="584775"/>
          </a:xfrm>
          <a:prstGeom prst="rect">
            <a:avLst/>
          </a:prstGeom>
          <a:noFill/>
        </p:spPr>
        <p:txBody>
          <a:bodyPr wrap="square" rtlCol="0">
            <a:spAutoFit/>
          </a:bodyPr>
          <a:lstStyle/>
          <a:p>
            <a:r>
              <a:rPr lang="en-US" altLang="zh-TW" sz="3200" dirty="0" smtClean="0"/>
              <a:t>Before</a:t>
            </a:r>
            <a:endParaRPr lang="zh-TW" altLang="en-US" dirty="0"/>
          </a:p>
        </p:txBody>
      </p:sp>
      <p:sp>
        <p:nvSpPr>
          <p:cNvPr id="8" name="文字方塊 7"/>
          <p:cNvSpPr txBox="1"/>
          <p:nvPr/>
        </p:nvSpPr>
        <p:spPr>
          <a:xfrm>
            <a:off x="6588224" y="5991985"/>
            <a:ext cx="2538558" cy="584775"/>
          </a:xfrm>
          <a:prstGeom prst="rect">
            <a:avLst/>
          </a:prstGeom>
          <a:noFill/>
        </p:spPr>
        <p:txBody>
          <a:bodyPr wrap="square" rtlCol="0">
            <a:spAutoFit/>
          </a:bodyPr>
          <a:lstStyle/>
          <a:p>
            <a:r>
              <a:rPr lang="en-US" altLang="zh-TW" sz="3200" dirty="0" smtClean="0"/>
              <a:t>After</a:t>
            </a:r>
            <a:endParaRPr lang="zh-TW" altLang="en-US" dirty="0"/>
          </a:p>
        </p:txBody>
      </p:sp>
    </p:spTree>
    <p:extLst>
      <p:ext uri="{BB962C8B-B14F-4D97-AF65-F5344CB8AC3E}">
        <p14:creationId xmlns:p14="http://schemas.microsoft.com/office/powerpoint/2010/main" val="2871542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Conclusion</a:t>
            </a:r>
            <a:endParaRPr lang="zh-TW" altLang="en-US" dirty="0"/>
          </a:p>
        </p:txBody>
      </p:sp>
      <p:sp>
        <p:nvSpPr>
          <p:cNvPr id="7" name="內容版面配置區 6"/>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A heat transfer equation is used as the </a:t>
            </a:r>
            <a:r>
              <a:rPr lang="en-US" altLang="zh-TW" dirty="0" smtClean="0">
                <a:latin typeface="Times New Roman" panose="02020603050405020304" pitchFamily="18" charset="0"/>
                <a:cs typeface="Times New Roman" panose="02020603050405020304" pitchFamily="18" charset="0"/>
              </a:rPr>
              <a:t>image </a:t>
            </a:r>
            <a:r>
              <a:rPr lang="en-US" altLang="zh-TW" dirty="0">
                <a:latin typeface="Times New Roman" panose="02020603050405020304" pitchFamily="18" charset="0"/>
                <a:cs typeface="Times New Roman" panose="02020603050405020304" pitchFamily="18" charset="0"/>
              </a:rPr>
              <a:t>diffusion method, and a statistic mask filter is applied to the photographic image afterwards. Experimental results show that better color effect with natural appearance is achieved</a:t>
            </a:r>
            <a:r>
              <a:rPr lang="en-US" altLang="zh-TW" dirty="0" smtClean="0">
                <a:latin typeface="Times New Roman" panose="02020603050405020304" pitchFamily="18" charset="0"/>
                <a:cs typeface="Times New Roman" panose="02020603050405020304" pitchFamily="18" charset="0"/>
              </a:rPr>
              <a:t>.</a:t>
            </a:r>
          </a:p>
          <a:p>
            <a:endParaRPr lang="zh-TW"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680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References</a:t>
            </a:r>
            <a:endParaRPr lang="zh-TW" altLang="en-US" dirty="0"/>
          </a:p>
        </p:txBody>
      </p:sp>
      <p:sp>
        <p:nvSpPr>
          <p:cNvPr id="3" name="內容版面配置區 2"/>
          <p:cNvSpPr>
            <a:spLocks noGrp="1"/>
          </p:cNvSpPr>
          <p:nvPr>
            <p:ph idx="1"/>
          </p:nvPr>
        </p:nvSpPr>
        <p:spPr/>
        <p:txBody>
          <a:bodyPr>
            <a:noAutofit/>
          </a:bodyPr>
          <a:lstStyle/>
          <a:p>
            <a:pPr lvl="0"/>
            <a:r>
              <a:rPr lang="en-US" altLang="zh-TW" sz="2000" dirty="0">
                <a:latin typeface="Times New Roman" panose="02020603050405020304" pitchFamily="18" charset="0"/>
                <a:cs typeface="Times New Roman" panose="02020603050405020304" pitchFamily="18" charset="0"/>
              </a:rPr>
              <a:t>A. </a:t>
            </a:r>
            <a:r>
              <a:rPr lang="en-US" altLang="zh-TW" sz="2000" dirty="0" err="1">
                <a:latin typeface="Times New Roman" panose="02020603050405020304" pitchFamily="18" charset="0"/>
                <a:cs typeface="Times New Roman" panose="02020603050405020304" pitchFamily="18" charset="0"/>
              </a:rPr>
              <a:t>Bousseau</a:t>
            </a:r>
            <a:r>
              <a:rPr lang="en-US" altLang="zh-TW" sz="2000" dirty="0">
                <a:latin typeface="Times New Roman" panose="02020603050405020304" pitchFamily="18" charset="0"/>
                <a:cs typeface="Times New Roman" panose="02020603050405020304" pitchFamily="18" charset="0"/>
              </a:rPr>
              <a:t>, M. Kaplan, J. </a:t>
            </a:r>
            <a:r>
              <a:rPr lang="en-US" altLang="zh-TW" sz="2000" dirty="0" err="1">
                <a:latin typeface="Times New Roman" panose="02020603050405020304" pitchFamily="18" charset="0"/>
                <a:cs typeface="Times New Roman" panose="02020603050405020304" pitchFamily="18" charset="0"/>
              </a:rPr>
              <a:t>Thollot</a:t>
            </a:r>
            <a:r>
              <a:rPr lang="en-US" altLang="zh-TW" sz="2000" dirty="0">
                <a:latin typeface="Times New Roman" panose="02020603050405020304" pitchFamily="18" charset="0"/>
                <a:cs typeface="Times New Roman" panose="02020603050405020304" pitchFamily="18" charset="0"/>
              </a:rPr>
              <a:t>, and F. X. </a:t>
            </a:r>
            <a:r>
              <a:rPr lang="en-US" altLang="zh-TW" sz="2000" dirty="0" err="1">
                <a:latin typeface="Times New Roman" panose="02020603050405020304" pitchFamily="18" charset="0"/>
                <a:cs typeface="Times New Roman" panose="02020603050405020304" pitchFamily="18" charset="0"/>
              </a:rPr>
              <a:t>Sillion</a:t>
            </a:r>
            <a:r>
              <a:rPr lang="en-US" altLang="zh-TW" sz="2000" dirty="0">
                <a:latin typeface="Times New Roman" panose="02020603050405020304" pitchFamily="18" charset="0"/>
                <a:cs typeface="Times New Roman" panose="02020603050405020304" pitchFamily="18" charset="0"/>
              </a:rPr>
              <a:t>, “Interactive Watercolor Rendering with Temporal Coherence and Abstraction,” Proc. Int’l </a:t>
            </a:r>
            <a:r>
              <a:rPr lang="en-US" altLang="zh-TW" sz="2000" dirty="0" err="1">
                <a:latin typeface="Times New Roman" panose="02020603050405020304" pitchFamily="18" charset="0"/>
                <a:cs typeface="Times New Roman" panose="02020603050405020304" pitchFamily="18" charset="0"/>
              </a:rPr>
              <a:t>Symp</a:t>
            </a:r>
            <a:r>
              <a:rPr lang="en-US" altLang="zh-TW" sz="2000" dirty="0">
                <a:latin typeface="Times New Roman" panose="02020603050405020304" pitchFamily="18" charset="0"/>
                <a:cs typeface="Times New Roman" panose="02020603050405020304" pitchFamily="18" charset="0"/>
              </a:rPr>
              <a:t>. Non-Photorealistic Animation and Rendering, Annecy, France, pp. 141–149, 2006.</a:t>
            </a:r>
          </a:p>
          <a:p>
            <a:pPr lvl="0"/>
            <a:r>
              <a:rPr lang="en-US" altLang="zh-TW" sz="2000" dirty="0">
                <a:latin typeface="Times New Roman" panose="02020603050405020304" pitchFamily="18" charset="0"/>
                <a:cs typeface="Times New Roman" panose="02020603050405020304" pitchFamily="18" charset="0"/>
              </a:rPr>
              <a:t>C. J. Curtis, S. E. Anderson, J. E. </a:t>
            </a:r>
            <a:r>
              <a:rPr lang="en-US" altLang="zh-TW" sz="2000" dirty="0" err="1">
                <a:latin typeface="Times New Roman" panose="02020603050405020304" pitchFamily="18" charset="0"/>
                <a:cs typeface="Times New Roman" panose="02020603050405020304" pitchFamily="18" charset="0"/>
              </a:rPr>
              <a:t>Seims</a:t>
            </a:r>
            <a:r>
              <a:rPr lang="en-US" altLang="zh-TW" sz="2000" dirty="0">
                <a:latin typeface="Times New Roman" panose="02020603050405020304" pitchFamily="18" charset="0"/>
                <a:cs typeface="Times New Roman" panose="02020603050405020304" pitchFamily="18" charset="0"/>
              </a:rPr>
              <a:t>, K. W. Fleischer, and D. H. </a:t>
            </a:r>
            <a:r>
              <a:rPr lang="en-US" altLang="zh-TW" sz="2000" dirty="0" err="1">
                <a:latin typeface="Times New Roman" panose="02020603050405020304" pitchFamily="18" charset="0"/>
                <a:cs typeface="Times New Roman" panose="02020603050405020304" pitchFamily="18" charset="0"/>
              </a:rPr>
              <a:t>Salesin</a:t>
            </a:r>
            <a:r>
              <a:rPr lang="en-US" altLang="zh-TW" sz="2000" dirty="0">
                <a:latin typeface="Times New Roman" panose="02020603050405020304" pitchFamily="18" charset="0"/>
                <a:cs typeface="Times New Roman" panose="02020603050405020304" pitchFamily="18" charset="0"/>
              </a:rPr>
              <a:t>, “Computer-Generated Watercolor,” Proc. ACM SIGGRAPH, Los Angeles, CA, pp. 421–430, 1997.</a:t>
            </a:r>
          </a:p>
          <a:p>
            <a:pPr lvl="0"/>
            <a:r>
              <a:rPr lang="en-US" altLang="zh-TW" sz="2000" dirty="0">
                <a:latin typeface="Times New Roman" panose="02020603050405020304" pitchFamily="18" charset="0"/>
                <a:cs typeface="Times New Roman" panose="02020603050405020304" pitchFamily="18" charset="0"/>
              </a:rPr>
              <a:t>S. </a:t>
            </a:r>
            <a:r>
              <a:rPr lang="en-US" altLang="zh-TW" sz="2000" dirty="0" err="1">
                <a:latin typeface="Times New Roman" panose="02020603050405020304" pitchFamily="18" charset="0"/>
                <a:cs typeface="Times New Roman" panose="02020603050405020304" pitchFamily="18" charset="0"/>
              </a:rPr>
              <a:t>DiVerdi</a:t>
            </a:r>
            <a:r>
              <a:rPr lang="en-US" altLang="zh-TW" sz="2000" dirty="0">
                <a:latin typeface="Times New Roman" panose="02020603050405020304" pitchFamily="18" charset="0"/>
                <a:cs typeface="Times New Roman" panose="02020603050405020304" pitchFamily="18" charset="0"/>
              </a:rPr>
              <a:t>, A. </a:t>
            </a:r>
            <a:r>
              <a:rPr lang="en-US" altLang="zh-TW" sz="2000" dirty="0" err="1">
                <a:latin typeface="Times New Roman" panose="02020603050405020304" pitchFamily="18" charset="0"/>
                <a:cs typeface="Times New Roman" panose="02020603050405020304" pitchFamily="18" charset="0"/>
              </a:rPr>
              <a:t>Krishnaswamy</a:t>
            </a:r>
            <a:r>
              <a:rPr lang="en-US" altLang="zh-TW" sz="2000" dirty="0">
                <a:latin typeface="Times New Roman" panose="02020603050405020304" pitchFamily="18" charset="0"/>
                <a:cs typeface="Times New Roman" panose="02020603050405020304" pitchFamily="18" charset="0"/>
              </a:rPr>
              <a:t>, R. </a:t>
            </a:r>
            <a:r>
              <a:rPr lang="en-US" altLang="zh-TW" sz="2000" dirty="0" err="1">
                <a:latin typeface="Times New Roman" panose="02020603050405020304" pitchFamily="18" charset="0"/>
                <a:cs typeface="Times New Roman" panose="02020603050405020304" pitchFamily="18" charset="0"/>
              </a:rPr>
              <a:t>Mech</a:t>
            </a:r>
            <a:r>
              <a:rPr lang="en-US" altLang="zh-TW" sz="2000" dirty="0">
                <a:latin typeface="Times New Roman" panose="02020603050405020304" pitchFamily="18" charset="0"/>
                <a:cs typeface="Times New Roman" panose="02020603050405020304" pitchFamily="18" charset="0"/>
              </a:rPr>
              <a:t>, and D. Ito, “A Lightweight, Procedural, Vector Watercolor Painting Engine,” Proc. ACM SIGGRAPH </a:t>
            </a:r>
            <a:r>
              <a:rPr lang="en-US" altLang="zh-TW" sz="2000" dirty="0" err="1">
                <a:latin typeface="Times New Roman" panose="02020603050405020304" pitchFamily="18" charset="0"/>
                <a:cs typeface="Times New Roman" panose="02020603050405020304" pitchFamily="18" charset="0"/>
              </a:rPr>
              <a:t>Symp</a:t>
            </a:r>
            <a:r>
              <a:rPr lang="en-US" altLang="zh-TW" sz="2000" dirty="0">
                <a:latin typeface="Times New Roman" panose="02020603050405020304" pitchFamily="18" charset="0"/>
                <a:cs typeface="Times New Roman" panose="02020603050405020304" pitchFamily="18" charset="0"/>
              </a:rPr>
              <a:t>. Interactive 3D Graphics and Games, Los Angeles, CA, pp. 63–70, 2012</a:t>
            </a:r>
            <a:r>
              <a:rPr lang="en-US" altLang="zh-TW" sz="2000" dirty="0" smtClean="0">
                <a:latin typeface="Times New Roman" panose="02020603050405020304" pitchFamily="18" charset="0"/>
                <a:cs typeface="Times New Roman" panose="02020603050405020304" pitchFamily="18" charset="0"/>
              </a:rPr>
              <a:t>.</a:t>
            </a:r>
          </a:p>
          <a:p>
            <a:r>
              <a:rPr lang="en-US" altLang="zh-TW" sz="2000" dirty="0"/>
              <a:t>H. Johan, R. Hashimoto, and T. </a:t>
            </a:r>
            <a:r>
              <a:rPr lang="en-US" altLang="zh-TW" sz="2000" dirty="0" err="1"/>
              <a:t>Nishita</a:t>
            </a:r>
            <a:r>
              <a:rPr lang="en-US" altLang="zh-TW" sz="2000" dirty="0"/>
              <a:t>, “Creating Watercolor Style Images Taking into Account Painting Techniques,” J. Japan Soc. Art Science, vol. 3, no. 4, pp. 207–215, 2004.</a:t>
            </a:r>
          </a:p>
          <a:p>
            <a:pPr lvl="0"/>
            <a:endParaRPr lang="en-US" altLang="zh-TW" sz="2000" dirty="0">
              <a:latin typeface="Times New Roman" panose="02020603050405020304" pitchFamily="18" charset="0"/>
              <a:cs typeface="Times New Roman" panose="02020603050405020304" pitchFamily="18" charset="0"/>
            </a:endParaRPr>
          </a:p>
          <a:p>
            <a:pPr lvl="0"/>
            <a:endParaRPr lang="zh-TW" altLang="zh-TW"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25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References</a:t>
            </a:r>
            <a:endParaRPr lang="zh-TW" altLang="en-US" dirty="0"/>
          </a:p>
        </p:txBody>
      </p:sp>
      <p:sp>
        <p:nvSpPr>
          <p:cNvPr id="3" name="內容版面配置區 2"/>
          <p:cNvSpPr>
            <a:spLocks noGrp="1"/>
          </p:cNvSpPr>
          <p:nvPr>
            <p:ph idx="1"/>
          </p:nvPr>
        </p:nvSpPr>
        <p:spPr/>
        <p:txBody>
          <a:bodyPr>
            <a:normAutofit fontScale="70000" lnSpcReduction="20000"/>
          </a:bodyPr>
          <a:lstStyle/>
          <a:p>
            <a:pPr lvl="0"/>
            <a:endParaRPr lang="en-US" altLang="zh-TW" dirty="0">
              <a:latin typeface="Times New Roman" panose="02020603050405020304" pitchFamily="18" charset="0"/>
              <a:cs typeface="Times New Roman" panose="02020603050405020304" pitchFamily="18" charset="0"/>
            </a:endParaRPr>
          </a:p>
          <a:p>
            <a:r>
              <a:rPr lang="en-US" altLang="zh-TW" dirty="0"/>
              <a:t>H. W. Kang, C. K. Chui, and U. K. Chakraborty, “A Unified Scheme for Adaptive Stroke-Based Rendering,” Visual Computing, vol. 22, no. 9, pp. 814–824, 2006.</a:t>
            </a:r>
          </a:p>
          <a:p>
            <a:pPr lvl="0"/>
            <a:r>
              <a:rPr lang="en-US" altLang="zh-TW" dirty="0" smtClean="0">
                <a:latin typeface="Times New Roman" panose="02020603050405020304" pitchFamily="18" charset="0"/>
                <a:cs typeface="Times New Roman" panose="02020603050405020304" pitchFamily="18" charset="0"/>
              </a:rPr>
              <a:t>T</a:t>
            </a:r>
            <a:r>
              <a:rPr lang="en-US" altLang="zh-TW" dirty="0">
                <a:latin typeface="Times New Roman" panose="02020603050405020304" pitchFamily="18" charset="0"/>
                <a:cs typeface="Times New Roman" panose="02020603050405020304" pitchFamily="18" charset="0"/>
              </a:rPr>
              <a:t>. Van </a:t>
            </a:r>
            <a:r>
              <a:rPr lang="en-US" altLang="zh-TW" dirty="0" err="1">
                <a:latin typeface="Times New Roman" panose="02020603050405020304" pitchFamily="18" charset="0"/>
                <a:cs typeface="Times New Roman" panose="02020603050405020304" pitchFamily="18" charset="0"/>
              </a:rPr>
              <a:t>Laerhoven</a:t>
            </a:r>
            <a:r>
              <a:rPr lang="en-US" altLang="zh-TW" dirty="0">
                <a:latin typeface="Times New Roman" panose="02020603050405020304" pitchFamily="18" charset="0"/>
                <a:cs typeface="Times New Roman" panose="02020603050405020304" pitchFamily="18" charset="0"/>
              </a:rPr>
              <a:t>, J. </a:t>
            </a:r>
            <a:r>
              <a:rPr lang="en-US" altLang="zh-TW" dirty="0" err="1">
                <a:latin typeface="Times New Roman" panose="02020603050405020304" pitchFamily="18" charset="0"/>
                <a:cs typeface="Times New Roman" panose="02020603050405020304" pitchFamily="18" charset="0"/>
              </a:rPr>
              <a:t>Liesenborgs</a:t>
            </a:r>
            <a:r>
              <a:rPr lang="en-US" altLang="zh-TW" dirty="0">
                <a:latin typeface="Times New Roman" panose="02020603050405020304" pitchFamily="18" charset="0"/>
                <a:cs typeface="Times New Roman" panose="02020603050405020304" pitchFamily="18" charset="0"/>
              </a:rPr>
              <a:t>, and F. van Reeth, “Real-Time Watercolor Painting on a Distributed Paper Model,” Proc. Computer Graphics Int’l, Crete, Greece, pp. 640–643, 2004.</a:t>
            </a:r>
            <a:endParaRPr lang="en-US" altLang="zh-TW" dirty="0" smtClean="0">
              <a:latin typeface="Times New Roman" panose="02020603050405020304" pitchFamily="18" charset="0"/>
              <a:cs typeface="Times New Roman" panose="02020603050405020304" pitchFamily="18" charset="0"/>
            </a:endParaRPr>
          </a:p>
          <a:p>
            <a:pPr lvl="0"/>
            <a:r>
              <a:rPr lang="en-US" altLang="zh-TW" dirty="0" smtClean="0">
                <a:latin typeface="Times New Roman" panose="02020603050405020304" pitchFamily="18" charset="0"/>
                <a:cs typeface="Times New Roman" panose="02020603050405020304" pitchFamily="18" charset="0"/>
              </a:rPr>
              <a:t>E</a:t>
            </a:r>
            <a:r>
              <a:rPr lang="en-US" altLang="zh-TW" dirty="0">
                <a:latin typeface="Times New Roman" panose="02020603050405020304" pitchFamily="18" charset="0"/>
                <a:cs typeface="Times New Roman" panose="02020603050405020304" pitchFamily="18" charset="0"/>
              </a:rPr>
              <a:t>. Lei and C. F. Chang, “Real-Time Rendering of Watercolor Effects for Virtual Environments,” Proc. Pacific Rim Conf. Advances in Multimedia Information Processing, Tokyo, Japan, pp. 474–481, 2004.</a:t>
            </a:r>
          </a:p>
          <a:p>
            <a:pPr lvl="0"/>
            <a:r>
              <a:rPr lang="en-US" altLang="zh-TW" dirty="0">
                <a:latin typeface="Times New Roman" panose="02020603050405020304" pitchFamily="18" charset="0"/>
                <a:cs typeface="Times New Roman" panose="02020603050405020304" pitchFamily="18" charset="0"/>
              </a:rPr>
              <a:t>B. Liang, S. Cao, and M. Zhao, “A Native Android Application Development Based on Watercolor Stylized Image,” Proceedings of IEEE International Conference on Software Engineering and Service Science, Beijing, China, pp. 894–897, 2015.</a:t>
            </a:r>
          </a:p>
          <a:p>
            <a:pPr lvl="0"/>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143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References</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dirty="0">
                <a:latin typeface="Times New Roman" panose="02020603050405020304" pitchFamily="18" charset="0"/>
                <a:cs typeface="Times New Roman" panose="02020603050405020304" pitchFamily="18" charset="0"/>
              </a:rPr>
              <a:t>C. Lu and X. Chen, “Image </a:t>
            </a:r>
            <a:r>
              <a:rPr lang="en-US" altLang="zh-TW" dirty="0" err="1">
                <a:latin typeface="Times New Roman" panose="02020603050405020304" pitchFamily="18" charset="0"/>
                <a:cs typeface="Times New Roman" panose="02020603050405020304" pitchFamily="18" charset="0"/>
              </a:rPr>
              <a:t>Watercolorization</a:t>
            </a:r>
            <a:r>
              <a:rPr lang="en-US" altLang="zh-TW" dirty="0">
                <a:latin typeface="Times New Roman" panose="02020603050405020304" pitchFamily="18" charset="0"/>
                <a:cs typeface="Times New Roman" panose="02020603050405020304" pitchFamily="18" charset="0"/>
              </a:rPr>
              <a:t> Based on Visual Weight-Map,” Proceedings of International Congress on Image and Signal Processing, Dalian, China, pp. 233–237, 2014</a:t>
            </a:r>
            <a:r>
              <a:rPr lang="en-US" altLang="zh-TW" dirty="0" smtClean="0">
                <a:latin typeface="Times New Roman" panose="02020603050405020304" pitchFamily="18" charset="0"/>
                <a:cs typeface="Times New Roman" panose="02020603050405020304" pitchFamily="18" charset="0"/>
              </a:rPr>
              <a:t>.</a:t>
            </a:r>
          </a:p>
          <a:p>
            <a:pPr lvl="0"/>
            <a:r>
              <a:rPr lang="en-US" altLang="zh-TW" dirty="0" smtClean="0">
                <a:latin typeface="Times New Roman" panose="02020603050405020304" pitchFamily="18" charset="0"/>
                <a:cs typeface="Times New Roman" panose="02020603050405020304" pitchFamily="18" charset="0"/>
              </a:rPr>
              <a:t>T</a:t>
            </a:r>
            <a:r>
              <a:rPr lang="en-US" altLang="zh-TW"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Luft</a:t>
            </a:r>
            <a:r>
              <a:rPr lang="en-US" altLang="zh-TW" dirty="0">
                <a:latin typeface="Times New Roman" panose="02020603050405020304" pitchFamily="18" charset="0"/>
                <a:cs typeface="Times New Roman" panose="02020603050405020304" pitchFamily="18" charset="0"/>
              </a:rPr>
              <a:t> and O. </a:t>
            </a:r>
            <a:r>
              <a:rPr lang="en-US" altLang="zh-TW" dirty="0" err="1">
                <a:latin typeface="Times New Roman" panose="02020603050405020304" pitchFamily="18" charset="0"/>
                <a:cs typeface="Times New Roman" panose="02020603050405020304" pitchFamily="18" charset="0"/>
              </a:rPr>
              <a:t>Deussen</a:t>
            </a:r>
            <a:r>
              <a:rPr lang="en-US" altLang="zh-TW" dirty="0">
                <a:latin typeface="Times New Roman" panose="02020603050405020304" pitchFamily="18" charset="0"/>
                <a:cs typeface="Times New Roman" panose="02020603050405020304" pitchFamily="18" charset="0"/>
              </a:rPr>
              <a:t>, “Interactive Watercolor Animations,” Proc. Pacific Conf. Computer Graphics and Applications, Macao, China, pp. 7–9, 2005.</a:t>
            </a:r>
          </a:p>
          <a:p>
            <a:r>
              <a:rPr lang="en-US" altLang="zh-TW" dirty="0" smtClean="0"/>
              <a:t>E</a:t>
            </a:r>
            <a:r>
              <a:rPr lang="en-US" altLang="zh-TW" dirty="0"/>
              <a:t>. B. </a:t>
            </a:r>
            <a:r>
              <a:rPr lang="en-US" altLang="zh-TW" dirty="0" err="1"/>
              <a:t>Lum</a:t>
            </a:r>
            <a:r>
              <a:rPr lang="en-US" altLang="zh-TW" dirty="0"/>
              <a:t> and K. L. Ma, “Non-Photorealistic Rendering Using Watercolor Inspired Textures and Illumination,” Proc. Pacific Conf. Computer Graphics and Applications, Tokyo, Japan, pp. 322–330, 2001.</a:t>
            </a:r>
          </a:p>
          <a:p>
            <a:r>
              <a:rPr lang="en-US" altLang="zh-TW" dirty="0" smtClean="0"/>
              <a:t>D</a:t>
            </a:r>
            <a:r>
              <a:rPr lang="en-US" altLang="zh-TW" dirty="0"/>
              <a:t>. Small, “Modeling Watercolor by Simulating Diffusion, Pigment, and Paper Fibers,” Proc. SPIE, vol. 1460, pp. 140–146, 1991.</a:t>
            </a:r>
          </a:p>
          <a:p>
            <a:r>
              <a:rPr lang="en-US" altLang="zh-TW" dirty="0"/>
              <a:t>M. Wang, B. Wang, Y. </a:t>
            </a:r>
            <a:r>
              <a:rPr lang="en-US" altLang="zh-TW" dirty="0" err="1"/>
              <a:t>Fei</a:t>
            </a:r>
            <a:r>
              <a:rPr lang="en-US" altLang="zh-TW" dirty="0"/>
              <a:t>, K. Qian, W. Wang, J. Chen, and J. H. Yong, “Towards Photo </a:t>
            </a:r>
            <a:r>
              <a:rPr lang="en-US" altLang="zh-TW" dirty="0" err="1"/>
              <a:t>Watercolorization</a:t>
            </a:r>
            <a:r>
              <a:rPr lang="en-US" altLang="zh-TW" dirty="0"/>
              <a:t> with Artistic Verisimilitude,” IEEE Trans. Vis. </a:t>
            </a:r>
            <a:r>
              <a:rPr lang="en-US" altLang="zh-TW" dirty="0" err="1"/>
              <a:t>Comput</a:t>
            </a:r>
            <a:r>
              <a:rPr lang="en-US" altLang="zh-TW" dirty="0"/>
              <a:t>. Graphics, vol. 20, no. 10, pp. 1451–1460, 2014.</a:t>
            </a:r>
          </a:p>
          <a:p>
            <a:endParaRPr lang="zh-TW" altLang="en-US" dirty="0"/>
          </a:p>
        </p:txBody>
      </p:sp>
    </p:spTree>
    <p:extLst>
      <p:ext uri="{BB962C8B-B14F-4D97-AF65-F5344CB8AC3E}">
        <p14:creationId xmlns:p14="http://schemas.microsoft.com/office/powerpoint/2010/main" val="119159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p>
        </p:txBody>
      </p:sp>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The functions of mobile phones have even been strengthened by cooperating with computer graphic technology, such as the photographic image can be converted into oil painting or watercolor painting effects.</a:t>
            </a:r>
            <a:endParaRPr lang="zh-TW" altLang="en-US" dirty="0"/>
          </a:p>
          <a:p>
            <a:endParaRPr lang="zh-TW" altLang="en-US" dirty="0"/>
          </a:p>
        </p:txBody>
      </p:sp>
    </p:spTree>
    <p:extLst>
      <p:ext uri="{BB962C8B-B14F-4D97-AF65-F5344CB8AC3E}">
        <p14:creationId xmlns:p14="http://schemas.microsoft.com/office/powerpoint/2010/main" val="2864514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p>
        </p:txBody>
      </p:sp>
      <p:sp>
        <p:nvSpPr>
          <p:cNvPr id="3" name="內容版面配置區 2"/>
          <p:cNvSpPr>
            <a:spLocks noGrp="1"/>
          </p:cNvSpPr>
          <p:nvPr>
            <p:ph idx="1"/>
          </p:nvPr>
        </p:nvSpPr>
        <p:spPr/>
        <p:txBody>
          <a:bodyPr>
            <a:normAutofit/>
          </a:bodyPr>
          <a:lstStyle/>
          <a:p>
            <a:r>
              <a:rPr lang="en-US" altLang="zh-TW" dirty="0">
                <a:latin typeface="Times New Roman" panose="02020603050405020304" pitchFamily="18" charset="0"/>
                <a:cs typeface="Times New Roman" panose="02020603050405020304" pitchFamily="18" charset="0"/>
              </a:rPr>
              <a:t>In this paper, we emphasize the development of image </a:t>
            </a:r>
            <a:r>
              <a:rPr lang="en-US" altLang="zh-TW" dirty="0" err="1">
                <a:latin typeface="Times New Roman" panose="02020603050405020304" pitchFamily="18" charset="0"/>
                <a:cs typeface="Times New Roman" panose="02020603050405020304" pitchFamily="18" charset="0"/>
              </a:rPr>
              <a:t>watercolorization</a:t>
            </a:r>
            <a:r>
              <a:rPr lang="en-US" altLang="zh-TW" dirty="0">
                <a:latin typeface="Times New Roman" panose="02020603050405020304" pitchFamily="18" charset="0"/>
                <a:cs typeface="Times New Roman" panose="02020603050405020304" pitchFamily="18" charset="0"/>
              </a:rPr>
              <a:t> based on color intensity alteration to obtain watercolor stylized images with natural watercolor </a:t>
            </a:r>
            <a:r>
              <a:rPr lang="en-US" altLang="zh-TW" dirty="0" smtClean="0">
                <a:latin typeface="Times New Roman" panose="02020603050405020304" pitchFamily="18" charset="0"/>
                <a:cs typeface="Times New Roman" panose="02020603050405020304" pitchFamily="18" charset="0"/>
              </a:rPr>
              <a:t>appearance.</a:t>
            </a:r>
            <a:endParaRPr lang="zh-TW" altLang="en-US" dirty="0"/>
          </a:p>
        </p:txBody>
      </p:sp>
    </p:spTree>
    <p:extLst>
      <p:ext uri="{BB962C8B-B14F-4D97-AF65-F5344CB8AC3E}">
        <p14:creationId xmlns:p14="http://schemas.microsoft.com/office/powerpoint/2010/main" val="541805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anose="02020603050405020304" pitchFamily="18" charset="0"/>
                <a:cs typeface="Times New Roman" panose="02020603050405020304" pitchFamily="18" charset="0"/>
              </a:rPr>
              <a:t>A </a:t>
            </a:r>
            <a:r>
              <a:rPr lang="en-US" altLang="zh-TW" dirty="0">
                <a:latin typeface="Times New Roman" panose="02020603050405020304" pitchFamily="18" charset="0"/>
                <a:cs typeface="Times New Roman" panose="02020603050405020304" pitchFamily="18" charset="0"/>
              </a:rPr>
              <a:t>simple algorithm including a heat transfer diffusion method and a spatial mask filter based on statistical approach is adopted to process the photographic image for automatically converting photographic image into watercolor paintings.</a:t>
            </a:r>
            <a:endParaRPr lang="zh-TW" altLang="en-US" dirty="0"/>
          </a:p>
        </p:txBody>
      </p:sp>
    </p:spTree>
    <p:extLst>
      <p:ext uri="{BB962C8B-B14F-4D97-AF65-F5344CB8AC3E}">
        <p14:creationId xmlns:p14="http://schemas.microsoft.com/office/powerpoint/2010/main" val="3495843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Our </a:t>
            </a:r>
            <a:r>
              <a:rPr lang="en-US" altLang="zh-TW" dirty="0" smtClean="0">
                <a:latin typeface="Times New Roman" panose="02020603050405020304" pitchFamily="18" charset="0"/>
                <a:cs typeface="Times New Roman" panose="02020603050405020304" pitchFamily="18" charset="0"/>
              </a:rPr>
              <a:t>Proposed Approach</a:t>
            </a:r>
            <a:endParaRPr lang="zh-TW" altLang="en-US" dirty="0"/>
          </a:p>
        </p:txBody>
      </p:sp>
      <p:sp>
        <p:nvSpPr>
          <p:cNvPr id="3" name="內容版面配置區 2"/>
          <p:cNvSpPr>
            <a:spLocks noGrp="1"/>
          </p:cNvSpPr>
          <p:nvPr>
            <p:ph idx="1"/>
          </p:nvPr>
        </p:nvSpPr>
        <p:spPr/>
        <p:txBody>
          <a:bodyPr>
            <a:normAutofit/>
          </a:bodyPr>
          <a:lstStyle/>
          <a:p>
            <a:r>
              <a:rPr lang="en-US" altLang="zh-TW" dirty="0">
                <a:latin typeface="Times New Roman" panose="02020603050405020304" pitchFamily="18" charset="0"/>
                <a:cs typeface="Times New Roman" panose="02020603050405020304" pitchFamily="18" charset="0"/>
              </a:rPr>
              <a:t>The image resolution of a camera can be high such that the adjacent area in a photographic image may have significantly different intensity levels. The intensity level of color edge in a photographic image may change </a:t>
            </a:r>
            <a:r>
              <a:rPr lang="en-US" altLang="zh-TW" dirty="0" smtClean="0">
                <a:latin typeface="Times New Roman" panose="02020603050405020304" pitchFamily="18" charset="0"/>
                <a:cs typeface="Times New Roman" panose="02020603050405020304" pitchFamily="18" charset="0"/>
              </a:rPr>
              <a:t>rapidly.</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815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latin typeface="Times New Roman" panose="02020603050405020304" pitchFamily="18" charset="0"/>
                <a:cs typeface="Times New Roman" panose="02020603050405020304" pitchFamily="18" charset="0"/>
              </a:rPr>
              <a:t>Our Proposed Approach</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anose="02020603050405020304" pitchFamily="18" charset="0"/>
                <a:cs typeface="Times New Roman" panose="02020603050405020304" pitchFamily="18" charset="0"/>
              </a:rPr>
              <a:t>The </a:t>
            </a:r>
            <a:r>
              <a:rPr lang="en-US" altLang="zh-TW" dirty="0">
                <a:latin typeface="Times New Roman" panose="02020603050405020304" pitchFamily="18" charset="0"/>
                <a:cs typeface="Times New Roman" panose="02020603050405020304" pitchFamily="18" charset="0"/>
              </a:rPr>
              <a:t>adjacent area in a watercolor painting has roughly the same color, and the color will diffuse around. This implies that the adjacent area of a watercolor style photographic image almost has the same intensity </a:t>
            </a:r>
            <a:r>
              <a:rPr lang="en-US" altLang="zh-TW" dirty="0" smtClean="0">
                <a:latin typeface="Times New Roman" panose="02020603050405020304" pitchFamily="18" charset="0"/>
                <a:cs typeface="Times New Roman" panose="02020603050405020304" pitchFamily="18" charset="0"/>
              </a:rPr>
              <a:t>level, </a:t>
            </a:r>
            <a:r>
              <a:rPr lang="en-US" altLang="zh-TW" dirty="0">
                <a:latin typeface="Times New Roman" panose="02020603050405020304" pitchFamily="18" charset="0"/>
                <a:cs typeface="Times New Roman" panose="02020603050405020304" pitchFamily="18" charset="0"/>
              </a:rPr>
              <a:t>and the intensity of the color edge changes slowly.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240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Our Proposed Approach</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lnSpcReduction="10000"/>
              </a:bodyPr>
              <a:lstStyle/>
              <a:p>
                <a:pPr latinLnBrk="1"/>
                <a:r>
                  <a:rPr lang="en-US" altLang="zh-TW" dirty="0">
                    <a:latin typeface="Times New Roman" panose="02020603050405020304" pitchFamily="18" charset="0"/>
                    <a:cs typeface="Times New Roman" panose="02020603050405020304" pitchFamily="18" charset="0"/>
                  </a:rPr>
                  <a:t>In order to have a watercolor effect for photographic images, in </a:t>
                </a:r>
                <a:r>
                  <a:rPr lang="en-US" altLang="zh-TW" dirty="0" smtClean="0">
                    <a:latin typeface="Times New Roman" panose="02020603050405020304" pitchFamily="18" charset="0"/>
                    <a:cs typeface="Times New Roman" panose="02020603050405020304" pitchFamily="18" charset="0"/>
                  </a:rPr>
                  <a:t>this paper</a:t>
                </a:r>
                <a:r>
                  <a:rPr lang="en-US" altLang="zh-TW" dirty="0">
                    <a:latin typeface="Times New Roman" panose="02020603050405020304" pitchFamily="18" charset="0"/>
                    <a:cs typeface="Times New Roman" panose="02020603050405020304" pitchFamily="18" charset="0"/>
                  </a:rPr>
                  <a:t>, a heat </a:t>
                </a:r>
                <a:r>
                  <a:rPr lang="en-US" altLang="zh-TW" dirty="0" smtClean="0">
                    <a:latin typeface="Times New Roman" panose="02020603050405020304" pitchFamily="18" charset="0"/>
                    <a:cs typeface="Times New Roman" panose="02020603050405020304" pitchFamily="18" charset="0"/>
                  </a:rPr>
                  <a:t>equation </a:t>
                </a:r>
                <a:r>
                  <a:rPr lang="en-US" altLang="zh-TW" dirty="0">
                    <a:latin typeface="Times New Roman" panose="02020603050405020304" pitchFamily="18" charset="0"/>
                    <a:cs typeface="Times New Roman" panose="02020603050405020304" pitchFamily="18" charset="0"/>
                  </a:rPr>
                  <a:t>is used </a:t>
                </a:r>
                <a:r>
                  <a:rPr lang="en-US" altLang="zh-TW" dirty="0" smtClean="0">
                    <a:latin typeface="Times New Roman" panose="02020603050405020304" pitchFamily="18" charset="0"/>
                    <a:cs typeface="Times New Roman" panose="02020603050405020304" pitchFamily="18" charset="0"/>
                  </a:rPr>
                  <a:t> as </a:t>
                </a:r>
                <a:r>
                  <a:rPr lang="en-US" altLang="zh-TW" dirty="0">
                    <a:latin typeface="Times New Roman" panose="02020603050405020304" pitchFamily="18" charset="0"/>
                    <a:cs typeface="Times New Roman" panose="02020603050405020304" pitchFamily="18" charset="0"/>
                  </a:rPr>
                  <a:t>follows:</a:t>
                </a:r>
                <a:endParaRPr lang="en-US" altLang="zh-TW" i="1" dirty="0">
                  <a:latin typeface="Times New Roman" panose="02020603050405020304" pitchFamily="18" charset="0"/>
                  <a:cs typeface="Times New Roman" panose="02020603050405020304" pitchFamily="18" charset="0"/>
                </a:endParaRPr>
              </a:p>
              <a:p>
                <a:pPr marL="0" indent="0" latinLnBrk="1">
                  <a:buNone/>
                </a:pPr>
                <a14:m>
                  <m:oMathPara xmlns:m="http://schemas.openxmlformats.org/officeDocument/2006/math">
                    <m:oMathParaPr>
                      <m:jc m:val="centerGroup"/>
                    </m:oMathParaPr>
                    <m:oMath xmlns:m="http://schemas.openxmlformats.org/officeDocument/2006/math">
                      <m:sSup>
                        <m:sSupPr>
                          <m:ctrlPr>
                            <a:rPr lang="zh-TW" altLang="zh-TW" i="1">
                              <a:latin typeface="Cambria Math" panose="02040503050406030204" pitchFamily="18" charset="0"/>
                            </a:rPr>
                          </m:ctrlPr>
                        </m:sSupPr>
                        <m:e>
                          <m:r>
                            <a:rPr lang="en-US" altLang="zh-TW" i="1">
                              <a:latin typeface="Cambria Math"/>
                            </a:rPr>
                            <m:t>𝑢</m:t>
                          </m:r>
                        </m:e>
                        <m:sup>
                          <m:r>
                            <a:rPr lang="en-US" altLang="zh-TW" i="1">
                              <a:latin typeface="Cambria Math"/>
                            </a:rPr>
                            <m:t>𝑛</m:t>
                          </m:r>
                          <m:r>
                            <a:rPr lang="en-US" altLang="zh-TW" i="1">
                              <a:latin typeface="Cambria Math"/>
                            </a:rPr>
                            <m:t>+1</m:t>
                          </m:r>
                        </m:sup>
                      </m:sSup>
                      <m:r>
                        <a:rPr lang="en-US" altLang="zh-TW" i="1">
                          <a:latin typeface="Cambria Math"/>
                        </a:rPr>
                        <m:t>=</m:t>
                      </m:r>
                      <m:sSup>
                        <m:sSupPr>
                          <m:ctrlPr>
                            <a:rPr lang="zh-TW" altLang="zh-TW" i="1">
                              <a:latin typeface="Cambria Math" panose="02040503050406030204" pitchFamily="18" charset="0"/>
                            </a:rPr>
                          </m:ctrlPr>
                        </m:sSupPr>
                        <m:e>
                          <m:r>
                            <a:rPr lang="en-US" altLang="zh-TW" i="1">
                              <a:latin typeface="Cambria Math"/>
                            </a:rPr>
                            <m:t>𝑢</m:t>
                          </m:r>
                        </m:e>
                        <m:sup>
                          <m:r>
                            <a:rPr lang="en-US" altLang="zh-TW" i="1">
                              <a:latin typeface="Cambria Math"/>
                            </a:rPr>
                            <m:t>𝑛</m:t>
                          </m:r>
                        </m:sup>
                      </m:sSup>
                      <m:r>
                        <a:rPr lang="en-US" altLang="zh-TW" i="1">
                          <a:latin typeface="Cambria Math"/>
                        </a:rPr>
                        <m:t>+∆</m:t>
                      </m:r>
                      <m:r>
                        <a:rPr lang="en-US" altLang="zh-TW" i="1">
                          <a:latin typeface="Cambria Math"/>
                        </a:rPr>
                        <m:t>𝑡</m:t>
                      </m:r>
                      <m:d>
                        <m:dPr>
                          <m:begChr m:val="["/>
                          <m:endChr m:val="]"/>
                          <m:ctrlPr>
                            <a:rPr lang="zh-TW" altLang="zh-TW" i="1">
                              <a:latin typeface="Cambria Math" panose="02040503050406030204" pitchFamily="18" charset="0"/>
                            </a:rPr>
                          </m:ctrlPr>
                        </m:dPr>
                        <m:e>
                          <m:f>
                            <m:fPr>
                              <m:ctrlPr>
                                <a:rPr lang="zh-TW" altLang="zh-TW" i="1">
                                  <a:latin typeface="Cambria Math" panose="02040503050406030204" pitchFamily="18" charset="0"/>
                                </a:rPr>
                              </m:ctrlPr>
                            </m:fPr>
                            <m:num>
                              <m:r>
                                <a:rPr lang="en-US" altLang="zh-TW" i="1">
                                  <a:latin typeface="Cambria Math"/>
                                </a:rPr>
                                <m:t>𝜕</m:t>
                              </m:r>
                            </m:num>
                            <m:den>
                              <m:r>
                                <a:rPr lang="en-US" altLang="zh-TW" i="1">
                                  <a:latin typeface="Cambria Math"/>
                                </a:rPr>
                                <m:t>𝜕</m:t>
                              </m:r>
                              <m:r>
                                <a:rPr lang="en-US" altLang="zh-TW" i="1">
                                  <a:latin typeface="Cambria Math"/>
                                </a:rPr>
                                <m:t>𝑥</m:t>
                              </m:r>
                            </m:den>
                          </m:f>
                          <m:d>
                            <m:dPr>
                              <m:ctrlPr>
                                <a:rPr lang="zh-TW" altLang="zh-TW" i="1">
                                  <a:latin typeface="Cambria Math" panose="02040503050406030204" pitchFamily="18" charset="0"/>
                                </a:rPr>
                              </m:ctrlPr>
                            </m:dPr>
                            <m:e>
                              <m:r>
                                <a:rPr lang="en-US" altLang="zh-TW" i="1">
                                  <a:latin typeface="Cambria Math"/>
                                </a:rPr>
                                <m:t>𝐾</m:t>
                              </m:r>
                              <m:sSubSup>
                                <m:sSubSupPr>
                                  <m:ctrlPr>
                                    <a:rPr lang="zh-TW" altLang="zh-TW" i="1">
                                      <a:latin typeface="Cambria Math" panose="02040503050406030204" pitchFamily="18" charset="0"/>
                                    </a:rPr>
                                  </m:ctrlPr>
                                </m:sSubSupPr>
                                <m:e>
                                  <m:r>
                                    <a:rPr lang="en-US" altLang="zh-TW" i="1">
                                      <a:latin typeface="Cambria Math"/>
                                    </a:rPr>
                                    <m:t>𝑢</m:t>
                                  </m:r>
                                </m:e>
                                <m:sub>
                                  <m:r>
                                    <a:rPr lang="en-US" altLang="zh-TW" i="1">
                                      <a:latin typeface="Cambria Math"/>
                                    </a:rPr>
                                    <m:t>𝑥</m:t>
                                  </m:r>
                                </m:sub>
                                <m:sup>
                                  <m:r>
                                    <a:rPr lang="en-US" altLang="zh-TW" i="1">
                                      <a:latin typeface="Cambria Math"/>
                                    </a:rPr>
                                    <m:t>𝑛</m:t>
                                  </m:r>
                                </m:sup>
                              </m:sSubSup>
                            </m:e>
                          </m:d>
                          <m:r>
                            <a:rPr lang="en-US" altLang="zh-TW" i="1">
                              <a:latin typeface="Cambria Math"/>
                            </a:rPr>
                            <m:t>+</m:t>
                          </m:r>
                          <m:f>
                            <m:fPr>
                              <m:ctrlPr>
                                <a:rPr lang="zh-TW" altLang="zh-TW" i="1">
                                  <a:latin typeface="Cambria Math" panose="02040503050406030204" pitchFamily="18" charset="0"/>
                                </a:rPr>
                              </m:ctrlPr>
                            </m:fPr>
                            <m:num>
                              <m:r>
                                <a:rPr lang="en-US" altLang="zh-TW" i="1">
                                  <a:latin typeface="Cambria Math"/>
                                </a:rPr>
                                <m:t>𝜕</m:t>
                              </m:r>
                            </m:num>
                            <m:den>
                              <m:r>
                                <a:rPr lang="en-US" altLang="zh-TW" i="1">
                                  <a:latin typeface="Cambria Math"/>
                                </a:rPr>
                                <m:t>𝜕</m:t>
                              </m:r>
                              <m:r>
                                <a:rPr lang="en-US" altLang="zh-TW" i="1">
                                  <a:latin typeface="Cambria Math"/>
                                </a:rPr>
                                <m:t>𝑦</m:t>
                              </m:r>
                            </m:den>
                          </m:f>
                          <m:d>
                            <m:dPr>
                              <m:ctrlPr>
                                <a:rPr lang="zh-TW" altLang="zh-TW" i="1">
                                  <a:latin typeface="Cambria Math" panose="02040503050406030204" pitchFamily="18" charset="0"/>
                                </a:rPr>
                              </m:ctrlPr>
                            </m:dPr>
                            <m:e>
                              <m:r>
                                <a:rPr lang="en-US" altLang="zh-TW" i="1">
                                  <a:latin typeface="Cambria Math"/>
                                </a:rPr>
                                <m:t>𝐾</m:t>
                              </m:r>
                              <m:sSubSup>
                                <m:sSubSupPr>
                                  <m:ctrlPr>
                                    <a:rPr lang="zh-TW" altLang="zh-TW" i="1">
                                      <a:latin typeface="Cambria Math" panose="02040503050406030204" pitchFamily="18" charset="0"/>
                                    </a:rPr>
                                  </m:ctrlPr>
                                </m:sSubSupPr>
                                <m:e>
                                  <m:r>
                                    <a:rPr lang="en-US" altLang="zh-TW" i="1">
                                      <a:latin typeface="Cambria Math"/>
                                    </a:rPr>
                                    <m:t>𝑢</m:t>
                                  </m:r>
                                </m:e>
                                <m:sub>
                                  <m:r>
                                    <a:rPr lang="en-US" altLang="zh-TW" i="1">
                                      <a:latin typeface="Cambria Math"/>
                                    </a:rPr>
                                    <m:t>𝑦</m:t>
                                  </m:r>
                                </m:sub>
                                <m:sup>
                                  <m:r>
                                    <a:rPr lang="en-US" altLang="zh-TW" i="1">
                                      <a:latin typeface="Cambria Math"/>
                                    </a:rPr>
                                    <m:t>𝑛</m:t>
                                  </m:r>
                                </m:sup>
                              </m:sSubSup>
                            </m:e>
                          </m:d>
                        </m:e>
                      </m:d>
                    </m:oMath>
                  </m:oMathPara>
                </a14:m>
                <a:endParaRPr lang="zh-TW" altLang="zh-TW" dirty="0">
                  <a:latin typeface="Times New Roman" panose="02020603050405020304" pitchFamily="18" charset="0"/>
                  <a:cs typeface="Times New Roman" panose="02020603050405020304" pitchFamily="18" charset="0"/>
                </a:endParaRPr>
              </a:p>
              <a:p>
                <a:pPr marL="0" indent="0" algn="ctr">
                  <a:buNone/>
                </a:pPr>
                <a14:m>
                  <m:oMath xmlns:m="http://schemas.openxmlformats.org/officeDocument/2006/math">
                    <m:r>
                      <a:rPr lang="en-US" altLang="zh-TW" i="1">
                        <a:latin typeface="Cambria Math"/>
                      </a:rPr>
                      <m:t>𝐾</m:t>
                    </m:r>
                    <m:r>
                      <a:rPr lang="en-US" altLang="zh-TW">
                        <a:latin typeface="Cambria Math"/>
                      </a:rPr>
                      <m:t>=</m:t>
                    </m:r>
                    <m:sSup>
                      <m:sSupPr>
                        <m:ctrlPr>
                          <a:rPr lang="zh-TW" altLang="zh-TW" i="1">
                            <a:latin typeface="Cambria Math" panose="02040503050406030204" pitchFamily="18" charset="0"/>
                          </a:rPr>
                        </m:ctrlPr>
                      </m:sSupPr>
                      <m:e>
                        <m:r>
                          <m:rPr>
                            <m:sty m:val="p"/>
                          </m:rPr>
                          <a:rPr lang="en-US" altLang="zh-TW">
                            <a:latin typeface="Cambria Math"/>
                          </a:rPr>
                          <m:t>e</m:t>
                        </m:r>
                      </m:e>
                      <m:sup>
                        <m:sSup>
                          <m:sSupPr>
                            <m:ctrlPr>
                              <a:rPr lang="zh-TW" altLang="zh-TW" i="1">
                                <a:latin typeface="Cambria Math" panose="02040503050406030204" pitchFamily="18" charset="0"/>
                              </a:rPr>
                            </m:ctrlPr>
                          </m:sSupPr>
                          <m:e>
                            <m:r>
                              <a:rPr lang="en-US" altLang="zh-TW" i="1">
                                <a:latin typeface="Cambria Math"/>
                              </a:rPr>
                              <m:t>−(</m:t>
                            </m:r>
                            <m:f>
                              <m:fPr>
                                <m:ctrlPr>
                                  <a:rPr lang="zh-TW" altLang="zh-TW" i="1">
                                    <a:latin typeface="Cambria Math" panose="02040503050406030204" pitchFamily="18" charset="0"/>
                                  </a:rPr>
                                </m:ctrlPr>
                              </m:fPr>
                              <m:num>
                                <m:d>
                                  <m:dPr>
                                    <m:begChr m:val="‖"/>
                                    <m:endChr m:val="‖"/>
                                    <m:ctrlPr>
                                      <a:rPr lang="zh-TW" altLang="zh-TW" i="1">
                                        <a:latin typeface="Cambria Math" panose="02040503050406030204" pitchFamily="18" charset="0"/>
                                      </a:rPr>
                                    </m:ctrlPr>
                                  </m:dPr>
                                  <m:e>
                                    <m:r>
                                      <a:rPr lang="en-US" altLang="zh-TW">
                                        <a:latin typeface="Cambria Math"/>
                                      </a:rPr>
                                      <m:t>𝛻</m:t>
                                    </m:r>
                                    <m:r>
                                      <a:rPr lang="en-US" altLang="zh-TW" i="1">
                                        <a:latin typeface="Cambria Math"/>
                                      </a:rPr>
                                      <m:t>𝑢</m:t>
                                    </m:r>
                                  </m:e>
                                </m:d>
                              </m:num>
                              <m:den>
                                <m:r>
                                  <a:rPr lang="en-US" altLang="zh-TW" i="1">
                                    <a:latin typeface="Cambria Math"/>
                                  </a:rPr>
                                  <m:t>𝑎</m:t>
                                </m:r>
                              </m:den>
                            </m:f>
                            <m:r>
                              <a:rPr lang="en-US" altLang="zh-TW" i="1">
                                <a:latin typeface="Cambria Math"/>
                              </a:rPr>
                              <m:t>)</m:t>
                            </m:r>
                          </m:e>
                          <m:sup>
                            <m:r>
                              <a:rPr lang="en-US" altLang="zh-TW" i="1">
                                <a:latin typeface="Cambria Math"/>
                              </a:rPr>
                              <m:t>2</m:t>
                            </m:r>
                          </m:sup>
                        </m:sSup>
                      </m:sup>
                    </m:sSup>
                  </m:oMath>
                </a14:m>
                <a:r>
                  <a:rPr lang="en-US" altLang="zh-TW" dirty="0">
                    <a:latin typeface="Times New Roman" panose="02020603050405020304" pitchFamily="18" charset="0"/>
                    <a:cs typeface="Times New Roman" panose="02020603050405020304" pitchFamily="18" charset="0"/>
                  </a:rPr>
                  <a:t> </a:t>
                </a:r>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where </a:t>
                </a:r>
                <a:r>
                  <a:rPr lang="en-US" altLang="zh-TW" i="1" dirty="0">
                    <a:latin typeface="Times New Roman" panose="02020603050405020304" pitchFamily="18" charset="0"/>
                    <a:cs typeface="Times New Roman" panose="02020603050405020304" pitchFamily="18" charset="0"/>
                  </a:rPr>
                  <a:t>u</a:t>
                </a:r>
                <a:r>
                  <a:rPr lang="en-US" altLang="zh-TW" dirty="0">
                    <a:latin typeface="Times New Roman" panose="02020603050405020304" pitchFamily="18" charset="0"/>
                    <a:cs typeface="Times New Roman" panose="02020603050405020304" pitchFamily="18" charset="0"/>
                  </a:rPr>
                  <a:t> denotes the </a:t>
                </a:r>
                <a:r>
                  <a:rPr lang="en-US" altLang="zh-TW" dirty="0" smtClean="0">
                    <a:latin typeface="Times New Roman" panose="02020603050405020304" pitchFamily="18" charset="0"/>
                    <a:cs typeface="Times New Roman" panose="02020603050405020304" pitchFamily="18" charset="0"/>
                  </a:rPr>
                  <a:t>temperature; </a:t>
                </a:r>
                <a:r>
                  <a:rPr lang="en-US" altLang="zh-TW" dirty="0">
                    <a:latin typeface="Times New Roman" panose="02020603050405020304" pitchFamily="18" charset="0"/>
                    <a:cs typeface="Times New Roman" panose="02020603050405020304" pitchFamily="18" charset="0"/>
                  </a:rPr>
                  <a:t>the value of </a:t>
                </a:r>
                <a:r>
                  <a:rPr lang="en-US" altLang="zh-TW" i="1" dirty="0">
                    <a:latin typeface="Times New Roman" panose="02020603050405020304" pitchFamily="18" charset="0"/>
                    <a:cs typeface="Times New Roman" panose="02020603050405020304" pitchFamily="18" charset="0"/>
                  </a:rPr>
                  <a:t>a</a:t>
                </a:r>
                <a:r>
                  <a:rPr lang="en-US" altLang="zh-TW" dirty="0">
                    <a:latin typeface="Times New Roman" panose="02020603050405020304" pitchFamily="18" charset="0"/>
                    <a:cs typeface="Times New Roman" panose="02020603050405020304" pitchFamily="18" charset="0"/>
                  </a:rPr>
                  <a:t> is set to be </a:t>
                </a:r>
                <a:r>
                  <a:rPr lang="en-US" altLang="zh-TW" dirty="0" smtClean="0">
                    <a:latin typeface="Times New Roman" panose="02020603050405020304" pitchFamily="18" charset="0"/>
                    <a:cs typeface="Times New Roman" panose="02020603050405020304" pitchFamily="18" charset="0"/>
                  </a:rPr>
                  <a:t>10; </a:t>
                </a:r>
                <a:r>
                  <a:rPr lang="en-US" altLang="zh-TW" i="1" dirty="0">
                    <a:latin typeface="Times New Roman" panose="02020603050405020304" pitchFamily="18" charset="0"/>
                    <a:cs typeface="Times New Roman" panose="02020603050405020304" pitchFamily="18" charset="0"/>
                  </a:rPr>
                  <a:t>t</a:t>
                </a:r>
                <a:r>
                  <a:rPr lang="en-US" altLang="zh-TW" dirty="0">
                    <a:latin typeface="Times New Roman" panose="02020603050405020304" pitchFamily="18" charset="0"/>
                    <a:cs typeface="Times New Roman" panose="02020603050405020304" pitchFamily="18" charset="0"/>
                  </a:rPr>
                  <a:t> denotes time step of value </a:t>
                </a:r>
                <a:r>
                  <a:rPr lang="en-US" altLang="zh-TW" dirty="0" smtClean="0">
                    <a:latin typeface="Times New Roman" panose="02020603050405020304" pitchFamily="18" charset="0"/>
                    <a:cs typeface="Times New Roman" panose="02020603050405020304" pitchFamily="18" charset="0"/>
                  </a:rPr>
                  <a:t>0.1</a:t>
                </a:r>
                <a:r>
                  <a:rPr lang="en-US" altLang="zh-TW" dirty="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 and </a:t>
                </a:r>
                <a:r>
                  <a:rPr lang="en-US" altLang="zh-TW" i="1" dirty="0">
                    <a:latin typeface="Times New Roman" panose="02020603050405020304" pitchFamily="18" charset="0"/>
                    <a:cs typeface="Times New Roman" panose="02020603050405020304" pitchFamily="18" charset="0"/>
                  </a:rPr>
                  <a:t>K</a:t>
                </a:r>
                <a:r>
                  <a:rPr lang="en-US" altLang="zh-TW" dirty="0">
                    <a:latin typeface="Times New Roman" panose="02020603050405020304" pitchFamily="18" charset="0"/>
                    <a:cs typeface="Times New Roman" panose="02020603050405020304" pitchFamily="18" charset="0"/>
                  </a:rPr>
                  <a:t> can be expressed as </a:t>
                </a:r>
                <a14:m>
                  <m:oMath xmlns:m="http://schemas.openxmlformats.org/officeDocument/2006/math">
                    <m:r>
                      <a:rPr lang="en-US" altLang="zh-TW" i="1">
                        <a:latin typeface="Cambria Math"/>
                      </a:rPr>
                      <m:t>∆</m:t>
                    </m:r>
                    <m:r>
                      <a:rPr lang="en-US" altLang="zh-TW" i="1">
                        <a:latin typeface="Cambria Math"/>
                      </a:rPr>
                      <m:t>𝑡</m:t>
                    </m:r>
                  </m:oMath>
                </a14:m>
                <a:r>
                  <a:rPr lang="en-US" altLang="zh-TW" dirty="0">
                    <a:latin typeface="Times New Roman" panose="02020603050405020304" pitchFamily="18" charset="0"/>
                    <a:cs typeface="Times New Roman" panose="02020603050405020304" pitchFamily="18" charset="0"/>
                  </a:rPr>
                  <a:t>.</a:t>
                </a:r>
                <a:endParaRPr lang="zh-TW" altLang="zh-TW" dirty="0">
                  <a:latin typeface="Times New Roman" panose="02020603050405020304" pitchFamily="18" charset="0"/>
                  <a:cs typeface="Times New Roman" panose="02020603050405020304" pitchFamily="18" charset="0"/>
                </a:endParaRPr>
              </a:p>
              <a:p>
                <a:endParaRPr lang="zh-TW" altLang="zh-TW"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481" t="-2695" r="-1556" b="-121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64519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TotalTime>
  <Words>1471</Words>
  <Application>Microsoft Office PowerPoint</Application>
  <PresentationFormat>如螢幕大小 (4:3)</PresentationFormat>
  <Paragraphs>126</Paragraphs>
  <Slides>35</Slides>
  <Notes>0</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35</vt:i4>
      </vt:variant>
    </vt:vector>
  </HeadingPairs>
  <TitlesOfParts>
    <vt:vector size="43" baseType="lpstr">
      <vt:lpstr>新細明體</vt:lpstr>
      <vt:lpstr>Arial</vt:lpstr>
      <vt:lpstr>Calibri</vt:lpstr>
      <vt:lpstr>Cambria Math</vt:lpstr>
      <vt:lpstr>Symbol</vt:lpstr>
      <vt:lpstr>Times New Roman</vt:lpstr>
      <vt:lpstr>Office 佈景主題</vt:lpstr>
      <vt:lpstr>Microsoft Visio 繪圖</vt:lpstr>
      <vt:lpstr>Image Watercolorization Based on Color Intensity Alteration</vt:lpstr>
      <vt:lpstr>Abstract</vt:lpstr>
      <vt:lpstr>Introduction</vt:lpstr>
      <vt:lpstr>Introduction</vt:lpstr>
      <vt:lpstr>Introduction</vt:lpstr>
      <vt:lpstr>Introduction</vt:lpstr>
      <vt:lpstr>Our Proposed Approach</vt:lpstr>
      <vt:lpstr>Our Proposed Approach</vt:lpstr>
      <vt:lpstr>Our Proposed Approach</vt:lpstr>
      <vt:lpstr>Our Proposed Approach</vt:lpstr>
      <vt:lpstr>Our Proposed Approach</vt:lpstr>
      <vt:lpstr>Our Proposed Approach</vt:lpstr>
      <vt:lpstr>PowerPoint 簡報</vt:lpstr>
      <vt:lpstr>The Algorithm of Watercolorization</vt:lpstr>
      <vt:lpstr>The Algorithm of Watercolorization</vt:lpstr>
      <vt:lpstr>The Algorithm of Watercolorization</vt:lpstr>
      <vt:lpstr>Experimental</vt:lpstr>
      <vt:lpstr>Experimental</vt:lpstr>
      <vt:lpstr>Experimental</vt:lpstr>
      <vt:lpstr>Experimental</vt:lpstr>
      <vt:lpstr>Experimental</vt:lpstr>
      <vt:lpstr>Experimental</vt:lpstr>
      <vt:lpstr>Experimental</vt:lpstr>
      <vt:lpstr>Experimental</vt:lpstr>
      <vt:lpstr>Experimental</vt:lpstr>
      <vt:lpstr>Experimental</vt:lpstr>
      <vt:lpstr>Experimental</vt:lpstr>
      <vt:lpstr>Experimental</vt:lpstr>
      <vt:lpstr>Experimental</vt:lpstr>
      <vt:lpstr>Experimental</vt:lpstr>
      <vt:lpstr>Experimental</vt:lpstr>
      <vt:lpstr>Conclusion</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fuh</dc:creator>
  <cp:lastModifiedBy>董子嘉</cp:lastModifiedBy>
  <cp:revision>26</cp:revision>
  <dcterms:created xsi:type="dcterms:W3CDTF">2018-01-06T15:57:05Z</dcterms:created>
  <dcterms:modified xsi:type="dcterms:W3CDTF">2018-01-16T06:03:34Z</dcterms:modified>
</cp:coreProperties>
</file>