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media/image63.jpg" ContentType="image/png"/>
  <Override PartName="/ppt/media/image64.jpg" ContentType="image/png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6"/>
  </p:notesMasterIdLst>
  <p:sldIdLst>
    <p:sldId id="256" r:id="rId2"/>
    <p:sldId id="257" r:id="rId3"/>
    <p:sldId id="258" r:id="rId4"/>
    <p:sldId id="259" r:id="rId5"/>
    <p:sldId id="260" r:id="rId6"/>
    <p:sldId id="425" r:id="rId7"/>
    <p:sldId id="454" r:id="rId8"/>
    <p:sldId id="273" r:id="rId9"/>
    <p:sldId id="274" r:id="rId10"/>
    <p:sldId id="275" r:id="rId11"/>
    <p:sldId id="455" r:id="rId12"/>
    <p:sldId id="277" r:id="rId13"/>
    <p:sldId id="278" r:id="rId14"/>
    <p:sldId id="279" r:id="rId15"/>
    <p:sldId id="283" r:id="rId16"/>
    <p:sldId id="280" r:id="rId17"/>
    <p:sldId id="281" r:id="rId18"/>
    <p:sldId id="340" r:id="rId19"/>
    <p:sldId id="282" r:id="rId20"/>
    <p:sldId id="284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5" r:id="rId29"/>
    <p:sldId id="296" r:id="rId30"/>
    <p:sldId id="297" r:id="rId31"/>
    <p:sldId id="298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412" r:id="rId40"/>
    <p:sldId id="307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7" r:id="rId49"/>
    <p:sldId id="316" r:id="rId50"/>
    <p:sldId id="462" r:id="rId51"/>
    <p:sldId id="319" r:id="rId52"/>
    <p:sldId id="320" r:id="rId53"/>
    <p:sldId id="321" r:id="rId54"/>
    <p:sldId id="323" r:id="rId55"/>
    <p:sldId id="324" r:id="rId56"/>
    <p:sldId id="325" r:id="rId57"/>
    <p:sldId id="327" r:id="rId58"/>
    <p:sldId id="415" r:id="rId59"/>
    <p:sldId id="326" r:id="rId60"/>
    <p:sldId id="328" r:id="rId61"/>
    <p:sldId id="330" r:id="rId62"/>
    <p:sldId id="331" r:id="rId63"/>
    <p:sldId id="332" r:id="rId64"/>
    <p:sldId id="333" r:id="rId65"/>
    <p:sldId id="334" r:id="rId66"/>
    <p:sldId id="335" r:id="rId67"/>
    <p:sldId id="336" r:id="rId68"/>
    <p:sldId id="337" r:id="rId69"/>
    <p:sldId id="338" r:id="rId70"/>
    <p:sldId id="342" r:id="rId71"/>
    <p:sldId id="343" r:id="rId72"/>
    <p:sldId id="345" r:id="rId73"/>
    <p:sldId id="346" r:id="rId74"/>
    <p:sldId id="347" r:id="rId75"/>
    <p:sldId id="348" r:id="rId76"/>
    <p:sldId id="349" r:id="rId77"/>
    <p:sldId id="350" r:id="rId78"/>
    <p:sldId id="351" r:id="rId79"/>
    <p:sldId id="353" r:id="rId80"/>
    <p:sldId id="354" r:id="rId81"/>
    <p:sldId id="355" r:id="rId82"/>
    <p:sldId id="356" r:id="rId83"/>
    <p:sldId id="357" r:id="rId84"/>
    <p:sldId id="358" r:id="rId85"/>
    <p:sldId id="359" r:id="rId86"/>
    <p:sldId id="360" r:id="rId87"/>
    <p:sldId id="361" r:id="rId88"/>
    <p:sldId id="362" r:id="rId89"/>
    <p:sldId id="363" r:id="rId90"/>
    <p:sldId id="364" r:id="rId91"/>
    <p:sldId id="365" r:id="rId92"/>
    <p:sldId id="366" r:id="rId93"/>
    <p:sldId id="367" r:id="rId94"/>
    <p:sldId id="368" r:id="rId95"/>
    <p:sldId id="369" r:id="rId96"/>
    <p:sldId id="370" r:id="rId97"/>
    <p:sldId id="371" r:id="rId98"/>
    <p:sldId id="372" r:id="rId99"/>
    <p:sldId id="373" r:id="rId100"/>
    <p:sldId id="374" r:id="rId101"/>
    <p:sldId id="375" r:id="rId102"/>
    <p:sldId id="376" r:id="rId103"/>
    <p:sldId id="377" r:id="rId104"/>
    <p:sldId id="378" r:id="rId105"/>
    <p:sldId id="379" r:id="rId106"/>
    <p:sldId id="380" r:id="rId107"/>
    <p:sldId id="381" r:id="rId108"/>
    <p:sldId id="382" r:id="rId109"/>
    <p:sldId id="383" r:id="rId110"/>
    <p:sldId id="384" r:id="rId111"/>
    <p:sldId id="385" r:id="rId112"/>
    <p:sldId id="388" r:id="rId113"/>
    <p:sldId id="389" r:id="rId114"/>
    <p:sldId id="390" r:id="rId115"/>
    <p:sldId id="391" r:id="rId116"/>
    <p:sldId id="392" r:id="rId117"/>
    <p:sldId id="393" r:id="rId118"/>
    <p:sldId id="394" r:id="rId119"/>
    <p:sldId id="395" r:id="rId120"/>
    <p:sldId id="396" r:id="rId121"/>
    <p:sldId id="397" r:id="rId122"/>
    <p:sldId id="398" r:id="rId123"/>
    <p:sldId id="399" r:id="rId124"/>
    <p:sldId id="400" r:id="rId125"/>
    <p:sldId id="401" r:id="rId126"/>
    <p:sldId id="402" r:id="rId127"/>
    <p:sldId id="403" r:id="rId128"/>
    <p:sldId id="404" r:id="rId129"/>
    <p:sldId id="405" r:id="rId130"/>
    <p:sldId id="406" r:id="rId131"/>
    <p:sldId id="407" r:id="rId132"/>
    <p:sldId id="408" r:id="rId133"/>
    <p:sldId id="409" r:id="rId134"/>
    <p:sldId id="411" r:id="rId13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5B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26" autoAdjust="0"/>
    <p:restoredTop sz="62763" autoAdjust="0"/>
  </p:normalViewPr>
  <p:slideViewPr>
    <p:cSldViewPr snapToGrid="0">
      <p:cViewPr varScale="1">
        <p:scale>
          <a:sx n="60" d="100"/>
          <a:sy n="60" d="100"/>
        </p:scale>
        <p:origin x="96" y="3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BA431-B1CB-4DAA-889C-33219EAFFC4E}" type="datetimeFigureOut">
              <a:rPr lang="zh-TW" altLang="en-US" smtClean="0"/>
              <a:t>2021/12/14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09475-1550-4951-8791-E144F78FF4C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545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ieeexplore.ieee.org/stamp/stamp.jsp?tp=&amp;arnumber=4766921" TargetMode="Externa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Image_texture" TargetMode="Externa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09475-1550-4951-8791-E144F78FF4CC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5422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112411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102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907255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baseline="0" dirty="0">
              <a:solidFill>
                <a:srgbClr val="FFC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103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265578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104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49801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105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780207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106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242696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107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757266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108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823669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zh-CN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 smtClean="0"/>
                  <a:t>利用普瓦松分布產生一堆參數組</a:t>
                </a:r>
                <a:r>
                  <a:rPr lang="en-US" altLang="zh-TW" dirty="0" smtClean="0"/>
                  <a:t>(</a:t>
                </a:r>
                <a:r>
                  <a:rPr lang="zh-TW" altLang="en-US" sz="1200" i="0" dirty="0" smtClean="0">
                    <a:latin typeface="Cambria Math" panose="02040503050406030204" pitchFamily="18" charset="0"/>
                  </a:rPr>
                  <a:t>𝜃</a:t>
                </a:r>
                <a:r>
                  <a:rPr lang="en-US" altLang="zh-TW" sz="1200" b="0" i="0" dirty="0" smtClean="0">
                    <a:latin typeface="Cambria Math" panose="02040503050406030204" pitchFamily="18" charset="0"/>
                  </a:rPr>
                  <a:t>,𝑝</a:t>
                </a:r>
                <a:r>
                  <a:rPr lang="en-US" altLang="zh-TW" dirty="0" smtClean="0"/>
                  <a:t>)</a:t>
                </a:r>
              </a:p>
              <a:p>
                <a:r>
                  <a:rPr lang="zh-TW" altLang="en-US" dirty="0" smtClean="0"/>
                  <a:t>再利用這些參數產生直線，用這些線來切塊</a:t>
                </a:r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109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16300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zh-CN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占用模型</a:t>
                </a:r>
                <a:endParaRPr lang="en-US" altLang="zh-TW" dirty="0"/>
              </a:p>
              <a:p>
                <a:r>
                  <a:rPr lang="en-US" altLang="zh-TW" dirty="0"/>
                  <a:t>Poisson:</a:t>
                </a:r>
                <a:r>
                  <a:rPr lang="zh-TW" altLang="en-US" i="0" dirty="0">
                    <a:latin typeface="Cambria Math" panose="02040503050406030204" pitchFamily="18" charset="0"/>
                  </a:rPr>
                  <a:t>" 一</a:t>
                </a:r>
                <a:r>
                  <a:rPr lang="zh-TW" altLang="en-US" i="0">
                    <a:latin typeface="Cambria Math" panose="02040503050406030204" pitchFamily="18" charset="0"/>
                  </a:rPr>
                  <a:t>" 段時間內發生事件 𝜆次</a:t>
                </a:r>
                <a:r>
                  <a:rPr lang="en-US" altLang="zh-TW" b="0" i="0">
                    <a:latin typeface="Cambria Math" panose="02040503050406030204" pitchFamily="18" charset="0"/>
                  </a:rPr>
                  <a:t> </a:t>
                </a:r>
                <a:endParaRPr lang="en-US" altLang="zh-TW" dirty="0"/>
              </a:p>
              <a:p>
                <a:endParaRPr lang="en-US" altLang="zh-TW" dirty="0"/>
              </a:p>
              <a:p>
                <a:endParaRPr lang="en-US" altLang="zh-TW" dirty="0"/>
              </a:p>
              <a:p>
                <a:endParaRPr lang="en-US" altLang="zh-TW" dirty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用普瓦松在影像上灑點，每個點將離他最近的</a:t>
                </a:r>
                <a:r>
                  <a:rPr lang="en-US" altLang="zh-TW" dirty="0"/>
                  <a:t>pixels</a:t>
                </a:r>
                <a:r>
                  <a:rPr lang="zh-TW" altLang="en-US" dirty="0"/>
                  <a:t>都納入自己的多邊型塊裡面。</a:t>
                </a:r>
                <a:r>
                  <a:rPr lang="en-US" altLang="zh-TW" dirty="0"/>
                  <a:t>(</a:t>
                </a:r>
                <a:r>
                  <a:rPr lang="zh-TW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沃羅諾伊圖</a:t>
                </a:r>
                <a:r>
                  <a:rPr lang="en-US" altLang="zh-TW" dirty="0"/>
                  <a:t>)</a:t>
                </a:r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110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000132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111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1429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720110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79603-A446-4351-803F-97E8D98C8489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06350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115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700595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116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720155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79603-A446-4351-803F-97E8D98C8489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4428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79603-A446-4351-803F-97E8D98C8489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59849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9475-1550-4951-8791-E144F78FF4CC}" type="slidenum">
              <a:rPr lang="zh-TW" altLang="en-US" smtClean="0"/>
              <a:t>120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36456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79603-A446-4351-803F-97E8D98C8489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5527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9475-1550-4951-8791-E144F78FF4CC}" type="slidenum">
              <a:rPr lang="zh-TW" altLang="en-US" smtClean="0"/>
              <a:t>122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4736045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9475-1550-4951-8791-E144F78FF4CC}" type="slidenum">
              <a:rPr lang="zh-TW" altLang="en-US" smtClean="0"/>
              <a:t>123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502239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9475-1550-4951-8791-E144F78FF4CC}" type="slidenum">
              <a:rPr lang="zh-TW" altLang="en-US" smtClean="0"/>
              <a:t>124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0522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9719508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79603-A446-4351-803F-97E8D98C8489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7708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79603-A446-4351-803F-97E8D98C8489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92294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127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836524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128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7449955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79603-A446-4351-803F-97E8D98C8489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19289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79603-A446-4351-803F-97E8D98C8489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45992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79603-A446-4351-803F-97E8D98C8489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67926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09475-1550-4951-8791-E144F78FF4CC}" type="slidenum">
              <a:rPr lang="zh-TW" altLang="en-US" smtClean="0"/>
              <a:t>132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511743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133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5313286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134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1242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1918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4659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02018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1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3034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1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7510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1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484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7623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53632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9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35959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900" dirty="0"/>
              <a:t>鱗片 </a:t>
            </a:r>
            <a:endParaRPr lang="en-US" altLang="zh-TW" sz="900" dirty="0"/>
          </a:p>
          <a:p>
            <a:r>
              <a:rPr lang="zh-TW" altLang="en-US" sz="900" dirty="0"/>
              <a:t>麻布 </a:t>
            </a:r>
            <a:endParaRPr lang="en-US" altLang="zh-TW" sz="900" dirty="0"/>
          </a:p>
          <a:p>
            <a:r>
              <a:rPr lang="zh-TW" altLang="en-US" sz="900" dirty="0"/>
              <a:t>尼龍布</a:t>
            </a:r>
            <a:endParaRPr lang="en-US" altLang="zh-TW" sz="900" dirty="0"/>
          </a:p>
          <a:p>
            <a:r>
              <a:rPr lang="zh-TW" altLang="en-US" sz="900" dirty="0"/>
              <a:t>磚牆 </a:t>
            </a:r>
            <a:endParaRPr lang="en-US" altLang="zh-TW" sz="900" dirty="0"/>
          </a:p>
          <a:p>
            <a:r>
              <a:rPr lang="zh-TW" altLang="en-US" sz="900" dirty="0"/>
              <a:t>紗布 </a:t>
            </a:r>
            <a:endParaRPr lang="en-US" altLang="zh-TW" sz="900" dirty="0"/>
          </a:p>
          <a:p>
            <a:r>
              <a:rPr lang="zh-TW" altLang="en-US" sz="900" dirty="0"/>
              <a:t>毛皮</a:t>
            </a:r>
            <a:endParaRPr lang="en-US" altLang="zh-TW" sz="900" dirty="0"/>
          </a:p>
          <a:p>
            <a:endParaRPr lang="en-US" altLang="zh-TW" sz="900" dirty="0"/>
          </a:p>
          <a:p>
            <a:endParaRPr lang="en-US" altLang="zh-TW" sz="900" dirty="0"/>
          </a:p>
          <a:p>
            <a:endParaRPr lang="en-US" altLang="zh-TW" sz="9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30730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85250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79603-A446-4351-803F-97E8D98C848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887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9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44998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8405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14497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06623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55594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8153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58502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6387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51870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7109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40404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47025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86486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79603-A446-4351-803F-97E8D98C848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304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79603-A446-4351-803F-97E8D98C848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786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07241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6246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79603-A446-4351-803F-97E8D98C84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543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55051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3668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99037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zh-TW" baseline="0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S: </a:t>
                </a:r>
                <a:r>
                  <a:rPr lang="zh-TW" altLang="en-US" dirty="0"/>
                  <a:t>滿足某種空間關係的</a:t>
                </a:r>
                <a:r>
                  <a:rPr lang="en-US" altLang="zh-TW" dirty="0"/>
                  <a:t>primitive</a:t>
                </a:r>
                <a:r>
                  <a:rPr lang="zh-TW" altLang="en-US" dirty="0"/>
                  <a:t>，例如兩個 </a:t>
                </a:r>
                <a:r>
                  <a:rPr lang="en-US" altLang="zh-TW" dirty="0"/>
                  <a:t>primitive </a:t>
                </a:r>
                <a:r>
                  <a:rPr lang="zh-TW" altLang="en-US" dirty="0"/>
                  <a:t>的距離為</a:t>
                </a:r>
                <a:r>
                  <a:rPr lang="en-US" altLang="zh-TW" dirty="0"/>
                  <a:t>5</a:t>
                </a:r>
                <a:r>
                  <a:rPr lang="zh-TW" altLang="en-US" dirty="0"/>
                  <a:t>單位。</a:t>
                </a:r>
                <a:r>
                  <a:rPr lang="en-US" altLang="zh-TW" dirty="0"/>
                  <a:t>f()</a:t>
                </a:r>
                <a:r>
                  <a:rPr lang="zh-TW" altLang="en-US" dirty="0"/>
                  <a:t>可以是測亮度的</a:t>
                </a:r>
                <a:r>
                  <a:rPr lang="en-US" altLang="zh-TW" dirty="0"/>
                  <a:t>function</a:t>
                </a:r>
                <a:r>
                  <a:rPr lang="zh-TW" altLang="en-US" dirty="0"/>
                  <a:t>。 </a:t>
                </a:r>
                <a:r>
                  <a:rPr lang="en-US" altLang="zh-TW" dirty="0"/>
                  <a:t>f(q1)</a:t>
                </a:r>
                <a:r>
                  <a:rPr lang="zh-TW" altLang="en-US" dirty="0"/>
                  <a:t>表示是</a:t>
                </a:r>
                <a:r>
                  <a:rPr lang="en-US" altLang="zh-TW" dirty="0"/>
                  <a:t>primitive q1</a:t>
                </a:r>
                <a:r>
                  <a:rPr lang="zh-TW" altLang="en-US" dirty="0"/>
                  <a:t>的亮度</a:t>
                </a:r>
                <a:r>
                  <a:rPr lang="en-US" altLang="zh-TW" dirty="0"/>
                  <a:t> f(q2)</a:t>
                </a:r>
                <a:r>
                  <a:rPr lang="zh-TW" altLang="en-US" dirty="0"/>
                  <a:t>表示是</a:t>
                </a:r>
                <a:r>
                  <a:rPr lang="en-US" altLang="zh-TW" dirty="0"/>
                  <a:t>primitive q2</a:t>
                </a:r>
                <a:r>
                  <a:rPr lang="zh-TW" altLang="en-US" dirty="0"/>
                  <a:t>的亮度。若 </a:t>
                </a:r>
                <a:r>
                  <a:rPr lang="en-US" altLang="zh-TW" dirty="0"/>
                  <a:t>t1 </a:t>
                </a:r>
                <a:r>
                  <a:rPr lang="zh-TW" altLang="en-US" dirty="0"/>
                  <a:t>是亮度</a:t>
                </a:r>
                <a:r>
                  <a:rPr lang="en-US" altLang="zh-TW" dirty="0"/>
                  <a:t>=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50</a:t>
                </a:r>
                <a:r>
                  <a:rPr lang="zh-TW" altLang="en-US" dirty="0"/>
                  <a:t>， </a:t>
                </a:r>
                <a:r>
                  <a:rPr lang="en-US" altLang="zh-TW" dirty="0"/>
                  <a:t>t2 </a:t>
                </a:r>
                <a:r>
                  <a:rPr lang="zh-TW" altLang="en-US" dirty="0"/>
                  <a:t>表示是亮度</a:t>
                </a:r>
                <a:r>
                  <a:rPr lang="en-US" altLang="zh-TW" dirty="0"/>
                  <a:t>=100</a:t>
                </a:r>
                <a:r>
                  <a:rPr lang="zh-TW" altLang="en-US" dirty="0"/>
                  <a:t>。整個式子表示是</a:t>
                </a:r>
                <a:r>
                  <a:rPr lang="en-US" altLang="zh-TW" dirty="0"/>
                  <a:t>number of(</a:t>
                </a:r>
                <a:r>
                  <a:rPr lang="zh-TW" altLang="en-US" dirty="0"/>
                  <a:t>亮度是</a:t>
                </a:r>
                <a:r>
                  <a:rPr lang="en-US" altLang="zh-TW" dirty="0"/>
                  <a:t>50</a:t>
                </a:r>
                <a:r>
                  <a:rPr lang="zh-TW" altLang="en-US" dirty="0"/>
                  <a:t>且亮度是</a:t>
                </a:r>
                <a:r>
                  <a:rPr lang="en-US" altLang="zh-TW" dirty="0"/>
                  <a:t>100</a:t>
                </a:r>
                <a:r>
                  <a:rPr lang="zh-TW" altLang="en-US" dirty="0"/>
                  <a:t>的</a:t>
                </a:r>
                <a:r>
                  <a:rPr lang="en-US" altLang="zh-TW" dirty="0"/>
                  <a:t>primitive(</a:t>
                </a:r>
                <a:r>
                  <a:rPr lang="en-US" altLang="zh-TW" sz="1200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𝑓(𝑞_1 )=𝑡_1 𝑎𝑛𝑑 𝑓(𝑞_2 )=𝑡_2</a:t>
                </a:r>
                <a:r>
                  <a:rPr lang="en-US" altLang="zh-TW" dirty="0"/>
                  <a:t>)</a:t>
                </a:r>
                <a:r>
                  <a:rPr lang="zh-TW" altLang="en-US" dirty="0"/>
                  <a:t>的情況下，屬於</a:t>
                </a:r>
                <a:r>
                  <a:rPr lang="en-US" altLang="zh-TW" dirty="0"/>
                  <a:t>S</a:t>
                </a:r>
                <a:r>
                  <a:rPr lang="zh-TW" altLang="en-US" dirty="0"/>
                  <a:t>這個</a:t>
                </a:r>
                <a:r>
                  <a:rPr lang="en-US" altLang="zh-TW" dirty="0"/>
                  <a:t>property</a:t>
                </a:r>
                <a:r>
                  <a:rPr lang="zh-TW" altLang="en-US" dirty="0"/>
                  <a:t>的，也就是兩個一個是</a:t>
                </a:r>
                <a:r>
                  <a:rPr lang="en-US" altLang="zh-TW" dirty="0"/>
                  <a:t>50</a:t>
                </a:r>
                <a:r>
                  <a:rPr lang="zh-TW" altLang="en-US" dirty="0"/>
                  <a:t>亮度，另一個是</a:t>
                </a:r>
                <a:r>
                  <a:rPr lang="en-US" altLang="zh-TW" dirty="0"/>
                  <a:t>100</a:t>
                </a:r>
                <a:r>
                  <a:rPr lang="zh-TW" altLang="en-US" dirty="0"/>
                  <a:t>兩度的人又剛好距離相差</a:t>
                </a:r>
                <a:r>
                  <a:rPr lang="en-US" altLang="zh-TW" dirty="0"/>
                  <a:t>5</a:t>
                </a:r>
                <a:r>
                  <a:rPr lang="zh-TW" altLang="en-US" dirty="0"/>
                  <a:t>單位。總數就是分母</a:t>
                </a:r>
                <a:r>
                  <a:rPr lang="en-US" altLang="zh-TW" dirty="0"/>
                  <a:t>)</a:t>
                </a:r>
              </a:p>
              <a:p>
                <a:r>
                  <a:rPr lang="zh-TW" altLang="en-US" dirty="0"/>
                  <a:t>分子就是滿足這個空間關係</a:t>
                </a:r>
                <a:r>
                  <a:rPr lang="en-US" altLang="zh-TW" dirty="0"/>
                  <a:t>(</a:t>
                </a:r>
                <a:r>
                  <a:rPr lang="zh-TW" altLang="en-US" dirty="0"/>
                  <a:t>也就是距離</a:t>
                </a:r>
                <a:r>
                  <a:rPr lang="en-US" altLang="zh-TW" dirty="0"/>
                  <a:t>5</a:t>
                </a:r>
                <a:r>
                  <a:rPr lang="zh-TW" altLang="en-US" dirty="0"/>
                  <a:t>單位</a:t>
                </a:r>
                <a:r>
                  <a:rPr lang="en-US" altLang="zh-TW" dirty="0"/>
                  <a:t>)</a:t>
                </a:r>
                <a:r>
                  <a:rPr lang="zh-TW" altLang="en-US" dirty="0"/>
                  <a:t>的所有</a:t>
                </a:r>
                <a:r>
                  <a:rPr lang="en-US" altLang="zh-TW" dirty="0"/>
                  <a:t>primitive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pair</a:t>
                </a:r>
                <a:r>
                  <a:rPr lang="zh-TW" altLang="en-US" dirty="0"/>
                  <a:t>數量。</a:t>
                </a:r>
                <a:endParaRPr lang="en-US" altLang="zh-TW" dirty="0"/>
              </a:p>
              <a:p>
                <a:endParaRPr lang="en-US" altLang="zh-TW" dirty="0"/>
              </a:p>
              <a:p>
                <a:endParaRPr lang="en-US" altLang="zh-TW" dirty="0"/>
              </a:p>
              <a:p>
                <a:r>
                  <a:rPr lang="zh-TW" altLang="en-US" dirty="0"/>
                  <a:t>類似前面</a:t>
                </a:r>
                <a:r>
                  <a:rPr lang="en-US" altLang="zh-TW" dirty="0"/>
                  <a:t>pixel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co-occurrence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matrix</a:t>
                </a:r>
              </a:p>
              <a:p>
                <a:r>
                  <a:rPr lang="zh-TW" altLang="en-US" dirty="0"/>
                  <a:t>只是</a:t>
                </a:r>
                <a:r>
                  <a:rPr lang="en-US" altLang="zh-TW" dirty="0"/>
                  <a:t>“pixel”</a:t>
                </a:r>
                <a:r>
                  <a:rPr lang="zh-TW" altLang="en-US" dirty="0"/>
                  <a:t>換成了</a:t>
                </a:r>
                <a:r>
                  <a:rPr lang="en-US" altLang="zh-TW" dirty="0"/>
                  <a:t>”</a:t>
                </a:r>
                <a:r>
                  <a:rPr lang="zh-TW" altLang="en-US" dirty="0"/>
                  <a:t>原質</a:t>
                </a:r>
                <a:r>
                  <a:rPr lang="en-US" altLang="zh-TW" dirty="0"/>
                  <a:t>”</a:t>
                </a:r>
              </a:p>
              <a:p>
                <a:r>
                  <a:rPr lang="en-US" altLang="zh-TW" dirty="0"/>
                  <a:t>(P464)</a:t>
                </a:r>
              </a:p>
              <a:p>
                <a:endParaRPr lang="en-US" altLang="zh-TW" dirty="0"/>
              </a:p>
              <a:p>
                <a:r>
                  <a:rPr lang="en-US" altLang="zh-TW" dirty="0">
                    <a:hlinkClick r:id="rId4"/>
                  </a:rPr>
                  <a:t>https://ieeexplore.ieee.org/stamp/stamp.jsp?tp=&amp;arnumber=4766921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en-US" altLang="zh-TW" dirty="0"/>
                  <a:t>Abstract-We present a new approach to texture analysis based on the spatial distribution of local features in unsegmented textures. The textures are described using features derived from generalized co-occurrence matrices (GCM). A GCM is determined by a spatial constraint predicate F and a set of local features P = {(Xi, Yi, di), </a:t>
                </a:r>
                <a:r>
                  <a:rPr lang="en-US" altLang="zh-TW" dirty="0" err="1"/>
                  <a:t>i</a:t>
                </a:r>
                <a:r>
                  <a:rPr lang="en-US" altLang="zh-TW" dirty="0"/>
                  <a:t> = 1,* m.* , } where (Xi, Yi) is the location of the </a:t>
                </a:r>
                <a:r>
                  <a:rPr lang="en-US" altLang="zh-TW" dirty="0" err="1"/>
                  <a:t>ith</a:t>
                </a:r>
                <a:r>
                  <a:rPr lang="en-US" altLang="zh-TW" dirty="0"/>
                  <a:t> feature, and di is a description of the </a:t>
                </a:r>
                <a:r>
                  <a:rPr lang="en-US" altLang="zh-TW" dirty="0" err="1"/>
                  <a:t>ith</a:t>
                </a:r>
                <a:r>
                  <a:rPr lang="en-US" altLang="zh-TW" dirty="0"/>
                  <a:t> feature. The GCM of P under F, GF, is defined by GF(</a:t>
                </a:r>
                <a:r>
                  <a:rPr lang="en-US" altLang="zh-TW" dirty="0" err="1"/>
                  <a:t>i</a:t>
                </a:r>
                <a:r>
                  <a:rPr lang="en-US" altLang="zh-TW" dirty="0"/>
                  <a:t>, j) = number of pairs, </a:t>
                </a:r>
                <a:r>
                  <a:rPr lang="en-US" altLang="zh-TW" dirty="0" err="1"/>
                  <a:t>Pk</a:t>
                </a:r>
                <a:r>
                  <a:rPr lang="en-US" altLang="zh-TW" dirty="0"/>
                  <a:t>, PI such that F(pk, PI) is true and di and di are the descriptions of </a:t>
                </a:r>
                <a:r>
                  <a:rPr lang="en-US" altLang="zh-TW" dirty="0" err="1"/>
                  <a:t>Pk</a:t>
                </a:r>
                <a:r>
                  <a:rPr lang="en-US" altLang="zh-TW" dirty="0"/>
                  <a:t> and Pi, respectively. We discuss features derived from GCM's and present an experimental study using natural textures. </a:t>
                </a:r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90851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9222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28353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79603-A446-4351-803F-97E8D98C848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448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77992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79603-A446-4351-803F-97E8D98C848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83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79603-A446-4351-803F-97E8D98C848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73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9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40384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79603-A446-4351-803F-97E8D98C848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73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33369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4299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624639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27238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199653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99454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352958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733750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1176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717245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065531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994257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83056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603118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570513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031009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118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134812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689301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8056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128265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03020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單位面積邊緣密度</a:t>
                </a:r>
                <a:r>
                  <a:rPr lang="en-US" altLang="zh-TW" dirty="0"/>
                  <a:t>:</a:t>
                </a:r>
                <a:r>
                  <a:rPr lang="zh-TW" altLang="en-US" dirty="0"/>
                  <a:t> 利用第七張提過的判斷邊緣方式，再多除一項面積 </a:t>
                </a:r>
                <a:r>
                  <a:rPr lang="en-US" altLang="zh-TW" dirty="0"/>
                  <a:t>N</a:t>
                </a:r>
              </a:p>
              <a:p>
                <a:r>
                  <a:rPr lang="en-US" altLang="zh-TW" sz="1200" dirty="0"/>
                  <a:t>Give pixels </a:t>
                </a:r>
                <a:r>
                  <a:rPr lang="en-US" altLang="zh-TW" sz="1200" i="0" dirty="0">
                    <a:latin typeface="Cambria Math" panose="02040503050406030204" pitchFamily="18" charset="0"/>
                  </a:rPr>
                  <a:t>𝑝</a:t>
                </a:r>
                <a:r>
                  <a:rPr lang="en-US" altLang="zh-TW" sz="1200" dirty="0"/>
                  <a:t> in a region:</a:t>
                </a:r>
                <a:r>
                  <a:rPr lang="zh-TW" altLang="en-US" sz="1200" dirty="0"/>
                  <a:t>給定一個區域，這個區域是</a:t>
                </a:r>
                <a:r>
                  <a:rPr lang="en-US" altLang="zh-TW" sz="1200" dirty="0"/>
                  <a:t>p </a:t>
                </a:r>
                <a:r>
                  <a:rPr lang="zh-TW" altLang="en-US" sz="1200" dirty="0"/>
                  <a:t>個</a:t>
                </a:r>
                <a:r>
                  <a:rPr lang="en-US" altLang="zh-TW" sz="1200" dirty="0"/>
                  <a:t>pixel</a:t>
                </a:r>
                <a:r>
                  <a:rPr lang="zh-TW" altLang="en-US" sz="1200" dirty="0"/>
                  <a:t>。</a:t>
                </a:r>
                <a:endParaRPr lang="en-US" altLang="zh-TW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TW" dirty="0"/>
                  <a:t>|P|</a:t>
                </a:r>
                <a:r>
                  <a:rPr lang="zh-TW" altLang="en-US" dirty="0"/>
                  <a:t> </a:t>
                </a:r>
                <a:r>
                  <a:rPr lang="en-US" altLang="zh-TW" dirty="0" err="1"/>
                  <a:t>gradient_magnitude</a:t>
                </a:r>
                <a:r>
                  <a:rPr lang="en-US" altLang="zh-TW" dirty="0"/>
                  <a:t>(p)&gt;= threshold|</a:t>
                </a:r>
                <a:r>
                  <a:rPr lang="zh-TW" altLang="en-US" dirty="0"/>
                  <a:t>表示是</a:t>
                </a:r>
                <a:r>
                  <a:rPr lang="en-US" altLang="zh-TW" dirty="0"/>
                  <a:t>edge</a:t>
                </a:r>
                <a:r>
                  <a:rPr lang="zh-TW" altLang="en-US" dirty="0"/>
                  <a:t>的人，整個式子表示單位面積下有多少屬於</a:t>
                </a:r>
                <a:r>
                  <a:rPr lang="en-US" altLang="zh-TW" dirty="0"/>
                  <a:t>edge</a:t>
                </a:r>
                <a:r>
                  <a:rPr lang="zh-TW" altLang="en-US" dirty="0"/>
                  <a:t>的</a:t>
                </a:r>
                <a:r>
                  <a:rPr lang="en-US" altLang="zh-TW" dirty="0"/>
                  <a:t>pixels</a:t>
                </a:r>
                <a:r>
                  <a:rPr lang="zh-TW" altLang="en-US" dirty="0"/>
                  <a:t>。</a:t>
                </a:r>
                <a:endParaRPr lang="en-US" altLang="zh-TW" dirty="0"/>
              </a:p>
              <a:p>
                <a:r>
                  <a:rPr lang="zh-TW" altLang="en-US" dirty="0"/>
                  <a:t>另外也可以去計算一個 範圍</a:t>
                </a:r>
                <a:r>
                  <a:rPr lang="en-US" altLang="zh-TW" dirty="0"/>
                  <a:t>R</a:t>
                </a:r>
                <a:r>
                  <a:rPr lang="zh-TW" altLang="en-US" dirty="0"/>
                  <a:t> 內的邊緣強度</a:t>
                </a:r>
                <a:r>
                  <a:rPr lang="en-US" altLang="zh-TW" dirty="0"/>
                  <a:t>(edge magnitude)</a:t>
                </a:r>
                <a:r>
                  <a:rPr lang="zh-TW" altLang="en-US" dirty="0"/>
                  <a:t>直方圖和邊緣方向直方圖</a:t>
                </a:r>
                <a:r>
                  <a:rPr lang="en-US" altLang="zh-TW" dirty="0"/>
                  <a:t>(edge direction)</a:t>
                </a:r>
              </a:p>
              <a:p>
                <a:endParaRPr lang="en-US" altLang="zh-TW" dirty="0"/>
              </a:p>
              <a:p>
                <a:r>
                  <a:rPr lang="zh-TW" altLang="en-US" dirty="0"/>
                  <a:t>都是去看</a:t>
                </a:r>
                <a:r>
                  <a:rPr lang="en-US" altLang="zh-TW" dirty="0"/>
                  <a:t>region</a:t>
                </a:r>
                <a:r>
                  <a:rPr lang="zh-TW" altLang="en-US" dirty="0"/>
                  <a:t>內的邊緣性質。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zh-TW" altLang="en-US" dirty="0"/>
                  <a:t>下面的式子 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is a quantitative texture description of region R.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en-US" altLang="zh-TW" dirty="0">
                    <a:hlinkClick r:id="rId4"/>
                  </a:rPr>
                  <a:t>https://en.wikipedia.org/wiki/Image_texture</a:t>
                </a:r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514940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35038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936076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943853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392828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315613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711076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836629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1914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79603-A446-4351-803F-97E8D98C84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4870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972942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79603-A446-4351-803F-97E8D98C8489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4747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84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178733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1200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85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821991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86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301149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266435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88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962151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79603-A446-4351-803F-97E8D98C8489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4913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90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28827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4491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878723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79603-A446-4351-803F-97E8D98C8489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3901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93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618313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94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034902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95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342407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96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33854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97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650355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98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472781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99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191123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100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449522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6CDE5BF-F7DC-4777-9642-9F931C57A98D}" type="slidenum">
              <a:rPr lang="zh-TW" altLang="en-US" smtClean="0"/>
              <a:t>101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1576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9314E-FE1C-49E0-AAC4-DDB000D023B6}" type="datetimeFigureOut">
              <a:rPr lang="zh-TW" altLang="en-US" smtClean="0"/>
              <a:t>2021/12/14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0E74B-BC82-44BF-A0FE-CEF171C425C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7059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9314E-FE1C-49E0-AAC4-DDB000D023B6}" type="datetimeFigureOut">
              <a:rPr lang="zh-TW" altLang="en-US" smtClean="0"/>
              <a:t>2021/12/14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0E74B-BC82-44BF-A0FE-CEF171C425C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8171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9314E-FE1C-49E0-AAC4-DDB000D023B6}" type="datetimeFigureOut">
              <a:rPr lang="zh-TW" altLang="en-US" smtClean="0"/>
              <a:t>2021/12/14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0E74B-BC82-44BF-A0FE-CEF171C425C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5717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9314E-FE1C-49E0-AAC4-DDB000D023B6}" type="datetimeFigureOut">
              <a:rPr lang="zh-TW" altLang="en-US" smtClean="0"/>
              <a:t>2021/12/14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0E74B-BC82-44BF-A0FE-CEF171C425C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152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9314E-FE1C-49E0-AAC4-DDB000D023B6}" type="datetimeFigureOut">
              <a:rPr lang="zh-TW" altLang="en-US" smtClean="0"/>
              <a:t>2021/12/14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0E74B-BC82-44BF-A0FE-CEF171C425C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2934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9314E-FE1C-49E0-AAC4-DDB000D023B6}" type="datetimeFigureOut">
              <a:rPr lang="zh-TW" altLang="en-US" smtClean="0"/>
              <a:t>2021/12/14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0E74B-BC82-44BF-A0FE-CEF171C425C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1170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9314E-FE1C-49E0-AAC4-DDB000D023B6}" type="datetimeFigureOut">
              <a:rPr lang="zh-TW" altLang="en-US" smtClean="0"/>
              <a:t>2021/12/14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0E74B-BC82-44BF-A0FE-CEF171C425C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9944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9314E-FE1C-49E0-AAC4-DDB000D023B6}" type="datetimeFigureOut">
              <a:rPr lang="zh-TW" altLang="en-US" smtClean="0"/>
              <a:t>2021/12/14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0E74B-BC82-44BF-A0FE-CEF171C425C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149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9314E-FE1C-49E0-AAC4-DDB000D023B6}" type="datetimeFigureOut">
              <a:rPr lang="zh-TW" altLang="en-US" smtClean="0"/>
              <a:t>2021/12/14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0E74B-BC82-44BF-A0FE-CEF171C425C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924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9314E-FE1C-49E0-AAC4-DDB000D023B6}" type="datetimeFigureOut">
              <a:rPr lang="zh-TW" altLang="en-US" smtClean="0"/>
              <a:t>2021/12/14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0E74B-BC82-44BF-A0FE-CEF171C425C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591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9314E-FE1C-49E0-AAC4-DDB000D023B6}" type="datetimeFigureOut">
              <a:rPr lang="zh-TW" altLang="en-US" smtClean="0"/>
              <a:t>2021/12/14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0E74B-BC82-44BF-A0FE-CEF171C425C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055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9314E-FE1C-49E0-AAC4-DDB000D023B6}" type="datetimeFigureOut">
              <a:rPr lang="zh-TW" altLang="en-US" smtClean="0"/>
              <a:t>2021/12/14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0E74B-BC82-44BF-A0FE-CEF171C425C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726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0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0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95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vnA_KIojL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24.xml"/><Relationship Id="rId4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slide" Target="slide2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1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0.png"/><Relationship Id="rId4" Type="http://schemas.openxmlformats.org/officeDocument/2006/relationships/image" Target="../media/image3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0.png"/><Relationship Id="rId4" Type="http://schemas.openxmlformats.org/officeDocument/2006/relationships/image" Target="../media/image3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0.png"/><Relationship Id="rId4" Type="http://schemas.openxmlformats.org/officeDocument/2006/relationships/image" Target="../media/image3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0.png"/><Relationship Id="rId4" Type="http://schemas.openxmlformats.org/officeDocument/2006/relationships/image" Target="../media/image4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8.jpg"/><Relationship Id="rId9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9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46.png"/><Relationship Id="rId4" Type="http://schemas.openxmlformats.org/officeDocument/2006/relationships/image" Target="../media/image8.jpg"/><Relationship Id="rId9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7" Type="http://schemas.openxmlformats.org/officeDocument/2006/relationships/image" Target="../media/image27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71.png"/><Relationship Id="rId3" Type="http://schemas.openxmlformats.org/officeDocument/2006/relationships/image" Target="../media/image42.jpg"/><Relationship Id="rId7" Type="http://schemas.openxmlformats.org/officeDocument/2006/relationships/image" Target="../media/image45.jp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11" Type="http://schemas.openxmlformats.org/officeDocument/2006/relationships/image" Target="../media/image69.png"/><Relationship Id="rId5" Type="http://schemas.openxmlformats.org/officeDocument/2006/relationships/image" Target="../media/image43.jp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47.jpg"/><Relationship Id="rId1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8.jpg"/><Relationship Id="rId7" Type="http://schemas.openxmlformats.org/officeDocument/2006/relationships/image" Target="../media/image50.jpg"/><Relationship Id="rId12" Type="http://schemas.openxmlformats.org/officeDocument/2006/relationships/image" Target="../media/image60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11" Type="http://schemas.openxmlformats.org/officeDocument/2006/relationships/image" Target="../media/image65.png"/><Relationship Id="rId5" Type="http://schemas.openxmlformats.org/officeDocument/2006/relationships/image" Target="../media/image43.jpg"/><Relationship Id="rId10" Type="http://schemas.openxmlformats.org/officeDocument/2006/relationships/image" Target="../media/image76.png"/><Relationship Id="rId4" Type="http://schemas.openxmlformats.org/officeDocument/2006/relationships/image" Target="../media/image590.png"/><Relationship Id="rId9" Type="http://schemas.openxmlformats.org/officeDocument/2006/relationships/image" Target="../media/image52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47.jpg"/><Relationship Id="rId4" Type="http://schemas.openxmlformats.org/officeDocument/2006/relationships/image" Target="../media/image5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bmp"/><Relationship Id="rId3" Type="http://schemas.openxmlformats.org/officeDocument/2006/relationships/image" Target="../media/image54.emf"/><Relationship Id="rId7" Type="http://schemas.openxmlformats.org/officeDocument/2006/relationships/image" Target="../media/image58.bmp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bmp"/><Relationship Id="rId5" Type="http://schemas.openxmlformats.org/officeDocument/2006/relationships/image" Target="../media/image56.bmp"/><Relationship Id="rId4" Type="http://schemas.openxmlformats.org/officeDocument/2006/relationships/image" Target="../media/image55.bmp"/><Relationship Id="rId9" Type="http://schemas.openxmlformats.org/officeDocument/2006/relationships/image" Target="../media/image60.bmp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1.JP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68.emf"/><Relationship Id="rId7" Type="http://schemas.openxmlformats.org/officeDocument/2006/relationships/image" Target="../media/image72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10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0.png"/><Relationship Id="rId3" Type="http://schemas.openxmlformats.org/officeDocument/2006/relationships/image" Target="../media/image79.jp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80.jp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gi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0.png"/><Relationship Id="rId4" Type="http://schemas.openxmlformats.org/officeDocument/2006/relationships/image" Target="../media/image111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0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>
                <a:ln w="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Bahnschrift SemiBold" panose="020B0502040204020203" pitchFamily="34" charset="0"/>
              </a:rPr>
              <a:t>Chapter9 </a:t>
            </a:r>
            <a:br>
              <a:rPr lang="en-US" altLang="zh-TW" dirty="0">
                <a:ln w="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Bahnschrift SemiBold" panose="020B0502040204020203" pitchFamily="34" charset="0"/>
              </a:rPr>
            </a:br>
            <a:r>
              <a:rPr lang="en-US" altLang="zh-TW" dirty="0">
                <a:ln w="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Bahnschrift SemiBold" panose="020B0502040204020203" pitchFamily="34" charset="0"/>
              </a:rPr>
              <a:t>Texture</a:t>
            </a:r>
            <a:br>
              <a:rPr lang="zh-TW" altLang="en-US" dirty="0">
                <a:ln w="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</a:b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058098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Presenter: Jia-Cheng Lin (</a:t>
            </a:r>
            <a:r>
              <a:rPr lang="zh-CN" altLang="en-US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林佳城</a:t>
            </a:r>
            <a:r>
              <a: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  <a:tabLst>
                <a:tab pos="1243013" algn="l"/>
              </a:tabLst>
            </a:pPr>
            <a:r>
              <a: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Phone:</a:t>
            </a:r>
            <a:r>
              <a:rPr lang="zh-TW" altLang="en-US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0958700727</a:t>
            </a:r>
            <a:endParaRPr lang="de-DE" altLang="zh-CN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1243013" algn="l"/>
              </a:tabLst>
            </a:pPr>
            <a:r>
              <a:rPr lang="de-DE" altLang="zh-CN" b="1" spc="-4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E-Mail</a:t>
            </a:r>
            <a:r>
              <a: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r10922162@csie.ntu.edu.tw</a:t>
            </a:r>
            <a:endParaRPr lang="de-DE" altLang="zh-CN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1243013" algn="l"/>
              </a:tabLst>
            </a:pPr>
            <a:r>
              <a: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Advisor:</a:t>
            </a:r>
            <a:r>
              <a:rPr lang="zh-TW" altLang="en-US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de-DE" altLang="zh-CN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Prof. Chiou</a:t>
            </a:r>
            <a:r>
              <a: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de-DE" altLang="zh-CN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Shann</a:t>
            </a:r>
            <a:r>
              <a:rPr lang="zh-TW" altLang="en-US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de-DE" altLang="zh-CN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Fuh</a:t>
            </a:r>
            <a:endParaRPr lang="en-US" altLang="zh-TW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648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Texel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657" y="1690690"/>
            <a:ext cx="7949527" cy="4940735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5140D4C-6DD9-4012-B16D-E35D88B38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9</a:t>
            </a:r>
            <a:endParaRPr lang="zh-TW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616B584-DA6E-4DD6-834A-7A7A149B71FF}"/>
              </a:ext>
            </a:extLst>
          </p:cNvPr>
          <p:cNvSpPr/>
          <p:nvPr/>
        </p:nvSpPr>
        <p:spPr>
          <a:xfrm>
            <a:off x="6672577" y="5167312"/>
            <a:ext cx="1309373" cy="9928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53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152650" y="1690690"/>
                <a:ext cx="8058150" cy="4276559"/>
              </a:xfrm>
            </p:spPr>
            <p:txBody>
              <a:bodyPr numCol="1">
                <a:normAutofit/>
              </a:bodyPr>
              <a:lstStyle/>
              <a:p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Estimate gray value for pixel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using the  differences between the </a:t>
                </a:r>
                <a:r>
                  <a:rPr lang="en-US" altLang="zh-TW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actual values</a:t>
                </a:r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the </a:t>
                </a:r>
                <a:r>
                  <a:rPr lang="en-US" altLang="zh-TW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estimated value</a:t>
                </a:r>
              </a:p>
              <a:p>
                <a:endParaRPr lang="en-US" altLang="zh-TW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d>
                        <m:d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altLang="zh-TW" sz="1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r>
                            <m:rPr>
                              <m:brk m:alnAt="7"/>
                            </m:rPr>
                            <a:rPr lang="en-US" altLang="zh-TW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zh-TW" altLang="en-US" sz="1600" i="1">
                              <a:latin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</m:e>
                      </m:nary>
                      <m:r>
                        <a:rPr lang="en-US" altLang="zh-TW" sz="16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r>
                            <m:rPr>
                              <m:brk m:alnAt="7"/>
                            </m:rPr>
                            <a:rPr lang="en-US" altLang="zh-TW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zh-TW" altLang="en-US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  <m:d>
                            <m:d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d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texture category </a:t>
                </a:r>
                <a:r>
                  <a:rPr lang="en-US" altLang="zh-TW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define the estimated gray value for pixel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endParaRPr lang="en-US" altLang="zh-TW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altLang="zh-TW" sz="1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r>
                            <m:rPr>
                              <m:brk m:alnAt="7"/>
                            </m:rPr>
                            <a:rPr lang="en-US" altLang="zh-TW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</m:e>
                      </m:nary>
                      <m:r>
                        <a:rPr lang="en-US" altLang="zh-TW" sz="16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r>
                            <m:rPr>
                              <m:brk m:alnAt="7"/>
                            </m:rPr>
                            <a:rPr lang="en-US" altLang="zh-TW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d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16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1690690"/>
                <a:ext cx="8058150" cy="4276559"/>
              </a:xfrm>
              <a:blipFill>
                <a:blip r:embed="rId3"/>
                <a:stretch>
                  <a:fillRect l="-1740" t="-3134" r="-3782" b="-264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Auto-regression Models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3466484" y="6114389"/>
                <a:ext cx="5440377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600" i="1" dirty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altLang="zh-TW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1600" i="1" dirty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TW" sz="1600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TW" sz="16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i="1" dirty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TW" sz="16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1600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altLang="zh-TW" sz="1600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1600" i="1" dirty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TW" sz="1600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TW" sz="16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1600" i="1" dirty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TW" sz="160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16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sz="1600" i="1" dirty="0">
                        <a:latin typeface="Cambria Math" panose="02040503050406030204" pitchFamily="18" charset="0"/>
                      </a:rPr>
                      <m:t>)}</m:t>
                    </m:r>
                  </m:oMath>
                </a14:m>
                <a:r>
                  <a:rPr lang="en-US" altLang="zh-TW" sz="1600" dirty="0"/>
                  <a:t> are the coefficients for texture category </a:t>
                </a:r>
                <a:r>
                  <a:rPr lang="en-US" altLang="zh-TW" sz="1600" i="1" dirty="0"/>
                  <a:t>c</a:t>
                </a:r>
                <a:r>
                  <a:rPr lang="en-US" altLang="zh-TW" sz="1600" dirty="0"/>
                  <a:t>. </a:t>
                </a:r>
                <a:endParaRPr lang="zh-TW" altLang="en-US" sz="1600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6484" y="6114389"/>
                <a:ext cx="5440377" cy="338554"/>
              </a:xfrm>
              <a:prstGeom prst="rect">
                <a:avLst/>
              </a:prstGeom>
              <a:blipFill>
                <a:blip r:embed="rId4"/>
                <a:stretch>
                  <a:fillRect l="-112" t="-5357" r="-561" b="-2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AEEF575-0C3C-4A3E-84FE-DA4D27EF2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103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6172199" y="3172620"/>
            <a:ext cx="3933825" cy="7135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050811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152650" y="1690689"/>
                <a:ext cx="8058150" cy="4662814"/>
              </a:xfrm>
            </p:spPr>
            <p:txBody>
              <a:bodyPr numCol="1">
                <a:normAutofit/>
              </a:bodyPr>
              <a:lstStyle/>
              <a:p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Pixel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has texture category </a:t>
                </a:r>
                <a:r>
                  <a:rPr lang="en-US" altLang="zh-TW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if</a:t>
                </a:r>
              </a:p>
              <a:p>
                <a:endParaRPr lang="en-US" altLang="zh-TW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TW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𝑎</m:t>
                        </m:r>
                        <m:d>
                          <m:dPr>
                            <m:ctrlPr>
                              <a:rPr lang="en-US" altLang="zh-TW" sz="19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9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sz="19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9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sz="19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19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19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altLang="zh-TW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d>
                      <m:dPr>
                        <m:begChr m:val="|"/>
                        <m:endChr m:val="|"/>
                        <m:ctrlPr>
                          <a:rPr lang="en-US" altLang="zh-TW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𝑎</m:t>
                        </m:r>
                        <m:d>
                          <m:dPr>
                            <m:ctrlPr>
                              <a:rPr lang="en-US" altLang="zh-TW" sz="19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9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sz="19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9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sz="19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19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19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every texture category </a:t>
                </a:r>
                <a:r>
                  <a:rPr lang="en-US" altLang="zh-TW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d, </a:t>
                </a:r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TW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𝑎</m:t>
                        </m:r>
                        <m:d>
                          <m:dPr>
                            <m:ctrlPr>
                              <a:rPr lang="en-US" altLang="zh-TW" sz="19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9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sz="19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9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sz="19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19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19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TW" sz="19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altLang="zh-TW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zh-TW" altLang="en-US" sz="19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altLang="zh-TW" sz="1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zh-TW" altLang="en-US" sz="19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TW" sz="19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altLang="zh-TW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threshold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altLang="zh-TW" sz="20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000" i="1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sz="200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2000" i="1" dirty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zh-TW" sz="20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a boundary pixel if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𝑎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zh-TW" altLang="en-US" sz="20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altLang="zh-TW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TW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be employed in texture segmentation applications as well as texture synthesis applications.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1690689"/>
                <a:ext cx="8058150" cy="4662814"/>
              </a:xfrm>
              <a:blipFill>
                <a:blip r:embed="rId3"/>
                <a:stretch>
                  <a:fillRect l="-1740" t="-287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Auto-regression Models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E74E45E-2B18-4EE8-BA16-A9356CF4C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104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6460912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8569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/>
              <a:t>Application</a:t>
            </a:r>
            <a:endParaRPr lang="zh-TW" altLang="en-US" sz="1500" dirty="0"/>
          </a:p>
        </p:txBody>
      </p:sp>
      <p:sp>
        <p:nvSpPr>
          <p:cNvPr id="129" name="圓角矩形 128"/>
          <p:cNvSpPr/>
          <p:nvPr/>
        </p:nvSpPr>
        <p:spPr>
          <a:xfrm>
            <a:off x="6666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/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2499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Statistical Texture Feature Approach</a:t>
            </a:r>
            <a:endParaRPr lang="zh-TW" altLang="en-US" dirty="0"/>
          </a:p>
        </p:txBody>
      </p:sp>
      <p:grpSp>
        <p:nvGrpSpPr>
          <p:cNvPr id="154" name="群組 153"/>
          <p:cNvGrpSpPr/>
          <p:nvPr/>
        </p:nvGrpSpPr>
        <p:grpSpPr>
          <a:xfrm>
            <a:off x="1972848" y="2541051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20" name="橢圓 219"/>
          <p:cNvSpPr/>
          <p:nvPr/>
        </p:nvSpPr>
        <p:spPr>
          <a:xfrm>
            <a:off x="6743057" y="2597627"/>
            <a:ext cx="106417" cy="10641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1" name="橢圓 220"/>
          <p:cNvSpPr/>
          <p:nvPr/>
        </p:nvSpPr>
        <p:spPr>
          <a:xfrm>
            <a:off x="7202935" y="2597626"/>
            <a:ext cx="106417" cy="10641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4" name="圓角矩形圖說文字 143"/>
          <p:cNvSpPr/>
          <p:nvPr/>
        </p:nvSpPr>
        <p:spPr>
          <a:xfrm>
            <a:off x="6966924" y="1746320"/>
            <a:ext cx="1794934" cy="587521"/>
          </a:xfrm>
          <a:prstGeom prst="wedgeRoundRectCallout">
            <a:avLst>
              <a:gd name="adj1" fmla="val -33407"/>
              <a:gd name="adj2" fmla="val 68397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Discrete Markov Random Field</a:t>
            </a:r>
            <a:endParaRPr lang="zh-TW" alt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＞形箭號 152"/>
          <p:cNvSpPr/>
          <p:nvPr/>
        </p:nvSpPr>
        <p:spPr>
          <a:xfrm rot="16200000">
            <a:off x="6698986" y="2795496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78F5E98-9CFD-4A4A-B030-C766AF5C7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105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5814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3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0.05 -2.59259E-6 " pathEditMode="relative" rAng="0" ptsTypes="AA">
                                      <p:cBhvr>
                                        <p:cTn id="30" dur="7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 tmFilter="0,0; .5, 1; 1, 1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4" dur="1000" fill="hold"/>
                                        <p:tgtEl>
                                          <p:spTgt spid="144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200" tmFilter="0,0; .5, 0; 1, 1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29" grpId="0" animBg="1"/>
      <p:bldP spid="129" grpId="1" animBg="1"/>
      <p:bldP spid="128" grpId="0" animBg="1"/>
      <p:bldP spid="128" grpId="1" animBg="1"/>
      <p:bldP spid="220" grpId="0" animBg="1"/>
      <p:bldP spid="220" grpId="1" animBg="1"/>
      <p:bldP spid="221" grpId="0" animBg="1"/>
      <p:bldP spid="221" grpId="1" animBg="1"/>
      <p:bldP spid="144" grpId="0" animBg="1"/>
      <p:bldP spid="144" grpId="1" animBg="1"/>
      <p:bldP spid="144" grpId="2" animBg="1"/>
      <p:bldP spid="153" grpId="0" animBg="1"/>
      <p:bldP spid="153" grpId="1" animBg="1"/>
      <p:bldP spid="153" grpId="2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Discrete Markov Random Fields</a:t>
            </a:r>
            <a:endParaRPr lang="zh-TW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76524" y="2233396"/>
            <a:ext cx="6877050" cy="3914775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3409950" y="2923957"/>
            <a:ext cx="1466850" cy="1466850"/>
            <a:chOff x="2619375" y="3514725"/>
            <a:chExt cx="1466850" cy="1466850"/>
          </a:xfrm>
        </p:grpSpPr>
        <p:sp>
          <p:nvSpPr>
            <p:cNvPr id="5" name="矩形 4"/>
            <p:cNvSpPr/>
            <p:nvPr/>
          </p:nvSpPr>
          <p:spPr>
            <a:xfrm>
              <a:off x="2619375" y="3514725"/>
              <a:ext cx="1466850" cy="1466850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3243262" y="4138612"/>
              <a:ext cx="219075" cy="2190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3241702" y="2755487"/>
            <a:ext cx="2059961" cy="2128266"/>
            <a:chOff x="1708176" y="2745962"/>
            <a:chExt cx="2059961" cy="2128266"/>
          </a:xfrm>
        </p:grpSpPr>
        <p:cxnSp>
          <p:nvCxnSpPr>
            <p:cNvPr id="9" name="直線單箭頭接點 8"/>
            <p:cNvCxnSpPr/>
            <p:nvPr/>
          </p:nvCxnSpPr>
          <p:spPr>
            <a:xfrm flipV="1">
              <a:off x="1708176" y="3647636"/>
              <a:ext cx="182239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單箭頭接點 13"/>
            <p:cNvCxnSpPr/>
            <p:nvPr/>
          </p:nvCxnSpPr>
          <p:spPr>
            <a:xfrm rot="5400000" flipV="1">
              <a:off x="1698652" y="3657160"/>
              <a:ext cx="182239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字方塊 22"/>
            <p:cNvSpPr txBox="1"/>
            <p:nvPr/>
          </p:nvSpPr>
          <p:spPr>
            <a:xfrm>
              <a:off x="2500590" y="4504896"/>
              <a:ext cx="237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i="1" dirty="0" err="1"/>
                <a:t>i</a:t>
              </a:r>
              <a:endParaRPr lang="zh-TW" altLang="en-US" i="1" dirty="0"/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3530571" y="3449549"/>
              <a:ext cx="237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i="1" dirty="0"/>
                <a:t>j</a:t>
              </a:r>
              <a:endParaRPr lang="zh-TW" altLang="en-US" i="1" dirty="0"/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4198012" y="2450062"/>
            <a:ext cx="807624" cy="1056925"/>
            <a:chOff x="2674012" y="2450061"/>
            <a:chExt cx="807624" cy="1056925"/>
          </a:xfrm>
        </p:grpSpPr>
        <p:sp>
          <p:nvSpPr>
            <p:cNvPr id="25" name="文字方塊 24"/>
            <p:cNvSpPr txBox="1"/>
            <p:nvPr/>
          </p:nvSpPr>
          <p:spPr>
            <a:xfrm>
              <a:off x="2887947" y="2450061"/>
              <a:ext cx="5936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(</a:t>
              </a:r>
              <a:r>
                <a:rPr lang="en-US" altLang="zh-TW" i="1" dirty="0"/>
                <a:t>r, c</a:t>
              </a:r>
              <a:r>
                <a:rPr lang="en-US" altLang="zh-TW" dirty="0"/>
                <a:t>)</a:t>
              </a:r>
              <a:endParaRPr lang="zh-TW" altLang="en-US" dirty="0"/>
            </a:p>
          </p:txBody>
        </p:sp>
        <p:cxnSp>
          <p:nvCxnSpPr>
            <p:cNvPr id="28" name="弧形接點 27"/>
            <p:cNvCxnSpPr/>
            <p:nvPr/>
          </p:nvCxnSpPr>
          <p:spPr>
            <a:xfrm rot="5400000">
              <a:off x="2565448" y="2908694"/>
              <a:ext cx="706856" cy="489728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矩形 40"/>
          <p:cNvSpPr/>
          <p:nvPr/>
        </p:nvSpPr>
        <p:spPr>
          <a:xfrm>
            <a:off x="9251518" y="4390366"/>
            <a:ext cx="311582" cy="1466850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2" name="群組 21"/>
          <p:cNvGrpSpPr/>
          <p:nvPr/>
        </p:nvGrpSpPr>
        <p:grpSpPr>
          <a:xfrm>
            <a:off x="2171563" y="1742860"/>
            <a:ext cx="7639186" cy="4627437"/>
            <a:chOff x="647563" y="1742859"/>
            <a:chExt cx="7639186" cy="4627437"/>
          </a:xfrm>
        </p:grpSpPr>
        <p:cxnSp>
          <p:nvCxnSpPr>
            <p:cNvPr id="11" name="直線單箭頭接點 10"/>
            <p:cNvCxnSpPr/>
            <p:nvPr/>
          </p:nvCxnSpPr>
          <p:spPr>
            <a:xfrm>
              <a:off x="838200" y="2076450"/>
              <a:ext cx="74485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17"/>
            <p:cNvCxnSpPr/>
            <p:nvPr/>
          </p:nvCxnSpPr>
          <p:spPr>
            <a:xfrm>
              <a:off x="990599" y="1943100"/>
              <a:ext cx="0" cy="44271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字方塊 20"/>
            <p:cNvSpPr txBox="1"/>
            <p:nvPr/>
          </p:nvSpPr>
          <p:spPr>
            <a:xfrm>
              <a:off x="647563" y="5963504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i="1" dirty="0"/>
                <a:t>R</a:t>
              </a:r>
              <a:endParaRPr lang="zh-TW" altLang="en-US" i="1" dirty="0"/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7953234" y="1742859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i="1" dirty="0"/>
                <a:t>C</a:t>
              </a:r>
              <a:endParaRPr lang="zh-TW" altLang="en-US" i="1" dirty="0"/>
            </a:p>
          </p:txBody>
        </p:sp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45C11DE-F06C-4072-916F-4E674D26E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106</a:t>
            </a:r>
            <a:endParaRPr lang="zh-TW" altLang="en-US" dirty="0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7951FE18-1A60-480C-B388-51B55A03E313}"/>
              </a:ext>
            </a:extLst>
          </p:cNvPr>
          <p:cNvGrpSpPr/>
          <p:nvPr/>
        </p:nvGrpSpPr>
        <p:grpSpPr>
          <a:xfrm>
            <a:off x="2666997" y="4390366"/>
            <a:ext cx="1179822" cy="1466850"/>
            <a:chOff x="1142997" y="4390366"/>
            <a:chExt cx="1179822" cy="1466850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70442F16-50D5-498B-8B2D-6CF456645C35}"/>
                </a:ext>
              </a:extLst>
            </p:cNvPr>
            <p:cNvSpPr/>
            <p:nvPr/>
          </p:nvSpPr>
          <p:spPr>
            <a:xfrm>
              <a:off x="1142997" y="4390366"/>
              <a:ext cx="1179822" cy="1466850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62AE66F8-3EBC-4EC7-95C5-7426682A6884}"/>
                </a:ext>
              </a:extLst>
            </p:cNvPr>
            <p:cNvSpPr/>
            <p:nvPr/>
          </p:nvSpPr>
          <p:spPr>
            <a:xfrm>
              <a:off x="1476854" y="5014253"/>
              <a:ext cx="219075" cy="2190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025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2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19792 -0.09074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96" y="-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792 -0.09074 L 0.42083 0.23611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3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83 0.23611 L 0.35833 -0.07361 L 0.27708 0.21389 L 0.17604 -0.03194 L 0.09479 0.18611 L -0.01979 -0.05972 L 0.44167 0.0125 L 0.01042 0.05139 L 0.47396 0.13195 L -0.11354 0.21389 " pathEditMode="relative" ptsTypes="AAAAAAAAAA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4" grpId="0" animBg="1"/>
      <p:bldP spid="41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152650" y="1800839"/>
                <a:ext cx="8058150" cy="4342895"/>
              </a:xfrm>
            </p:spPr>
            <p:txBody>
              <a:bodyPr numCol="1">
                <a:normAutofit/>
              </a:bodyPr>
              <a:lstStyle/>
              <a:p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Each pixel’s value is a linear combination of the values in its neighborhood plus a correlated noise term:</a:t>
                </a:r>
              </a:p>
              <a:p>
                <a:endParaRPr lang="en-US" altLang="zh-TW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  <m:r>
                            <m:rPr>
                              <m:brk m:alnAt="7"/>
                            </m:r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  <m:sup/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spcBef>
                    <a:spcPct val="50000"/>
                  </a:spcBef>
                  <a:buNone/>
                </a:pPr>
                <a14:m>
                  <m:oMath xmlns:m="http://schemas.openxmlformats.org/officeDocument/2006/math"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coefficients, computed from texture image with least-square method</a:t>
                </a:r>
              </a:p>
              <a:p>
                <a:pPr marL="0" indent="0">
                  <a:spcBef>
                    <a:spcPct val="50000"/>
                  </a:spcBef>
                  <a:buNone/>
                </a:pPr>
                <a14:m>
                  <m:oMath xmlns:m="http://schemas.openxmlformats.org/officeDocument/2006/math"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TW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joint set of possible correlated Gaussian random variables</a:t>
                </a:r>
                <a:endParaRPr lang="en-US" altLang="zh-TW" sz="2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1800839"/>
                <a:ext cx="8058150" cy="4342895"/>
              </a:xfrm>
              <a:blipFill>
                <a:blip r:embed="rId3"/>
                <a:stretch>
                  <a:fillRect l="-1740" t="-30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Discrete Markov Random Fields</a:t>
            </a:r>
            <a:endParaRPr lang="zh-TW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A4BEAAA-D90F-4D78-93AE-B2702E1A8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107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377545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152650" y="1800839"/>
                <a:ext cx="8058150" cy="4342895"/>
              </a:xfrm>
            </p:spPr>
            <p:txBody>
              <a:bodyPr numCol="1">
                <a:normAutofit/>
              </a:bodyPr>
              <a:lstStyle/>
              <a:p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determine the coefficients 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</m:oMath>
                </a14:m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US" altLang="zh-TW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we can proceed by least squares:</a:t>
                </a:r>
              </a:p>
              <a:p>
                <a:endParaRPr lang="en-US" altLang="zh-TW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20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d>
                                        <m:dPr>
                                          <m:ctrlP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  <m:r>
                                        <m:rPr>
                                          <m:brk m:alnAt="7"/>
                                        </m:rP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</m:sub>
                                    <m:sup/>
                                    <m:e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  <m:d>
                                        <m:dPr>
                                          <m:ctrlP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  <m: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  <m: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  <m:d>
                                        <m:dPr>
                                          <m:ctrlP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TW" sz="20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sz="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Texture classification can be done by comparing a computed set of coefficients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1800839"/>
                <a:ext cx="8058150" cy="4342895"/>
              </a:xfrm>
              <a:blipFill>
                <a:blip r:embed="rId3"/>
                <a:stretch>
                  <a:fillRect l="-1740" t="-30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Discrete Markov Random Fields</a:t>
            </a:r>
            <a:endParaRPr lang="zh-TW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97CDAF0-A787-4EB3-9076-225370576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108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3851880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8569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/>
              <a:t>Application</a:t>
            </a:r>
            <a:endParaRPr lang="zh-TW" altLang="en-US" sz="1500" dirty="0"/>
          </a:p>
        </p:txBody>
      </p:sp>
      <p:sp>
        <p:nvSpPr>
          <p:cNvPr id="129" name="圓角矩形 128"/>
          <p:cNvSpPr/>
          <p:nvPr/>
        </p:nvSpPr>
        <p:spPr>
          <a:xfrm>
            <a:off x="6666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/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2499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Statistical Texture Feature Approach</a:t>
            </a:r>
            <a:endParaRPr lang="zh-TW" altLang="en-US" dirty="0"/>
          </a:p>
        </p:txBody>
      </p:sp>
      <p:grpSp>
        <p:nvGrpSpPr>
          <p:cNvPr id="154" name="群組 153"/>
          <p:cNvGrpSpPr/>
          <p:nvPr/>
        </p:nvGrpSpPr>
        <p:grpSpPr>
          <a:xfrm>
            <a:off x="1972848" y="2541051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21" name="橢圓 220"/>
          <p:cNvSpPr/>
          <p:nvPr/>
        </p:nvSpPr>
        <p:spPr>
          <a:xfrm>
            <a:off x="7202935" y="2597626"/>
            <a:ext cx="106417" cy="10641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2" name="橢圓 221"/>
          <p:cNvSpPr/>
          <p:nvPr/>
        </p:nvSpPr>
        <p:spPr>
          <a:xfrm>
            <a:off x="7636274" y="2597626"/>
            <a:ext cx="106417" cy="10641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＞形箭號 152"/>
          <p:cNvSpPr/>
          <p:nvPr/>
        </p:nvSpPr>
        <p:spPr>
          <a:xfrm rot="16200000">
            <a:off x="7155860" y="2795496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4" name="圓角矩形圖說文字 143"/>
          <p:cNvSpPr/>
          <p:nvPr/>
        </p:nvSpPr>
        <p:spPr>
          <a:xfrm>
            <a:off x="6966924" y="1746320"/>
            <a:ext cx="1794934" cy="587521"/>
          </a:xfrm>
          <a:prstGeom prst="wedgeRoundRectCallout">
            <a:avLst>
              <a:gd name="adj1" fmla="val -33407"/>
              <a:gd name="adj2" fmla="val 68397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Discrete Markov Random Field</a:t>
            </a:r>
            <a:endParaRPr lang="zh-TW" alt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圓角矩形圖說文字 142"/>
          <p:cNvSpPr/>
          <p:nvPr/>
        </p:nvSpPr>
        <p:spPr>
          <a:xfrm>
            <a:off x="7290540" y="2034266"/>
            <a:ext cx="2376952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Random Mosaic Model</a:t>
            </a:r>
            <a:endParaRPr lang="zh-TW" alt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168B54E-B72C-47AE-9D04-3DDDF1C0C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109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2907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 tmFilter="0,0; .5, 1; 1, 1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144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00" tmFilter="0,0; .5, 0; 1, 1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3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0.0474 -2.59259E-6 " pathEditMode="relative" rAng="0" ptsTypes="AA">
                                      <p:cBhvr>
                                        <p:cTn id="49" dur="7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" tmFilter="0,0; .5, 1; 1, 1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143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2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200" tmFilter="0,0; .5, 0; 1, 1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xit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29" grpId="0" animBg="1"/>
      <p:bldP spid="129" grpId="1" animBg="1"/>
      <p:bldP spid="128" grpId="0" animBg="1"/>
      <p:bldP spid="128" grpId="1" animBg="1"/>
      <p:bldP spid="221" grpId="0" animBg="1"/>
      <p:bldP spid="221" grpId="1" animBg="1"/>
      <p:bldP spid="222" grpId="0" animBg="1"/>
      <p:bldP spid="222" grpId="1" animBg="1"/>
      <p:bldP spid="153" grpId="0" animBg="1"/>
      <p:bldP spid="153" grpId="1" animBg="1"/>
      <p:bldP spid="153" grpId="2" animBg="1"/>
      <p:bldP spid="144" grpId="0" animBg="1"/>
      <p:bldP spid="144" grpId="1" animBg="1"/>
      <p:bldP spid="144" grpId="2" animBg="1"/>
      <p:bldP spid="143" grpId="0" animBg="1"/>
      <p:bldP spid="143" grpId="1" animBg="1"/>
      <p:bldP spid="143" grpId="2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50" y="1748061"/>
            <a:ext cx="8515350" cy="1627950"/>
          </a:xfrm>
        </p:spPr>
        <p:txBody>
          <a:bodyPr numCol="1">
            <a:normAutofit/>
          </a:bodyPr>
          <a:lstStyle/>
          <a:p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Constructing steps: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a means of tessellating a plane into cells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Assign a property value to each cell</a:t>
            </a:r>
          </a:p>
        </p:txBody>
      </p:sp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 Mosaic Models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B58771B-59FF-4186-9A28-3CA62B91B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110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9644009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50" y="1748061"/>
            <a:ext cx="8058150" cy="3428623"/>
          </a:xfrm>
        </p:spPr>
        <p:txBody>
          <a:bodyPr numCol="1">
            <a:norm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Poisson Line Model</a:t>
            </a: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Occupancy Model</a:t>
            </a: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Delaunay Model</a:t>
            </a:r>
          </a:p>
        </p:txBody>
      </p:sp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partition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A06CFE1-B828-4B17-A305-2E554A3AE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111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9386475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4637690" y="4303989"/>
            <a:ext cx="3342290" cy="1923393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152650" y="1739666"/>
                <a:ext cx="8058150" cy="1891903"/>
              </a:xfrm>
            </p:spPr>
            <p:txBody>
              <a:bodyPr numCol="1">
                <a:normAutofit/>
              </a:bodyPr>
              <a:lstStyle/>
              <a:p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Poisson Line Model</a:t>
                </a:r>
              </a:p>
              <a:p>
                <a:pPr lvl="1" indent="-360000">
                  <a:buFont typeface="Wingdings" panose="05000000000000000000" pitchFamily="2" charset="2"/>
                  <a:buChar char="Ø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Use a Poisson process of intensity </a:t>
                </a:r>
                <a14:m>
                  <m:oMath xmlns:m="http://schemas.openxmlformats.org/officeDocument/2006/math">
                    <m:r>
                      <a:rPr lang="zh-TW" altLang="en-US" sz="20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zh-TW" altLang="en-US" sz="20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determine ordered pairs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000" i="1" dirty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0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altLang="zh-TW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</m:t>
                        </m:r>
                        <m:r>
                          <a:rPr lang="zh-TW" alt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d>
                    <m:r>
                      <a:rPr lang="en-US" altLang="zh-TW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US" altLang="zh-TW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−∞,∞</m:t>
                        </m:r>
                      </m:e>
                    </m:d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1" indent="-360000">
                  <a:buFont typeface="Wingdings" panose="05000000000000000000" pitchFamily="2" charset="2"/>
                  <a:buChar char="Ø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Each pair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000" i="1" dirty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0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associated with a line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𝑥</m:t>
                    </m:r>
                    <m:func>
                      <m:func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sz="2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zh-TW" altLang="en-US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𝑦</m:t>
                    </m:r>
                    <m:func>
                      <m:func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sz="20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zh-TW" altLang="en-US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zh-TW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1739666"/>
                <a:ext cx="8058150" cy="1891903"/>
              </a:xfrm>
              <a:blipFill>
                <a:blip r:embed="rId3"/>
                <a:stretch>
                  <a:fillRect l="-1740" t="-7074" r="-60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 Mosaic Models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群組 55"/>
          <p:cNvGrpSpPr/>
          <p:nvPr/>
        </p:nvGrpSpPr>
        <p:grpSpPr>
          <a:xfrm>
            <a:off x="4637690" y="4303988"/>
            <a:ext cx="3342290" cy="1938026"/>
            <a:chOff x="3113690" y="4364265"/>
            <a:chExt cx="3342290" cy="1938026"/>
          </a:xfrm>
        </p:grpSpPr>
        <p:cxnSp>
          <p:nvCxnSpPr>
            <p:cNvPr id="5" name="直線接點 4"/>
            <p:cNvCxnSpPr/>
            <p:nvPr/>
          </p:nvCxnSpPr>
          <p:spPr>
            <a:xfrm>
              <a:off x="3113690" y="4540469"/>
              <a:ext cx="1756926" cy="1756926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/>
          </p:nvCxnSpPr>
          <p:spPr>
            <a:xfrm flipV="1">
              <a:off x="3113690" y="4497254"/>
              <a:ext cx="3342290" cy="534767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>
            <a:xfrm flipH="1">
              <a:off x="4570933" y="4364265"/>
              <a:ext cx="302591" cy="193313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>
            <a:xfrm flipV="1">
              <a:off x="3113690" y="4374932"/>
              <a:ext cx="2677537" cy="1706308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>
              <a:off x="5480997" y="4364265"/>
              <a:ext cx="747322" cy="193313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>
            <a:xfrm>
              <a:off x="3113690" y="5816946"/>
              <a:ext cx="3342290" cy="222688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>
              <a:off x="3207815" y="4374932"/>
              <a:ext cx="46854" cy="1923393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>
            <a:xfrm>
              <a:off x="3113690" y="5219404"/>
              <a:ext cx="3342290" cy="639735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/>
            <p:cNvCxnSpPr/>
            <p:nvPr/>
          </p:nvCxnSpPr>
          <p:spPr>
            <a:xfrm flipV="1">
              <a:off x="4311650" y="4384086"/>
              <a:ext cx="2144330" cy="1913309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/>
            <p:cNvCxnSpPr/>
            <p:nvPr/>
          </p:nvCxnSpPr>
          <p:spPr>
            <a:xfrm flipH="1" flipV="1">
              <a:off x="3387725" y="4392318"/>
              <a:ext cx="487007" cy="1906007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接點 31"/>
            <p:cNvCxnSpPr/>
            <p:nvPr/>
          </p:nvCxnSpPr>
          <p:spPr>
            <a:xfrm flipH="1" flipV="1">
              <a:off x="3552825" y="4371473"/>
              <a:ext cx="2749550" cy="1930818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>
            <a:xfrm>
              <a:off x="4187825" y="4382612"/>
              <a:ext cx="1293172" cy="1914783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E5FCE84-D959-4A3E-8B41-E1369EEF6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112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25577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Texture Primitive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39816" y="1690690"/>
            <a:ext cx="8112368" cy="4710107"/>
          </a:xfrm>
        </p:spPr>
        <p:txBody>
          <a:bodyPr>
            <a:normAutofit lnSpcReduction="10000"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Connected set of pixels characterized by attribute set.</a:t>
            </a: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Simplest primitive: pixel with gray level attribute</a:t>
            </a: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complicated primitive: connected set of pixels homogeneous in level, characterized by size, elongation, orientation, and average gray level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772A82A-D972-4B4E-8CF8-44F3272A5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4940078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4637690" y="4303989"/>
            <a:ext cx="3342290" cy="1923393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152650" y="1739665"/>
                <a:ext cx="8058150" cy="2378730"/>
              </a:xfrm>
            </p:spPr>
            <p:txBody>
              <a:bodyPr numCol="1">
                <a:normAutofit/>
              </a:bodyPr>
              <a:lstStyle/>
              <a:p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Occupancy Model</a:t>
                </a:r>
              </a:p>
              <a:p>
                <a:pPr lvl="1" indent="-360000">
                  <a:buFont typeface="Wingdings" panose="05000000000000000000" pitchFamily="2" charset="2"/>
                  <a:buChar char="Ø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Tessellation is  produced  by a Poisson process of intensity 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which plants points in the plane.</a:t>
                </a:r>
              </a:p>
              <a:p>
                <a:pPr lvl="1" indent="-360000">
                  <a:buFont typeface="Wingdings" panose="05000000000000000000" pitchFamily="2" charset="2"/>
                  <a:buChar char="Ø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Each point determines a cell that consists of all points in the plane closest to the given planted point.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(Voronoi Diagram)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1739665"/>
                <a:ext cx="8058150" cy="2378730"/>
              </a:xfrm>
              <a:blipFill>
                <a:blip r:embed="rId3"/>
                <a:stretch>
                  <a:fillRect l="-1740" t="-5627" r="-1740" b="-25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 Mosaic Models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5064836" y="4475567"/>
            <a:ext cx="2768080" cy="1673379"/>
            <a:chOff x="3540836" y="4475566"/>
            <a:chExt cx="2768080" cy="1673379"/>
          </a:xfrm>
        </p:grpSpPr>
        <p:sp>
          <p:nvSpPr>
            <p:cNvPr id="2" name="流程圖: 接點 1"/>
            <p:cNvSpPr/>
            <p:nvPr/>
          </p:nvSpPr>
          <p:spPr>
            <a:xfrm>
              <a:off x="3815337" y="4782600"/>
              <a:ext cx="197069" cy="197069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流程圖: 接點 21"/>
            <p:cNvSpPr/>
            <p:nvPr/>
          </p:nvSpPr>
          <p:spPr>
            <a:xfrm>
              <a:off x="4784835" y="4517214"/>
              <a:ext cx="197069" cy="197069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流程圖: 接點 23"/>
            <p:cNvSpPr/>
            <p:nvPr/>
          </p:nvSpPr>
          <p:spPr>
            <a:xfrm>
              <a:off x="4559189" y="5557738"/>
              <a:ext cx="197069" cy="197069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流程圖: 接點 25"/>
            <p:cNvSpPr/>
            <p:nvPr/>
          </p:nvSpPr>
          <p:spPr>
            <a:xfrm>
              <a:off x="3540836" y="5459203"/>
              <a:ext cx="197069" cy="197069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流程圖: 接點 26"/>
            <p:cNvSpPr/>
            <p:nvPr/>
          </p:nvSpPr>
          <p:spPr>
            <a:xfrm>
              <a:off x="5441813" y="5265684"/>
              <a:ext cx="197069" cy="197069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流程圖: 接點 27"/>
            <p:cNvSpPr/>
            <p:nvPr/>
          </p:nvSpPr>
          <p:spPr>
            <a:xfrm>
              <a:off x="5303946" y="5951876"/>
              <a:ext cx="197069" cy="197069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流程圖: 接點 28"/>
            <p:cNvSpPr/>
            <p:nvPr/>
          </p:nvSpPr>
          <p:spPr>
            <a:xfrm>
              <a:off x="6111847" y="4475566"/>
              <a:ext cx="197069" cy="197069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74" name="群組 73"/>
          <p:cNvGrpSpPr/>
          <p:nvPr/>
        </p:nvGrpSpPr>
        <p:grpSpPr>
          <a:xfrm>
            <a:off x="5156145" y="4570819"/>
            <a:ext cx="2625374" cy="1555375"/>
            <a:chOff x="3632145" y="4570818"/>
            <a:chExt cx="2625374" cy="1555375"/>
          </a:xfrm>
        </p:grpSpPr>
        <p:cxnSp>
          <p:nvCxnSpPr>
            <p:cNvPr id="8" name="直線接點 7"/>
            <p:cNvCxnSpPr>
              <a:stCxn id="2" idx="1"/>
              <a:endCxn id="24" idx="5"/>
            </p:cNvCxnSpPr>
            <p:nvPr/>
          </p:nvCxnSpPr>
          <p:spPr>
            <a:xfrm>
              <a:off x="3844197" y="4811460"/>
              <a:ext cx="883201" cy="914487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>
            <a:xfrm flipV="1">
              <a:off x="3637336" y="4845184"/>
              <a:ext cx="300276" cy="735278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接點 35"/>
            <p:cNvCxnSpPr/>
            <p:nvPr/>
          </p:nvCxnSpPr>
          <p:spPr>
            <a:xfrm flipV="1">
              <a:off x="3900490" y="4605814"/>
              <a:ext cx="1001174" cy="290988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/>
            <p:cNvCxnSpPr/>
            <p:nvPr/>
          </p:nvCxnSpPr>
          <p:spPr>
            <a:xfrm flipV="1">
              <a:off x="4657723" y="4604317"/>
              <a:ext cx="236514" cy="1077430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接點 43"/>
            <p:cNvCxnSpPr/>
            <p:nvPr/>
          </p:nvCxnSpPr>
          <p:spPr>
            <a:xfrm>
              <a:off x="3632145" y="5555259"/>
              <a:ext cx="1063779" cy="112885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接點 46"/>
            <p:cNvCxnSpPr/>
            <p:nvPr/>
          </p:nvCxnSpPr>
          <p:spPr>
            <a:xfrm flipH="1" flipV="1">
              <a:off x="4634030" y="5641351"/>
              <a:ext cx="792401" cy="415040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50"/>
            <p:cNvCxnSpPr/>
            <p:nvPr/>
          </p:nvCxnSpPr>
          <p:spPr>
            <a:xfrm flipH="1">
              <a:off x="5390052" y="5325701"/>
              <a:ext cx="157265" cy="800492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接點 56"/>
            <p:cNvCxnSpPr/>
            <p:nvPr/>
          </p:nvCxnSpPr>
          <p:spPr>
            <a:xfrm flipV="1">
              <a:off x="4640876" y="5353670"/>
              <a:ext cx="916555" cy="314777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接點 61"/>
            <p:cNvCxnSpPr/>
            <p:nvPr/>
          </p:nvCxnSpPr>
          <p:spPr>
            <a:xfrm>
              <a:off x="4846210" y="4570818"/>
              <a:ext cx="744884" cy="836553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接點 65"/>
            <p:cNvCxnSpPr/>
            <p:nvPr/>
          </p:nvCxnSpPr>
          <p:spPr>
            <a:xfrm flipV="1">
              <a:off x="4857342" y="4574921"/>
              <a:ext cx="1400177" cy="36782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接點 70"/>
            <p:cNvCxnSpPr/>
            <p:nvPr/>
          </p:nvCxnSpPr>
          <p:spPr>
            <a:xfrm flipV="1">
              <a:off x="5569095" y="4576676"/>
              <a:ext cx="640278" cy="757563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群組 114"/>
          <p:cNvGrpSpPr/>
          <p:nvPr/>
        </p:nvGrpSpPr>
        <p:grpSpPr>
          <a:xfrm>
            <a:off x="4659862" y="4282341"/>
            <a:ext cx="3326965" cy="1962733"/>
            <a:chOff x="3135861" y="4282340"/>
            <a:chExt cx="3326965" cy="1962733"/>
          </a:xfrm>
        </p:grpSpPr>
        <p:cxnSp>
          <p:nvCxnSpPr>
            <p:cNvPr id="80" name="直線接點 79"/>
            <p:cNvCxnSpPr/>
            <p:nvPr/>
          </p:nvCxnSpPr>
          <p:spPr>
            <a:xfrm flipH="1">
              <a:off x="4163495" y="5073573"/>
              <a:ext cx="320721" cy="309749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接點 80"/>
            <p:cNvCxnSpPr/>
            <p:nvPr/>
          </p:nvCxnSpPr>
          <p:spPr>
            <a:xfrm>
              <a:off x="3135861" y="4957769"/>
              <a:ext cx="1030204" cy="420719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接點 81"/>
            <p:cNvCxnSpPr/>
            <p:nvPr/>
          </p:nvCxnSpPr>
          <p:spPr>
            <a:xfrm>
              <a:off x="4266466" y="4316363"/>
              <a:ext cx="218251" cy="750915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接點 82"/>
            <p:cNvCxnSpPr/>
            <p:nvPr/>
          </p:nvCxnSpPr>
          <p:spPr>
            <a:xfrm>
              <a:off x="4474905" y="5067416"/>
              <a:ext cx="514794" cy="113006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接點 83"/>
            <p:cNvCxnSpPr/>
            <p:nvPr/>
          </p:nvCxnSpPr>
          <p:spPr>
            <a:xfrm flipH="1">
              <a:off x="4073642" y="5375558"/>
              <a:ext cx="90393" cy="851823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接點 84"/>
            <p:cNvCxnSpPr/>
            <p:nvPr/>
          </p:nvCxnSpPr>
          <p:spPr>
            <a:xfrm flipV="1">
              <a:off x="4838586" y="5656272"/>
              <a:ext cx="308399" cy="588801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接點 85"/>
            <p:cNvCxnSpPr/>
            <p:nvPr/>
          </p:nvCxnSpPr>
          <p:spPr>
            <a:xfrm flipH="1" flipV="1">
              <a:off x="5151413" y="5663616"/>
              <a:ext cx="1311413" cy="257641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接點 86"/>
            <p:cNvCxnSpPr/>
            <p:nvPr/>
          </p:nvCxnSpPr>
          <p:spPr>
            <a:xfrm>
              <a:off x="4981234" y="5176950"/>
              <a:ext cx="168872" cy="491715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接點 87"/>
            <p:cNvCxnSpPr/>
            <p:nvPr/>
          </p:nvCxnSpPr>
          <p:spPr>
            <a:xfrm flipH="1">
              <a:off x="4985025" y="4669086"/>
              <a:ext cx="572405" cy="509682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接點 88"/>
            <p:cNvCxnSpPr/>
            <p:nvPr/>
          </p:nvCxnSpPr>
          <p:spPr>
            <a:xfrm>
              <a:off x="5542912" y="4282340"/>
              <a:ext cx="10202" cy="388378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接點 89"/>
            <p:cNvCxnSpPr/>
            <p:nvPr/>
          </p:nvCxnSpPr>
          <p:spPr>
            <a:xfrm>
              <a:off x="5557432" y="4675025"/>
              <a:ext cx="882804" cy="746130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D941300-7497-4D01-8DE1-C717823B7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113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390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ac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矩形 356"/>
          <p:cNvSpPr/>
          <p:nvPr/>
        </p:nvSpPr>
        <p:spPr>
          <a:xfrm>
            <a:off x="4637690" y="4303989"/>
            <a:ext cx="3342290" cy="1923393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58" name="群組 357"/>
          <p:cNvGrpSpPr/>
          <p:nvPr/>
        </p:nvGrpSpPr>
        <p:grpSpPr>
          <a:xfrm>
            <a:off x="5064836" y="4475567"/>
            <a:ext cx="2768080" cy="1673379"/>
            <a:chOff x="3540836" y="4475566"/>
            <a:chExt cx="2768080" cy="1673379"/>
          </a:xfrm>
        </p:grpSpPr>
        <p:sp>
          <p:nvSpPr>
            <p:cNvPr id="359" name="流程圖: 接點 358"/>
            <p:cNvSpPr/>
            <p:nvPr/>
          </p:nvSpPr>
          <p:spPr>
            <a:xfrm>
              <a:off x="3815337" y="4782600"/>
              <a:ext cx="197069" cy="197069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0" name="流程圖: 接點 359"/>
            <p:cNvSpPr/>
            <p:nvPr/>
          </p:nvSpPr>
          <p:spPr>
            <a:xfrm>
              <a:off x="4784835" y="4517214"/>
              <a:ext cx="197069" cy="197069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1" name="流程圖: 接點 360"/>
            <p:cNvSpPr/>
            <p:nvPr/>
          </p:nvSpPr>
          <p:spPr>
            <a:xfrm>
              <a:off x="4559189" y="5557738"/>
              <a:ext cx="197069" cy="197069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2" name="流程圖: 接點 361"/>
            <p:cNvSpPr/>
            <p:nvPr/>
          </p:nvSpPr>
          <p:spPr>
            <a:xfrm>
              <a:off x="3540836" y="5459203"/>
              <a:ext cx="197069" cy="197069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3" name="流程圖: 接點 362"/>
            <p:cNvSpPr/>
            <p:nvPr/>
          </p:nvSpPr>
          <p:spPr>
            <a:xfrm>
              <a:off x="5441813" y="5265684"/>
              <a:ext cx="197069" cy="197069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4" name="流程圖: 接點 363"/>
            <p:cNvSpPr/>
            <p:nvPr/>
          </p:nvSpPr>
          <p:spPr>
            <a:xfrm>
              <a:off x="5303946" y="5951876"/>
              <a:ext cx="197069" cy="197069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5" name="流程圖: 接點 364"/>
            <p:cNvSpPr/>
            <p:nvPr/>
          </p:nvSpPr>
          <p:spPr>
            <a:xfrm>
              <a:off x="6111847" y="4475566"/>
              <a:ext cx="197069" cy="197069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66" name="群組 365"/>
          <p:cNvGrpSpPr/>
          <p:nvPr/>
        </p:nvGrpSpPr>
        <p:grpSpPr>
          <a:xfrm>
            <a:off x="5156145" y="4570819"/>
            <a:ext cx="2625374" cy="1555375"/>
            <a:chOff x="3632145" y="4570818"/>
            <a:chExt cx="2625374" cy="1555375"/>
          </a:xfrm>
        </p:grpSpPr>
        <p:cxnSp>
          <p:nvCxnSpPr>
            <p:cNvPr id="367" name="直線接點 366"/>
            <p:cNvCxnSpPr>
              <a:stCxn id="359" idx="1"/>
              <a:endCxn id="361" idx="5"/>
            </p:cNvCxnSpPr>
            <p:nvPr/>
          </p:nvCxnSpPr>
          <p:spPr>
            <a:xfrm>
              <a:off x="3844197" y="4811460"/>
              <a:ext cx="883201" cy="914487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直線接點 367"/>
            <p:cNvCxnSpPr/>
            <p:nvPr/>
          </p:nvCxnSpPr>
          <p:spPr>
            <a:xfrm flipV="1">
              <a:off x="3637336" y="4845184"/>
              <a:ext cx="300276" cy="735278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直線接點 368"/>
            <p:cNvCxnSpPr/>
            <p:nvPr/>
          </p:nvCxnSpPr>
          <p:spPr>
            <a:xfrm flipV="1">
              <a:off x="3900490" y="4605814"/>
              <a:ext cx="1001174" cy="290988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直線接點 369"/>
            <p:cNvCxnSpPr/>
            <p:nvPr/>
          </p:nvCxnSpPr>
          <p:spPr>
            <a:xfrm flipV="1">
              <a:off x="4657723" y="4604317"/>
              <a:ext cx="236514" cy="1077430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直線接點 370"/>
            <p:cNvCxnSpPr/>
            <p:nvPr/>
          </p:nvCxnSpPr>
          <p:spPr>
            <a:xfrm>
              <a:off x="3632145" y="5555259"/>
              <a:ext cx="1063779" cy="112885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直線接點 371"/>
            <p:cNvCxnSpPr/>
            <p:nvPr/>
          </p:nvCxnSpPr>
          <p:spPr>
            <a:xfrm flipH="1" flipV="1">
              <a:off x="4634030" y="5641351"/>
              <a:ext cx="792401" cy="415040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直線接點 372"/>
            <p:cNvCxnSpPr/>
            <p:nvPr/>
          </p:nvCxnSpPr>
          <p:spPr>
            <a:xfrm flipH="1">
              <a:off x="5390052" y="5325701"/>
              <a:ext cx="157265" cy="800492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直線接點 373"/>
            <p:cNvCxnSpPr/>
            <p:nvPr/>
          </p:nvCxnSpPr>
          <p:spPr>
            <a:xfrm flipV="1">
              <a:off x="4640876" y="5353670"/>
              <a:ext cx="916555" cy="314777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直線接點 374"/>
            <p:cNvCxnSpPr/>
            <p:nvPr/>
          </p:nvCxnSpPr>
          <p:spPr>
            <a:xfrm>
              <a:off x="4846210" y="4570818"/>
              <a:ext cx="744884" cy="836553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直線接點 375"/>
            <p:cNvCxnSpPr/>
            <p:nvPr/>
          </p:nvCxnSpPr>
          <p:spPr>
            <a:xfrm flipV="1">
              <a:off x="4857342" y="4574921"/>
              <a:ext cx="1400177" cy="36782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直線接點 376"/>
            <p:cNvCxnSpPr/>
            <p:nvPr/>
          </p:nvCxnSpPr>
          <p:spPr>
            <a:xfrm flipV="1">
              <a:off x="5569095" y="4576676"/>
              <a:ext cx="640278" cy="757563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8" name="群組 377"/>
          <p:cNvGrpSpPr/>
          <p:nvPr/>
        </p:nvGrpSpPr>
        <p:grpSpPr>
          <a:xfrm>
            <a:off x="4659862" y="4282341"/>
            <a:ext cx="3326965" cy="1962733"/>
            <a:chOff x="3135861" y="4282340"/>
            <a:chExt cx="3326965" cy="1962733"/>
          </a:xfrm>
        </p:grpSpPr>
        <p:cxnSp>
          <p:nvCxnSpPr>
            <p:cNvPr id="379" name="直線接點 378"/>
            <p:cNvCxnSpPr/>
            <p:nvPr/>
          </p:nvCxnSpPr>
          <p:spPr>
            <a:xfrm flipH="1">
              <a:off x="4163495" y="5073573"/>
              <a:ext cx="320721" cy="309749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直線接點 379"/>
            <p:cNvCxnSpPr/>
            <p:nvPr/>
          </p:nvCxnSpPr>
          <p:spPr>
            <a:xfrm>
              <a:off x="3135861" y="4957769"/>
              <a:ext cx="1030204" cy="420719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直線接點 380"/>
            <p:cNvCxnSpPr/>
            <p:nvPr/>
          </p:nvCxnSpPr>
          <p:spPr>
            <a:xfrm>
              <a:off x="4266466" y="4316363"/>
              <a:ext cx="218251" cy="750915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直線接點 381"/>
            <p:cNvCxnSpPr/>
            <p:nvPr/>
          </p:nvCxnSpPr>
          <p:spPr>
            <a:xfrm>
              <a:off x="4474905" y="5067416"/>
              <a:ext cx="514794" cy="113006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直線接點 382"/>
            <p:cNvCxnSpPr/>
            <p:nvPr/>
          </p:nvCxnSpPr>
          <p:spPr>
            <a:xfrm flipH="1">
              <a:off x="4073642" y="5375558"/>
              <a:ext cx="90393" cy="851823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直線接點 383"/>
            <p:cNvCxnSpPr/>
            <p:nvPr/>
          </p:nvCxnSpPr>
          <p:spPr>
            <a:xfrm flipV="1">
              <a:off x="4838586" y="5656272"/>
              <a:ext cx="308399" cy="588801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直線接點 384"/>
            <p:cNvCxnSpPr/>
            <p:nvPr/>
          </p:nvCxnSpPr>
          <p:spPr>
            <a:xfrm flipH="1" flipV="1">
              <a:off x="5151413" y="5663616"/>
              <a:ext cx="1311413" cy="257641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直線接點 385"/>
            <p:cNvCxnSpPr/>
            <p:nvPr/>
          </p:nvCxnSpPr>
          <p:spPr>
            <a:xfrm>
              <a:off x="4981234" y="5176950"/>
              <a:ext cx="168872" cy="491715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直線接點 386"/>
            <p:cNvCxnSpPr/>
            <p:nvPr/>
          </p:nvCxnSpPr>
          <p:spPr>
            <a:xfrm flipH="1">
              <a:off x="4985025" y="4669086"/>
              <a:ext cx="572405" cy="509682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直線接點 387"/>
            <p:cNvCxnSpPr/>
            <p:nvPr/>
          </p:nvCxnSpPr>
          <p:spPr>
            <a:xfrm>
              <a:off x="5542912" y="4282340"/>
              <a:ext cx="10202" cy="388378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直線接點 388"/>
            <p:cNvCxnSpPr/>
            <p:nvPr/>
          </p:nvCxnSpPr>
          <p:spPr>
            <a:xfrm>
              <a:off x="5557432" y="4675025"/>
              <a:ext cx="882804" cy="746130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50" y="1739666"/>
            <a:ext cx="8058150" cy="2251725"/>
          </a:xfrm>
        </p:spPr>
        <p:txBody>
          <a:bodyPr numCol="1">
            <a:norm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Delaunay Model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line segmentation is drawn between each pair of planted points whose corresponding cells in the occupancy model share a common border segment.</a:t>
            </a:r>
            <a:endParaRPr lang="en-US" altLang="zh-TW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 Mosaic Models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2" name="群組 311"/>
          <p:cNvGrpSpPr/>
          <p:nvPr/>
        </p:nvGrpSpPr>
        <p:grpSpPr>
          <a:xfrm>
            <a:off x="5155714" y="4553210"/>
            <a:ext cx="2628193" cy="1480005"/>
            <a:chOff x="3631713" y="4553209"/>
            <a:chExt cx="2628193" cy="1480005"/>
          </a:xfrm>
        </p:grpSpPr>
        <p:cxnSp>
          <p:nvCxnSpPr>
            <p:cNvPr id="313" name="直線接點 312"/>
            <p:cNvCxnSpPr/>
            <p:nvPr/>
          </p:nvCxnSpPr>
          <p:spPr>
            <a:xfrm>
              <a:off x="3948788" y="4922776"/>
              <a:ext cx="753982" cy="780691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直線接點 313"/>
            <p:cNvCxnSpPr/>
            <p:nvPr/>
          </p:nvCxnSpPr>
          <p:spPr>
            <a:xfrm flipV="1">
              <a:off x="3631713" y="4925628"/>
              <a:ext cx="269112" cy="658967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直線接點 314"/>
            <p:cNvCxnSpPr/>
            <p:nvPr/>
          </p:nvCxnSpPr>
          <p:spPr>
            <a:xfrm flipV="1">
              <a:off x="3924441" y="4619334"/>
              <a:ext cx="941206" cy="273559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直線接點 315"/>
            <p:cNvCxnSpPr/>
            <p:nvPr/>
          </p:nvCxnSpPr>
          <p:spPr>
            <a:xfrm flipV="1">
              <a:off x="4645279" y="4672618"/>
              <a:ext cx="228805" cy="1042310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直線接點 316"/>
            <p:cNvCxnSpPr/>
            <p:nvPr/>
          </p:nvCxnSpPr>
          <p:spPr>
            <a:xfrm>
              <a:off x="3664130" y="5557810"/>
              <a:ext cx="1014203" cy="107624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直線接點 317"/>
            <p:cNvCxnSpPr/>
            <p:nvPr/>
          </p:nvCxnSpPr>
          <p:spPr>
            <a:xfrm flipH="1" flipV="1">
              <a:off x="4615021" y="5633672"/>
              <a:ext cx="750198" cy="392936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直線接點 318"/>
            <p:cNvCxnSpPr/>
            <p:nvPr/>
          </p:nvCxnSpPr>
          <p:spPr>
            <a:xfrm flipH="1">
              <a:off x="5413046" y="5334239"/>
              <a:ext cx="137321" cy="698975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直線接點 319"/>
            <p:cNvCxnSpPr/>
            <p:nvPr/>
          </p:nvCxnSpPr>
          <p:spPr>
            <a:xfrm flipV="1">
              <a:off x="4689088" y="5327308"/>
              <a:ext cx="940022" cy="322837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直線接點 320"/>
            <p:cNvCxnSpPr/>
            <p:nvPr/>
          </p:nvCxnSpPr>
          <p:spPr>
            <a:xfrm>
              <a:off x="4905333" y="4636466"/>
              <a:ext cx="705453" cy="792270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直線接點 321"/>
            <p:cNvCxnSpPr/>
            <p:nvPr/>
          </p:nvCxnSpPr>
          <p:spPr>
            <a:xfrm flipV="1">
              <a:off x="4838065" y="4574939"/>
              <a:ext cx="1421841" cy="37352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直線接點 322"/>
            <p:cNvCxnSpPr/>
            <p:nvPr/>
          </p:nvCxnSpPr>
          <p:spPr>
            <a:xfrm flipV="1">
              <a:off x="5521898" y="4553209"/>
              <a:ext cx="703019" cy="831795"/>
            </a:xfrm>
            <a:prstGeom prst="line">
              <a:avLst/>
            </a:prstGeom>
            <a:ln w="190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0" name="矩形 389"/>
          <p:cNvSpPr/>
          <p:nvPr/>
        </p:nvSpPr>
        <p:spPr>
          <a:xfrm>
            <a:off x="3716653" y="3991629"/>
            <a:ext cx="4930140" cy="2583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7D0FABE-1684-4BC9-8F72-70025DA5B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114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817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8" dur="indefinite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8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390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線接點 13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of Texture Analysis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內容版面配置區 2"/>
          <p:cNvSpPr txBox="1">
            <a:spLocks/>
          </p:cNvSpPr>
          <p:nvPr/>
        </p:nvSpPr>
        <p:spPr>
          <a:xfrm>
            <a:off x="1732344" y="1449281"/>
            <a:ext cx="8900811" cy="5500157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9.2 &amp; 9.3 co-occurrence  </a:t>
            </a: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顆粒大小</a:t>
            </a:r>
            <a:endParaRPr lang="en-US" altLang="zh-TW" sz="3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9.4 autocorrelation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顆粒、隨機性</a:t>
            </a:r>
            <a:endParaRPr lang="en-US" altLang="zh-TW" sz="3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9.5 digital transform methods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方向、顆粒</a:t>
            </a:r>
            <a:endParaRPr lang="en-US" altLang="zh-TW" sz="3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9.6 texture energy (convolution) </a:t>
            </a: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segmentation</a:t>
            </a:r>
          </a:p>
          <a:p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9.7 texture </a:t>
            </a:r>
            <a:r>
              <a:rPr lang="en-US" altLang="zh-TW" sz="30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edgeness</a:t>
            </a: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Edge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的粗細、方向</a:t>
            </a:r>
            <a:endParaRPr lang="en-US" altLang="zh-TW" sz="3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9.8 vector dispersion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粗糙、平坦</a:t>
            </a:r>
            <a:endParaRPr lang="en-US" altLang="zh-TW" sz="3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9.9 relative extrema density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顆粒</a:t>
            </a:r>
            <a:endParaRPr lang="en-US" altLang="zh-TW" sz="3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9.10 mathematical morphology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顆粒、碎形</a:t>
            </a:r>
            <a:endParaRPr lang="en-US" altLang="zh-TW" sz="3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9.11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~ 9.13 autoregression, Markov random field, random mosaic models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係數推測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EF1D667-C331-4FCC-8FE8-011F339C1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117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6561047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AFCFEC-E31E-4BD7-9EC6-9E232C0BC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66219"/>
            <a:ext cx="7886700" cy="1325563"/>
          </a:xfrm>
        </p:spPr>
        <p:txBody>
          <a:bodyPr/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71A9918-08A1-45AF-979B-6310860F0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118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6622978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8569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/>
              <a:t>Application</a:t>
            </a:r>
            <a:endParaRPr lang="zh-TW" altLang="en-US" sz="1500" dirty="0"/>
          </a:p>
        </p:txBody>
      </p:sp>
      <p:sp>
        <p:nvSpPr>
          <p:cNvPr id="129" name="圓角矩形 128"/>
          <p:cNvSpPr/>
          <p:nvPr/>
        </p:nvSpPr>
        <p:spPr>
          <a:xfrm>
            <a:off x="6666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/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2499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Statistical Texture Feature Approach</a:t>
            </a:r>
            <a:endParaRPr lang="zh-TW" altLang="en-US" dirty="0"/>
          </a:p>
        </p:txBody>
      </p:sp>
      <p:grpSp>
        <p:nvGrpSpPr>
          <p:cNvPr id="154" name="群組 153"/>
          <p:cNvGrpSpPr/>
          <p:nvPr/>
        </p:nvGrpSpPr>
        <p:grpSpPr>
          <a:xfrm>
            <a:off x="1972848" y="2541051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23" name="橢圓 222"/>
          <p:cNvSpPr/>
          <p:nvPr/>
        </p:nvSpPr>
        <p:spPr>
          <a:xfrm>
            <a:off x="8084607" y="2597625"/>
            <a:ext cx="106417" cy="10641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4" name="橢圓 223"/>
          <p:cNvSpPr/>
          <p:nvPr/>
        </p:nvSpPr>
        <p:spPr>
          <a:xfrm>
            <a:off x="8640155" y="2597624"/>
            <a:ext cx="106417" cy="10641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＞形箭號 152"/>
          <p:cNvSpPr/>
          <p:nvPr/>
        </p:nvSpPr>
        <p:spPr>
          <a:xfrm rot="16200000">
            <a:off x="8047931" y="2795496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6" name="圓角矩形圖說文字 145"/>
          <p:cNvSpPr/>
          <p:nvPr/>
        </p:nvSpPr>
        <p:spPr>
          <a:xfrm>
            <a:off x="7779318" y="1746320"/>
            <a:ext cx="2129928" cy="587521"/>
          </a:xfrm>
          <a:prstGeom prst="wedgeRoundRectCallout">
            <a:avLst>
              <a:gd name="adj1" fmla="val -33407"/>
              <a:gd name="adj2" fmla="val 68397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Structural Approach to Texture Model</a:t>
            </a:r>
            <a:endParaRPr lang="zh-TW" alt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圓角矩形圖說文字 146"/>
          <p:cNvSpPr/>
          <p:nvPr/>
        </p:nvSpPr>
        <p:spPr>
          <a:xfrm flipH="1">
            <a:off x="6782488" y="2034277"/>
            <a:ext cx="2294768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2E75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Texture Segmentation</a:t>
            </a:r>
            <a:endParaRPr lang="zh-TW" altLang="en-US" dirty="0">
              <a:solidFill>
                <a:srgbClr val="2E75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A5354E0-ABF0-4020-8646-B1206ED5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119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5560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 tmFilter="0,0; .5, 1; 1, 1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146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00" tmFilter="0,0; .5, 0; 1, 1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3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05955 -2.59259E-6 " pathEditMode="relative" rAng="0" ptsTypes="AA">
                                      <p:cBhvr>
                                        <p:cTn id="49" dur="7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" tmFilter="0,0; .5, 1; 1, 1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147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2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200" tmFilter="0,0; .5, 0; 1, 1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xit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29" grpId="0" animBg="1"/>
      <p:bldP spid="129" grpId="1" animBg="1"/>
      <p:bldP spid="128" grpId="0" animBg="1"/>
      <p:bldP spid="128" grpId="1" animBg="1"/>
      <p:bldP spid="223" grpId="0" animBg="1"/>
      <p:bldP spid="223" grpId="1" animBg="1"/>
      <p:bldP spid="224" grpId="0" animBg="1"/>
      <p:bldP spid="224" grpId="1" animBg="1"/>
      <p:bldP spid="153" grpId="0" animBg="1"/>
      <p:bldP spid="153" grpId="1" animBg="1"/>
      <p:bldP spid="153" grpId="2" animBg="1"/>
      <p:bldP spid="146" grpId="0" animBg="1"/>
      <p:bldP spid="146" grpId="1" animBg="1"/>
      <p:bldP spid="146" grpId="2" animBg="1"/>
      <p:bldP spid="147" grpId="0" animBg="1"/>
      <p:bldP spid="147" grpId="1" animBg="1"/>
      <p:bldP spid="147" grpId="2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50" y="2132332"/>
            <a:ext cx="8058150" cy="1430741"/>
          </a:xfrm>
        </p:spPr>
        <p:txBody>
          <a:bodyPr numCol="1">
            <a:norm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region has homogeneous texture, and each pair of adjacent region is differently textured</a:t>
            </a:r>
          </a:p>
        </p:txBody>
      </p:sp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Texture Segmentation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「texture segmentation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14" y="4010298"/>
            <a:ext cx="3836288" cy="256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A5C5904-C5D6-4BEE-8203-CBD2DF563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120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8536161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8569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/>
              <a:t>Application</a:t>
            </a:r>
            <a:endParaRPr lang="zh-TW" altLang="en-US" sz="1500" dirty="0"/>
          </a:p>
        </p:txBody>
      </p:sp>
      <p:sp>
        <p:nvSpPr>
          <p:cNvPr id="129" name="圓角矩形 128"/>
          <p:cNvSpPr/>
          <p:nvPr/>
        </p:nvSpPr>
        <p:spPr>
          <a:xfrm>
            <a:off x="6666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/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2499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Texture Feature Approach</a:t>
            </a:r>
            <a:endParaRPr lang="zh-TW" altLang="en-US" dirty="0"/>
          </a:p>
        </p:txBody>
      </p:sp>
      <p:grpSp>
        <p:nvGrpSpPr>
          <p:cNvPr id="154" name="群組 153"/>
          <p:cNvGrpSpPr/>
          <p:nvPr/>
        </p:nvGrpSpPr>
        <p:grpSpPr>
          <a:xfrm>
            <a:off x="1972848" y="2541051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24" name="橢圓 223"/>
          <p:cNvSpPr/>
          <p:nvPr/>
        </p:nvSpPr>
        <p:spPr>
          <a:xfrm>
            <a:off x="8640155" y="2597624"/>
            <a:ext cx="106417" cy="10641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6" name="橢圓 225"/>
          <p:cNvSpPr/>
          <p:nvPr/>
        </p:nvSpPr>
        <p:spPr>
          <a:xfrm>
            <a:off x="9080138" y="2602386"/>
            <a:ext cx="106417" cy="10641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＞形箭號 152"/>
          <p:cNvSpPr/>
          <p:nvPr/>
        </p:nvSpPr>
        <p:spPr>
          <a:xfrm rot="16200000">
            <a:off x="8600087" y="2795496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7" name="圓角矩形圖說文字 146"/>
          <p:cNvSpPr/>
          <p:nvPr/>
        </p:nvSpPr>
        <p:spPr>
          <a:xfrm flipH="1">
            <a:off x="6782488" y="2034277"/>
            <a:ext cx="2294768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2E75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Texture Segmentation</a:t>
            </a:r>
            <a:endParaRPr lang="zh-TW" altLang="en-US" dirty="0">
              <a:solidFill>
                <a:srgbClr val="2E75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圓角矩形圖說文字 148"/>
          <p:cNvSpPr/>
          <p:nvPr/>
        </p:nvSpPr>
        <p:spPr>
          <a:xfrm flipH="1">
            <a:off x="7479978" y="1746320"/>
            <a:ext cx="1971336" cy="587521"/>
          </a:xfrm>
          <a:prstGeom prst="wedgeRoundRectCallout">
            <a:avLst>
              <a:gd name="adj1" fmla="val -33407"/>
              <a:gd name="adj2" fmla="val 68397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2E75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Synthetic Texture Image Generation</a:t>
            </a:r>
            <a:endParaRPr lang="zh-TW" altLang="en-US" dirty="0">
              <a:solidFill>
                <a:srgbClr val="2E75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20277DA-F31F-4CAA-8EA1-99066C34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121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7533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 tmFilter="0,0; .5, 1; 1, 1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147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00" tmFilter="0,0; .5, 0; 1, 1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3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04792 -2.59259E-6 " pathEditMode="relative" rAng="0" ptsTypes="AA">
                                      <p:cBhvr>
                                        <p:cTn id="49" dur="7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" tmFilter="0,0; .5, 1; 1, 1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2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200" tmFilter="0,0; .5, 0; 1, 1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xit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29" grpId="0" animBg="1"/>
      <p:bldP spid="129" grpId="1" animBg="1"/>
      <p:bldP spid="128" grpId="0" animBg="1"/>
      <p:bldP spid="128" grpId="1" animBg="1"/>
      <p:bldP spid="224" grpId="0" animBg="1"/>
      <p:bldP spid="224" grpId="1" animBg="1"/>
      <p:bldP spid="226" grpId="0" animBg="1"/>
      <p:bldP spid="226" grpId="1" animBg="1"/>
      <p:bldP spid="153" grpId="0" animBg="1"/>
      <p:bldP spid="153" grpId="1" animBg="1"/>
      <p:bldP spid="153" grpId="2" animBg="1"/>
      <p:bldP spid="147" grpId="0" animBg="1"/>
      <p:bldP spid="147" grpId="1" animBg="1"/>
      <p:bldP spid="147" grpId="2" animBg="1"/>
      <p:bldP spid="149" grpId="0" animBg="1"/>
      <p:bldP spid="149" grpId="1" animBg="1"/>
      <p:bldP spid="149" grpId="2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263" y="1449281"/>
            <a:ext cx="3425006" cy="512585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581" y="1449281"/>
            <a:ext cx="3469902" cy="5125859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E2900663-E21E-49B0-A96C-DC0F4188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Synthetic Texture Image Generation</a:t>
            </a:r>
            <a:endParaRPr lang="zh-TW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7385C9A-6243-4DAC-BF15-0D173F449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122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122192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264" y="1690690"/>
            <a:ext cx="3352356" cy="490921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513" y="1690690"/>
            <a:ext cx="3270945" cy="4909213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C122D50E-F0B8-4F19-8AF6-3818A7A75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Synthetic Texture Image Generation</a:t>
            </a:r>
            <a:endParaRPr lang="zh-TW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AA1FBA8-ACD8-46BA-98B5-D45BE5FE3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123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7315999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551" y="5060770"/>
            <a:ext cx="714475" cy="714475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864" y="4479665"/>
            <a:ext cx="1876687" cy="1876687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084168DD-AF1D-45D4-A3B2-3F9BCADD9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49" y="365127"/>
            <a:ext cx="8939894" cy="1325563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Synthetic Texture Image Generation</a:t>
            </a:r>
            <a:endParaRPr lang="zh-TW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A67CDF6-5D0F-49EF-9668-C0639D8C7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124</a:t>
            </a:r>
            <a:endParaRPr lang="zh-TW" altLang="en-US" dirty="0"/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ABC9EA7F-5471-4105-AF40-A11265A19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6925" y="1589463"/>
            <a:ext cx="8058150" cy="1430741"/>
          </a:xfrm>
        </p:spPr>
        <p:txBody>
          <a:bodyPr numCol="1">
            <a:normAutofit/>
          </a:bodyPr>
          <a:lstStyle/>
          <a:p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Step0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Input sample texture</a:t>
            </a:r>
          </a:p>
        </p:txBody>
      </p:sp>
    </p:spTree>
    <p:extLst>
      <p:ext uri="{BB962C8B-B14F-4D97-AF65-F5344CB8AC3E}">
        <p14:creationId xmlns:p14="http://schemas.microsoft.com/office/powerpoint/2010/main" val="236141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Characterizing Texture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50" y="1817914"/>
            <a:ext cx="7886700" cy="4158063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image texture is described by </a:t>
            </a:r>
          </a:p>
          <a:p>
            <a:pPr lvl="1"/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its primitives</a:t>
            </a:r>
          </a:p>
          <a:p>
            <a:pPr lvl="1"/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its primitives</a:t>
            </a:r>
          </a:p>
          <a:p>
            <a:pPr lvl="1"/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 spatial organization or layout. </a:t>
            </a:r>
          </a:p>
          <a:p>
            <a:pPr lvl="1"/>
            <a:endParaRPr lang="en-US" altLang="zh-TW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texture can be qualitatively evaluated as some properties.</a:t>
            </a:r>
          </a:p>
        </p:txBody>
      </p:sp>
      <p:pic>
        <p:nvPicPr>
          <p:cNvPr id="8" name="圖片 10"/>
          <p:cNvPicPr>
            <a:picLocks noChangeAspect="1"/>
          </p:cNvPicPr>
          <p:nvPr/>
        </p:nvPicPr>
        <p:blipFill rotWithShape="1">
          <a:blip r:embed="rId3"/>
          <a:srcRect l="68090" r="1047" b="66922"/>
          <a:stretch/>
        </p:blipFill>
        <p:spPr>
          <a:xfrm>
            <a:off x="2045494" y="5091419"/>
            <a:ext cx="2586892" cy="1644637"/>
          </a:xfrm>
          <a:prstGeom prst="rect">
            <a:avLst/>
          </a:prstGeom>
        </p:spPr>
      </p:pic>
      <p:pic>
        <p:nvPicPr>
          <p:cNvPr id="9" name="圖片 12"/>
          <p:cNvPicPr>
            <a:picLocks noChangeAspect="1"/>
          </p:cNvPicPr>
          <p:nvPr/>
        </p:nvPicPr>
        <p:blipFill rotWithShape="1">
          <a:blip r:embed="rId3"/>
          <a:srcRect l="68090" t="33628" r="1047" b="41537"/>
          <a:stretch/>
        </p:blipFill>
        <p:spPr>
          <a:xfrm>
            <a:off x="4893469" y="5454499"/>
            <a:ext cx="2586892" cy="1234831"/>
          </a:xfrm>
          <a:prstGeom prst="rect">
            <a:avLst/>
          </a:prstGeom>
        </p:spPr>
      </p:pic>
      <p:pic>
        <p:nvPicPr>
          <p:cNvPr id="11" name="圖片 14"/>
          <p:cNvPicPr>
            <a:picLocks noChangeAspect="1"/>
          </p:cNvPicPr>
          <p:nvPr/>
        </p:nvPicPr>
        <p:blipFill rotWithShape="1">
          <a:blip r:embed="rId3"/>
          <a:srcRect l="68090" t="58780" r="1047" b="1923"/>
          <a:stretch/>
        </p:blipFill>
        <p:spPr>
          <a:xfrm>
            <a:off x="7741444" y="4767629"/>
            <a:ext cx="2586892" cy="1953846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299F333-97A7-4C58-89B1-2926E9D42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11</a:t>
            </a:r>
            <a:endParaRPr lang="zh-TW" alt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CC7FC6-B62D-4EED-A752-086314C24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97" y="4289375"/>
            <a:ext cx="2253167" cy="22531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0A6E7A-54D0-4230-97D2-28A1821532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860" y="4289374"/>
            <a:ext cx="2253167" cy="225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551" y="5126494"/>
            <a:ext cx="714475" cy="714475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3991829" y="5357211"/>
            <a:ext cx="338958" cy="34684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864" y="4545387"/>
            <a:ext cx="1876687" cy="1876687"/>
          </a:xfrm>
          <a:prstGeom prst="rect">
            <a:avLst/>
          </a:prstGeom>
        </p:spPr>
      </p:pic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弧形箭號 (下彎) 13"/>
          <p:cNvSpPr/>
          <p:nvPr/>
        </p:nvSpPr>
        <p:spPr>
          <a:xfrm rot="20653846">
            <a:off x="3840816" y="3705100"/>
            <a:ext cx="3020842" cy="1159641"/>
          </a:xfrm>
          <a:prstGeom prst="curvedDownArrow">
            <a:avLst>
              <a:gd name="adj1" fmla="val 9433"/>
              <a:gd name="adj2" fmla="val 24772"/>
              <a:gd name="adj3" fmla="val 2339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30" name="圖片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t="32835" r="51207" b="19196"/>
          <a:stretch/>
        </p:blipFill>
        <p:spPr>
          <a:xfrm>
            <a:off x="6731664" y="4563905"/>
            <a:ext cx="316048" cy="34272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708754" y="4560024"/>
            <a:ext cx="338958" cy="34684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標題 1">
            <a:extLst>
              <a:ext uri="{FF2B5EF4-FFF2-40B4-BE49-F238E27FC236}">
                <a16:creationId xmlns:a16="http://schemas.microsoft.com/office/drawing/2014/main" id="{1E4F880B-E1DE-4F3D-A238-8D8BDF770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Synthetic Texture Image Generation</a:t>
            </a:r>
            <a:endParaRPr lang="zh-TW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5D2843F-9B38-4B11-87A9-E9CC45DAF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125</a:t>
            </a:r>
            <a:endParaRPr lang="zh-TW" altLang="en-US" dirty="0"/>
          </a:p>
        </p:txBody>
      </p:sp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35BC2D98-E6AB-4190-9560-BB2987AB8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6925" y="1589463"/>
            <a:ext cx="8058150" cy="1430741"/>
          </a:xfrm>
        </p:spPr>
        <p:txBody>
          <a:bodyPr numCol="1">
            <a:normAutofit/>
          </a:bodyPr>
          <a:lstStyle/>
          <a:p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Step1: 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Choose a region from the original texture sample image as the initial region.</a:t>
            </a:r>
          </a:p>
        </p:txBody>
      </p:sp>
    </p:spTree>
    <p:extLst>
      <p:ext uri="{BB962C8B-B14F-4D97-AF65-F5344CB8AC3E}">
        <p14:creationId xmlns:p14="http://schemas.microsoft.com/office/powerpoint/2010/main" val="424482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14" grpId="0" animBg="1"/>
      <p:bldP spid="14" grpId="1" animBg="1"/>
      <p:bldP spid="9" grpId="0" animBg="1"/>
      <p:bldP spid="9" grpId="1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551" y="5119514"/>
            <a:ext cx="714475" cy="71447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864" y="4538407"/>
            <a:ext cx="1876687" cy="187668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t="32835" r="51207" b="19196"/>
          <a:stretch/>
        </p:blipFill>
        <p:spPr>
          <a:xfrm>
            <a:off x="6731664" y="4556925"/>
            <a:ext cx="316048" cy="34272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962386" y="4553044"/>
            <a:ext cx="93947" cy="34684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Synthetic Texture Image Generation</a:t>
            </a:r>
            <a:endParaRPr lang="zh-TW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弧形箭號 (下彎) 13"/>
          <p:cNvSpPr/>
          <p:nvPr/>
        </p:nvSpPr>
        <p:spPr>
          <a:xfrm rot="20837048" flipH="1">
            <a:off x="4047029" y="3694847"/>
            <a:ext cx="2895116" cy="1099319"/>
          </a:xfrm>
          <a:prstGeom prst="curvedDownArrow">
            <a:avLst>
              <a:gd name="adj1" fmla="val 9433"/>
              <a:gd name="adj2" fmla="val 24772"/>
              <a:gd name="adj3" fmla="val 2339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8C83C43-D95D-4994-8A19-5AA868598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126</a:t>
            </a:r>
            <a:endParaRPr lang="zh-TW" altLang="en-US" dirty="0"/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49EE935E-4FB9-4C44-A03C-5DFB8831F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6925" y="1589463"/>
            <a:ext cx="8058150" cy="1430741"/>
          </a:xfrm>
        </p:spPr>
        <p:txBody>
          <a:bodyPr numCol="1">
            <a:normAutofit/>
          </a:bodyPr>
          <a:lstStyle/>
          <a:p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Step2: 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 the region with the similar edges in the original image.</a:t>
            </a:r>
          </a:p>
        </p:txBody>
      </p:sp>
    </p:spTree>
    <p:extLst>
      <p:ext uri="{BB962C8B-B14F-4D97-AF65-F5344CB8AC3E}">
        <p14:creationId xmlns:p14="http://schemas.microsoft.com/office/powerpoint/2010/main" val="153995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4" grpId="0" animBg="1"/>
      <p:bldP spid="14" grpId="1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865" y="4479665"/>
            <a:ext cx="1876687" cy="187668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7" t="17245" r="31715" b="35313"/>
          <a:stretch/>
        </p:blipFill>
        <p:spPr>
          <a:xfrm>
            <a:off x="7047714" y="4498184"/>
            <a:ext cx="331077" cy="338959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552" y="5060772"/>
            <a:ext cx="714475" cy="714475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4129777" y="5187675"/>
            <a:ext cx="338958" cy="34684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Synthetic Texture Image Generation</a:t>
            </a:r>
            <a:endParaRPr lang="zh-TW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弧形箭號 (下彎) 13"/>
          <p:cNvSpPr/>
          <p:nvPr/>
        </p:nvSpPr>
        <p:spPr>
          <a:xfrm rot="20840541">
            <a:off x="4042396" y="3566739"/>
            <a:ext cx="3173148" cy="1159641"/>
          </a:xfrm>
          <a:prstGeom prst="curvedDownArrow">
            <a:avLst>
              <a:gd name="adj1" fmla="val 9433"/>
              <a:gd name="adj2" fmla="val 24772"/>
              <a:gd name="adj3" fmla="val 2339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30" name="圖片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t="32835" r="51207" b="19196"/>
          <a:stretch/>
        </p:blipFill>
        <p:spPr>
          <a:xfrm>
            <a:off x="6731665" y="4498183"/>
            <a:ext cx="316048" cy="34272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020183" y="4487548"/>
            <a:ext cx="338958" cy="34684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96AD342-A40E-4616-81DA-C9066E6A2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127</a:t>
            </a:r>
            <a:endParaRPr lang="zh-TW" altLang="en-US" dirty="0"/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92F1F639-00E2-4896-A768-DF56CF4BC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6925" y="1589463"/>
            <a:ext cx="8058150" cy="1430741"/>
          </a:xfrm>
        </p:spPr>
        <p:txBody>
          <a:bodyPr numCol="1">
            <a:normAutofit/>
          </a:bodyPr>
          <a:lstStyle/>
          <a:p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Step3: 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Paste it on the result image.</a:t>
            </a:r>
          </a:p>
        </p:txBody>
      </p:sp>
    </p:spTree>
    <p:extLst>
      <p:ext uri="{BB962C8B-B14F-4D97-AF65-F5344CB8AC3E}">
        <p14:creationId xmlns:p14="http://schemas.microsoft.com/office/powerpoint/2010/main" val="212556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14" grpId="0" animBg="1"/>
      <p:bldP spid="14" grpId="1" animBg="1"/>
      <p:bldP spid="9" grpId="0" animBg="1"/>
      <p:bldP spid="9" grpId="1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864" y="4584678"/>
            <a:ext cx="1876687" cy="1876687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552" y="5165785"/>
            <a:ext cx="714475" cy="714475"/>
          </a:xfrm>
          <a:prstGeom prst="rect">
            <a:avLst/>
          </a:prstGeom>
        </p:spPr>
      </p:pic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Synthetic Texture Image Generation</a:t>
            </a:r>
            <a:endParaRPr lang="zh-TW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24E449-5FC4-488D-BF9B-9D6BA3750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128</a:t>
            </a:r>
            <a:endParaRPr lang="zh-TW" altLang="en-US" dirty="0"/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45610544-07D7-4BE1-A51F-0F9EAB54F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6925" y="1589463"/>
            <a:ext cx="8058150" cy="1430741"/>
          </a:xfrm>
        </p:spPr>
        <p:txBody>
          <a:bodyPr numCol="1">
            <a:normAutofit/>
          </a:bodyPr>
          <a:lstStyle/>
          <a:p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Step4: 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 to Step2 and repeat.</a:t>
            </a:r>
          </a:p>
        </p:txBody>
      </p:sp>
    </p:spTree>
    <p:extLst>
      <p:ext uri="{BB962C8B-B14F-4D97-AF65-F5344CB8AC3E}">
        <p14:creationId xmlns:p14="http://schemas.microsoft.com/office/powerpoint/2010/main" val="392770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13" y="2109826"/>
            <a:ext cx="1876687" cy="1876687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01" y="2690933"/>
            <a:ext cx="714475" cy="714475"/>
          </a:xfrm>
          <a:prstGeom prst="rect">
            <a:avLst/>
          </a:prstGeom>
        </p:spPr>
      </p:pic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Synthetic Texture Image Generation</a:t>
            </a:r>
            <a:endParaRPr lang="zh-TW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向下箭號 3"/>
          <p:cNvSpPr/>
          <p:nvPr/>
        </p:nvSpPr>
        <p:spPr>
          <a:xfrm>
            <a:off x="7423874" y="4110154"/>
            <a:ext cx="180561" cy="364529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" name="群組 6"/>
          <p:cNvGrpSpPr/>
          <p:nvPr/>
        </p:nvGrpSpPr>
        <p:grpSpPr>
          <a:xfrm>
            <a:off x="6575813" y="4598323"/>
            <a:ext cx="1876687" cy="1875600"/>
            <a:chOff x="5051812" y="4728163"/>
            <a:chExt cx="1876687" cy="1875600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1812" y="4728163"/>
              <a:ext cx="1866605" cy="1872000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5052899" y="4728163"/>
              <a:ext cx="1875600" cy="1875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4" name="文字方塊 13"/>
          <p:cNvSpPr txBox="1"/>
          <p:nvPr/>
        </p:nvSpPr>
        <p:spPr>
          <a:xfrm>
            <a:off x="5019098" y="4105350"/>
            <a:ext cx="2325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Boundary optimization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32143D0-A55B-4BA4-AAA7-E1AD1F54D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129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7378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4" grpId="0"/>
      <p:bldP spid="14" grpId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Synthetic Texture Image Generation</a:t>
            </a:r>
            <a:endParaRPr lang="zh-TW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152650" y="1624900"/>
            <a:ext cx="2135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/>
              <a:t>More result</a:t>
            </a:r>
            <a:endParaRPr lang="zh-TW" altLang="en-US" sz="3200" dirty="0"/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3"/>
          <a:srcRect l="4245" t="20003" r="72586" b="46983"/>
          <a:stretch/>
        </p:blipFill>
        <p:spPr>
          <a:xfrm>
            <a:off x="2879288" y="2472407"/>
            <a:ext cx="1808771" cy="1764000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3"/>
          <a:srcRect l="27777" t="20003" r="48595" b="46983"/>
          <a:stretch/>
        </p:blipFill>
        <p:spPr>
          <a:xfrm>
            <a:off x="4688058" y="2472407"/>
            <a:ext cx="1844588" cy="1764000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3"/>
          <a:srcRect l="51654" t="20003" r="24717" b="46983"/>
          <a:stretch/>
        </p:blipFill>
        <p:spPr>
          <a:xfrm>
            <a:off x="6496829" y="2472407"/>
            <a:ext cx="1844589" cy="176400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3"/>
          <a:srcRect l="75422" t="20003" r="1127" b="46983"/>
          <a:stretch/>
        </p:blipFill>
        <p:spPr>
          <a:xfrm>
            <a:off x="8319449" y="2472407"/>
            <a:ext cx="1830738" cy="1764000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3"/>
          <a:srcRect l="1159" t="6520" r="90697" b="81917"/>
          <a:stretch/>
        </p:blipFill>
        <p:spPr>
          <a:xfrm>
            <a:off x="1860961" y="2304834"/>
            <a:ext cx="683393" cy="664143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3"/>
          <a:srcRect l="9146" t="67262" r="61835" b="1903"/>
          <a:stretch/>
        </p:blipFill>
        <p:spPr>
          <a:xfrm>
            <a:off x="2889601" y="4732890"/>
            <a:ext cx="2425501" cy="1764000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3"/>
          <a:srcRect l="39217" t="67262" r="31649" b="1903"/>
          <a:stretch/>
        </p:blipFill>
        <p:spPr>
          <a:xfrm>
            <a:off x="5315102" y="4732890"/>
            <a:ext cx="2435089" cy="1764000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 rotWithShape="1">
          <a:blip r:embed="rId3"/>
          <a:srcRect l="69288" t="67262" r="2305" b="1903"/>
          <a:stretch/>
        </p:blipFill>
        <p:spPr>
          <a:xfrm>
            <a:off x="7750190" y="4732890"/>
            <a:ext cx="2374370" cy="1764000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 rotWithShape="1">
          <a:blip r:embed="rId3"/>
          <a:srcRect l="1479" t="55763" r="88312" b="33177"/>
          <a:stretch/>
        </p:blipFill>
        <p:spPr>
          <a:xfrm>
            <a:off x="1774332" y="4540384"/>
            <a:ext cx="856648" cy="635267"/>
          </a:xfrm>
          <a:prstGeom prst="rect">
            <a:avLst/>
          </a:prstGeom>
        </p:spPr>
      </p:pic>
      <p:cxnSp>
        <p:nvCxnSpPr>
          <p:cNvPr id="4" name="直線單箭頭接點 3"/>
          <p:cNvCxnSpPr>
            <a:stCxn id="5" idx="3"/>
          </p:cNvCxnSpPr>
          <p:nvPr/>
        </p:nvCxnSpPr>
        <p:spPr>
          <a:xfrm>
            <a:off x="5014400" y="4479890"/>
            <a:ext cx="511016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/>
          <p:cNvSpPr txBox="1"/>
          <p:nvPr/>
        </p:nvSpPr>
        <p:spPr>
          <a:xfrm>
            <a:off x="2846306" y="4295224"/>
            <a:ext cx="2168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Increase window size</a:t>
            </a:r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880809B-7304-483A-8FBE-CB4CD6D42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130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5312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Synthetic Texture Image Generation</a:t>
            </a:r>
            <a:endParaRPr lang="zh-TW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152650" y="1624900"/>
            <a:ext cx="2135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result</a:t>
            </a:r>
            <a:endParaRPr lang="zh-TW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/>
          <a:srcRect t="45979" r="51380"/>
          <a:stretch/>
        </p:blipFill>
        <p:spPr>
          <a:xfrm>
            <a:off x="2175268" y="3777704"/>
            <a:ext cx="3192517" cy="282991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3"/>
          <a:srcRect l="54262" t="45829"/>
          <a:stretch/>
        </p:blipFill>
        <p:spPr>
          <a:xfrm>
            <a:off x="6994634" y="3777706"/>
            <a:ext cx="3003331" cy="2837793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3"/>
          <a:srcRect l="68748" t="20129" r="16606" b="62114"/>
          <a:stretch/>
        </p:blipFill>
        <p:spPr>
          <a:xfrm>
            <a:off x="8015450" y="2269114"/>
            <a:ext cx="961696" cy="930166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3"/>
          <a:srcRect l="17967" t="20129" r="66827" b="62114"/>
          <a:stretch/>
        </p:blipFill>
        <p:spPr>
          <a:xfrm>
            <a:off x="3272284" y="2269114"/>
            <a:ext cx="998482" cy="930166"/>
          </a:xfrm>
          <a:prstGeom prst="rect">
            <a:avLst/>
          </a:prstGeom>
        </p:spPr>
      </p:pic>
      <p:sp>
        <p:nvSpPr>
          <p:cNvPr id="8" name="向下箭號 7"/>
          <p:cNvSpPr/>
          <p:nvPr/>
        </p:nvSpPr>
        <p:spPr>
          <a:xfrm>
            <a:off x="3625694" y="3278405"/>
            <a:ext cx="291662" cy="425669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下箭號 19"/>
          <p:cNvSpPr/>
          <p:nvPr/>
        </p:nvSpPr>
        <p:spPr>
          <a:xfrm>
            <a:off x="8350467" y="3278405"/>
            <a:ext cx="291662" cy="425669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3EB78B1-C2F0-4676-A182-C3FDB17A3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131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1229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8569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/>
              <a:t>Application</a:t>
            </a:r>
            <a:endParaRPr lang="zh-TW" altLang="en-US" sz="1500" dirty="0"/>
          </a:p>
        </p:txBody>
      </p:sp>
      <p:sp>
        <p:nvSpPr>
          <p:cNvPr id="129" name="圓角矩形 128"/>
          <p:cNvSpPr/>
          <p:nvPr/>
        </p:nvSpPr>
        <p:spPr>
          <a:xfrm>
            <a:off x="6666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/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2499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Statistical Texture Feature Approach</a:t>
            </a:r>
            <a:endParaRPr lang="zh-TW" altLang="en-US" dirty="0"/>
          </a:p>
        </p:txBody>
      </p:sp>
      <p:grpSp>
        <p:nvGrpSpPr>
          <p:cNvPr id="154" name="群組 153"/>
          <p:cNvGrpSpPr/>
          <p:nvPr/>
        </p:nvGrpSpPr>
        <p:grpSpPr>
          <a:xfrm>
            <a:off x="1972848" y="2541051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25" name="橢圓 224"/>
          <p:cNvSpPr/>
          <p:nvPr/>
        </p:nvSpPr>
        <p:spPr>
          <a:xfrm>
            <a:off x="9534189" y="2602642"/>
            <a:ext cx="106417" cy="10641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6" name="橢圓 225"/>
          <p:cNvSpPr/>
          <p:nvPr/>
        </p:nvSpPr>
        <p:spPr>
          <a:xfrm>
            <a:off x="9080138" y="2602386"/>
            <a:ext cx="106417" cy="10641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＞形箭號 152"/>
          <p:cNvSpPr/>
          <p:nvPr/>
        </p:nvSpPr>
        <p:spPr>
          <a:xfrm rot="16200000">
            <a:off x="9036067" y="2795496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9" name="圓角矩形圖說文字 148"/>
          <p:cNvSpPr/>
          <p:nvPr/>
        </p:nvSpPr>
        <p:spPr>
          <a:xfrm flipH="1">
            <a:off x="7479978" y="1746320"/>
            <a:ext cx="1971336" cy="587521"/>
          </a:xfrm>
          <a:prstGeom prst="wedgeRoundRectCallout">
            <a:avLst>
              <a:gd name="adj1" fmla="val -33407"/>
              <a:gd name="adj2" fmla="val 68397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2E75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Synthetic Texture Image Generation</a:t>
            </a:r>
            <a:endParaRPr lang="zh-TW" altLang="en-US" dirty="0">
              <a:solidFill>
                <a:srgbClr val="2E75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圓角矩形圖說文字 147"/>
          <p:cNvSpPr/>
          <p:nvPr/>
        </p:nvSpPr>
        <p:spPr>
          <a:xfrm flipH="1">
            <a:off x="7790022" y="2041883"/>
            <a:ext cx="2145676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2E75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 from Texture</a:t>
            </a:r>
            <a:endParaRPr lang="zh-TW" altLang="en-US" dirty="0">
              <a:solidFill>
                <a:srgbClr val="2E75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3A5D633-82CD-4E45-BF71-4968B75C4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132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9554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 tmFilter="0,0; .5, 1; 1, 1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00" tmFilter="0,0; .5, 0; 1, 1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3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59259E-6 L 0.04913 -2.59259E-6 " pathEditMode="relative" rAng="0" ptsTypes="AA">
                                      <p:cBhvr>
                                        <p:cTn id="49" dur="7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" tmFilter="0,0; .5, 1; 1, 1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148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2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200" tmFilter="0,0; .5, 0; 1, 1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xit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29" grpId="0" animBg="1"/>
      <p:bldP spid="129" grpId="1" animBg="1"/>
      <p:bldP spid="128" grpId="0" animBg="1"/>
      <p:bldP spid="128" grpId="1" animBg="1"/>
      <p:bldP spid="225" grpId="0" animBg="1"/>
      <p:bldP spid="225" grpId="1" animBg="1"/>
      <p:bldP spid="226" grpId="0" animBg="1"/>
      <p:bldP spid="226" grpId="1" animBg="1"/>
      <p:bldP spid="153" grpId="0" animBg="1"/>
      <p:bldP spid="153" grpId="1" animBg="1"/>
      <p:bldP spid="153" grpId="2" animBg="1"/>
      <p:bldP spid="149" grpId="0" animBg="1"/>
      <p:bldP spid="149" grpId="1" animBg="1"/>
      <p:bldP spid="149" grpId="2" animBg="1"/>
      <p:bldP spid="148" grpId="0" animBg="1"/>
      <p:bldP spid="148" grpId="1" animBg="1"/>
      <p:bldP spid="148" grpId="2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49" y="1765699"/>
            <a:ext cx="8058150" cy="3778339"/>
          </a:xfrm>
        </p:spPr>
        <p:txBody>
          <a:bodyPr numCol="1">
            <a:norm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image texture gradients to estimate surface orientation of the observation 3D object</a:t>
            </a: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Assumption: the observed texture area no depth changes and no texture changes in observed texture area, and no sub-textures</a:t>
            </a:r>
          </a:p>
        </p:txBody>
      </p:sp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Shape from Texture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4158839-78EB-4811-B73B-31EE3CD82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133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6035197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Shape from Texture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286" y="1765698"/>
            <a:ext cx="4402876" cy="4351338"/>
          </a:xfr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2603E06-6A3E-45A9-95F7-60D6F7DDD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134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85823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2651" y="622015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Texture Properties</a:t>
            </a:r>
            <a:b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51" y="2304833"/>
            <a:ext cx="3427535" cy="4104882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Fineness</a:t>
            </a: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Coarseness</a:t>
            </a: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Contrast</a:t>
            </a: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Directionality</a:t>
            </a: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Roughness</a:t>
            </a: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Regularity</a:t>
            </a: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Smoothness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4780879" y="1263543"/>
            <a:ext cx="4699182" cy="639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207" y="2601150"/>
            <a:ext cx="3350147" cy="21283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939" y="2377132"/>
            <a:ext cx="3350146" cy="25303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843" y="2617413"/>
            <a:ext cx="3383565" cy="22466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73" r="43939"/>
          <a:stretch/>
        </p:blipFill>
        <p:spPr>
          <a:xfrm>
            <a:off x="6429601" y="2576758"/>
            <a:ext cx="3302043" cy="21876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5" b="21545"/>
          <a:stretch/>
        </p:blipFill>
        <p:spPr>
          <a:xfrm>
            <a:off x="6477428" y="2421049"/>
            <a:ext cx="3337778" cy="24492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063" y="2603093"/>
            <a:ext cx="3838123" cy="2250346"/>
          </a:xfrm>
          <a:prstGeom prst="rect">
            <a:avLst/>
          </a:prstGeom>
        </p:spPr>
      </p:pic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1EB7AE5-F202-49BB-9D42-F1D5856F8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1628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Shape from Texture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1" t="11061" r="52452" b="2634"/>
          <a:stretch/>
        </p:blipFill>
        <p:spPr bwMode="auto">
          <a:xfrm>
            <a:off x="2794001" y="2413000"/>
            <a:ext cx="3175000" cy="334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347" y="3023128"/>
            <a:ext cx="3076575" cy="2124075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33FE0B8-14B8-4DAA-9C5E-E88A8C90F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135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5744699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Shape from Texture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" t="1243" r="68590" b="79689"/>
          <a:stretch/>
        </p:blipFill>
        <p:spPr>
          <a:xfrm>
            <a:off x="3589868" y="1795092"/>
            <a:ext cx="1689470" cy="904743"/>
          </a:xfrm>
        </p:spPr>
      </p:pic>
      <p:pic>
        <p:nvPicPr>
          <p:cNvPr id="9" name="內容版面配置區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5" t="1243" r="35028" b="79689"/>
          <a:stretch/>
        </p:blipFill>
        <p:spPr>
          <a:xfrm>
            <a:off x="5380567" y="1795091"/>
            <a:ext cx="1689470" cy="904743"/>
          </a:xfrm>
          <a:prstGeom prst="rect">
            <a:avLst/>
          </a:prstGeom>
        </p:spPr>
      </p:pic>
      <p:pic>
        <p:nvPicPr>
          <p:cNvPr id="10" name="內容版面配置區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2" t="1243" r="1631" b="79689"/>
          <a:stretch/>
        </p:blipFill>
        <p:spPr>
          <a:xfrm>
            <a:off x="7171267" y="1795091"/>
            <a:ext cx="1689468" cy="904743"/>
          </a:xfrm>
          <a:prstGeom prst="rect">
            <a:avLst/>
          </a:prstGeom>
        </p:spPr>
      </p:pic>
      <p:pic>
        <p:nvPicPr>
          <p:cNvPr id="11" name="內容版面配置區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" t="29067" r="68599" b="40191"/>
          <a:stretch/>
        </p:blipFill>
        <p:spPr>
          <a:xfrm>
            <a:off x="3615321" y="3128961"/>
            <a:ext cx="1681154" cy="1459968"/>
          </a:xfrm>
          <a:prstGeom prst="rect">
            <a:avLst/>
          </a:prstGeom>
        </p:spPr>
      </p:pic>
      <p:pic>
        <p:nvPicPr>
          <p:cNvPr id="12" name="內容版面配置區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29067" r="35038" b="40191"/>
          <a:stretch/>
        </p:blipFill>
        <p:spPr>
          <a:xfrm>
            <a:off x="5397022" y="3128963"/>
            <a:ext cx="1690974" cy="1459967"/>
          </a:xfrm>
          <a:prstGeom prst="rect">
            <a:avLst/>
          </a:prstGeom>
        </p:spPr>
      </p:pic>
      <p:pic>
        <p:nvPicPr>
          <p:cNvPr id="13" name="內容版面配置區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82" t="29067" r="1631" b="40191"/>
          <a:stretch/>
        </p:blipFill>
        <p:spPr>
          <a:xfrm>
            <a:off x="7187723" y="3128963"/>
            <a:ext cx="1673013" cy="1459967"/>
          </a:xfrm>
          <a:prstGeom prst="rect">
            <a:avLst/>
          </a:prstGeom>
        </p:spPr>
      </p:pic>
      <p:pic>
        <p:nvPicPr>
          <p:cNvPr id="14" name="內容版面配置區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7" t="68395" r="75258" b="4365"/>
          <a:stretch/>
        </p:blipFill>
        <p:spPr>
          <a:xfrm>
            <a:off x="3952215" y="4937307"/>
            <a:ext cx="1045196" cy="1502239"/>
          </a:xfrm>
          <a:prstGeom prst="rect">
            <a:avLst/>
          </a:prstGeom>
        </p:spPr>
      </p:pic>
      <p:pic>
        <p:nvPicPr>
          <p:cNvPr id="15" name="內容版面配置區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6" t="68395" r="41696" b="4365"/>
          <a:stretch/>
        </p:blipFill>
        <p:spPr>
          <a:xfrm>
            <a:off x="5736167" y="4937307"/>
            <a:ext cx="1062299" cy="1502239"/>
          </a:xfrm>
          <a:prstGeom prst="rect">
            <a:avLst/>
          </a:prstGeom>
        </p:spPr>
      </p:pic>
      <p:pic>
        <p:nvPicPr>
          <p:cNvPr id="16" name="內容版面配置區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4" t="68395" r="8366" b="4365"/>
          <a:stretch/>
        </p:blipFill>
        <p:spPr>
          <a:xfrm>
            <a:off x="7533612" y="4937307"/>
            <a:ext cx="1057938" cy="1502239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12A077B-B331-4FB5-92E8-DD582E926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136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7144478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8569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/>
              <a:t>Application</a:t>
            </a:r>
            <a:endParaRPr lang="zh-TW" altLang="en-US" sz="1500" dirty="0"/>
          </a:p>
        </p:txBody>
      </p:sp>
      <p:sp>
        <p:nvSpPr>
          <p:cNvPr id="129" name="圓角矩形 128"/>
          <p:cNvSpPr/>
          <p:nvPr/>
        </p:nvSpPr>
        <p:spPr>
          <a:xfrm>
            <a:off x="6666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/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2499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Statistical Texture Feature Approach</a:t>
            </a:r>
            <a:endParaRPr lang="zh-TW" altLang="en-US" dirty="0"/>
          </a:p>
        </p:txBody>
      </p:sp>
      <p:grpSp>
        <p:nvGrpSpPr>
          <p:cNvPr id="154" name="群組 153"/>
          <p:cNvGrpSpPr/>
          <p:nvPr/>
        </p:nvGrpSpPr>
        <p:grpSpPr>
          <a:xfrm>
            <a:off x="1972848" y="2541051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25" name="橢圓 224"/>
          <p:cNvSpPr/>
          <p:nvPr/>
        </p:nvSpPr>
        <p:spPr>
          <a:xfrm>
            <a:off x="9534189" y="2602642"/>
            <a:ext cx="106417" cy="10641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7" name="橢圓 226"/>
          <p:cNvSpPr/>
          <p:nvPr/>
        </p:nvSpPr>
        <p:spPr>
          <a:xfrm>
            <a:off x="10076367" y="2602141"/>
            <a:ext cx="106417" cy="1064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＞形箭號 152"/>
          <p:cNvSpPr/>
          <p:nvPr/>
        </p:nvSpPr>
        <p:spPr>
          <a:xfrm rot="16200000">
            <a:off x="9488599" y="2795496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8" name="圓角矩形圖說文字 147"/>
          <p:cNvSpPr/>
          <p:nvPr/>
        </p:nvSpPr>
        <p:spPr>
          <a:xfrm flipH="1">
            <a:off x="7790022" y="2041883"/>
            <a:ext cx="2145676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 from Texture</a:t>
            </a:r>
            <a:endParaRPr lang="zh-TW" altLang="en-US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圓角矩形圖說文字 149"/>
          <p:cNvSpPr/>
          <p:nvPr/>
        </p:nvSpPr>
        <p:spPr>
          <a:xfrm flipH="1">
            <a:off x="9158181" y="2041872"/>
            <a:ext cx="1153415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zh-TW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31F8450-C287-45D0-BA13-C692A43A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137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4808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 tmFilter="0,0; .5, 1; 1, 1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148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00" tmFilter="0,0; .5, 0; 1, 1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3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0.06059 -2.59259E-6 " pathEditMode="relative" rAng="0" ptsTypes="AA">
                                      <p:cBhvr>
                                        <p:cTn id="49" dur="7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" tmFilter="0,0; .5, 1; 1, 1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150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2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200" tmFilter="0,0; .5, 0; 1, 1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xit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29" grpId="0" animBg="1"/>
      <p:bldP spid="129" grpId="1" animBg="1"/>
      <p:bldP spid="128" grpId="0" animBg="1"/>
      <p:bldP spid="128" grpId="1" animBg="1"/>
      <p:bldP spid="225" grpId="0" animBg="1"/>
      <p:bldP spid="225" grpId="1" animBg="1"/>
      <p:bldP spid="227" grpId="0" animBg="1"/>
      <p:bldP spid="227" grpId="1" animBg="1"/>
      <p:bldP spid="153" grpId="0" animBg="1"/>
      <p:bldP spid="153" grpId="1" animBg="1"/>
      <p:bldP spid="153" grpId="2" animBg="1"/>
      <p:bldP spid="148" grpId="0" animBg="1"/>
      <p:bldP spid="148" grpId="1" animBg="1"/>
      <p:bldP spid="148" grpId="2" animBg="1"/>
      <p:bldP spid="150" grpId="0" animBg="1"/>
      <p:bldP spid="150" grpId="1" animBg="1"/>
      <p:bldP spid="150" grpId="2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690689"/>
            <a:ext cx="9123330" cy="4586464"/>
          </a:xfrm>
        </p:spPr>
        <p:txBody>
          <a:bodyPr numCol="1">
            <a:noAutofit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Texture: in terms of primitives (or </a:t>
            </a:r>
            <a:r>
              <a:rPr lang="en-US" altLang="zh-TW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texels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their spatial relationships</a:t>
            </a:r>
          </a:p>
          <a:p>
            <a:endParaRPr lang="en-US" altLang="zh-TW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reviewed a number of different textural feature extraction techniques</a:t>
            </a:r>
          </a:p>
          <a:p>
            <a:endParaRPr lang="en-US" altLang="zh-TW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Qualitatively, texture analysis works</a:t>
            </a:r>
          </a:p>
          <a:p>
            <a:endParaRPr lang="en-US" altLang="zh-TW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Quantitatively, the techniques are generally not dependable</a:t>
            </a:r>
          </a:p>
        </p:txBody>
      </p:sp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1929D55-5AAD-43C0-9766-BE3A61193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138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38545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2152649" y="1635553"/>
            <a:ext cx="8058150" cy="5091069"/>
          </a:xfrm>
        </p:spPr>
        <p:txBody>
          <a:bodyPr numCol="1">
            <a:normAutofit/>
          </a:bodyPr>
          <a:lstStyle/>
          <a:p>
            <a:pPr>
              <a:lnSpc>
                <a:spcPts val="1200"/>
              </a:lnSpc>
            </a:pPr>
            <a:r>
              <a:rPr lang="en-US" altLang="zh-TW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Computer and  Robot Vision Volume I: Ch.9 Texture</a:t>
            </a:r>
          </a:p>
          <a:p>
            <a:pPr>
              <a:lnSpc>
                <a:spcPts val="1200"/>
              </a:lnSpc>
            </a:pPr>
            <a:r>
              <a:rPr lang="en-US" altLang="zh-TW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NTU Computer Vision I, ch9_2006_PPT, ch9_2013_PPT, ch9_2014_PPT, ch9_2019_PPT</a:t>
            </a:r>
          </a:p>
          <a:p>
            <a:pPr>
              <a:lnSpc>
                <a:spcPts val="1200"/>
              </a:lnSpc>
            </a:pPr>
            <a:r>
              <a:rPr lang="en-US" altLang="zh-TW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Washington</a:t>
            </a:r>
          </a:p>
          <a:p>
            <a:pPr lvl="1">
              <a:lnSpc>
                <a:spcPts val="1200"/>
              </a:lnSpc>
            </a:pP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https://courses.cs.washington.edu/courses/cse455/09wi/Lects/lect12.pdf</a:t>
            </a:r>
          </a:p>
          <a:p>
            <a:pPr>
              <a:lnSpc>
                <a:spcPts val="1200"/>
              </a:lnSpc>
            </a:pPr>
            <a:r>
              <a:rPr lang="en-US" altLang="zh-TW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Wiki</a:t>
            </a:r>
          </a:p>
          <a:p>
            <a:pPr lvl="1">
              <a:lnSpc>
                <a:spcPts val="1200"/>
              </a:lnSpc>
            </a:pP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https://en.wikipedia.org/wiki/Joint_probability_distribution</a:t>
            </a:r>
          </a:p>
          <a:p>
            <a:pPr lvl="1">
              <a:lnSpc>
                <a:spcPts val="1200"/>
              </a:lnSpc>
            </a:pP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https://en.wikipedia.org/wiki/Autocorrelation</a:t>
            </a:r>
          </a:p>
          <a:p>
            <a:pPr lvl="1">
              <a:lnSpc>
                <a:spcPts val="1200"/>
              </a:lnSpc>
            </a:pP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https://en.wikipedia.org/wiki/Convolution</a:t>
            </a:r>
          </a:p>
          <a:p>
            <a:pPr lvl="1">
              <a:lnSpc>
                <a:spcPts val="1200"/>
              </a:lnSpc>
            </a:pP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https://en.wikipedia.org/wiki/Fractal</a:t>
            </a:r>
          </a:p>
          <a:p>
            <a:pPr lvl="1">
              <a:lnSpc>
                <a:spcPts val="1200"/>
              </a:lnSpc>
            </a:pP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https://en.wikipedia.org/wiki/Fractal_landscape</a:t>
            </a:r>
          </a:p>
          <a:p>
            <a:pPr lvl="1">
              <a:lnSpc>
                <a:spcPts val="1200"/>
              </a:lnSpc>
            </a:pP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https://en.wikipedia.org/wiki/Voronoi_diagram</a:t>
            </a:r>
          </a:p>
          <a:p>
            <a:pPr lvl="1">
              <a:lnSpc>
                <a:spcPts val="1200"/>
              </a:lnSpc>
            </a:pP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https://en.wikipedia.org/wiki/Delaunay_triangulation</a:t>
            </a:r>
          </a:p>
          <a:p>
            <a:pPr>
              <a:lnSpc>
                <a:spcPts val="1200"/>
              </a:lnSpc>
            </a:pPr>
            <a:r>
              <a:rPr lang="en-US" altLang="zh-TW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Fractal Foundation</a:t>
            </a:r>
          </a:p>
          <a:p>
            <a:pPr lvl="1">
              <a:lnSpc>
                <a:spcPts val="1200"/>
              </a:lnSpc>
            </a:pP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http://fractalfoundation.org/resources/what-are-fractals/</a:t>
            </a:r>
          </a:p>
          <a:p>
            <a:pPr>
              <a:lnSpc>
                <a:spcPts val="1200"/>
              </a:lnSpc>
            </a:pPr>
            <a:r>
              <a:rPr lang="en-US" altLang="zh-TW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Deviant Art</a:t>
            </a:r>
          </a:p>
          <a:p>
            <a:pPr marL="685800" lvl="2">
              <a:lnSpc>
                <a:spcPts val="1200"/>
              </a:lnSpc>
              <a:spcBef>
                <a:spcPts val="1000"/>
              </a:spcBef>
            </a:pP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http://www.deviantart.com/digitalart/fractals/rawfractal/</a:t>
            </a:r>
          </a:p>
          <a:p>
            <a:pPr marL="228600" lvl="1">
              <a:lnSpc>
                <a:spcPts val="1200"/>
              </a:lnSpc>
              <a:spcBef>
                <a:spcPts val="1000"/>
              </a:spcBef>
            </a:pPr>
            <a:r>
              <a:rPr lang="en-US" altLang="zh-TW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London Bricks</a:t>
            </a:r>
          </a:p>
          <a:p>
            <a:pPr marL="685800" lvl="2">
              <a:lnSpc>
                <a:spcPts val="1200"/>
              </a:lnSpc>
              <a:spcBef>
                <a:spcPts val="1000"/>
              </a:spcBef>
            </a:pP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http://www.londonbricks-uk.co.uk/</a:t>
            </a:r>
          </a:p>
          <a:p>
            <a:pPr marL="228600" lvl="1">
              <a:lnSpc>
                <a:spcPts val="1200"/>
              </a:lnSpc>
              <a:spcBef>
                <a:spcPts val="1000"/>
              </a:spcBef>
            </a:pPr>
            <a:r>
              <a:rPr lang="en-US" altLang="zh-TW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HIPR2</a:t>
            </a:r>
          </a:p>
          <a:p>
            <a:pPr marL="685800" lvl="2">
              <a:lnSpc>
                <a:spcPts val="1200"/>
              </a:lnSpc>
              <a:spcBef>
                <a:spcPts val="1000"/>
              </a:spcBef>
            </a:pP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http://homepages.inf.ed.ac.uk/rbf/HIPR2/fourier.htm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37B9D12-06DC-406B-9AB0-DBD501B34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139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916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33333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300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300"/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"/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9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2651" y="622015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Texture Properties</a:t>
            </a:r>
            <a:b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內容版面配置區 2"/>
          <p:cNvSpPr txBox="1">
            <a:spLocks/>
          </p:cNvSpPr>
          <p:nvPr/>
        </p:nvSpPr>
        <p:spPr>
          <a:xfrm>
            <a:off x="2202658" y="2487211"/>
            <a:ext cx="3022846" cy="3815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Granularity</a:t>
            </a: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Randomness</a:t>
            </a: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Lineation</a:t>
            </a: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Mottled</a:t>
            </a: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Irregular</a:t>
            </a: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Hummocky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4780879" y="1263543"/>
            <a:ext cx="4699182" cy="639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32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674" y="2417100"/>
            <a:ext cx="3275971" cy="21839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0"/>
          <a:stretch/>
        </p:blipFill>
        <p:spPr>
          <a:xfrm>
            <a:off x="6786322" y="2338871"/>
            <a:ext cx="2153784" cy="3252323"/>
          </a:xfrm>
          <a:prstGeom prst="rect">
            <a:avLst/>
          </a:prstGeom>
        </p:spPr>
      </p:pic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1EB7AE5-F202-49BB-9D42-F1D5856F8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altLang="zh-TW" dirty="0"/>
              <a:t>13</a:t>
            </a:r>
            <a:endParaRPr lang="zh-TW" altLang="en-US" dirty="0"/>
          </a:p>
        </p:txBody>
      </p:sp>
      <p:pic>
        <p:nvPicPr>
          <p:cNvPr id="1026" name="Picture 2" descr="File:Stretching lineation.JPG - Wikimedia Comm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123" y="2953841"/>
            <a:ext cx="3199569" cy="218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ttled Texture | ClipPix ETC: Educational Photos for Students and Teach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674" y="2474040"/>
            <a:ext cx="2921104" cy="194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ckground,abstract,swirls,irregular,texture - free image from needpix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550" y="2782076"/>
            <a:ext cx="3018409" cy="226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: Comparison between sketch of hummocky cross stratification by... |  Download Scientific Diagra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" t="44133"/>
          <a:stretch/>
        </p:blipFill>
        <p:spPr bwMode="auto">
          <a:xfrm>
            <a:off x="5930642" y="3040047"/>
            <a:ext cx="3835915" cy="216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89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Characterizing Texture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49" y="1899707"/>
            <a:ext cx="9444991" cy="4065214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of these qualities translates into some property of the gray level primitives and the spatial interaction between them.</a:t>
            </a: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b="1" dirty="0"/>
              <a:t>Open issue: </a:t>
            </a:r>
          </a:p>
          <a:p>
            <a:pPr lvl="1" indent="-468000">
              <a:buFont typeface="Wingdings" panose="05000000000000000000" pitchFamily="2" charset="2"/>
              <a:buChar char="Ø"/>
            </a:pPr>
            <a:r>
              <a:rPr lang="en-US" altLang="zh-TW" sz="2800" dirty="0"/>
              <a:t>Map semantic meaning into precise properties.</a:t>
            </a:r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Texture discrimination techniques are for the most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</a:t>
            </a:r>
          </a:p>
          <a:p>
            <a:pPr marL="457200" lvl="1" indent="0">
              <a:buNone/>
            </a:pP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TW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hoc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A20668A-5E7C-422B-98FA-0426C9695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14</a:t>
            </a:r>
            <a:endParaRPr lang="zh-TW" altLang="en-US" dirty="0"/>
          </a:p>
        </p:txBody>
      </p:sp>
      <p:grpSp>
        <p:nvGrpSpPr>
          <p:cNvPr id="8" name="Group 6"/>
          <p:cNvGrpSpPr/>
          <p:nvPr/>
        </p:nvGrpSpPr>
        <p:grpSpPr>
          <a:xfrm>
            <a:off x="3048153" y="5800208"/>
            <a:ext cx="4215986" cy="747459"/>
            <a:chOff x="1823636" y="5286375"/>
            <a:chExt cx="4215986" cy="747459"/>
          </a:xfrm>
        </p:grpSpPr>
        <p:sp>
          <p:nvSpPr>
            <p:cNvPr id="9" name="TextBox 3"/>
            <p:cNvSpPr txBox="1"/>
            <p:nvPr/>
          </p:nvSpPr>
          <p:spPr>
            <a:xfrm>
              <a:off x="1823636" y="5633724"/>
              <a:ext cx="4215986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created for a particular purpose only</a:t>
              </a:r>
            </a:p>
          </p:txBody>
        </p:sp>
        <p:cxnSp>
          <p:nvCxnSpPr>
            <p:cNvPr id="11" name="Straight Arrow Connector 5"/>
            <p:cNvCxnSpPr/>
            <p:nvPr/>
          </p:nvCxnSpPr>
          <p:spPr>
            <a:xfrm flipV="1">
              <a:off x="2266950" y="5286375"/>
              <a:ext cx="0" cy="3429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4181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Texture and Scale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264" y="2699833"/>
            <a:ext cx="3253677" cy="2158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401" y="2699833"/>
            <a:ext cx="3189008" cy="21582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84985" y="1613975"/>
            <a:ext cx="6494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dirty="0"/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F1D55EB2-D7DD-48AB-9BC1-8B210A77B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49" y="1899707"/>
            <a:ext cx="8168110" cy="4593167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one is coarse/fine?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03226C3-5514-44AB-A7B1-6941F757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56128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Texture and Scale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51" y="1690690"/>
            <a:ext cx="8106689" cy="4802184"/>
          </a:xfrm>
        </p:spPr>
        <p:txBody>
          <a:bodyPr>
            <a:normAutofit fontScale="92500"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any textural surface, there exists a scale at which, it appears smooth and “</a:t>
            </a:r>
            <a:r>
              <a:rPr lang="en-US" altLang="zh-TW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textureless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(see from infinite distance)</a:t>
            </a: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resolution increases, the surfaces appears as a fine texture and then a coarse one, and for multiple-scale textural surface the cycle of smooth, fine, and coarse may repeat.</a:t>
            </a: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https://www.youtube.com/watch?v=0vnA_KIojLg</a:t>
            </a:r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0745322-F3AE-4B69-B6A3-C03CE49D7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16</a:t>
            </a:r>
            <a:endParaRPr lang="zh-TW" altLang="en-US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25E2EA9-02ED-4E2E-A120-D914955EA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980" y="3598449"/>
            <a:ext cx="3253677" cy="2158218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0555E67A-8685-4929-B295-1A20B76F2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117" y="3598449"/>
            <a:ext cx="3189008" cy="215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7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Texture and Scale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0745322-F3AE-4B69-B6A3-C03CE49D7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17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635" y="1894374"/>
            <a:ext cx="4257609" cy="394198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077" y="2699833"/>
            <a:ext cx="3534723" cy="194239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9954" y="2699833"/>
            <a:ext cx="3300967" cy="206950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9954" y="2699833"/>
            <a:ext cx="3300967" cy="21063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2679" y="2709470"/>
            <a:ext cx="3235516" cy="2050227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2528" y="2678664"/>
            <a:ext cx="3235516" cy="2228807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297" y="1894374"/>
            <a:ext cx="4257609" cy="3941981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8974667" y="3375379"/>
            <a:ext cx="1177518" cy="8353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736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Texture and Scale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50" y="1899139"/>
            <a:ext cx="7886700" cy="2461847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Texture cannot be analyzed without frame of reference on scale or resolution.</a:t>
            </a: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Texture is a scale-dependent phenomenon.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FC51AD7-593B-4185-98A6-44E7FDEC4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08049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50" y="1726408"/>
            <a:ext cx="7936706" cy="4766466"/>
          </a:xfrm>
        </p:spPr>
        <p:txBody>
          <a:bodyPr>
            <a:noAutofit/>
          </a:bodyPr>
          <a:lstStyle/>
          <a:p>
            <a:pPr marL="342900" indent="-342900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9.1</a:t>
            </a:r>
          </a:p>
          <a:p>
            <a:pPr marL="342900" indent="-342900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 Texture Feature Approach</a:t>
            </a:r>
          </a:p>
          <a:p>
            <a:pPr marL="1257300" lvl="1" indent="-514350">
              <a:buFont typeface="Wingdings" panose="05000000000000000000" pitchFamily="2" charset="2"/>
              <a:buChar char="Ø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9.2 ~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9.10</a:t>
            </a:r>
          </a:p>
          <a:p>
            <a:pPr marL="342900" indent="-342900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Model-based Technique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9.11 ~ 9.13</a:t>
            </a:r>
          </a:p>
          <a:p>
            <a:pPr marL="342900" indent="-342900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9.16 ~ 9.18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直線接點 21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內容版面配置區 2"/>
          <p:cNvSpPr txBox="1">
            <a:spLocks/>
          </p:cNvSpPr>
          <p:nvPr/>
        </p:nvSpPr>
        <p:spPr>
          <a:xfrm>
            <a:off x="2152650" y="4414271"/>
            <a:ext cx="7936706" cy="1588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877458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6F27B6-2118-41C0-92E9-85601AD95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66219"/>
            <a:ext cx="7886700" cy="1325563"/>
          </a:xfrm>
        </p:spPr>
        <p:txBody>
          <a:bodyPr/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Analyze Texture ?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57ADE8E-210D-4B8B-AD67-83BCCBE17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20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96642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Texture Analysis Issues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(Test)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05000" y="1636036"/>
            <a:ext cx="9616440" cy="5221964"/>
          </a:xfrm>
        </p:spPr>
        <p:txBody>
          <a:bodyPr>
            <a:noAutofit/>
          </a:bodyPr>
          <a:lstStyle/>
          <a:p>
            <a:pPr indent="-360000"/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Pattern recognition: 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 textured region, determine the class the region belongs to.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/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Generative model: 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 textured region, determine a description or model for it.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/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Texture segmentation: 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 image having many textured areas, determine boundaries.</a:t>
            </a: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直線接點 21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499CE93-7797-4BF3-B647-BFEE2F29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21</a:t>
            </a:r>
            <a:endParaRPr lang="zh-TW" altLang="en-US" dirty="0"/>
          </a:p>
        </p:txBody>
      </p:sp>
      <p:sp>
        <p:nvSpPr>
          <p:cNvPr id="13" name="Action Button: Forward or Next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4979527-2FD9-4BEF-9644-D7F7DD02E949}"/>
              </a:ext>
            </a:extLst>
          </p:cNvPr>
          <p:cNvSpPr/>
          <p:nvPr/>
        </p:nvSpPr>
        <p:spPr>
          <a:xfrm>
            <a:off x="5912054" y="1786641"/>
            <a:ext cx="581251" cy="27577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Forward or Next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F4979527-2FD9-4BEF-9644-D7F7DD02E949}"/>
              </a:ext>
            </a:extLst>
          </p:cNvPr>
          <p:cNvSpPr/>
          <p:nvPr/>
        </p:nvSpPr>
        <p:spPr>
          <a:xfrm>
            <a:off x="5805373" y="3269433"/>
            <a:ext cx="581251" cy="27577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Forward or Next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4979527-2FD9-4BEF-9644-D7F7DD02E949}"/>
              </a:ext>
            </a:extLst>
          </p:cNvPr>
          <p:cNvSpPr/>
          <p:nvPr/>
        </p:nvSpPr>
        <p:spPr>
          <a:xfrm>
            <a:off x="6386624" y="4724299"/>
            <a:ext cx="581251" cy="27577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3">
            <a:hlinkClick r:id="rId6" action="ppaction://hlinksldjump"/>
          </p:cNvPr>
          <p:cNvSpPr/>
          <p:nvPr/>
        </p:nvSpPr>
        <p:spPr>
          <a:xfrm>
            <a:off x="343518" y="5558719"/>
            <a:ext cx="10385778" cy="11627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1466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Pattern Recognition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直線接點 21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499CE93-7797-4BF3-B647-BFEE2F29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22</a:t>
            </a:r>
            <a:endParaRPr lang="zh-TW" altLang="en-US" dirty="0"/>
          </a:p>
        </p:txBody>
      </p:sp>
      <p:pic>
        <p:nvPicPr>
          <p:cNvPr id="16" name="Picture 4" descr="D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/>
          <a:stretch/>
        </p:blipFill>
        <p:spPr bwMode="auto">
          <a:xfrm>
            <a:off x="1400905" y="1767851"/>
            <a:ext cx="2520453" cy="152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6">
            <a:extLst>
              <a:ext uri="{FF2B5EF4-FFF2-40B4-BE49-F238E27FC236}">
                <a16:creationId xmlns:a16="http://schemas.microsoft.com/office/drawing/2014/main" id="{72E89ADD-889D-4975-AF94-08E3FD12D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7" r="9445"/>
          <a:stretch/>
        </p:blipFill>
        <p:spPr bwMode="auto">
          <a:xfrm>
            <a:off x="4381336" y="1765697"/>
            <a:ext cx="2520451" cy="152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D21">
            <a:extLst>
              <a:ext uri="{FF2B5EF4-FFF2-40B4-BE49-F238E27FC236}">
                <a16:creationId xmlns:a16="http://schemas.microsoft.com/office/drawing/2014/main" id="{646397D0-8007-458B-9873-91F28341AC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6" r="9530"/>
          <a:stretch/>
        </p:blipFill>
        <p:spPr bwMode="auto">
          <a:xfrm>
            <a:off x="7361765" y="1765697"/>
            <a:ext cx="2520452" cy="152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D95">
            <a:extLst>
              <a:ext uri="{FF2B5EF4-FFF2-40B4-BE49-F238E27FC236}">
                <a16:creationId xmlns:a16="http://schemas.microsoft.com/office/drawing/2014/main" id="{10CE83EA-E01C-4A25-9B92-E3301DE7DF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6"/>
          <a:stretch/>
        </p:blipFill>
        <p:spPr bwMode="auto">
          <a:xfrm>
            <a:off x="1406602" y="4338381"/>
            <a:ext cx="2509057" cy="152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D106">
            <a:extLst>
              <a:ext uri="{FF2B5EF4-FFF2-40B4-BE49-F238E27FC236}">
                <a16:creationId xmlns:a16="http://schemas.microsoft.com/office/drawing/2014/main" id="{C8438D35-12E2-4B33-A505-DC551FB306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3" r="9530"/>
          <a:stretch/>
        </p:blipFill>
        <p:spPr bwMode="auto">
          <a:xfrm>
            <a:off x="4381336" y="4336943"/>
            <a:ext cx="2509058" cy="152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93">
            <a:extLst>
              <a:ext uri="{FF2B5EF4-FFF2-40B4-BE49-F238E27FC236}">
                <a16:creationId xmlns:a16="http://schemas.microsoft.com/office/drawing/2014/main" id="{80A268FD-B7CD-42C0-A257-19E4554518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6"/>
          <a:stretch/>
        </p:blipFill>
        <p:spPr bwMode="auto">
          <a:xfrm>
            <a:off x="7356071" y="4336942"/>
            <a:ext cx="2509058" cy="152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ction Button: Back or Previous 24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D9CCB3EE-EA90-467E-BCD6-BF31DD07959B}"/>
              </a:ext>
            </a:extLst>
          </p:cNvPr>
          <p:cNvSpPr/>
          <p:nvPr/>
        </p:nvSpPr>
        <p:spPr>
          <a:xfrm>
            <a:off x="5776685" y="788569"/>
            <a:ext cx="638629" cy="377371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E8EEDD6-4D9F-4149-A7F4-6C198BB9925C}"/>
              </a:ext>
            </a:extLst>
          </p:cNvPr>
          <p:cNvSpPr/>
          <p:nvPr/>
        </p:nvSpPr>
        <p:spPr>
          <a:xfrm>
            <a:off x="2130522" y="3312637"/>
            <a:ext cx="1047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Scales 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2893A3B-0D8A-4037-A1AB-8F2344873CED}"/>
              </a:ext>
            </a:extLst>
          </p:cNvPr>
          <p:cNvSpPr/>
          <p:nvPr/>
        </p:nvSpPr>
        <p:spPr>
          <a:xfrm>
            <a:off x="5185261" y="3312637"/>
            <a:ext cx="901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Linen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1E7D3AD-0A5B-449A-9E0E-E4490B89EC61}"/>
              </a:ext>
            </a:extLst>
          </p:cNvPr>
          <p:cNvSpPr/>
          <p:nvPr/>
        </p:nvSpPr>
        <p:spPr>
          <a:xfrm>
            <a:off x="8128809" y="3312637"/>
            <a:ext cx="9541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Nylon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7D65EA6-A33F-4147-9A6E-7AFFC6D215ED}"/>
              </a:ext>
            </a:extLst>
          </p:cNvPr>
          <p:cNvSpPr/>
          <p:nvPr/>
        </p:nvSpPr>
        <p:spPr>
          <a:xfrm>
            <a:off x="2121706" y="5879442"/>
            <a:ext cx="10647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Bricks 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6F706C4-1BC0-4B8D-BBFC-D1E182F88157}"/>
              </a:ext>
            </a:extLst>
          </p:cNvPr>
          <p:cNvSpPr/>
          <p:nvPr/>
        </p:nvSpPr>
        <p:spPr>
          <a:xfrm>
            <a:off x="5156146" y="5879442"/>
            <a:ext cx="9701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Gauze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15B82BF-8E30-4E8F-82C0-C32A408A4E31}"/>
              </a:ext>
            </a:extLst>
          </p:cNvPr>
          <p:cNvSpPr/>
          <p:nvPr/>
        </p:nvSpPr>
        <p:spPr>
          <a:xfrm>
            <a:off x="8315656" y="5879442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22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6" grpId="0"/>
      <p:bldP spid="27" grpId="0"/>
      <p:bldP spid="2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8370" y="308199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Generative Model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096" y="1633762"/>
            <a:ext cx="6123809" cy="35904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096" y="1633762"/>
            <a:ext cx="6123809" cy="359047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096" y="1633762"/>
            <a:ext cx="6123809" cy="35904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096" y="1633762"/>
            <a:ext cx="6123809" cy="3590476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533D749-B474-4AF4-A89A-B41FBAC62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23</a:t>
            </a:r>
            <a:endParaRPr lang="zh-TW" altLang="en-US" dirty="0"/>
          </a:p>
        </p:txBody>
      </p:sp>
      <p:sp>
        <p:nvSpPr>
          <p:cNvPr id="13" name="Action Button: Back or Previous 2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A0411BC-E8BB-4C7D-844F-E016EA309816}"/>
              </a:ext>
            </a:extLst>
          </p:cNvPr>
          <p:cNvSpPr/>
          <p:nvPr/>
        </p:nvSpPr>
        <p:spPr>
          <a:xfrm>
            <a:off x="7692572" y="812801"/>
            <a:ext cx="638629" cy="377371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15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1173" y="338704"/>
            <a:ext cx="7886700" cy="1325563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Texture Segmentation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802" y="1642084"/>
            <a:ext cx="7938397" cy="4850790"/>
          </a:xfrm>
          <a:prstGeom prst="rect">
            <a:avLst/>
          </a:prstGeom>
        </p:spPr>
      </p:pic>
      <p:cxnSp>
        <p:nvCxnSpPr>
          <p:cNvPr id="14" name="直線接點 1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2792523" y="2185657"/>
            <a:ext cx="7272677" cy="4194629"/>
            <a:chOff x="1349829" y="1886857"/>
            <a:chExt cx="7272677" cy="4194629"/>
          </a:xfrm>
        </p:grpSpPr>
        <p:sp>
          <p:nvSpPr>
            <p:cNvPr id="5" name="Rectangle 4"/>
            <p:cNvSpPr/>
            <p:nvPr/>
          </p:nvSpPr>
          <p:spPr>
            <a:xfrm>
              <a:off x="1349829" y="4005943"/>
              <a:ext cx="4974771" cy="20755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 flipV="1">
              <a:off x="3381829" y="1886857"/>
              <a:ext cx="0" cy="211908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381829" y="1886857"/>
              <a:ext cx="524067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8622505" y="1886857"/>
              <a:ext cx="0" cy="290285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324600" y="4775200"/>
              <a:ext cx="229790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90D9E3E-14EB-4A14-9AFC-DBAAB81E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24</a:t>
            </a:r>
            <a:endParaRPr lang="zh-TW" altLang="en-US" dirty="0"/>
          </a:p>
        </p:txBody>
      </p:sp>
      <p:pic>
        <p:nvPicPr>
          <p:cNvPr id="15" name="Picture 2" descr="「texture segmentation」的圖片搜尋結果">
            <a:extLst>
              <a:ext uri="{FF2B5EF4-FFF2-40B4-BE49-F238E27FC236}">
                <a16:creationId xmlns:a16="http://schemas.microsoft.com/office/drawing/2014/main" id="{04A13081-BF8A-4629-8C79-80333833F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79" y="1994382"/>
            <a:ext cx="6356240" cy="424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ction Button: Back or Previous 2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A0411BC-E8BB-4C7D-844F-E016EA309816}"/>
              </a:ext>
            </a:extLst>
          </p:cNvPr>
          <p:cNvSpPr/>
          <p:nvPr/>
        </p:nvSpPr>
        <p:spPr>
          <a:xfrm>
            <a:off x="7692572" y="812801"/>
            <a:ext cx="638629" cy="377371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02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Texture Analysis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05000" y="1636036"/>
            <a:ext cx="9616440" cy="2524484"/>
          </a:xfrm>
        </p:spPr>
        <p:txBody>
          <a:bodyPr>
            <a:no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 Approach</a:t>
            </a: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ased Technique</a:t>
            </a: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直線接點 21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499CE93-7797-4BF3-B647-BFEE2F29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25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82968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515351" cy="1325563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 Texture Feature Approaches</a:t>
            </a:r>
            <a:endParaRPr lang="zh-TW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50" y="1999246"/>
            <a:ext cx="7886700" cy="4173154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gray level co-occurrence probabilities</a:t>
            </a: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Autocorrelation function</a:t>
            </a: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Edgeness per unit area</a:t>
            </a: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extrema distributions</a:t>
            </a: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Mathematical morphology</a:t>
            </a: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Spectral power density function</a:t>
            </a: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Gray-level run-length distributions</a:t>
            </a:r>
          </a:p>
          <a:p>
            <a:endParaRPr lang="en-US" altLang="zh-TW" sz="3200" dirty="0"/>
          </a:p>
        </p:txBody>
      </p:sp>
      <p:sp>
        <p:nvSpPr>
          <p:cNvPr id="4" name="＞形箭號 3"/>
          <p:cNvSpPr/>
          <p:nvPr/>
        </p:nvSpPr>
        <p:spPr>
          <a:xfrm>
            <a:off x="1942080" y="2111278"/>
            <a:ext cx="206829" cy="239486"/>
          </a:xfrm>
          <a:prstGeom prst="chevr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＞形箭號 7"/>
          <p:cNvSpPr/>
          <p:nvPr/>
        </p:nvSpPr>
        <p:spPr>
          <a:xfrm>
            <a:off x="1948093" y="2669042"/>
            <a:ext cx="206829" cy="239486"/>
          </a:xfrm>
          <a:prstGeom prst="chevr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＞形箭號 8"/>
          <p:cNvSpPr/>
          <p:nvPr/>
        </p:nvSpPr>
        <p:spPr>
          <a:xfrm>
            <a:off x="1942079" y="3235992"/>
            <a:ext cx="206829" cy="239486"/>
          </a:xfrm>
          <a:prstGeom prst="chevr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＞形箭號 10"/>
          <p:cNvSpPr/>
          <p:nvPr/>
        </p:nvSpPr>
        <p:spPr>
          <a:xfrm>
            <a:off x="1942078" y="3798954"/>
            <a:ext cx="206829" cy="239486"/>
          </a:xfrm>
          <a:prstGeom prst="chevr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＞形箭號 12"/>
          <p:cNvSpPr/>
          <p:nvPr/>
        </p:nvSpPr>
        <p:spPr>
          <a:xfrm>
            <a:off x="1942077" y="4360288"/>
            <a:ext cx="206829" cy="239486"/>
          </a:xfrm>
          <a:prstGeom prst="chevr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0247B44-1370-4DF1-B54D-FBA96E541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26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329761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zh-TW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Technique</a:t>
            </a:r>
          </a:p>
        </p:txBody>
      </p:sp>
      <p:cxnSp>
        <p:nvCxnSpPr>
          <p:cNvPr id="10" name="直線接點 9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02658" y="1599686"/>
            <a:ext cx="8102949" cy="4893188"/>
          </a:xfrm>
        </p:spPr>
        <p:txBody>
          <a:bodyPr>
            <a:no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Auto-regression</a:t>
            </a: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Markov random fields</a:t>
            </a: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 Mosaic models</a:t>
            </a:r>
          </a:p>
          <a:p>
            <a:endParaRPr lang="en-US" altLang="zh-TW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Moving-average</a:t>
            </a: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Time-series models (extended to 2D)</a:t>
            </a:r>
          </a:p>
        </p:txBody>
      </p:sp>
      <p:sp>
        <p:nvSpPr>
          <p:cNvPr id="7" name="＞形箭號 6"/>
          <p:cNvSpPr/>
          <p:nvPr/>
        </p:nvSpPr>
        <p:spPr>
          <a:xfrm>
            <a:off x="1934880" y="1722579"/>
            <a:ext cx="206829" cy="239486"/>
          </a:xfrm>
          <a:prstGeom prst="chevr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＞形箭號 6">
            <a:extLst>
              <a:ext uri="{FF2B5EF4-FFF2-40B4-BE49-F238E27FC236}">
                <a16:creationId xmlns:a16="http://schemas.microsoft.com/office/drawing/2014/main" id="{19AFEF88-5B75-44C5-B7D3-4121853CBC84}"/>
              </a:ext>
            </a:extLst>
          </p:cNvPr>
          <p:cNvSpPr/>
          <p:nvPr/>
        </p:nvSpPr>
        <p:spPr>
          <a:xfrm>
            <a:off x="1940475" y="2857136"/>
            <a:ext cx="206829" cy="239486"/>
          </a:xfrm>
          <a:prstGeom prst="chevr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5" name="＞形箭號 6">
            <a:extLst>
              <a:ext uri="{FF2B5EF4-FFF2-40B4-BE49-F238E27FC236}">
                <a16:creationId xmlns:a16="http://schemas.microsoft.com/office/drawing/2014/main" id="{4D75E9E8-F040-4325-8BE9-3A4512B2FFD9}"/>
              </a:ext>
            </a:extLst>
          </p:cNvPr>
          <p:cNvSpPr/>
          <p:nvPr/>
        </p:nvSpPr>
        <p:spPr>
          <a:xfrm>
            <a:off x="1932153" y="3975150"/>
            <a:ext cx="206829" cy="239486"/>
          </a:xfrm>
          <a:prstGeom prst="chevr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BFCC6AD-68A3-4A35-98EC-38BC09F4E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27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4309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38154B1-86B4-4CC2-85E0-70DAC14C7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29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D834EEAA-C2A9-4F36-AE92-C6075E6E8307}"/>
              </a:ext>
            </a:extLst>
          </p:cNvPr>
          <p:cNvSpPr txBox="1">
            <a:spLocks/>
          </p:cNvSpPr>
          <p:nvPr/>
        </p:nvSpPr>
        <p:spPr>
          <a:xfrm>
            <a:off x="1524000" y="2766219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 Texture Feature Approach</a:t>
            </a:r>
            <a:endParaRPr lang="zh-TW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844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圓角矩形 100"/>
          <p:cNvSpPr/>
          <p:nvPr/>
        </p:nvSpPr>
        <p:spPr>
          <a:xfrm>
            <a:off x="8569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/>
              <a:t>Application</a:t>
            </a:r>
            <a:endParaRPr lang="zh-TW" altLang="en-US" sz="1500" dirty="0"/>
          </a:p>
        </p:txBody>
      </p:sp>
      <p:sp>
        <p:nvSpPr>
          <p:cNvPr id="102" name="圓角矩形 101"/>
          <p:cNvSpPr/>
          <p:nvPr/>
        </p:nvSpPr>
        <p:spPr>
          <a:xfrm>
            <a:off x="6666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/>
              <a:t>Model-based Technique</a:t>
            </a:r>
          </a:p>
        </p:txBody>
      </p:sp>
      <p:sp>
        <p:nvSpPr>
          <p:cNvPr id="103" name="圓角矩形 102"/>
          <p:cNvSpPr/>
          <p:nvPr/>
        </p:nvSpPr>
        <p:spPr>
          <a:xfrm>
            <a:off x="2499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Statistical Texture Feature Approach</a:t>
            </a:r>
            <a:endParaRPr lang="zh-TW" alt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1972848" y="2541051"/>
            <a:ext cx="8270575" cy="232673"/>
            <a:chOff x="448847" y="2541050"/>
            <a:chExt cx="8270575" cy="232673"/>
          </a:xfrm>
        </p:grpSpPr>
        <p:grpSp>
          <p:nvGrpSpPr>
            <p:cNvPr id="8" name="群組 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58" name="直線接點 57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橢圓 5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" name="群組 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6" name="直線接點 55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橢圓 5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" name="群組 9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54" name="直線接點 5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橢圓 5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" name="群組 10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52" name="直線接點 5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橢圓 5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" name="群組 11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50" name="直線接點 4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橢圓 5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3" name="群組 12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48" name="直線接點 4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橢圓 4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4" name="群組 13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46" name="直線接點 45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橢圓 4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5" name="群組 14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44" name="直線接點 4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橢圓 4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6" name="群組 15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42" name="直線接點 4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橢圓 4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7" name="群組 16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40" name="直線接點 39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橢圓 4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8" name="群組 17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38" name="直線接點 3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橢圓 3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9" name="群組 18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36" name="直線接點 35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橢圓 3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0" name="群組 19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34" name="直線接點 3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橢圓 3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1" name="群組 20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32" name="直線接點 31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橢圓 3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2" name="群組 21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30" name="直線接點 2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橢圓 3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3" name="群組 22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28" name="直線接點 27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橢圓 28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4" name="群組 23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26" name="直線接點 25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橢圓 26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5" name="橢圓 2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0" name="橢圓 59"/>
          <p:cNvSpPr/>
          <p:nvPr/>
        </p:nvSpPr>
        <p:spPr>
          <a:xfrm>
            <a:off x="2035875" y="2606915"/>
            <a:ext cx="106417" cy="1064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橢圓 60"/>
          <p:cNvSpPr/>
          <p:nvPr/>
        </p:nvSpPr>
        <p:spPr>
          <a:xfrm>
            <a:off x="2588699" y="2602142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0" name="圓角矩形圖說文字 79"/>
          <p:cNvSpPr/>
          <p:nvPr/>
        </p:nvSpPr>
        <p:spPr>
          <a:xfrm>
            <a:off x="1853226" y="2026394"/>
            <a:ext cx="1442380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zh-TW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圓角矩形圖說文字 80"/>
          <p:cNvSpPr/>
          <p:nvPr/>
        </p:nvSpPr>
        <p:spPr>
          <a:xfrm>
            <a:off x="2212496" y="2028494"/>
            <a:ext cx="2586308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Gray Level Statistics</a:t>
            </a:r>
            <a:endParaRPr lang="zh-TW" alt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＞形箭號 77"/>
          <p:cNvSpPr/>
          <p:nvPr/>
        </p:nvSpPr>
        <p:spPr>
          <a:xfrm rot="16200000">
            <a:off x="1994364" y="2795496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4DE0D9B-A245-49C3-B056-B6C0B576C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30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7089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" tmFilter="0,0; .5, 1; 1, 1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00" tmFilter="0,0; .5, 0; 1, 1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"/>
                            </p:stCondLst>
                            <p:childTnLst>
                              <p:par>
                                <p:cTn id="49" presetID="63" presetClass="path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06007 -2.59259E-6 " pathEditMode="relative" rAng="0" ptsTypes="AA">
                                      <p:cBhvr>
                                        <p:cTn id="50" dur="7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" tmFilter="0,0; .5, 1; 1, 1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"/>
                            </p:stCondLst>
                            <p:childTnLst>
                              <p:par>
                                <p:cTn id="63" presetID="6" presetClass="emph" presetSubtype="0" repeatCount="indefinite" accel="50000" decel="50000" autoRev="1" fill="remov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2" grpId="0" animBg="1"/>
      <p:bldP spid="103" grpId="0" animBg="1"/>
      <p:bldP spid="60" grpId="0" animBg="1"/>
      <p:bldP spid="60" grpId="1" animBg="1"/>
      <p:bldP spid="61" grpId="0" animBg="1"/>
      <p:bldP spid="80" grpId="0" animBg="1"/>
      <p:bldP spid="80" grpId="1" animBg="1"/>
      <p:bldP spid="80" grpId="2" animBg="1"/>
      <p:bldP spid="81" grpId="0" animBg="1"/>
      <p:bldP spid="81" grpId="1" animBg="1"/>
      <p:bldP spid="78" grpId="0" animBg="1"/>
      <p:bldP spid="7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8569470" y="2785476"/>
            <a:ext cx="127557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TW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TW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  <a:endParaRPr lang="zh-TW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圓角矩形 128"/>
          <p:cNvSpPr/>
          <p:nvPr/>
        </p:nvSpPr>
        <p:spPr>
          <a:xfrm>
            <a:off x="6666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TW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2499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 Texture Feature Approach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4" name="群組 153"/>
          <p:cNvGrpSpPr/>
          <p:nvPr/>
        </p:nvGrpSpPr>
        <p:grpSpPr>
          <a:xfrm>
            <a:off x="1972848" y="2541051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0" name="橢圓 209"/>
          <p:cNvSpPr/>
          <p:nvPr/>
        </p:nvSpPr>
        <p:spPr>
          <a:xfrm>
            <a:off x="2035875" y="2606915"/>
            <a:ext cx="106417" cy="1064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1" name="橢圓 210"/>
          <p:cNvSpPr/>
          <p:nvPr/>
        </p:nvSpPr>
        <p:spPr>
          <a:xfrm>
            <a:off x="2588699" y="2602142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2" name="橢圓 211"/>
          <p:cNvSpPr/>
          <p:nvPr/>
        </p:nvSpPr>
        <p:spPr>
          <a:xfrm>
            <a:off x="3039530" y="2604523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3" name="橢圓 212"/>
          <p:cNvSpPr/>
          <p:nvPr/>
        </p:nvSpPr>
        <p:spPr>
          <a:xfrm>
            <a:off x="3490437" y="2599760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4" name="橢圓 213"/>
          <p:cNvSpPr/>
          <p:nvPr/>
        </p:nvSpPr>
        <p:spPr>
          <a:xfrm>
            <a:off x="3941138" y="2599759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5" name="橢圓 214"/>
          <p:cNvSpPr/>
          <p:nvPr/>
        </p:nvSpPr>
        <p:spPr>
          <a:xfrm>
            <a:off x="4384415" y="2599758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6" name="橢圓 215"/>
          <p:cNvSpPr/>
          <p:nvPr/>
        </p:nvSpPr>
        <p:spPr>
          <a:xfrm>
            <a:off x="4844740" y="2601021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7" name="橢圓 216"/>
          <p:cNvSpPr/>
          <p:nvPr/>
        </p:nvSpPr>
        <p:spPr>
          <a:xfrm>
            <a:off x="5292430" y="2597629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8" name="橢圓 217"/>
          <p:cNvSpPr/>
          <p:nvPr/>
        </p:nvSpPr>
        <p:spPr>
          <a:xfrm>
            <a:off x="5737948" y="2597628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9" name="橢圓 218"/>
          <p:cNvSpPr/>
          <p:nvPr/>
        </p:nvSpPr>
        <p:spPr>
          <a:xfrm>
            <a:off x="6183992" y="2599761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0" name="橢圓 219"/>
          <p:cNvSpPr/>
          <p:nvPr/>
        </p:nvSpPr>
        <p:spPr>
          <a:xfrm>
            <a:off x="6743057" y="2597627"/>
            <a:ext cx="106417" cy="10641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1" name="橢圓 220"/>
          <p:cNvSpPr/>
          <p:nvPr/>
        </p:nvSpPr>
        <p:spPr>
          <a:xfrm>
            <a:off x="7202935" y="2597626"/>
            <a:ext cx="106417" cy="10641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2" name="橢圓 221"/>
          <p:cNvSpPr/>
          <p:nvPr/>
        </p:nvSpPr>
        <p:spPr>
          <a:xfrm>
            <a:off x="7636274" y="2597626"/>
            <a:ext cx="106417" cy="10641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3" name="橢圓 222"/>
          <p:cNvSpPr/>
          <p:nvPr/>
        </p:nvSpPr>
        <p:spPr>
          <a:xfrm>
            <a:off x="8084607" y="2597625"/>
            <a:ext cx="106417" cy="10641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4" name="橢圓 223"/>
          <p:cNvSpPr/>
          <p:nvPr/>
        </p:nvSpPr>
        <p:spPr>
          <a:xfrm>
            <a:off x="8640155" y="2597624"/>
            <a:ext cx="106417" cy="10641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5" name="橢圓 224"/>
          <p:cNvSpPr/>
          <p:nvPr/>
        </p:nvSpPr>
        <p:spPr>
          <a:xfrm>
            <a:off x="9534189" y="2602642"/>
            <a:ext cx="106417" cy="10641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6" name="橢圓 225"/>
          <p:cNvSpPr/>
          <p:nvPr/>
        </p:nvSpPr>
        <p:spPr>
          <a:xfrm>
            <a:off x="9080138" y="2602386"/>
            <a:ext cx="106417" cy="10641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7" name="橢圓 226"/>
          <p:cNvSpPr/>
          <p:nvPr/>
        </p:nvSpPr>
        <p:spPr>
          <a:xfrm>
            <a:off x="10076367" y="2602141"/>
            <a:ext cx="106417" cy="1064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＞形箭號 152"/>
          <p:cNvSpPr/>
          <p:nvPr/>
        </p:nvSpPr>
        <p:spPr>
          <a:xfrm rot="16200000">
            <a:off x="1994364" y="2795496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1" name="圓角矩形圖說文字 130"/>
          <p:cNvSpPr/>
          <p:nvPr/>
        </p:nvSpPr>
        <p:spPr>
          <a:xfrm>
            <a:off x="1853226" y="2026394"/>
            <a:ext cx="1442380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zh-TW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15E5886-275A-458B-B590-5F3760642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5316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3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3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3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3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3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3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3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3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3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3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3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8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3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  <p:bldP spid="210" grpId="1" animBg="1"/>
      <p:bldP spid="210" grpId="2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19" grpId="0" animBg="1"/>
      <p:bldP spid="219" grpId="1" animBg="1"/>
      <p:bldP spid="220" grpId="0" animBg="1"/>
      <p:bldP spid="220" grpId="1" animBg="1"/>
      <p:bldP spid="221" grpId="0" animBg="1"/>
      <p:bldP spid="221" grpId="1" animBg="1"/>
      <p:bldP spid="222" grpId="0" animBg="1"/>
      <p:bldP spid="222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26" grpId="0" animBg="1"/>
      <p:bldP spid="226" grpId="1" animBg="1"/>
      <p:bldP spid="227" grpId="0" animBg="1"/>
      <p:bldP spid="227" grpId="1" animBg="1"/>
      <p:bldP spid="153" grpId="0" animBg="1"/>
      <p:bldP spid="1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First-Order Gray-Level Statistics</a:t>
            </a:r>
            <a:endParaRPr lang="zh-TW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50" y="1894643"/>
            <a:ext cx="7886700" cy="2093880"/>
          </a:xfrm>
        </p:spPr>
        <p:txBody>
          <a:bodyPr>
            <a:no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Statistics of single pixels</a:t>
            </a:r>
          </a:p>
          <a:p>
            <a:pPr marL="0" indent="0">
              <a:buNone/>
            </a:pPr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 Histogram, mean, median, variance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2708CAE-C0E4-44E5-BA99-7EC94EF21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31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276639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515351" cy="1325563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Second-Order Gray-Level Statistics</a:t>
            </a:r>
            <a:endParaRPr lang="zh-TW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50" y="1894644"/>
            <a:ext cx="7886700" cy="4029210"/>
          </a:xfrm>
        </p:spPr>
        <p:txBody>
          <a:bodyPr>
            <a:no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combined statistics of gray levels of pairs of pixels in which each two pixels in a pair have a fixed relative position</a:t>
            </a: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 co-occurrence</a:t>
            </a: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Gray level spatial dependence: characterize texture by co-occurrence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584AAF7-7572-4825-9D69-DF14D802E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32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27483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Co-Occurrence Matrix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49" y="1690689"/>
            <a:ext cx="8376455" cy="4630850"/>
          </a:xfrm>
        </p:spPr>
        <p:txBody>
          <a:bodyPr>
            <a:no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gray level co-occurrence can be specified in a matrix of relative frequencies </a:t>
            </a:r>
            <a:r>
              <a:rPr lang="en-US" altLang="zh-TW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Pij 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which two neighboring pixels separated by </a:t>
            </a:r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distance </a:t>
            </a:r>
            <a:r>
              <a:rPr lang="en-US" altLang="zh-TW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occur on the image, one with gray level </a:t>
            </a:r>
            <a:r>
              <a:rPr lang="en-US" altLang="zh-TW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the other with gray level </a:t>
            </a:r>
            <a:r>
              <a:rPr lang="en-US" altLang="zh-TW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Symmetric matrix</a:t>
            </a: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 of </a:t>
            </a:r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angle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distance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between pixels</a:t>
            </a:r>
            <a:endParaRPr lang="en-US" altLang="zh-TW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89264A1-DCFC-4F7A-BABB-F1718893F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33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489693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Co-Occurrence Matrix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/>
          </p:nvPr>
        </p:nvGraphicFramePr>
        <p:xfrm>
          <a:off x="3652419" y="1599428"/>
          <a:ext cx="277670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4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(1,1)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(1,2)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(1,3)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(1,4)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(2,1)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(2,2)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(2,3)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(2,4)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(3,1)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(3,2)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(3,3)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(3,4)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(4,1)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(4,2)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(4,3)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(4,4)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583636" y="3419934"/>
                <a:ext cx="6450933" cy="3540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|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d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d>
                                <m:d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636" y="3419934"/>
                <a:ext cx="6450933" cy="354071"/>
              </a:xfrm>
              <a:prstGeom prst="rect">
                <a:avLst/>
              </a:prstGeom>
              <a:blipFill>
                <a:blip r:embed="rId3"/>
                <a:stretch>
                  <a:fillRect l="-473" r="-945" b="-241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2481263" y="3913388"/>
                <a:ext cx="7496332" cy="20844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={ 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1,1</m:t>
                              </m:r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</m:d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1,1</m:t>
                              </m:r>
                            </m:e>
                          </m:d>
                        </m:e>
                      </m:d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1,3</m:t>
                              </m:r>
                            </m:e>
                          </m:d>
                        </m:e>
                      </m:d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1,3</m:t>
                              </m:r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</m:d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altLang="zh-TW" sz="2000" i="1" dirty="0">
                  <a:latin typeface="Cambria Math" panose="02040503050406030204" pitchFamily="18" charset="0"/>
                </a:endParaRPr>
              </a:p>
              <a:p>
                <a:r>
                  <a:rPr lang="en-US" altLang="zh-TW" sz="2000" dirty="0"/>
                  <a:t>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1,3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1,4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1,4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1,3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2,1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2,2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2,2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2,1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altLang="zh-TW" sz="2000" i="1" dirty="0">
                  <a:latin typeface="Cambria Math" panose="02040503050406030204" pitchFamily="18" charset="0"/>
                </a:endParaRPr>
              </a:p>
              <a:p>
                <a:r>
                  <a:rPr lang="en-US" altLang="zh-TW" sz="2000" dirty="0"/>
                  <a:t>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2,2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2,3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2,3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2,2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2,3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2,4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2,4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2,3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altLang="zh-TW" sz="2000" i="1" dirty="0">
                  <a:latin typeface="Cambria Math" panose="02040503050406030204" pitchFamily="18" charset="0"/>
                </a:endParaRPr>
              </a:p>
              <a:p>
                <a:r>
                  <a:rPr lang="en-US" altLang="zh-TW" sz="2000" dirty="0"/>
                  <a:t>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3,1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3,2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3,2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3,1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3,2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3,3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3,3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3,2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altLang="zh-TW" sz="2000" i="1" dirty="0">
                  <a:latin typeface="Cambria Math" panose="02040503050406030204" pitchFamily="18" charset="0"/>
                </a:endParaRPr>
              </a:p>
              <a:p>
                <a:r>
                  <a:rPr lang="en-US" altLang="zh-TW" sz="2000" dirty="0"/>
                  <a:t>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3,3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3,4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3,4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3,3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4,1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4,2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4,2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4,1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altLang="zh-TW" sz="2000" i="1" dirty="0">
                  <a:latin typeface="Cambria Math" panose="02040503050406030204" pitchFamily="18" charset="0"/>
                </a:endParaRPr>
              </a:p>
              <a:p>
                <a:r>
                  <a:rPr lang="en-US" altLang="zh-TW" sz="2000" dirty="0"/>
                  <a:t>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4,2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4,3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4,3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4,2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4,3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4,4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4,4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4,3</m:t>
                            </m:r>
                          </m:e>
                        </m:d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 }</m:t>
                    </m:r>
                  </m:oMath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263" y="3913388"/>
                <a:ext cx="7496332" cy="2084417"/>
              </a:xfrm>
              <a:prstGeom prst="rect">
                <a:avLst/>
              </a:prstGeom>
              <a:blipFill>
                <a:blip r:embed="rId4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2415936" y="6137187"/>
            <a:ext cx="7233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The set of all distance-1 horizontal neighbor resolution cells on a 4x4 image.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BFE399B-68B0-424D-9DDA-C3E712C63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34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3527FC2A-797C-4E9F-B9AD-996237AB7AC9}"/>
                  </a:ext>
                </a:extLst>
              </p:cNvPr>
              <p:cNvSpPr txBox="1"/>
              <p:nvPr/>
            </p:nvSpPr>
            <p:spPr>
              <a:xfrm>
                <a:off x="7265878" y="1501212"/>
                <a:ext cx="1687513" cy="17762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/>
                  <a:t> D=1</a:t>
                </a:r>
              </a:p>
              <a:p>
                <a:r>
                  <a:rPr lang="en-US" altLang="zh-TW" dirty="0"/>
                  <a:t> Angle = 0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endParaRPr lang="en-US" altLang="zh-TW" dirty="0"/>
              </a:p>
              <a:p>
                <a:endParaRPr lang="en-US" altLang="zh-TW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1,2,3,4</m:t>
                          </m:r>
                        </m:e>
                      </m:d>
                    </m:oMath>
                  </m:oMathPara>
                </a14:m>
                <a:endParaRPr lang="en-US" altLang="zh-TW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1,2,3,4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3527FC2A-797C-4E9F-B9AD-996237AB7A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5878" y="1501212"/>
                <a:ext cx="1687513" cy="1776255"/>
              </a:xfrm>
              <a:prstGeom prst="rect">
                <a:avLst/>
              </a:prstGeom>
              <a:blipFill>
                <a:blip r:embed="rId5"/>
                <a:stretch>
                  <a:fillRect t="-171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0225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152649" y="3307945"/>
                <a:ext cx="8334048" cy="3066234"/>
              </a:xfrm>
            </p:spPr>
            <p:txBody>
              <a:bodyPr>
                <a:normAutofit/>
              </a:bodyPr>
              <a:lstStyle/>
              <a:p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Probability of horizontal, </a:t>
                </a:r>
                <a:r>
                  <a:rPr lang="en-US" altLang="zh-TW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pixels apart pixels</a:t>
                </a:r>
              </a:p>
              <a:p>
                <a:pPr marL="0" indent="0">
                  <a:buNone/>
                </a:pPr>
                <a:endParaRPr lang="en-US" altLang="zh-TW" sz="1800" dirty="0"/>
              </a:p>
              <a:p>
                <a:pPr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0°)=#</m:t>
                      </m:r>
                      <m:d>
                        <m:dPr>
                          <m:begChr m:val="{"/>
                          <m:endChr m:val="|"/>
                          <m:ctrlP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sz="1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TW" sz="1800" i="1" dirty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1800" i="1" dirty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d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d>
                                <m:dPr>
                                  <m:ctrlPr>
                                    <a:rPr lang="en-US" altLang="zh-TW" sz="1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 dirty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altLang="zh-TW" sz="1800" i="1" dirty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18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=0, |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|=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altLang="zh-TW" sz="1800" i="1" dirty="0"/>
              </a:p>
              <a:p>
                <a:pPr>
                  <a:buFont typeface="Wingdings" panose="05000000000000000000" pitchFamily="2" charset="2"/>
                  <a:buNone/>
                </a:pPr>
                <a:endParaRPr lang="en-US" altLang="zh-TW" sz="1800" dirty="0"/>
              </a:p>
              <a:p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Probability of 45°, </a:t>
                </a:r>
                <a:r>
                  <a:rPr lang="en-US" altLang="zh-TW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pixels apart pixels</a:t>
                </a:r>
              </a:p>
              <a:p>
                <a:pPr marL="0" indent="0">
                  <a:buNone/>
                </a:pPr>
                <a:endParaRPr lang="en-US" altLang="zh-TW" sz="1800" dirty="0"/>
              </a:p>
              <a:p>
                <a:pPr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45°)=#{[(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), (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)] | (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) 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),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49" y="3307945"/>
                <a:ext cx="8334048" cy="3066234"/>
              </a:xfrm>
              <a:blipFill>
                <a:blip r:embed="rId3"/>
                <a:stretch>
                  <a:fillRect l="-1683" t="-4374" r="-7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Co-Occurrence Matrix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內容版面配置區 4"/>
          <p:cNvGraphicFramePr>
            <a:graphicFrameLocks/>
          </p:cNvGraphicFramePr>
          <p:nvPr>
            <p:extLst/>
          </p:nvPr>
        </p:nvGraphicFramePr>
        <p:xfrm>
          <a:off x="3652419" y="1599428"/>
          <a:ext cx="277670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4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(1,1)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(1,2)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(1,3)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(1,4)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(2,1)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(2,2)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(2,3)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(2,4)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(3,1)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(3,2)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(3,3)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(3,4)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(4,1)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(4,2)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(4,3)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(4,4)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7156798" y="2458553"/>
                <a:ext cx="1434752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1,2,3,4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6798" y="2458553"/>
                <a:ext cx="1434752" cy="298928"/>
              </a:xfrm>
              <a:prstGeom prst="rect">
                <a:avLst/>
              </a:prstGeom>
              <a:blipFill>
                <a:blip r:embed="rId4"/>
                <a:stretch>
                  <a:fillRect l="-3404" b="-204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7156798" y="2027835"/>
                <a:ext cx="14271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1,2,3,4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6798" y="2027835"/>
                <a:ext cx="1427122" cy="276999"/>
              </a:xfrm>
              <a:prstGeom prst="rect">
                <a:avLst/>
              </a:prstGeom>
              <a:blipFill>
                <a:blip r:embed="rId5"/>
                <a:stretch>
                  <a:fillRect l="-3419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群組 20"/>
          <p:cNvGrpSpPr/>
          <p:nvPr/>
        </p:nvGrpSpPr>
        <p:grpSpPr>
          <a:xfrm>
            <a:off x="2202657" y="2281670"/>
            <a:ext cx="1213944" cy="117445"/>
            <a:chOff x="709449" y="2285740"/>
            <a:chExt cx="1213944" cy="117445"/>
          </a:xfrm>
        </p:grpSpPr>
        <p:sp>
          <p:nvSpPr>
            <p:cNvPr id="9" name="向右箭號 8"/>
            <p:cNvSpPr/>
            <p:nvPr/>
          </p:nvSpPr>
          <p:spPr>
            <a:xfrm>
              <a:off x="1316421" y="2285740"/>
              <a:ext cx="606972" cy="117445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向右箭號 19"/>
            <p:cNvSpPr/>
            <p:nvPr/>
          </p:nvSpPr>
          <p:spPr>
            <a:xfrm flipH="1">
              <a:off x="709449" y="2285740"/>
              <a:ext cx="606972" cy="117445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8408024-2310-49CC-8808-00E7E47DE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35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690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8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8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152649" y="3307945"/>
                <a:ext cx="8334048" cy="3066234"/>
              </a:xfrm>
            </p:spPr>
            <p:txBody>
              <a:bodyPr>
                <a:normAutofit/>
              </a:bodyPr>
              <a:lstStyle/>
              <a:p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Probability of 90°, </a:t>
                </a:r>
                <a:r>
                  <a:rPr lang="en-US" altLang="zh-TW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pixels apart pixels</a:t>
                </a:r>
              </a:p>
              <a:p>
                <a:pPr marL="0" indent="0">
                  <a:buNone/>
                </a:pPr>
                <a:endParaRPr lang="en-US" altLang="zh-TW" sz="1800" dirty="0"/>
              </a:p>
              <a:p>
                <a:pPr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90°)=#</m:t>
                      </m:r>
                      <m:d>
                        <m:dPr>
                          <m:begChr m:val="{"/>
                          <m:endChr m:val="|"/>
                          <m:ctrlP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sz="1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TW" sz="1800" i="1" dirty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1800" i="1" dirty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d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d>
                                <m:dPr>
                                  <m:ctrlPr>
                                    <a:rPr lang="en-US" altLang="zh-TW" sz="1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 dirty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altLang="zh-TW" sz="1800" i="1" dirty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18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 |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|=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=0,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altLang="zh-TW" sz="1800" i="1" dirty="0"/>
              </a:p>
              <a:p>
                <a:pPr>
                  <a:buFont typeface="Wingdings" panose="05000000000000000000" pitchFamily="2" charset="2"/>
                  <a:buNone/>
                </a:pPr>
                <a:endParaRPr lang="en-US" altLang="zh-TW" sz="1800" dirty="0"/>
              </a:p>
              <a:p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Probability of 135°, </a:t>
                </a:r>
                <a:r>
                  <a:rPr lang="en-US" altLang="zh-TW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pixels apart pixels</a:t>
                </a:r>
              </a:p>
              <a:p>
                <a:pPr marL="0" indent="0">
                  <a:buNone/>
                </a:pPr>
                <a:endParaRPr lang="en-US" altLang="zh-TW" sz="1800" dirty="0"/>
              </a:p>
              <a:p>
                <a:pPr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135°)=#{[(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), (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)] | (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) 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),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49" y="3307945"/>
                <a:ext cx="8334048" cy="3066234"/>
              </a:xfrm>
              <a:blipFill>
                <a:blip r:embed="rId3"/>
                <a:stretch>
                  <a:fillRect l="-1683" t="-437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Co-Occurrence Matrix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內容版面配置區 4"/>
          <p:cNvGraphicFramePr>
            <a:graphicFrameLocks/>
          </p:cNvGraphicFramePr>
          <p:nvPr/>
        </p:nvGraphicFramePr>
        <p:xfrm>
          <a:off x="3652419" y="1599428"/>
          <a:ext cx="277670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4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(1,1)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(1,2)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(1,3)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(1,4)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(2,1)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(2,2)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(2,3)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(2,4)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(3,1)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(3,2)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(3,3)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(3,4)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(4,1)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(4,2)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(4,3)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(4,4)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7156798" y="2458553"/>
                <a:ext cx="1434752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1,2,3,4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6798" y="2458553"/>
                <a:ext cx="1434752" cy="298928"/>
              </a:xfrm>
              <a:prstGeom prst="rect">
                <a:avLst/>
              </a:prstGeom>
              <a:blipFill>
                <a:blip r:embed="rId4"/>
                <a:stretch>
                  <a:fillRect l="-3404" b="-204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7156798" y="2027835"/>
                <a:ext cx="14271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1,2,3,4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6798" y="2027835"/>
                <a:ext cx="1427122" cy="276999"/>
              </a:xfrm>
              <a:prstGeom prst="rect">
                <a:avLst/>
              </a:prstGeom>
              <a:blipFill>
                <a:blip r:embed="rId5"/>
                <a:stretch>
                  <a:fillRect l="-3419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群組 20"/>
          <p:cNvGrpSpPr/>
          <p:nvPr/>
        </p:nvGrpSpPr>
        <p:grpSpPr>
          <a:xfrm rot="18900000">
            <a:off x="2202657" y="2281670"/>
            <a:ext cx="1213944" cy="117445"/>
            <a:chOff x="709449" y="2285740"/>
            <a:chExt cx="1213944" cy="117445"/>
          </a:xfrm>
        </p:grpSpPr>
        <p:sp>
          <p:nvSpPr>
            <p:cNvPr id="9" name="向右箭號 8"/>
            <p:cNvSpPr/>
            <p:nvPr/>
          </p:nvSpPr>
          <p:spPr>
            <a:xfrm>
              <a:off x="1316421" y="2285740"/>
              <a:ext cx="606972" cy="117445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向右箭號 19"/>
            <p:cNvSpPr/>
            <p:nvPr/>
          </p:nvSpPr>
          <p:spPr>
            <a:xfrm flipH="1">
              <a:off x="709449" y="2285740"/>
              <a:ext cx="606972" cy="117445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08A1CF2-E536-4257-B6A7-903A8D785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36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3149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500000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600000">
                                      <p:cBhvr>
                                        <p:cTn id="22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500000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600000">
                                      <p:cBhvr>
                                        <p:cTn id="3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8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18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Co-Occurrence Matrix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/>
          </p:nvPr>
        </p:nvGraphicFramePr>
        <p:xfrm>
          <a:off x="2695282" y="1898587"/>
          <a:ext cx="1713804" cy="16024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8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84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8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062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zh-TW" alt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zh-TW" alt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zh-TW" altLang="en-US" sz="19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zh-TW" altLang="en-US" sz="19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98784" marR="98784" marT="49391" marB="4939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62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zh-TW" alt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zh-TW" alt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zh-TW" altLang="en-US" sz="19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zh-TW" altLang="en-US" sz="19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98784" marR="98784" marT="49391" marB="4939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62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zh-TW" alt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zh-TW" altLang="en-US" sz="1900" dirty="0">
                        <a:solidFill>
                          <a:srgbClr val="00B050"/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zh-TW" altLang="en-US" sz="1900" dirty="0">
                        <a:solidFill>
                          <a:srgbClr val="00B050"/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zh-TW" altLang="en-US" sz="1900" dirty="0">
                        <a:solidFill>
                          <a:srgbClr val="00B050"/>
                        </a:solidFill>
                      </a:endParaRPr>
                    </a:p>
                  </a:txBody>
                  <a:tcPr marL="98784" marR="98784" marT="49391" marB="4939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62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zh-TW" altLang="en-US" sz="1900" dirty="0">
                        <a:solidFill>
                          <a:srgbClr val="00B050"/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zh-TW" altLang="en-US" sz="1900" dirty="0">
                        <a:solidFill>
                          <a:srgbClr val="00B050"/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zh-TW" altLang="en-US" sz="1900" dirty="0">
                        <a:solidFill>
                          <a:srgbClr val="0070C0"/>
                        </a:solidFill>
                      </a:endParaRPr>
                    </a:p>
                  </a:txBody>
                  <a:tcPr marL="98784" marR="98784" marT="49391" marB="493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zh-TW" altLang="en-US" sz="1900" dirty="0">
                        <a:solidFill>
                          <a:srgbClr val="0070C0"/>
                        </a:solidFill>
                      </a:endParaRPr>
                    </a:p>
                  </a:txBody>
                  <a:tcPr marL="98784" marR="98784" marT="49391" marB="4939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908314" y="3919001"/>
                <a:ext cx="2628092" cy="10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    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8314" y="3919001"/>
                <a:ext cx="2628092" cy="10346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6478161" y="3919001"/>
                <a:ext cx="2740879" cy="10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90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    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8161" y="3919001"/>
                <a:ext cx="2740879" cy="10346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2567260" y="5272191"/>
                <a:ext cx="2969146" cy="10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135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    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𝐿𝐷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260" y="5272191"/>
                <a:ext cx="2969146" cy="10346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6404967" y="5272191"/>
                <a:ext cx="2887264" cy="10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45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   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𝑆𝐷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4967" y="5272191"/>
                <a:ext cx="2887264" cy="10346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5" name="表格 24"/>
          <p:cNvGraphicFramePr>
            <a:graphicFrameLocks noGrp="1"/>
          </p:cNvGraphicFramePr>
          <p:nvPr>
            <p:extLst/>
          </p:nvPr>
        </p:nvGraphicFramePr>
        <p:xfrm>
          <a:off x="4947048" y="1430625"/>
          <a:ext cx="4494099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7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2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53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97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8768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Gray level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768">
                <a:tc rowSpan="5"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Gray Level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zh-TW" altLang="en-US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zh-TW" altLang="en-US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76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zh-TW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#(</a:t>
                      </a:r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US" altLang="zh-TW" dirty="0"/>
                        <a:t>,</a:t>
                      </a:r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US" altLang="zh-TW" dirty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#(</a:t>
                      </a:r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US" altLang="zh-TW" dirty="0"/>
                        <a:t>,</a:t>
                      </a:r>
                      <a:r>
                        <a:rPr lang="en-US" altLang="zh-TW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r>
                        <a:rPr lang="en-US" altLang="zh-TW" dirty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#(</a:t>
                      </a:r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US" altLang="zh-TW" dirty="0"/>
                        <a:t>,</a:t>
                      </a:r>
                      <a:r>
                        <a:rPr lang="en-US" altLang="zh-TW" dirty="0">
                          <a:solidFill>
                            <a:srgbClr val="00B050"/>
                          </a:solidFill>
                        </a:rPr>
                        <a:t>2</a:t>
                      </a:r>
                      <a:r>
                        <a:rPr lang="en-US" altLang="zh-TW" dirty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#(</a:t>
                      </a:r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US" altLang="zh-TW" dirty="0"/>
                        <a:t>,</a:t>
                      </a:r>
                      <a:r>
                        <a:rPr lang="en-US" altLang="zh-TW" dirty="0">
                          <a:solidFill>
                            <a:srgbClr val="0070C0"/>
                          </a:solidFill>
                        </a:rPr>
                        <a:t>3</a:t>
                      </a:r>
                      <a:r>
                        <a:rPr lang="en-US" altLang="zh-TW" dirty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76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zh-TW" alt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#(</a:t>
                      </a:r>
                      <a:r>
                        <a:rPr lang="en-US" altLang="zh-TW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r>
                        <a:rPr lang="en-US" altLang="zh-TW" dirty="0"/>
                        <a:t>,</a:t>
                      </a:r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US" altLang="zh-TW" dirty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#(</a:t>
                      </a:r>
                      <a:r>
                        <a:rPr lang="en-US" altLang="zh-TW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r>
                        <a:rPr lang="en-US" altLang="zh-TW" dirty="0"/>
                        <a:t>,</a:t>
                      </a:r>
                      <a:r>
                        <a:rPr lang="en-US" altLang="zh-TW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r>
                        <a:rPr lang="en-US" altLang="zh-TW" dirty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#(</a:t>
                      </a:r>
                      <a:r>
                        <a:rPr lang="en-US" altLang="zh-TW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r>
                        <a:rPr lang="en-US" altLang="zh-TW" dirty="0"/>
                        <a:t>,</a:t>
                      </a:r>
                      <a:r>
                        <a:rPr lang="en-US" altLang="zh-TW" dirty="0">
                          <a:solidFill>
                            <a:srgbClr val="00B050"/>
                          </a:solidFill>
                        </a:rPr>
                        <a:t>2</a:t>
                      </a:r>
                      <a:r>
                        <a:rPr lang="en-US" altLang="zh-TW" dirty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#(</a:t>
                      </a:r>
                      <a:r>
                        <a:rPr lang="en-US" altLang="zh-TW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r>
                        <a:rPr lang="en-US" altLang="zh-TW" dirty="0"/>
                        <a:t>,</a:t>
                      </a:r>
                      <a:r>
                        <a:rPr lang="en-US" altLang="zh-TW" dirty="0">
                          <a:solidFill>
                            <a:srgbClr val="0070C0"/>
                          </a:solidFill>
                        </a:rPr>
                        <a:t>3</a:t>
                      </a:r>
                      <a:r>
                        <a:rPr lang="en-US" altLang="zh-TW" dirty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76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zh-TW" altLang="en-US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#(</a:t>
                      </a:r>
                      <a:r>
                        <a:rPr lang="en-US" altLang="zh-TW" dirty="0">
                          <a:solidFill>
                            <a:srgbClr val="00B050"/>
                          </a:solidFill>
                        </a:rPr>
                        <a:t>2</a:t>
                      </a:r>
                      <a:r>
                        <a:rPr lang="en-US" altLang="zh-TW" dirty="0"/>
                        <a:t>,</a:t>
                      </a:r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US" altLang="zh-TW" dirty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#(</a:t>
                      </a:r>
                      <a:r>
                        <a:rPr lang="en-US" altLang="zh-TW" dirty="0">
                          <a:solidFill>
                            <a:srgbClr val="00B050"/>
                          </a:solidFill>
                        </a:rPr>
                        <a:t>2</a:t>
                      </a:r>
                      <a:r>
                        <a:rPr lang="en-US" altLang="zh-TW" dirty="0"/>
                        <a:t>,</a:t>
                      </a:r>
                      <a:r>
                        <a:rPr lang="en-US" altLang="zh-TW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r>
                        <a:rPr lang="en-US" altLang="zh-TW" dirty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#(</a:t>
                      </a:r>
                      <a:r>
                        <a:rPr lang="en-US" altLang="zh-TW" dirty="0">
                          <a:solidFill>
                            <a:srgbClr val="00B050"/>
                          </a:solidFill>
                        </a:rPr>
                        <a:t>2</a:t>
                      </a:r>
                      <a:r>
                        <a:rPr lang="en-US" altLang="zh-TW" dirty="0"/>
                        <a:t>,</a:t>
                      </a:r>
                      <a:r>
                        <a:rPr lang="en-US" altLang="zh-TW" dirty="0">
                          <a:solidFill>
                            <a:srgbClr val="00B050"/>
                          </a:solidFill>
                        </a:rPr>
                        <a:t>2</a:t>
                      </a:r>
                      <a:r>
                        <a:rPr lang="en-US" altLang="zh-TW" dirty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#(</a:t>
                      </a:r>
                      <a:r>
                        <a:rPr lang="en-US" altLang="zh-TW" dirty="0">
                          <a:solidFill>
                            <a:srgbClr val="00B050"/>
                          </a:solidFill>
                        </a:rPr>
                        <a:t>2</a:t>
                      </a:r>
                      <a:r>
                        <a:rPr lang="en-US" altLang="zh-TW" dirty="0"/>
                        <a:t>,</a:t>
                      </a:r>
                      <a:r>
                        <a:rPr lang="en-US" altLang="zh-TW" dirty="0">
                          <a:solidFill>
                            <a:srgbClr val="0070C0"/>
                          </a:solidFill>
                        </a:rPr>
                        <a:t>3</a:t>
                      </a:r>
                      <a:r>
                        <a:rPr lang="en-US" altLang="zh-TW" dirty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768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zh-TW" altLang="en-US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#(</a:t>
                      </a:r>
                      <a:r>
                        <a:rPr lang="en-US" altLang="zh-TW" dirty="0">
                          <a:solidFill>
                            <a:srgbClr val="0070C0"/>
                          </a:solidFill>
                        </a:rPr>
                        <a:t>3</a:t>
                      </a:r>
                      <a:r>
                        <a:rPr lang="en-US" altLang="zh-TW" dirty="0"/>
                        <a:t>,</a:t>
                      </a:r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US" altLang="zh-TW" dirty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#(</a:t>
                      </a:r>
                      <a:r>
                        <a:rPr lang="en-US" altLang="zh-TW" dirty="0">
                          <a:solidFill>
                            <a:srgbClr val="0070C0"/>
                          </a:solidFill>
                        </a:rPr>
                        <a:t>3</a:t>
                      </a:r>
                      <a:r>
                        <a:rPr lang="en-US" altLang="zh-TW" dirty="0"/>
                        <a:t>,</a:t>
                      </a:r>
                      <a:r>
                        <a:rPr lang="en-US" altLang="zh-TW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r>
                        <a:rPr lang="en-US" altLang="zh-TW" dirty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#(</a:t>
                      </a:r>
                      <a:r>
                        <a:rPr lang="en-US" altLang="zh-TW" dirty="0">
                          <a:solidFill>
                            <a:srgbClr val="0070C0"/>
                          </a:solidFill>
                        </a:rPr>
                        <a:t>3</a:t>
                      </a:r>
                      <a:r>
                        <a:rPr lang="en-US" altLang="zh-TW" dirty="0"/>
                        <a:t>,</a:t>
                      </a:r>
                      <a:r>
                        <a:rPr lang="en-US" altLang="zh-TW" dirty="0">
                          <a:solidFill>
                            <a:srgbClr val="00B050"/>
                          </a:solidFill>
                        </a:rPr>
                        <a:t>2</a:t>
                      </a:r>
                      <a:r>
                        <a:rPr lang="en-US" altLang="zh-TW" dirty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#(</a:t>
                      </a:r>
                      <a:r>
                        <a:rPr lang="en-US" altLang="zh-TW" dirty="0">
                          <a:solidFill>
                            <a:srgbClr val="0070C0"/>
                          </a:solidFill>
                        </a:rPr>
                        <a:t>3</a:t>
                      </a:r>
                      <a:r>
                        <a:rPr lang="en-US" altLang="zh-TW" dirty="0"/>
                        <a:t>,</a:t>
                      </a:r>
                      <a:r>
                        <a:rPr lang="en-US" altLang="zh-TW" dirty="0">
                          <a:solidFill>
                            <a:srgbClr val="0070C0"/>
                          </a:solidFill>
                        </a:rPr>
                        <a:t>3</a:t>
                      </a:r>
                      <a:r>
                        <a:rPr lang="en-US" altLang="zh-TW" dirty="0"/>
                        <a:t>)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98FF7E8-0599-4D65-949C-36495E474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37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0428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Variant of Co-Occurrence Matrix</a:t>
            </a:r>
            <a:endParaRPr lang="zh-TW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152649" y="1852788"/>
                <a:ext cx="7886700" cy="4376562"/>
              </a:xfrm>
            </p:spPr>
            <p:txBody>
              <a:bodyPr>
                <a:noAutofit/>
              </a:bodyPr>
              <a:lstStyle/>
              <a:p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Gray level difference probability:</a:t>
                </a:r>
              </a:p>
              <a:p>
                <a:endParaRPr lang="en-US" altLang="zh-TW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sz="32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2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altLang="zh-TW" sz="32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altLang="zh-TW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altLang="zh-TW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3200" i="1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altLang="zh-TW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49" y="1852788"/>
                <a:ext cx="7886700" cy="4376562"/>
              </a:xfrm>
              <a:blipFill>
                <a:blip r:embed="rId3"/>
                <a:stretch>
                  <a:fillRect l="-1777" t="-306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D233D3F-C7F0-4315-8671-246B1E7C9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38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05780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260" y="784860"/>
            <a:ext cx="3048000" cy="3048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020" y="784860"/>
            <a:ext cx="3048000" cy="304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3086392" y="4018062"/>
                <a:ext cx="1797736" cy="4619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    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6392" y="4018062"/>
                <a:ext cx="1797736" cy="4619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7643153" y="4018062"/>
                <a:ext cx="2054217" cy="4619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    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3153" y="4018062"/>
                <a:ext cx="2054217" cy="4619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199558" y="5234735"/>
                <a:ext cx="15681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(0)=</m:t>
                    </m:r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8+8=16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558" y="5234735"/>
                <a:ext cx="1568186" cy="276999"/>
              </a:xfrm>
              <a:prstGeom prst="rect">
                <a:avLst/>
              </a:prstGeom>
              <a:blipFill>
                <a:blip r:embed="rId7"/>
                <a:stretch>
                  <a:fillRect l="-5447" t="-28889" r="-8560" b="-5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3258068" y="5796142"/>
                <a:ext cx="14511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(1)=</m:t>
                    </m:r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4+4=8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8068" y="5796142"/>
                <a:ext cx="1451166" cy="276999"/>
              </a:xfrm>
              <a:prstGeom prst="rect">
                <a:avLst/>
              </a:prstGeom>
              <a:blipFill>
                <a:blip r:embed="rId8"/>
                <a:stretch>
                  <a:fillRect l="-5439" t="-28889" r="-9205" b="-5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7886802" y="5234443"/>
                <a:ext cx="14511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(0)=</m:t>
                    </m:r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0+0=0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802" y="5234443"/>
                <a:ext cx="1451166" cy="276999"/>
              </a:xfrm>
              <a:prstGeom prst="rect">
                <a:avLst/>
              </a:prstGeom>
              <a:blipFill>
                <a:blip r:embed="rId9"/>
                <a:stretch>
                  <a:fillRect l="-5882" t="-28889" r="-9244" b="-5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7711273" y="5795558"/>
                <a:ext cx="180222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(1)=</m:t>
                    </m:r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12+12=24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1273" y="5795558"/>
                <a:ext cx="1802225" cy="276999"/>
              </a:xfrm>
              <a:prstGeom prst="rect">
                <a:avLst/>
              </a:prstGeom>
              <a:blipFill>
                <a:blip r:embed="rId10"/>
                <a:stretch>
                  <a:fillRect l="-4730" t="-28889" r="-7095" b="-5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3810000" y="4479982"/>
                <a:ext cx="4572000" cy="107285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altLang="zh-TW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4479982"/>
                <a:ext cx="4572000" cy="1072858"/>
              </a:xfrm>
              <a:prstGeom prst="rect">
                <a:avLst/>
              </a:prstGeom>
              <a:blipFill>
                <a:blip r:embed="rId11"/>
                <a:stretch>
                  <a:fillRect b="-39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47E1D2A-CA40-46EC-83D0-0900DFF4D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39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18636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260" y="784860"/>
            <a:ext cx="3048000" cy="3048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020" y="784860"/>
            <a:ext cx="3048000" cy="304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185927" y="4202648"/>
                <a:ext cx="15681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(0)=</m:t>
                    </m:r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8+8=16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5927" y="4202648"/>
                <a:ext cx="1568186" cy="276999"/>
              </a:xfrm>
              <a:prstGeom prst="rect">
                <a:avLst/>
              </a:prstGeom>
              <a:blipFill>
                <a:blip r:embed="rId5"/>
                <a:stretch>
                  <a:fillRect l="-5447" t="-28261" r="-8560" b="-5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3244437" y="4764055"/>
                <a:ext cx="14511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(1)=</m:t>
                    </m:r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4+4=8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437" y="4764055"/>
                <a:ext cx="1451166" cy="276999"/>
              </a:xfrm>
              <a:prstGeom prst="rect">
                <a:avLst/>
              </a:prstGeom>
              <a:blipFill>
                <a:blip r:embed="rId6"/>
                <a:stretch>
                  <a:fillRect l="-5462" t="-28889" r="-9664" b="-5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7885016" y="4202940"/>
                <a:ext cx="14511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(0)=</m:t>
                    </m:r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0+0=0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5016" y="4202940"/>
                <a:ext cx="1451166" cy="276999"/>
              </a:xfrm>
              <a:prstGeom prst="rect">
                <a:avLst/>
              </a:prstGeom>
              <a:blipFill>
                <a:blip r:embed="rId7"/>
                <a:stretch>
                  <a:fillRect l="-5439" t="-28261" r="-9205" b="-5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7709487" y="4764055"/>
                <a:ext cx="180222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(1)=</m:t>
                    </m:r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12+12=24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487" y="4764055"/>
                <a:ext cx="1802225" cy="276999"/>
              </a:xfrm>
              <a:prstGeom prst="rect">
                <a:avLst/>
              </a:prstGeom>
              <a:blipFill>
                <a:blip r:embed="rId8"/>
                <a:stretch>
                  <a:fillRect l="-4746" t="-28889" r="-7458" b="-5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3970020" y="3961159"/>
                <a:ext cx="4572000" cy="107285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altLang="zh-TW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0020" y="3961159"/>
                <a:ext cx="4572000" cy="1072858"/>
              </a:xfrm>
              <a:prstGeom prst="rect">
                <a:avLst/>
              </a:prstGeom>
              <a:blipFill>
                <a:blip r:embed="rId9"/>
                <a:stretch>
                  <a:fillRect b="-39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47E1D2A-CA40-46EC-83D0-0900DFF4D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40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2274570" y="5403805"/>
            <a:ext cx="79629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probability of small contrast </a:t>
            </a:r>
            <a:r>
              <a:rPr lang="en-US" altLang="zh-TW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a coarse texture will be much higher than for a fine texture.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3185927" y="137160"/>
            <a:ext cx="1736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coarse</a:t>
            </a:r>
            <a:endParaRPr lang="zh-TW" altLang="en-US" sz="32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7673723" y="122392"/>
            <a:ext cx="1736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</a:t>
            </a:r>
            <a:endParaRPr lang="zh-TW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828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6F27B6-2118-41C0-92E9-85601AD95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66219"/>
            <a:ext cx="7886700" cy="1325563"/>
          </a:xfrm>
        </p:spPr>
        <p:txBody>
          <a:bodyPr/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“texture” ?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9556A6B-21C5-4345-875E-CB2598342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71591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515351" cy="1325563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of Gray-level Co-Occurrence</a:t>
            </a:r>
            <a:endParaRPr lang="zh-TW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49" y="1621158"/>
            <a:ext cx="8103871" cy="4776612"/>
          </a:xfrm>
        </p:spPr>
        <p:txBody>
          <a:bodyPr>
            <a:normAutofit/>
          </a:bodyPr>
          <a:lstStyle/>
          <a:p>
            <a:pPr indent="-360000"/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Advantages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spatial interrelationship of the gray levels to characterize a texture.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able to do so by gray-level transformation, which is an invariant way.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endParaRPr lang="en-US" altLang="zh-TW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/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Weakness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capture the shape aspects of the gray level primitives.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likely to work well for textures composed of large-area primitives.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Cannot capture the spatial relationships between primitives that are regions larger than a pixel.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1ACAE5C-5714-451D-8317-D747E71AC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41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261788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8569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/>
              <a:t>Application</a:t>
            </a:r>
            <a:endParaRPr lang="zh-TW" altLang="en-US" sz="1500" dirty="0"/>
          </a:p>
        </p:txBody>
      </p:sp>
      <p:sp>
        <p:nvSpPr>
          <p:cNvPr id="129" name="圓角矩形 128"/>
          <p:cNvSpPr/>
          <p:nvPr/>
        </p:nvSpPr>
        <p:spPr>
          <a:xfrm>
            <a:off x="6666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/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2499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Statistical Texture Feature Approach</a:t>
            </a:r>
            <a:endParaRPr lang="zh-TW" altLang="en-US" dirty="0"/>
          </a:p>
        </p:txBody>
      </p:sp>
      <p:grpSp>
        <p:nvGrpSpPr>
          <p:cNvPr id="154" name="群組 153"/>
          <p:cNvGrpSpPr/>
          <p:nvPr/>
        </p:nvGrpSpPr>
        <p:grpSpPr>
          <a:xfrm>
            <a:off x="1972848" y="2541051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1" name="橢圓 210"/>
          <p:cNvSpPr/>
          <p:nvPr/>
        </p:nvSpPr>
        <p:spPr>
          <a:xfrm>
            <a:off x="2588699" y="2602142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2" name="橢圓 211"/>
          <p:cNvSpPr/>
          <p:nvPr/>
        </p:nvSpPr>
        <p:spPr>
          <a:xfrm>
            <a:off x="3039530" y="2604523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3" name="圓角矩形圖說文字 132"/>
          <p:cNvSpPr/>
          <p:nvPr/>
        </p:nvSpPr>
        <p:spPr>
          <a:xfrm>
            <a:off x="2212496" y="2028494"/>
            <a:ext cx="2586308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Gray Level Co-occurrence</a:t>
            </a:r>
            <a:endParaRPr lang="zh-TW" altLang="en-US" sz="1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圓角矩形圖說文字 133"/>
          <p:cNvSpPr/>
          <p:nvPr/>
        </p:nvSpPr>
        <p:spPr>
          <a:xfrm>
            <a:off x="2597276" y="1734734"/>
            <a:ext cx="2970064" cy="587521"/>
          </a:xfrm>
          <a:prstGeom prst="wedgeRoundRectCallout">
            <a:avLst>
              <a:gd name="adj1" fmla="val -33407"/>
              <a:gd name="adj2" fmla="val 68397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 Texture Measures and Generalized Co-occurrence</a:t>
            </a:r>
            <a:endParaRPr lang="zh-TW" alt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＞形箭號 152"/>
          <p:cNvSpPr/>
          <p:nvPr/>
        </p:nvSpPr>
        <p:spPr>
          <a:xfrm rot="16200000">
            <a:off x="2549406" y="2795496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0E42D70-5859-48CB-9839-FFCDFDB6B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43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439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" tmFilter="0,0; .5, 1; 1, 1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00" tmFilter="0,0; .5, 0; 1, 1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3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0.04861 -2.59259E-6 " pathEditMode="relative" rAng="0" ptsTypes="AA">
                                      <p:cBhvr>
                                        <p:cTn id="49" dur="7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" tmFilter="0,0; .5, 1; 1, 1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2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200" tmFilter="0,0; .5, 0; 1, 1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xit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29" grpId="0" animBg="1"/>
      <p:bldP spid="129" grpId="1" animBg="1"/>
      <p:bldP spid="128" grpId="0" animBg="1"/>
      <p:bldP spid="128" grpId="1" animBg="1"/>
      <p:bldP spid="211" grpId="0" animBg="1"/>
      <p:bldP spid="211" grpId="1" animBg="1"/>
      <p:bldP spid="212" grpId="0" animBg="1"/>
      <p:bldP spid="212" grpId="1" animBg="1"/>
      <p:bldP spid="133" grpId="0" animBg="1"/>
      <p:bldP spid="133" grpId="1" animBg="1"/>
      <p:bldP spid="133" grpId="2" animBg="1"/>
      <p:bldP spid="134" grpId="0" animBg="1"/>
      <p:bldP spid="134" grpId="1" animBg="1"/>
      <p:bldP spid="134" grpId="2" animBg="1"/>
      <p:bldP spid="153" grpId="0" animBg="1"/>
      <p:bldP spid="153" grpId="1" animBg="1"/>
      <p:bldP spid="153" grpId="2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2650" y="182247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Texture Measures and Generalized Co-occurrence</a:t>
            </a:r>
            <a:endParaRPr lang="zh-TW" alt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50" y="1802328"/>
            <a:ext cx="7886700" cy="3678233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texture measure takes into account the co-occurrence between texture primitives rather than pixels.</a:t>
            </a: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useful to work with primitives that are maximally</a:t>
            </a:r>
            <a:r>
              <a:rPr lang="en-US" altLang="zh-TW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connected 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sets of pixels having  particular properties.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4790385" y="4844074"/>
            <a:ext cx="731520" cy="1272973"/>
            <a:chOff x="3266385" y="3905026"/>
            <a:chExt cx="731520" cy="1272973"/>
          </a:xfrm>
        </p:grpSpPr>
        <p:sp>
          <p:nvSpPr>
            <p:cNvPr id="5" name="文字方塊 4"/>
            <p:cNvSpPr txBox="1"/>
            <p:nvPr/>
          </p:nvSpPr>
          <p:spPr>
            <a:xfrm>
              <a:off x="3266385" y="4808667"/>
              <a:ext cx="73152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聯集</a:t>
              </a:r>
            </a:p>
          </p:txBody>
        </p:sp>
        <p:cxnSp>
          <p:nvCxnSpPr>
            <p:cNvPr id="7" name="直線單箭頭接點 6"/>
            <p:cNvCxnSpPr>
              <a:stCxn id="5" idx="0"/>
            </p:cNvCxnSpPr>
            <p:nvPr/>
          </p:nvCxnSpPr>
          <p:spPr>
            <a:xfrm flipV="1">
              <a:off x="3632145" y="3905026"/>
              <a:ext cx="0" cy="9036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0A90E56-B64C-4FDE-B193-76DC9D5CD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44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213501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2650" y="182247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Texture Measures and Generalized Co-occurrence</a:t>
            </a:r>
            <a:endParaRPr lang="zh-TW" alt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50" y="1802328"/>
            <a:ext cx="7886700" cy="4170455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attributes include measures of shape, or with the variance of its local property.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Connected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components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Ascending\descending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components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Saddle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components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maxima\minima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components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Axis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components</a:t>
            </a:r>
          </a:p>
          <a:p>
            <a:endParaRPr lang="en-US" altLang="zh-TW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橢圓形圖說文字 3"/>
          <p:cNvSpPr/>
          <p:nvPr/>
        </p:nvSpPr>
        <p:spPr>
          <a:xfrm>
            <a:off x="7848601" y="5174428"/>
            <a:ext cx="2409881" cy="1215614"/>
          </a:xfrm>
          <a:prstGeom prst="wedgeEllipseCallout">
            <a:avLst>
              <a:gd name="adj1" fmla="val -27975"/>
              <a:gd name="adj2" fmla="val -64049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Examples of primitives property</a:t>
            </a:r>
            <a:endParaRPr lang="zh-TW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F5CF9CD-62E2-4C5F-B4A1-FB56893BC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45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308346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Relationship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50" y="1802328"/>
            <a:ext cx="8434327" cy="4355404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constructing the primitives, we have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list of primitives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 center coordinates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 attributes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24D876F-D89C-4726-8298-2108450E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46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558984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Relationship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152650" y="1754955"/>
                <a:ext cx="8341730" cy="4845565"/>
              </a:xfrm>
            </p:spPr>
            <p:txBody>
              <a:bodyPr>
                <a:normAutofit/>
              </a:bodyPr>
              <a:lstStyle/>
              <a:p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Generalized co-occurrence matrix </a:t>
                </a:r>
                <a:r>
                  <a:rPr lang="en-US" altLang="zh-TW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TW" sz="240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set of all primitives on the image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TW" sz="240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set of primitive properties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TW" sz="240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function assigning to each primitive in </a:t>
                </a:r>
                <a14:m>
                  <m:oMath xmlns:m="http://schemas.openxmlformats.org/officeDocument/2006/math">
                    <m:r>
                      <a:rPr lang="en-US" altLang="zh-TW" sz="2400" dirty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property of </a:t>
                </a:r>
                <a:r>
                  <a:rPr lang="en-US" altLang="zh-TW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binary relation satisfying spatial relationship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properties which primitives have</a:t>
                </a:r>
              </a:p>
              <a:p>
                <a:pPr marL="0" indent="0">
                  <a:buNone/>
                </a:pPr>
                <a:endParaRPr lang="en-US" altLang="zh-TW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240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altLang="zh-TW" sz="240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TW" sz="240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TW" sz="240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altLang="zh-TW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#{(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𝑎𝑛𝑑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}</m:t>
                          </m:r>
                        </m:num>
                        <m:den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US" altLang="zh-TW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1754955"/>
                <a:ext cx="8341730" cy="4845565"/>
              </a:xfrm>
              <a:blipFill>
                <a:blip r:embed="rId3"/>
                <a:stretch>
                  <a:fillRect l="-1680" t="-27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0D9A966-5431-408D-B26C-D6D63E083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47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029718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8569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/>
              <a:t>Application</a:t>
            </a:r>
            <a:endParaRPr lang="zh-TW" altLang="en-US" sz="1500" dirty="0"/>
          </a:p>
        </p:txBody>
      </p:sp>
      <p:sp>
        <p:nvSpPr>
          <p:cNvPr id="129" name="圓角矩形 128"/>
          <p:cNvSpPr/>
          <p:nvPr/>
        </p:nvSpPr>
        <p:spPr>
          <a:xfrm>
            <a:off x="6666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/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2499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Statistical Texture Feature Approach</a:t>
            </a:r>
            <a:endParaRPr lang="zh-TW" altLang="en-US" dirty="0"/>
          </a:p>
        </p:txBody>
      </p:sp>
      <p:grpSp>
        <p:nvGrpSpPr>
          <p:cNvPr id="154" name="群組 153"/>
          <p:cNvGrpSpPr/>
          <p:nvPr/>
        </p:nvGrpSpPr>
        <p:grpSpPr>
          <a:xfrm>
            <a:off x="1972848" y="2541051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2" name="橢圓 211"/>
          <p:cNvSpPr/>
          <p:nvPr/>
        </p:nvSpPr>
        <p:spPr>
          <a:xfrm>
            <a:off x="3039530" y="2604523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3" name="橢圓 212"/>
          <p:cNvSpPr/>
          <p:nvPr/>
        </p:nvSpPr>
        <p:spPr>
          <a:xfrm>
            <a:off x="3490437" y="2599760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＞形箭號 152"/>
          <p:cNvSpPr/>
          <p:nvPr/>
        </p:nvSpPr>
        <p:spPr>
          <a:xfrm rot="16200000">
            <a:off x="2993949" y="2795496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4" name="圓角矩形圖說文字 133"/>
          <p:cNvSpPr/>
          <p:nvPr/>
        </p:nvSpPr>
        <p:spPr>
          <a:xfrm>
            <a:off x="2597276" y="1734734"/>
            <a:ext cx="2970064" cy="587521"/>
          </a:xfrm>
          <a:prstGeom prst="wedgeRoundRectCallout">
            <a:avLst>
              <a:gd name="adj1" fmla="val -33407"/>
              <a:gd name="adj2" fmla="val 68397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 Texture Measures and Generalized Co-occurrence</a:t>
            </a:r>
            <a:endParaRPr lang="zh-TW" alt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圓角矩形圖說文字 134"/>
          <p:cNvSpPr/>
          <p:nvPr/>
        </p:nvSpPr>
        <p:spPr>
          <a:xfrm>
            <a:off x="3110289" y="2029878"/>
            <a:ext cx="2607457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Autocorrelation Function</a:t>
            </a:r>
            <a:endParaRPr lang="zh-TW" alt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A3D7F5D-87F8-466F-9105-8A4B01BD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48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927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00" tmFilter="0,0; .5, 0; 1, 1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3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04983 -2.59259E-6 " pathEditMode="relative" rAng="0" ptsTypes="AA">
                                      <p:cBhvr>
                                        <p:cTn id="49" dur="7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" tmFilter="0,0; .5, 1; 1, 1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135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2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200" tmFilter="0,0; .5, 0; 1, 1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xit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29" grpId="0" animBg="1"/>
      <p:bldP spid="129" grpId="1" animBg="1"/>
      <p:bldP spid="128" grpId="0" animBg="1"/>
      <p:bldP spid="128" grpId="1" animBg="1"/>
      <p:bldP spid="212" grpId="0" animBg="1"/>
      <p:bldP spid="212" grpId="1" animBg="1"/>
      <p:bldP spid="213" grpId="0" animBg="1"/>
      <p:bldP spid="213" grpId="1" animBg="1"/>
      <p:bldP spid="153" grpId="0" animBg="1"/>
      <p:bldP spid="153" grpId="1" animBg="1"/>
      <p:bldP spid="153" grpId="2" animBg="1"/>
      <p:bldP spid="134" grpId="0" animBg="1"/>
      <p:bldP spid="134" grpId="1" animBg="1"/>
      <p:bldP spid="134" grpId="2" animBg="1"/>
      <p:bldP spid="135" grpId="0" animBg="1"/>
      <p:bldP spid="135" grpId="1" animBg="1"/>
      <p:bldP spid="135" grpId="2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51" y="1765698"/>
            <a:ext cx="8330155" cy="5092302"/>
          </a:xfrm>
        </p:spPr>
        <p:txBody>
          <a:bodyPr numCol="1">
            <a:norm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Texture relates to the spatial size of the gray level primitives on an image</a:t>
            </a:r>
          </a:p>
          <a:p>
            <a:pPr marL="0" indent="0">
              <a:buNone/>
            </a:pPr>
            <a:endParaRPr lang="en-US" altLang="zh-TW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Gray level primitives of larger size are indicative of coarser texture</a:t>
            </a:r>
          </a:p>
          <a:p>
            <a:pPr marL="0" indent="0">
              <a:buNone/>
            </a:pPr>
            <a:endParaRPr lang="en-US" altLang="zh-TW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Gray level primitives of smaller size are indicative of finer texture</a:t>
            </a:r>
          </a:p>
          <a:p>
            <a:pPr marL="0" indent="0">
              <a:buNone/>
            </a:pPr>
            <a:endParaRPr lang="en-US" altLang="zh-TW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Autocorrelation function is a feature that describes the size of gray level primitives</a:t>
            </a: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Autocorrelation Function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14A5CCF-4B84-4349-A4EB-809AB70E4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49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679083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Autocorrelation Function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697144" y="2506218"/>
            <a:ext cx="1154756" cy="722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E22232CB-1139-4F4D-97A7-F166944BF02E}"/>
              </a:ext>
            </a:extLst>
          </p:cNvPr>
          <p:cNvGrpSpPr/>
          <p:nvPr/>
        </p:nvGrpSpPr>
        <p:grpSpPr>
          <a:xfrm>
            <a:off x="1895894" y="2383414"/>
            <a:ext cx="8400212" cy="2638528"/>
            <a:chOff x="3020970" y="2383415"/>
            <a:chExt cx="5935272" cy="1864284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0970" y="2383415"/>
              <a:ext cx="5935272" cy="1864284"/>
            </a:xfrm>
            <a:prstGeom prst="rect">
              <a:avLst/>
            </a:prstGeom>
          </p:spPr>
        </p:pic>
        <p:grpSp>
          <p:nvGrpSpPr>
            <p:cNvPr id="15" name="群組 14"/>
            <p:cNvGrpSpPr/>
            <p:nvPr/>
          </p:nvGrpSpPr>
          <p:grpSpPr>
            <a:xfrm>
              <a:off x="7695502" y="2498335"/>
              <a:ext cx="1156398" cy="722704"/>
              <a:chOff x="6171502" y="2498335"/>
              <a:chExt cx="1156398" cy="72270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矩形 4"/>
                  <p:cNvSpPr/>
                  <p:nvPr/>
                </p:nvSpPr>
                <p:spPr>
                  <a:xfrm>
                    <a:off x="6201719" y="2683958"/>
                    <a:ext cx="383915" cy="157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altLang="zh-TW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TW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zh-TW" altLang="en-US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altLang="zh-TW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TW" altLang="en-US" sz="1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" name="矩形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01719" y="2683958"/>
                    <a:ext cx="383915" cy="157667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b="-32143"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5" name="矩形 294"/>
                  <p:cNvSpPr/>
                  <p:nvPr/>
                </p:nvSpPr>
                <p:spPr>
                  <a:xfrm>
                    <a:off x="6201719" y="2879221"/>
                    <a:ext cx="383915" cy="157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altLang="zh-TW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TW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TW" sz="1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TW" altLang="en-US" sz="1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5" name="矩形 29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01719" y="2879221"/>
                    <a:ext cx="383915" cy="157667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b="-32143"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0" name="矩形 299"/>
                  <p:cNvSpPr/>
                  <p:nvPr/>
                </p:nvSpPr>
                <p:spPr>
                  <a:xfrm>
                    <a:off x="6173144" y="2498335"/>
                    <a:ext cx="1154756" cy="17201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altLang="zh-TW" sz="800" dirty="0">
                        <a:solidFill>
                          <a:schemeClr val="tx1"/>
                        </a:solidFill>
                      </a:rPr>
                      <a:t>Area under </a:t>
                    </a:r>
                    <a14:m>
                      <m:oMath xmlns:m="http://schemas.openxmlformats.org/officeDocument/2006/math">
                        <m:r>
                          <a:rPr lang="en-US" altLang="zh-TW" sz="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zh-TW" sz="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TW" altLang="en-US" sz="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altLang="zh-TW" sz="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altLang="zh-TW" sz="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⋆</m:t>
                        </m:r>
                        <m:r>
                          <a:rPr lang="en-US" altLang="zh-TW" sz="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zh-TW" sz="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sz="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TW" sz="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endParaRPr lang="zh-TW" altLang="en-US" sz="8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0" name="矩形 29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3144" y="2498335"/>
                    <a:ext cx="1154756" cy="17201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1" name="矩形 300"/>
                  <p:cNvSpPr/>
                  <p:nvPr/>
                </p:nvSpPr>
                <p:spPr>
                  <a:xfrm>
                    <a:off x="6171502" y="3063372"/>
                    <a:ext cx="732481" cy="157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000" dirty="0">
                        <a:solidFill>
                          <a:schemeClr val="tx1"/>
                        </a:solidFill>
                      </a:rPr>
                      <a:t>(</a:t>
                    </a:r>
                    <a14:m>
                      <m:oMath xmlns:m="http://schemas.openxmlformats.org/officeDocument/2006/math">
                        <m:r>
                          <a:rPr lang="en-US" altLang="zh-TW" sz="1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zh-TW" sz="1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1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zh-TW" sz="1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)(</m:t>
                        </m:r>
                        <m:r>
                          <a:rPr lang="en-US" altLang="zh-TW" sz="1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TW" sz="1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endParaRPr lang="zh-TW" altLang="en-US" sz="1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1" name="矩形 30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1502" y="3063372"/>
                    <a:ext cx="732481" cy="157667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t="-18519" b="-48148"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CD87881-DA22-43E8-B6C2-A69A2283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50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40434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152650" y="1765699"/>
                <a:ext cx="8233248" cy="5092301"/>
              </a:xfrm>
            </p:spPr>
            <p:txBody>
              <a:bodyPr numCol="1">
                <a:noAutofit/>
              </a:bodyPr>
              <a:lstStyle/>
              <a:p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Autocorrelation function:</a:t>
                </a:r>
              </a:p>
              <a:p>
                <a:pPr marL="0" indent="0">
                  <a:buNone/>
                </a:pPr>
                <a:endParaRPr lang="en-US" altLang="zh-TW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9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9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1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9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9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d>
                                <m:dPr>
                                  <m:ctrl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</m:e>
                              </m:d>
                            </m:den>
                          </m:f>
                          <m:nary>
                            <m:naryPr>
                              <m:ctrlP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nary>
                                <m:naryPr>
                                  <m:ctrl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𝑑𝑢𝑑𝑣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f>
                            <m:fPr>
                              <m:ctrlP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den>
                          </m:f>
                          <m:nary>
                            <m:naryPr>
                              <m:ctrlP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nary>
                                <m:naryPr>
                                  <m:ctrl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p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𝑑𝑢𝑑𝑣</m:t>
                                  </m:r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en-US" altLang="zh-TW" sz="1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TW" sz="19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9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TW" sz="1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9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9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sz="19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9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TW" sz="1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9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9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altLang="zh-TW" sz="1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Autocorrelation function </a:t>
                </a:r>
                <a14:m>
                  <m:oMath xmlns:m="http://schemas.openxmlformats.org/officeDocument/2006/math">
                    <m:r>
                      <a:rPr lang="en-US" altLang="zh-TW" sz="2600" i="1" dirty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TW" sz="2600" i="1" dirty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zh-TW" sz="2600" i="1" dirty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sz="260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2600" i="1" dirty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sz="2600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zh-TW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altLang="zh-TW" sz="2600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TW" sz="2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TW" sz="2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zh-TW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image:</a:t>
                </a:r>
              </a:p>
              <a:p>
                <a:pPr marL="0" indent="0">
                  <a:buNone/>
                </a:pPr>
                <a:endParaRPr lang="en-US" altLang="zh-TW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]=</m:t>
                      </m:r>
                      <m:f>
                        <m:fPr>
                          <m:ctrlPr>
                            <a:rPr lang="en-US" altLang="zh-TW" sz="19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d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  <m:e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d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f>
                            <m:fPr>
                              <m:ctrlP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en-US" altLang="zh-TW" sz="1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zh-TW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altLang="zh-TW" sz="1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1765699"/>
                <a:ext cx="8233248" cy="5092301"/>
              </a:xfrm>
              <a:blipFill>
                <a:blip r:embed="rId3"/>
                <a:stretch>
                  <a:fillRect l="-1702" t="-2635" r="-5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Autocorrelation Function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6EA91CB-98C2-4910-BF8B-FF2B48B41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51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83916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50" y="1746433"/>
            <a:ext cx="8382000" cy="4467936"/>
          </a:xfrm>
        </p:spPr>
        <p:txBody>
          <a:bodyPr>
            <a:no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does texture mean?</a:t>
            </a:r>
          </a:p>
          <a:p>
            <a:pPr lvl="1" indent="-468000">
              <a:buFont typeface="Wingdings" panose="05000000000000000000" pitchFamily="2" charset="2"/>
              <a:buChar char="Ø"/>
            </a:pP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Formal approach or precise definition of texture does not exist.</a:t>
            </a:r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Texture discrimination techniques are for the most part </a:t>
            </a:r>
            <a:r>
              <a:rPr lang="en-US" altLang="zh-TW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hoc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直線接點 21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內容版面配置區 2"/>
          <p:cNvSpPr txBox="1">
            <a:spLocks/>
          </p:cNvSpPr>
          <p:nvPr/>
        </p:nvSpPr>
        <p:spPr>
          <a:xfrm>
            <a:off x="2152650" y="3934235"/>
            <a:ext cx="7936706" cy="1588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3200" dirty="0"/>
          </a:p>
        </p:txBody>
      </p:sp>
      <p:grpSp>
        <p:nvGrpSpPr>
          <p:cNvPr id="7" name="Group 6"/>
          <p:cNvGrpSpPr/>
          <p:nvPr/>
        </p:nvGrpSpPr>
        <p:grpSpPr>
          <a:xfrm>
            <a:off x="4312494" y="4806340"/>
            <a:ext cx="4215986" cy="747459"/>
            <a:chOff x="1823636" y="5286375"/>
            <a:chExt cx="4215986" cy="747459"/>
          </a:xfrm>
        </p:grpSpPr>
        <p:sp>
          <p:nvSpPr>
            <p:cNvPr id="4" name="TextBox 3"/>
            <p:cNvSpPr txBox="1"/>
            <p:nvPr/>
          </p:nvSpPr>
          <p:spPr>
            <a:xfrm>
              <a:off x="1823636" y="5633724"/>
              <a:ext cx="4215986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created for a particular purpose only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2266950" y="5286375"/>
              <a:ext cx="0" cy="3429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499CE93-7797-4BF3-B647-BFEE2F29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271131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群組 32"/>
          <p:cNvGrpSpPr/>
          <p:nvPr/>
        </p:nvGrpSpPr>
        <p:grpSpPr>
          <a:xfrm>
            <a:off x="1524000" y="193453"/>
            <a:ext cx="4572000" cy="881742"/>
            <a:chOff x="0" y="193453"/>
            <a:chExt cx="4572000" cy="881742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0" y="492349"/>
              <a:ext cx="4572000" cy="582846"/>
            </a:xfrm>
            <a:prstGeom prst="rect">
              <a:avLst/>
            </a:prstGeom>
          </p:spPr>
        </p:pic>
        <p:sp>
          <p:nvSpPr>
            <p:cNvPr id="22" name="向右箭號 21"/>
            <p:cNvSpPr/>
            <p:nvPr/>
          </p:nvSpPr>
          <p:spPr>
            <a:xfrm rot="5400000">
              <a:off x="176269" y="145583"/>
              <a:ext cx="286439" cy="3821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1524000" y="1374091"/>
            <a:ext cx="4572000" cy="881742"/>
            <a:chOff x="0" y="1374091"/>
            <a:chExt cx="4572000" cy="881742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0" y="1374091"/>
              <a:ext cx="4572000" cy="582846"/>
            </a:xfrm>
            <a:prstGeom prst="rect">
              <a:avLst/>
            </a:prstGeom>
          </p:spPr>
        </p:pic>
        <p:sp>
          <p:nvSpPr>
            <p:cNvPr id="24" name="向右箭號 23"/>
            <p:cNvSpPr/>
            <p:nvPr/>
          </p:nvSpPr>
          <p:spPr>
            <a:xfrm rot="16200000">
              <a:off x="180072" y="1921524"/>
              <a:ext cx="286439" cy="3821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34"/>
              <p:cNvSpPr/>
              <p:nvPr/>
            </p:nvSpPr>
            <p:spPr>
              <a:xfrm>
                <a:off x="6291943" y="202357"/>
                <a:ext cx="4572000" cy="11921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]=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nary>
                        </m:num>
                        <m:den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</a:endParaRPr>
              </a:p>
              <a:p>
                <a:endParaRPr lang="en-US" altLang="zh-TW" sz="700" dirty="0"/>
              </a:p>
            </p:txBody>
          </p:sp>
        </mc:Choice>
        <mc:Fallback xmlns="">
          <p:sp>
            <p:nvSpPr>
              <p:cNvPr id="35" name="矩形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1943" y="202357"/>
                <a:ext cx="4572000" cy="11921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圖片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83942"/>
            <a:ext cx="9144000" cy="4074059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83942"/>
            <a:ext cx="9144000" cy="4074059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83941"/>
            <a:ext cx="9144000" cy="4074059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83940"/>
            <a:ext cx="9144000" cy="4074059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83942"/>
            <a:ext cx="9144000" cy="40740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40"/>
              <p:cNvSpPr txBox="1"/>
              <p:nvPr/>
            </p:nvSpPr>
            <p:spPr>
              <a:xfrm>
                <a:off x="2176095" y="2348509"/>
                <a:ext cx="1053173" cy="12020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TW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×4</m:t>
                          </m:r>
                        </m:num>
                        <m:den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1" name="文字方塊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095" y="2348509"/>
                <a:ext cx="1053173" cy="1202060"/>
              </a:xfrm>
              <a:prstGeom prst="rect">
                <a:avLst/>
              </a:prstGeom>
              <a:blipFill>
                <a:blip r:embed="rId10"/>
                <a:stretch>
                  <a:fillRect l="-28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/>
              <p:cNvSpPr txBox="1"/>
              <p:nvPr/>
            </p:nvSpPr>
            <p:spPr>
              <a:xfrm>
                <a:off x="3123152" y="3401193"/>
                <a:ext cx="1121269" cy="12010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TW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×2</m:t>
                          </m:r>
                        </m:num>
                        <m:den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2" name="文字方塊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3152" y="3401193"/>
                <a:ext cx="1121269" cy="1201098"/>
              </a:xfrm>
              <a:prstGeom prst="rect">
                <a:avLst/>
              </a:prstGeom>
              <a:blipFill>
                <a:blip r:embed="rId11"/>
                <a:stretch>
                  <a:fillRect l="-271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字方塊 42"/>
              <p:cNvSpPr txBox="1"/>
              <p:nvPr/>
            </p:nvSpPr>
            <p:spPr>
              <a:xfrm>
                <a:off x="2480895" y="5129595"/>
                <a:ext cx="1137299" cy="12202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altLang="zh-TW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×0</m:t>
                          </m:r>
                        </m:num>
                        <m:den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3" name="文字方塊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0895" y="5129595"/>
                <a:ext cx="1137299" cy="1220270"/>
              </a:xfrm>
              <a:prstGeom prst="rect">
                <a:avLst/>
              </a:prstGeom>
              <a:blipFill>
                <a:blip r:embed="rId12"/>
                <a:stretch>
                  <a:fillRect l="-267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43"/>
              <p:cNvSpPr txBox="1"/>
              <p:nvPr/>
            </p:nvSpPr>
            <p:spPr>
              <a:xfrm>
                <a:off x="5190023" y="4911881"/>
                <a:ext cx="1137299" cy="12202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US" altLang="zh-TW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×1</m:t>
                          </m:r>
                        </m:num>
                        <m:den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4" name="文字方塊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023" y="4911881"/>
                <a:ext cx="1137299" cy="1220270"/>
              </a:xfrm>
              <a:prstGeom prst="rect">
                <a:avLst/>
              </a:prstGeom>
              <a:blipFill>
                <a:blip r:embed="rId13"/>
                <a:stretch>
                  <a:fillRect l="-267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/>
              <p:cNvSpPr txBox="1"/>
              <p:nvPr/>
            </p:nvSpPr>
            <p:spPr>
              <a:xfrm>
                <a:off x="4719848" y="2781473"/>
                <a:ext cx="1149354" cy="12002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altLang="zh-TW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×2</m:t>
                          </m:r>
                        </m:num>
                        <m:den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5" name="文字方塊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9848" y="2781473"/>
                <a:ext cx="1149354" cy="1200265"/>
              </a:xfrm>
              <a:prstGeom prst="rect">
                <a:avLst/>
              </a:prstGeom>
              <a:blipFill>
                <a:blip r:embed="rId14"/>
                <a:stretch>
                  <a:fillRect l="-26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字方塊 45"/>
              <p:cNvSpPr txBox="1"/>
              <p:nvPr/>
            </p:nvSpPr>
            <p:spPr>
              <a:xfrm>
                <a:off x="7234449" y="3303987"/>
                <a:ext cx="1121269" cy="12020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endParaRPr lang="en-US" altLang="zh-TW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×1</m:t>
                          </m:r>
                        </m:num>
                        <m:den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6" name="文字方塊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4449" y="3303987"/>
                <a:ext cx="1121269" cy="1202060"/>
              </a:xfrm>
              <a:prstGeom prst="rect">
                <a:avLst/>
              </a:prstGeom>
              <a:blipFill>
                <a:blip r:embed="rId15"/>
                <a:stretch>
                  <a:fillRect l="-271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DFBE065-724B-428E-A426-25C50204C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2B09-4E24-42BB-8CEF-1329146EC193}" type="slidenum">
              <a:rPr lang="zh-TW" altLang="en-US" smtClean="0"/>
              <a:pPr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850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06198 -3.33333E-6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98 -3.33333E-6 L 0.125 -3.33333E-6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3.33333E-6 L 0.25 -3.33333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3.33333E-6 L 0.5 -3.33333E-6 " pathEditMode="relative" rAng="0" ptsTypes="AA">
                                      <p:cBhvr>
                                        <p:cTn id="74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1524000" y="193454"/>
            <a:ext cx="4572000" cy="881437"/>
            <a:chOff x="0" y="193453"/>
            <a:chExt cx="4572000" cy="881437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92653"/>
              <a:ext cx="4572000" cy="582237"/>
            </a:xfrm>
            <a:prstGeom prst="rect">
              <a:avLst/>
            </a:prstGeom>
          </p:spPr>
        </p:pic>
        <p:sp>
          <p:nvSpPr>
            <p:cNvPr id="22" name="向右箭號 21"/>
            <p:cNvSpPr/>
            <p:nvPr/>
          </p:nvSpPr>
          <p:spPr>
            <a:xfrm rot="5400000">
              <a:off x="176269" y="145583"/>
              <a:ext cx="286439" cy="3821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1524000" y="1374395"/>
            <a:ext cx="4572000" cy="881438"/>
            <a:chOff x="0" y="1374395"/>
            <a:chExt cx="4572000" cy="881438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74395"/>
              <a:ext cx="4572000" cy="582237"/>
            </a:xfrm>
            <a:prstGeom prst="rect">
              <a:avLst/>
            </a:prstGeom>
          </p:spPr>
        </p:pic>
        <p:sp>
          <p:nvSpPr>
            <p:cNvPr id="24" name="向右箭號 23"/>
            <p:cNvSpPr/>
            <p:nvPr/>
          </p:nvSpPr>
          <p:spPr>
            <a:xfrm rot="16200000">
              <a:off x="180072" y="1921524"/>
              <a:ext cx="286439" cy="3821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34"/>
              <p:cNvSpPr/>
              <p:nvPr/>
            </p:nvSpPr>
            <p:spPr>
              <a:xfrm>
                <a:off x="6291943" y="202357"/>
                <a:ext cx="4572000" cy="11921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]=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nary>
                        </m:num>
                        <m:den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</a:endParaRPr>
              </a:p>
              <a:p>
                <a:endParaRPr lang="en-US" altLang="zh-TW" sz="700" dirty="0"/>
              </a:p>
            </p:txBody>
          </p:sp>
        </mc:Choice>
        <mc:Fallback xmlns="">
          <p:sp>
            <p:nvSpPr>
              <p:cNvPr id="35" name="矩形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1943" y="202357"/>
                <a:ext cx="4572000" cy="11921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83942"/>
            <a:ext cx="9144000" cy="407405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83941"/>
            <a:ext cx="9144000" cy="407405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83891"/>
            <a:ext cx="9144000" cy="407405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83942"/>
            <a:ext cx="9144000" cy="407405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83841"/>
            <a:ext cx="9144000" cy="40740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2948980" y="4820969"/>
                <a:ext cx="1149354" cy="12020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TW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×0</m:t>
                          </m:r>
                        </m:num>
                        <m:den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980" y="4820969"/>
                <a:ext cx="1149354" cy="1202060"/>
              </a:xfrm>
              <a:prstGeom prst="rect">
                <a:avLst/>
              </a:prstGeom>
              <a:blipFill>
                <a:blip r:embed="rId10"/>
                <a:stretch>
                  <a:fillRect l="-266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2176095" y="2348509"/>
                <a:ext cx="1053173" cy="12020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TW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×4</m:t>
                          </m:r>
                        </m:num>
                        <m:den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095" y="2348509"/>
                <a:ext cx="1053173" cy="1202060"/>
              </a:xfrm>
              <a:prstGeom prst="rect">
                <a:avLst/>
              </a:prstGeom>
              <a:blipFill>
                <a:blip r:embed="rId11"/>
                <a:stretch>
                  <a:fillRect l="-28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4179067" y="2255834"/>
                <a:ext cx="1149354" cy="12020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altLang="zh-TW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×3</m:t>
                          </m:r>
                        </m:num>
                        <m:den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9067" y="2255834"/>
                <a:ext cx="1149354" cy="1202060"/>
              </a:xfrm>
              <a:prstGeom prst="rect">
                <a:avLst/>
              </a:prstGeom>
              <a:blipFill>
                <a:blip r:embed="rId12"/>
                <a:stretch>
                  <a:fillRect l="-266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投影片編號版面配置區 10">
            <a:extLst>
              <a:ext uri="{FF2B5EF4-FFF2-40B4-BE49-F238E27FC236}">
                <a16:creationId xmlns:a16="http://schemas.microsoft.com/office/drawing/2014/main" id="{98570FB5-4EAE-4203-BC82-BFA476C84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53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8369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06302 -3.33333E-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02 -3.33333E-6 L 0.125 -3.33333E-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3.33333E-6 L 0.25 -3.33333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3.33333E-6 L 0.5 -3.33333E-6 " pathEditMode="relative" rAng="0" ptsTypes="AA">
                                      <p:cBhvr>
                                        <p:cTn id="6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5" grpId="0"/>
      <p:bldP spid="25" grpId="1"/>
      <p:bldP spid="23" grpId="0"/>
      <p:bldP spid="23" grpId="1"/>
      <p:bldP spid="27" grpId="0"/>
      <p:bldP spid="27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578" y="3405340"/>
            <a:ext cx="2976336" cy="37903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578" y="217790"/>
            <a:ext cx="2976336" cy="37903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142" y="678426"/>
            <a:ext cx="5937251" cy="264531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142" y="3865976"/>
            <a:ext cx="5940215" cy="264663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439596" y="136187"/>
            <a:ext cx="422840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Coarse texture  function drops off slowly</a:t>
            </a:r>
          </a:p>
          <a:p>
            <a:endParaRPr lang="en-US" altLang="zh-TW" sz="5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Fine texture  function drops off rapidly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4C13812-AC52-451A-8FCF-5DA03276C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54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5137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152650" y="1765699"/>
                <a:ext cx="8233248" cy="5092301"/>
              </a:xfrm>
            </p:spPr>
            <p:txBody>
              <a:bodyPr numCol="1">
                <a:noAutofit/>
              </a:bodyPr>
              <a:lstStyle/>
              <a:p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Autocorrelation function:</a:t>
                </a:r>
              </a:p>
              <a:p>
                <a:pPr marL="0" indent="0">
                  <a:buNone/>
                </a:pPr>
                <a:endParaRPr lang="en-US" altLang="zh-TW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TW" sz="19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9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1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9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9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d>
                                <m:dPr>
                                  <m:ctrl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</m:e>
                              </m:d>
                            </m:den>
                          </m:f>
                          <m:nary>
                            <m:naryPr>
                              <m:ctrlP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nary>
                                <m:naryPr>
                                  <m:ctrl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𝑑𝑢𝑑𝑣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f>
                            <m:fPr>
                              <m:ctrlP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den>
                          </m:f>
                          <m:nary>
                            <m:naryPr>
                              <m:ctrlP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nary>
                                <m:naryPr>
                                  <m:ctrl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p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𝑑𝑢𝑑𝑣</m:t>
                                  </m:r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en-US" altLang="zh-TW" sz="1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TW" sz="19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9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TW" sz="1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9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9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sz="19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9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TW" sz="1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9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9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altLang="zh-TW" sz="1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Autocorrelation function </a:t>
                </a:r>
                <a14:m>
                  <m:oMath xmlns:m="http://schemas.openxmlformats.org/officeDocument/2006/math">
                    <m:r>
                      <a:rPr lang="en-US" altLang="zh-TW" sz="2600" i="1" dirty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TW" sz="2600" i="1" dirty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zh-TW" sz="2600" i="1" dirty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sz="260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2600" i="1" dirty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sz="2600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zh-TW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altLang="zh-TW" sz="2600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TW" sz="2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TW" sz="2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zh-TW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image:</a:t>
                </a:r>
              </a:p>
              <a:p>
                <a:pPr marL="0" indent="0">
                  <a:buNone/>
                </a:pPr>
                <a:endParaRPr lang="en-US" altLang="zh-TW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]=</m:t>
                      </m:r>
                      <m:f>
                        <m:fPr>
                          <m:ctrlPr>
                            <a:rPr lang="en-US" altLang="zh-TW" sz="19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d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  <m:e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d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f>
                            <m:fPr>
                              <m:ctrlP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sz="19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r>
                                        <a:rPr lang="en-US" altLang="zh-TW" sz="19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TW" sz="1900" i="1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en-US" altLang="zh-TW" sz="1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zh-TW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TW" sz="190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altLang="zh-TW" sz="1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1765699"/>
                <a:ext cx="8233248" cy="5092301"/>
              </a:xfrm>
              <a:blipFill>
                <a:blip r:embed="rId3"/>
                <a:stretch>
                  <a:fillRect l="-1702" t="-2635" r="-5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Autocorrelation Function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8EE8876-A654-40CB-A6D8-59B07BCBF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55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546648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Autocorrelation Function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2045494" y="1837690"/>
            <a:ext cx="8414162" cy="4454860"/>
          </a:xfrm>
        </p:spPr>
        <p:txBody>
          <a:bodyPr>
            <a:noAutofit/>
          </a:bodyPr>
          <a:lstStyle/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Regular and Random: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Regular texture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function will have peaks and valleys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Random texture  only peak at [0,0]; breadth of peak gives the size of the texture</a:t>
            </a:r>
          </a:p>
          <a:p>
            <a:pPr lvl="1"/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Coarse and Fine: 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Coarse texture  function drops off slowly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Fine texture  function drops off rapidly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8563C6B-8DBC-4489-8986-BF07E6048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56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997306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8569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/>
              <a:t>Application</a:t>
            </a:r>
            <a:endParaRPr lang="zh-TW" altLang="en-US" sz="1500" dirty="0"/>
          </a:p>
        </p:txBody>
      </p:sp>
      <p:sp>
        <p:nvSpPr>
          <p:cNvPr id="129" name="圓角矩形 128"/>
          <p:cNvSpPr/>
          <p:nvPr/>
        </p:nvSpPr>
        <p:spPr>
          <a:xfrm>
            <a:off x="6666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/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2499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Statistical Texture Feature Approach</a:t>
            </a:r>
            <a:endParaRPr lang="zh-TW" altLang="en-US" dirty="0"/>
          </a:p>
        </p:txBody>
      </p:sp>
      <p:grpSp>
        <p:nvGrpSpPr>
          <p:cNvPr id="154" name="群組 153"/>
          <p:cNvGrpSpPr/>
          <p:nvPr/>
        </p:nvGrpSpPr>
        <p:grpSpPr>
          <a:xfrm>
            <a:off x="1972848" y="2541051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3" name="橢圓 212"/>
          <p:cNvSpPr/>
          <p:nvPr/>
        </p:nvSpPr>
        <p:spPr>
          <a:xfrm>
            <a:off x="3490437" y="2599760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4" name="橢圓 213"/>
          <p:cNvSpPr/>
          <p:nvPr/>
        </p:nvSpPr>
        <p:spPr>
          <a:xfrm>
            <a:off x="3941138" y="2599759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＞形箭號 152"/>
          <p:cNvSpPr/>
          <p:nvPr/>
        </p:nvSpPr>
        <p:spPr>
          <a:xfrm rot="16200000">
            <a:off x="3441551" y="2795496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5" name="圓角矩形圖說文字 134"/>
          <p:cNvSpPr/>
          <p:nvPr/>
        </p:nvSpPr>
        <p:spPr>
          <a:xfrm>
            <a:off x="3110289" y="2029878"/>
            <a:ext cx="2607457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Autocorrelation Function</a:t>
            </a:r>
            <a:endParaRPr lang="zh-TW" alt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圓角矩形圖說文字 135"/>
          <p:cNvSpPr/>
          <p:nvPr/>
        </p:nvSpPr>
        <p:spPr>
          <a:xfrm>
            <a:off x="3561599" y="2033708"/>
            <a:ext cx="2593635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 Transform Method</a:t>
            </a:r>
            <a:endParaRPr lang="zh-TW" altLang="en-US" sz="1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DEBF201-8E2D-4E3C-AE38-849C95B22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57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2207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135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00" tmFilter="0,0; .5, 0; 1, 1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3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0.04983 -2.59259E-6 " pathEditMode="relative" rAng="0" ptsTypes="AA">
                                      <p:cBhvr>
                                        <p:cTn id="49" dur="7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" tmFilter="0,0; .5, 1; 1, 1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136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2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200" tmFilter="0,0; .5, 0; 1, 1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xit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29" grpId="0" animBg="1"/>
      <p:bldP spid="129" grpId="1" animBg="1"/>
      <p:bldP spid="128" grpId="0" animBg="1"/>
      <p:bldP spid="128" grpId="1" animBg="1"/>
      <p:bldP spid="213" grpId="0" animBg="1"/>
      <p:bldP spid="213" grpId="1" animBg="1"/>
      <p:bldP spid="214" grpId="0" animBg="1"/>
      <p:bldP spid="214" grpId="1" animBg="1"/>
      <p:bldP spid="153" grpId="0" animBg="1"/>
      <p:bldP spid="153" grpId="1" animBg="1"/>
      <p:bldP spid="153" grpId="2" animBg="1"/>
      <p:bldP spid="135" grpId="0" animBg="1"/>
      <p:bldP spid="135" grpId="1" animBg="1"/>
      <p:bldP spid="135" grpId="2" animBg="1"/>
      <p:bldP spid="136" grpId="0" animBg="1"/>
      <p:bldP spid="136" grpId="1" animBg="1"/>
      <p:bldP spid="136" grpId="2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66925" y="1656750"/>
            <a:ext cx="8058150" cy="5005592"/>
          </a:xfrm>
        </p:spPr>
        <p:txBody>
          <a:bodyPr numCol="1">
            <a:normAutofit lnSpcReduction="10000"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digital transform method of texture analysis, the digital image is typically divided into a set of non-overlapping small square sub-images.</a:t>
            </a: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vectors are re-expressed in a new coordinate system.</a:t>
            </a: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Fourier transform uses the complex sinusoid basic set. </a:t>
            </a:r>
            <a:r>
              <a:rPr lang="en-US" altLang="zh-TW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Hadamard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transform uses the Walsh function basic set, …..</a:t>
            </a:r>
          </a:p>
        </p:txBody>
      </p:sp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1824943" y="365127"/>
            <a:ext cx="8843058" cy="1325563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Digital Transform Methods and Texture</a:t>
            </a:r>
            <a:endParaRPr lang="zh-TW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5D49D35-CFBB-4071-907F-0AD3BBA7D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58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653838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515351" cy="1325563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Digital Transform Methods and Texture</a:t>
            </a:r>
            <a:endParaRPr lang="zh-TW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1536" t="3995" r="68088" b="51797"/>
          <a:stretch/>
        </p:blipFill>
        <p:spPr>
          <a:xfrm>
            <a:off x="6812019" y="1536816"/>
            <a:ext cx="1616149" cy="166462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/>
          <a:srcRect l="34696" t="3995" r="35127" b="51974"/>
          <a:stretch/>
        </p:blipFill>
        <p:spPr>
          <a:xfrm>
            <a:off x="6822651" y="3318892"/>
            <a:ext cx="1605516" cy="165798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/>
          <a:srcRect l="67404" t="3996" r="1702" b="52162"/>
          <a:stretch/>
        </p:blipFill>
        <p:spPr>
          <a:xfrm>
            <a:off x="6812019" y="5115349"/>
            <a:ext cx="1643743" cy="165084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/>
          <a:srcRect l="1536" t="52599" r="68088" b="3953"/>
          <a:stretch/>
        </p:blipFill>
        <p:spPr>
          <a:xfrm>
            <a:off x="8481746" y="1565392"/>
            <a:ext cx="1616149" cy="1636047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/>
          <a:srcRect l="34696" t="52449" r="35127" b="3953"/>
          <a:stretch/>
        </p:blipFill>
        <p:spPr>
          <a:xfrm>
            <a:off x="8481745" y="3327057"/>
            <a:ext cx="1605516" cy="1641652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/>
          <a:srcRect l="67404" t="51979" r="1702" b="4194"/>
          <a:stretch/>
        </p:blipFill>
        <p:spPr>
          <a:xfrm>
            <a:off x="8481746" y="5104840"/>
            <a:ext cx="1643743" cy="165026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47" y="1536815"/>
            <a:ext cx="1663200" cy="16632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374" y="1536815"/>
            <a:ext cx="1663200" cy="16632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58" y="3319902"/>
            <a:ext cx="1663200" cy="16632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374" y="3319902"/>
            <a:ext cx="1663200" cy="166320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374" y="5102989"/>
            <a:ext cx="1663200" cy="166320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58" y="5102989"/>
            <a:ext cx="1663200" cy="16632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4460343-F724-40B0-9B9D-FF2070B50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60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168272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515351" cy="1325563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Digital Transform Methods and Texture</a:t>
            </a:r>
            <a:endParaRPr lang="zh-TW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4460343-F724-40B0-9B9D-FF2070B50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551" y="6419478"/>
            <a:ext cx="2743200" cy="365125"/>
          </a:xfrm>
        </p:spPr>
        <p:txBody>
          <a:bodyPr/>
          <a:lstStyle/>
          <a:p>
            <a:r>
              <a:rPr lang="en-US" altLang="zh-TW" dirty="0"/>
              <a:t>60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944" y="3221355"/>
            <a:ext cx="2727960" cy="2293620"/>
          </a:xfrm>
          <a:prstGeom prst="rect">
            <a:avLst/>
          </a:prstGeom>
        </p:spPr>
      </p:pic>
      <p:pic>
        <p:nvPicPr>
          <p:cNvPr id="6" name="圖片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3221775"/>
            <a:ext cx="2727960" cy="22932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166" y="3221355"/>
            <a:ext cx="2727960" cy="2293620"/>
          </a:xfrm>
          <a:prstGeom prst="rect">
            <a:avLst/>
          </a:prstGeom>
        </p:spPr>
      </p:pic>
      <p:pic>
        <p:nvPicPr>
          <p:cNvPr id="11" name="圖片 10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282" y="3195937"/>
            <a:ext cx="2710800" cy="2319037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4372682" y="4247515"/>
            <a:ext cx="254000" cy="2413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10302146" y="4247515"/>
            <a:ext cx="254000" cy="2413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單箭頭接點 7"/>
          <p:cNvCxnSpPr/>
          <p:nvPr/>
        </p:nvCxnSpPr>
        <p:spPr>
          <a:xfrm>
            <a:off x="4626682" y="3695700"/>
            <a:ext cx="0" cy="551815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>
            <a:off x="10668001" y="4089400"/>
            <a:ext cx="0" cy="266055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1776694" y="2269113"/>
            <a:ext cx="234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 Texture</a:t>
            </a:r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7891650" y="2289788"/>
            <a:ext cx="234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Coarse Texture</a:t>
            </a:r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692" y="3190673"/>
            <a:ext cx="2707768" cy="2324301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166" y="3215240"/>
            <a:ext cx="2727960" cy="229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8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15" grpId="0"/>
      <p:bldP spid="2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50" y="1765698"/>
            <a:ext cx="8058150" cy="2806302"/>
          </a:xfrm>
        </p:spPr>
        <p:txBody>
          <a:bodyPr numCol="1">
            <a:norm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points: 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basis vectors of the new coordinate system have an interpretation that relates to spatial frequency or sequence.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 frequency is a close relative of texture, such transformations can be useful.</a:t>
            </a:r>
          </a:p>
        </p:txBody>
      </p:sp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49" y="365127"/>
            <a:ext cx="8665822" cy="1325563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Digital Transform Methods and Texture</a:t>
            </a:r>
            <a:endParaRPr lang="zh-TW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6578782-0E4C-4CA3-860D-C3EFDE49B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59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80680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Texture?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2045495" y="1522812"/>
            <a:ext cx="8101135" cy="2074067"/>
          </a:xfrm>
        </p:spPr>
        <p:txBody>
          <a:bodyPr>
            <a:no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image obeying some statistical properties</a:t>
            </a: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 structure repeated over and over again</a:t>
            </a: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Often has some degree of randomness</a:t>
            </a:r>
            <a:endParaRPr lang="zh-TW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線接點 8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/>
          <a:srcRect l="34703" t="1974" r="34956" b="45178"/>
          <a:stretch/>
        </p:blipFill>
        <p:spPr>
          <a:xfrm>
            <a:off x="5352182" y="4297291"/>
            <a:ext cx="2145589" cy="2074068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3"/>
          <a:srcRect l="443" t="1822" r="69847" b="44191"/>
          <a:stretch/>
        </p:blipFill>
        <p:spPr>
          <a:xfrm>
            <a:off x="2410483" y="4277051"/>
            <a:ext cx="2077640" cy="2095323"/>
          </a:xfrm>
          <a:prstGeom prst="rect">
            <a:avLst/>
          </a:prstGeom>
        </p:spPr>
      </p:pic>
      <p:pic>
        <p:nvPicPr>
          <p:cNvPr id="10" name="圖片 14"/>
          <p:cNvPicPr>
            <a:picLocks noChangeAspect="1"/>
          </p:cNvPicPr>
          <p:nvPr/>
        </p:nvPicPr>
        <p:blipFill rotWithShape="1">
          <a:blip r:embed="rId3"/>
          <a:srcRect l="48967" t="18325" r="45674" b="72093"/>
          <a:stretch/>
        </p:blipFill>
        <p:spPr>
          <a:xfrm>
            <a:off x="4751526" y="3311791"/>
            <a:ext cx="3252617" cy="322712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224251" y="4098440"/>
            <a:ext cx="2401449" cy="2239080"/>
            <a:chOff x="642498" y="1850917"/>
            <a:chExt cx="2401449" cy="2239080"/>
          </a:xfrm>
        </p:grpSpPr>
        <p:sp>
          <p:nvSpPr>
            <p:cNvPr id="4" name="Oval 3"/>
            <p:cNvSpPr/>
            <p:nvPr/>
          </p:nvSpPr>
          <p:spPr>
            <a:xfrm>
              <a:off x="1335004" y="1850917"/>
              <a:ext cx="811988" cy="811988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138990" y="2032043"/>
              <a:ext cx="811988" cy="811988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231959" y="2765350"/>
              <a:ext cx="811988" cy="811988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583441" y="3278009"/>
              <a:ext cx="811988" cy="811988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71453" y="3145919"/>
              <a:ext cx="811988" cy="811988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642498" y="2390881"/>
              <a:ext cx="811988" cy="811988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1397595" y="2652715"/>
              <a:ext cx="798286" cy="79828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2FA6598-CBDA-4DF5-8F02-558091B7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5</a:t>
            </a:r>
            <a:endParaRPr lang="zh-TW" altLang="en-US" dirty="0"/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3"/>
          <a:srcRect l="70291" t="2164" b="44988"/>
          <a:stretch/>
        </p:blipFill>
        <p:spPr>
          <a:xfrm>
            <a:off x="8931756" y="4262347"/>
            <a:ext cx="2100888" cy="207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3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-0.00921 -0.0956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49" y="365127"/>
            <a:ext cx="8908890" cy="1325563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Digital Transform Methods and Texture</a:t>
            </a:r>
            <a:endParaRPr lang="zh-TW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2152650" y="2269115"/>
            <a:ext cx="7886700" cy="1725649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High frequency power  fine texture</a:t>
            </a: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Directionality  directional texture</a:t>
            </a:r>
            <a:endParaRPr lang="zh-TW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2B5D3BD-56CF-4300-B194-65F744967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61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211737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8569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/>
              <a:t>Application</a:t>
            </a:r>
            <a:endParaRPr lang="zh-TW" altLang="en-US" sz="1500" dirty="0"/>
          </a:p>
        </p:txBody>
      </p:sp>
      <p:sp>
        <p:nvSpPr>
          <p:cNvPr id="129" name="圓角矩形 128"/>
          <p:cNvSpPr/>
          <p:nvPr/>
        </p:nvSpPr>
        <p:spPr>
          <a:xfrm>
            <a:off x="6666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/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2499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Statistical Texture Feature Approach</a:t>
            </a:r>
            <a:endParaRPr lang="zh-TW" altLang="en-US" dirty="0"/>
          </a:p>
        </p:txBody>
      </p:sp>
      <p:grpSp>
        <p:nvGrpSpPr>
          <p:cNvPr id="154" name="群組 153"/>
          <p:cNvGrpSpPr/>
          <p:nvPr/>
        </p:nvGrpSpPr>
        <p:grpSpPr>
          <a:xfrm>
            <a:off x="1972848" y="2541051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4" name="橢圓 213"/>
          <p:cNvSpPr/>
          <p:nvPr/>
        </p:nvSpPr>
        <p:spPr>
          <a:xfrm>
            <a:off x="3941138" y="2599759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5" name="橢圓 214"/>
          <p:cNvSpPr/>
          <p:nvPr/>
        </p:nvSpPr>
        <p:spPr>
          <a:xfrm>
            <a:off x="4384415" y="2599758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＞形箭號 152"/>
          <p:cNvSpPr/>
          <p:nvPr/>
        </p:nvSpPr>
        <p:spPr>
          <a:xfrm rot="16200000">
            <a:off x="3896166" y="2795496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6" name="圓角矩形圖說文字 135"/>
          <p:cNvSpPr/>
          <p:nvPr/>
        </p:nvSpPr>
        <p:spPr>
          <a:xfrm>
            <a:off x="3561599" y="2033708"/>
            <a:ext cx="2593635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 Transform Method</a:t>
            </a:r>
            <a:endParaRPr lang="zh-TW" altLang="en-US" sz="1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圓角矩形圖說文字 136"/>
          <p:cNvSpPr/>
          <p:nvPr/>
        </p:nvSpPr>
        <p:spPr>
          <a:xfrm>
            <a:off x="4152260" y="2035552"/>
            <a:ext cx="1691571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Textural Energy</a:t>
            </a:r>
            <a:endParaRPr lang="zh-TW" alt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C89D24B-8788-435E-9809-3ED44B397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63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2900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 tmFilter="0,0; .5, 1; 1, 1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136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00" tmFilter="0,0; .5, 0; 1, 1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3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59259E-6 L 0.04878 -2.59259E-6 " pathEditMode="relative" rAng="0" ptsTypes="AA">
                                      <p:cBhvr>
                                        <p:cTn id="49" dur="7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" tmFilter="0,0; .5, 1; 1, 1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2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200" tmFilter="0,0; .5, 0; 1, 1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xit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29" grpId="0" animBg="1"/>
      <p:bldP spid="129" grpId="1" animBg="1"/>
      <p:bldP spid="128" grpId="0" animBg="1"/>
      <p:bldP spid="128" grpId="1" animBg="1"/>
      <p:bldP spid="214" grpId="0" animBg="1"/>
      <p:bldP spid="214" grpId="1" animBg="1"/>
      <p:bldP spid="215" grpId="0" animBg="1"/>
      <p:bldP spid="215" grpId="1" animBg="1"/>
      <p:bldP spid="153" grpId="0" animBg="1"/>
      <p:bldP spid="153" grpId="1" animBg="1"/>
      <p:bldP spid="153" grpId="2" animBg="1"/>
      <p:bldP spid="136" grpId="0" animBg="1"/>
      <p:bldP spid="136" grpId="1" animBg="1"/>
      <p:bldP spid="136" grpId="2" animBg="1"/>
      <p:bldP spid="137" grpId="0" animBg="1"/>
      <p:bldP spid="137" grpId="1" animBg="1"/>
      <p:bldP spid="137" grpId="2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50" y="1765698"/>
            <a:ext cx="8058150" cy="5005592"/>
          </a:xfrm>
        </p:spPr>
        <p:txBody>
          <a:bodyPr numCol="1">
            <a:norm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image is first </a:t>
            </a:r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convolved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a variety of kernels.</a:t>
            </a:r>
          </a:p>
          <a:p>
            <a:endParaRPr lang="en-US" altLang="zh-TW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each convolved image is processed with a </a:t>
            </a:r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nonlinear operator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determine the total textural energy in each pixel’s neighborhood.</a:t>
            </a:r>
          </a:p>
        </p:txBody>
      </p:sp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Texture Energy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25A9F7A-E5D2-44D9-911F-70B0CB478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64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03DC7A00-42B1-4167-B54F-30BDC688A3DF}"/>
                  </a:ext>
                </a:extLst>
              </p:cNvPr>
              <p:cNvSpPr txBox="1"/>
              <p:nvPr/>
            </p:nvSpPr>
            <p:spPr>
              <a:xfrm>
                <a:off x="2589201" y="4545106"/>
                <a:ext cx="7185046" cy="12600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altLang="zh-TW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altLang="zh-TW" sz="2800" i="1">
                              <a:latin typeface="Cambria Math" panose="02040503050406030204" pitchFamily="18" charset="0"/>
                            </a:rPr>
                            <m:t>49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pt-BR" altLang="zh-TW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altLang="zh-TW" sz="28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−3</m:t>
                          </m:r>
                        </m:sub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=−3</m:t>
                              </m:r>
                            </m:sub>
                            <m:sup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sSub>
                                <m:sSub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03DC7A00-42B1-4167-B54F-30BDC688A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201" y="4545106"/>
                <a:ext cx="7185046" cy="12600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E67FF5B4-BF55-45DD-8F7E-99238205FBBD}"/>
                  </a:ext>
                </a:extLst>
              </p:cNvPr>
              <p:cNvSpPr txBox="1"/>
              <p:nvPr/>
            </p:nvSpPr>
            <p:spPr>
              <a:xfrm>
                <a:off x="3025754" y="6011243"/>
                <a:ext cx="623299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zh-TW" dirty="0"/>
                  <a:t>: Input image convolved with the </a:t>
                </a:r>
                <a:r>
                  <a:rPr lang="en-US" altLang="zh-TW" i="1" dirty="0"/>
                  <a:t>n</a:t>
                </a:r>
                <a:r>
                  <a:rPr lang="en-US" altLang="zh-TW" dirty="0"/>
                  <a:t>-</a:t>
                </a:r>
                <a:r>
                  <a:rPr lang="en-US" altLang="zh-TW" dirty="0" err="1"/>
                  <a:t>th</a:t>
                </a:r>
                <a:r>
                  <a:rPr lang="en-US" altLang="zh-TW" dirty="0"/>
                  <a:t> kernel.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E67FF5B4-BF55-45DD-8F7E-99238205F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754" y="6011243"/>
                <a:ext cx="6232994" cy="276999"/>
              </a:xfrm>
              <a:prstGeom prst="rect">
                <a:avLst/>
              </a:prstGeom>
              <a:blipFill>
                <a:blip r:embed="rId4"/>
                <a:stretch>
                  <a:fillRect l="-1662" t="-28261" b="-5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20220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50" y="1765698"/>
            <a:ext cx="8058150" cy="5005592"/>
          </a:xfrm>
        </p:spPr>
        <p:txBody>
          <a:bodyPr numCol="1">
            <a:norm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textural energy approach is very much in the spirit of the transform approach.</a:t>
            </a: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it uses smaller windows or neighborhood supports.</a:t>
            </a:r>
          </a:p>
        </p:txBody>
      </p:sp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Texture Energy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E26AE59-CB04-41EF-AF78-F60DEAFC3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65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54106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50" y="1765698"/>
            <a:ext cx="8364879" cy="5005592"/>
          </a:xfrm>
        </p:spPr>
        <p:txBody>
          <a:bodyPr numCol="1">
            <a:norm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Laws’ Technique (Laws, 1980)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Filter the input image using texture filters.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 texture energy by summing the absolute value of filtering results in local neighborhoods around each pixel.</a:t>
            </a:r>
          </a:p>
        </p:txBody>
      </p:sp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Texture Energy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A7C6854-2107-4886-B3C2-1EA3FCE78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66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0571EE74-421A-4AA3-89A0-7C03E2C84281}"/>
                  </a:ext>
                </a:extLst>
              </p:cNvPr>
              <p:cNvSpPr txBox="1"/>
              <p:nvPr/>
            </p:nvSpPr>
            <p:spPr>
              <a:xfrm>
                <a:off x="2589201" y="4545106"/>
                <a:ext cx="7185046" cy="12600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altLang="zh-TW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altLang="zh-TW" sz="2800" i="1">
                              <a:latin typeface="Cambria Math" panose="02040503050406030204" pitchFamily="18" charset="0"/>
                            </a:rPr>
                            <m:t>49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pt-BR" altLang="zh-TW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altLang="zh-TW" sz="28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−3</m:t>
                          </m:r>
                        </m:sub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=−3</m:t>
                              </m:r>
                            </m:sub>
                            <m:sup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sSub>
                                <m:sSub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0571EE74-421A-4AA3-89A0-7C03E2C84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201" y="4545106"/>
                <a:ext cx="7185046" cy="12600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A81EB299-3EAB-4972-8E5E-9FB9F5B2CB65}"/>
                  </a:ext>
                </a:extLst>
              </p:cNvPr>
              <p:cNvSpPr txBox="1"/>
              <p:nvPr/>
            </p:nvSpPr>
            <p:spPr>
              <a:xfrm>
                <a:off x="3025754" y="6011243"/>
                <a:ext cx="623299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zh-TW" dirty="0"/>
                  <a:t>: Input image convolved with the </a:t>
                </a:r>
                <a:r>
                  <a:rPr lang="en-US" altLang="zh-TW" i="1" dirty="0"/>
                  <a:t>n</a:t>
                </a:r>
                <a:r>
                  <a:rPr lang="en-US" altLang="zh-TW" dirty="0"/>
                  <a:t>-</a:t>
                </a:r>
                <a:r>
                  <a:rPr lang="en-US" altLang="zh-TW" dirty="0" err="1"/>
                  <a:t>th</a:t>
                </a:r>
                <a:r>
                  <a:rPr lang="en-US" altLang="zh-TW" dirty="0"/>
                  <a:t> kernel.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A81EB299-3EAB-4972-8E5E-9FB9F5B2C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754" y="6011243"/>
                <a:ext cx="6232994" cy="276999"/>
              </a:xfrm>
              <a:prstGeom prst="rect">
                <a:avLst/>
              </a:prstGeom>
              <a:blipFill>
                <a:blip r:embed="rId4"/>
                <a:stretch>
                  <a:fillRect l="-1662" t="-28261" b="-5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48061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50" y="4485290"/>
            <a:ext cx="8058150" cy="2286000"/>
          </a:xfrm>
        </p:spPr>
        <p:txBody>
          <a:bodyPr numCol="1">
            <a:normAutofit/>
          </a:bodyPr>
          <a:lstStyle/>
          <a:p>
            <a:r>
              <a:rPr lang="en-US" altLang="zh-TW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L5 (Gaussian) gives a center-weighted local average</a:t>
            </a:r>
          </a:p>
          <a:p>
            <a:r>
              <a:rPr lang="en-US" altLang="zh-TW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E5 (Gradient) responds to row or col step edges</a:t>
            </a:r>
          </a:p>
          <a:p>
            <a:r>
              <a:rPr lang="en-US" altLang="zh-TW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S5 (</a:t>
            </a:r>
            <a:r>
              <a:rPr lang="en-US" altLang="zh-TW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LoG</a:t>
            </a:r>
            <a:r>
              <a:rPr lang="en-US" altLang="zh-TW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detects spots</a:t>
            </a:r>
          </a:p>
          <a:p>
            <a:r>
              <a:rPr lang="en-US" altLang="zh-TW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R5 (Gabor) detects ripples</a:t>
            </a:r>
          </a:p>
        </p:txBody>
      </p:sp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411179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Texture Energy — Law’s texture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335435"/>
              </p:ext>
            </p:extLst>
          </p:nvPr>
        </p:nvGraphicFramePr>
        <p:xfrm>
          <a:off x="3164306" y="2218631"/>
          <a:ext cx="5713321" cy="1950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4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7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1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TW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L5</a:t>
                      </a:r>
                      <a:endParaRPr lang="zh-TW" alt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(Level)</a:t>
                      </a:r>
                      <a:endParaRPr lang="zh-TW" alt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600" dirty="0"/>
                        <a:t>= [   </a:t>
                      </a:r>
                      <a:r>
                        <a:rPr lang="en-US" altLang="zh-TW" sz="2600" dirty="0">
                          <a:solidFill>
                            <a:srgbClr val="FFFFCC"/>
                          </a:solidFill>
                        </a:rPr>
                        <a:t>-</a:t>
                      </a:r>
                      <a:r>
                        <a:rPr lang="en-US" altLang="zh-TW" sz="2600" dirty="0"/>
                        <a:t>1   </a:t>
                      </a:r>
                      <a:r>
                        <a:rPr lang="en-US" altLang="zh-TW" sz="2600" dirty="0">
                          <a:solidFill>
                            <a:srgbClr val="FFFFCC"/>
                          </a:solidFill>
                        </a:rPr>
                        <a:t>-</a:t>
                      </a:r>
                      <a:r>
                        <a:rPr lang="en-US" altLang="zh-TW" sz="2600" dirty="0"/>
                        <a:t>4   </a:t>
                      </a:r>
                      <a:r>
                        <a:rPr lang="en-US" altLang="zh-TW" sz="2600" dirty="0">
                          <a:solidFill>
                            <a:srgbClr val="FFFFCC"/>
                          </a:solidFill>
                        </a:rPr>
                        <a:t>-</a:t>
                      </a:r>
                      <a:r>
                        <a:rPr lang="en-US" altLang="zh-TW" sz="2600" dirty="0"/>
                        <a:t>6   </a:t>
                      </a:r>
                      <a:r>
                        <a:rPr lang="en-US" altLang="zh-TW" sz="2600" dirty="0">
                          <a:solidFill>
                            <a:srgbClr val="FFFFCC"/>
                          </a:solidFill>
                        </a:rPr>
                        <a:t>-</a:t>
                      </a:r>
                      <a:r>
                        <a:rPr lang="en-US" altLang="zh-TW" sz="2600" dirty="0"/>
                        <a:t>4   </a:t>
                      </a:r>
                      <a:r>
                        <a:rPr lang="en-US" altLang="zh-TW" sz="2600" dirty="0">
                          <a:solidFill>
                            <a:srgbClr val="FFFFCC"/>
                          </a:solidFill>
                        </a:rPr>
                        <a:t>-</a:t>
                      </a:r>
                      <a:r>
                        <a:rPr lang="en-US" altLang="zh-TW" sz="2600" dirty="0"/>
                        <a:t>1   ]</a:t>
                      </a:r>
                      <a:endParaRPr lang="zh-TW" altLang="en-US" sz="2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E5</a:t>
                      </a:r>
                      <a:endParaRPr lang="zh-TW" alt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(Edge)</a:t>
                      </a:r>
                      <a:endParaRPr lang="zh-TW" alt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600" dirty="0"/>
                        <a:t>= [   -1   -2   </a:t>
                      </a:r>
                      <a:r>
                        <a:rPr lang="en-US" altLang="zh-TW" sz="2600" dirty="0">
                          <a:solidFill>
                            <a:srgbClr val="FFFFCC"/>
                          </a:solidFill>
                        </a:rPr>
                        <a:t>-</a:t>
                      </a:r>
                      <a:r>
                        <a:rPr lang="en-US" altLang="zh-TW" sz="2600" dirty="0"/>
                        <a:t>0   </a:t>
                      </a:r>
                      <a:r>
                        <a:rPr lang="en-US" altLang="zh-TW" sz="2600" dirty="0">
                          <a:solidFill>
                            <a:srgbClr val="FFFFCC"/>
                          </a:solidFill>
                        </a:rPr>
                        <a:t>-</a:t>
                      </a:r>
                      <a:r>
                        <a:rPr lang="en-US" altLang="zh-TW" sz="2600" dirty="0"/>
                        <a:t>2   </a:t>
                      </a:r>
                      <a:r>
                        <a:rPr lang="en-US" altLang="zh-TW" sz="2600" dirty="0">
                          <a:solidFill>
                            <a:srgbClr val="FFFFCC"/>
                          </a:solidFill>
                        </a:rPr>
                        <a:t>-</a:t>
                      </a:r>
                      <a:r>
                        <a:rPr lang="en-US" altLang="zh-TW" sz="2600" dirty="0"/>
                        <a:t>1   ]</a:t>
                      </a:r>
                      <a:endParaRPr lang="zh-TW" altLang="en-US" sz="2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126">
                <a:tc>
                  <a:txBody>
                    <a:bodyPr/>
                    <a:lstStyle/>
                    <a:p>
                      <a:r>
                        <a:rPr lang="en-US" altLang="zh-TW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S5</a:t>
                      </a:r>
                      <a:endParaRPr lang="zh-TW" alt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(Spot)</a:t>
                      </a:r>
                      <a:endParaRPr lang="zh-TW" alt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600" dirty="0"/>
                        <a:t>= [   -1   </a:t>
                      </a:r>
                      <a:r>
                        <a:rPr lang="en-US" altLang="zh-TW" sz="2600" dirty="0">
                          <a:solidFill>
                            <a:srgbClr val="FFFFCC"/>
                          </a:solidFill>
                        </a:rPr>
                        <a:t>-</a:t>
                      </a:r>
                      <a:r>
                        <a:rPr lang="en-US" altLang="zh-TW" sz="2600" dirty="0"/>
                        <a:t>0   </a:t>
                      </a:r>
                      <a:r>
                        <a:rPr lang="en-US" altLang="zh-TW" sz="2600" dirty="0">
                          <a:solidFill>
                            <a:srgbClr val="FFFFCC"/>
                          </a:solidFill>
                        </a:rPr>
                        <a:t>-</a:t>
                      </a:r>
                      <a:r>
                        <a:rPr lang="en-US" altLang="zh-TW" sz="2600" dirty="0"/>
                        <a:t>2   </a:t>
                      </a:r>
                      <a:r>
                        <a:rPr lang="en-US" altLang="zh-TW" sz="2600" dirty="0">
                          <a:solidFill>
                            <a:srgbClr val="FFFFCC"/>
                          </a:solidFill>
                        </a:rPr>
                        <a:t>-</a:t>
                      </a:r>
                      <a:r>
                        <a:rPr lang="en-US" altLang="zh-TW" sz="2600" dirty="0"/>
                        <a:t>0   -1   ]</a:t>
                      </a:r>
                      <a:endParaRPr lang="zh-TW" altLang="en-US" sz="2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R5</a:t>
                      </a:r>
                      <a:endParaRPr lang="zh-TW" alt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(Ripple)</a:t>
                      </a:r>
                      <a:endParaRPr lang="zh-TW" alt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600" dirty="0"/>
                        <a:t>= [   </a:t>
                      </a:r>
                      <a:r>
                        <a:rPr lang="en-US" altLang="zh-TW" sz="2600" dirty="0">
                          <a:solidFill>
                            <a:srgbClr val="FFFFCC"/>
                          </a:solidFill>
                        </a:rPr>
                        <a:t>-</a:t>
                      </a:r>
                      <a:r>
                        <a:rPr lang="en-US" altLang="zh-TW" sz="2600" dirty="0"/>
                        <a:t>1   -4   </a:t>
                      </a:r>
                      <a:r>
                        <a:rPr lang="en-US" altLang="zh-TW" sz="2600" dirty="0">
                          <a:solidFill>
                            <a:srgbClr val="FFFFCC"/>
                          </a:solidFill>
                        </a:rPr>
                        <a:t>-</a:t>
                      </a:r>
                      <a:r>
                        <a:rPr lang="en-US" altLang="zh-TW" sz="2600" dirty="0"/>
                        <a:t>6   -4   </a:t>
                      </a:r>
                      <a:r>
                        <a:rPr lang="en-US" altLang="zh-TW" sz="2600" dirty="0">
                          <a:solidFill>
                            <a:srgbClr val="FFFFCC"/>
                          </a:solidFill>
                        </a:rPr>
                        <a:t>-</a:t>
                      </a:r>
                      <a:r>
                        <a:rPr lang="en-US" altLang="zh-TW" sz="2600" dirty="0"/>
                        <a:t>1   ]</a:t>
                      </a:r>
                      <a:endParaRPr lang="zh-TW" altLang="en-US" sz="2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標題 1"/>
          <p:cNvSpPr txBox="1">
            <a:spLocks/>
          </p:cNvSpPr>
          <p:nvPr/>
        </p:nvSpPr>
        <p:spPr>
          <a:xfrm>
            <a:off x="6348248" y="1263543"/>
            <a:ext cx="2395326" cy="639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32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8DFF54A-843F-410C-85F2-6EA5B2F5D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67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864992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50" y="1902693"/>
            <a:ext cx="8058150" cy="1612744"/>
          </a:xfrm>
        </p:spPr>
        <p:txBody>
          <a:bodyPr numCol="1">
            <a:norm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Creation of 2D Kernel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1D kernels are “multiplied” to construct 2D kernels, for example, kernel E5L5 is the “product” of E5 and L5</a:t>
            </a:r>
          </a:p>
        </p:txBody>
      </p:sp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3416224" y="3882437"/>
                <a:ext cx="5531001" cy="12738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−4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−6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−4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−8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−12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−8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6224" y="3882437"/>
                <a:ext cx="5531001" cy="12738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3488413" y="5513012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E5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4835950" y="5513012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L5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7231562" y="5513012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E5L5</a:t>
            </a:r>
            <a:endParaRPr lang="zh-TW" altLang="en-US" dirty="0"/>
          </a:p>
        </p:txBody>
      </p:sp>
      <p:sp>
        <p:nvSpPr>
          <p:cNvPr id="15" name="標題 1">
            <a:extLst>
              <a:ext uri="{FF2B5EF4-FFF2-40B4-BE49-F238E27FC236}">
                <a16:creationId xmlns:a16="http://schemas.microsoft.com/office/drawing/2014/main" id="{89773485-73F6-4446-952C-B4E87EA6B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8411179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Texture Energy — Law’s texture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F1AC681-9A42-4A04-BF33-EBC476239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68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015500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50" y="1938412"/>
            <a:ext cx="8058150" cy="1963183"/>
          </a:xfrm>
        </p:spPr>
        <p:txBody>
          <a:bodyPr numCol="1">
            <a:noAutofit/>
          </a:bodyPr>
          <a:lstStyle/>
          <a:p>
            <a:r>
              <a:rPr lang="en-US" altLang="zh-TW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Filter the neighborhood with 16 5x5 kernels</a:t>
            </a:r>
          </a:p>
          <a:p>
            <a:r>
              <a:rPr lang="en-US" altLang="zh-TW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 energy at each pixel by summing absolute value of filter output across neighborhood around pixel</a:t>
            </a:r>
          </a:p>
          <a:p>
            <a:r>
              <a:rPr lang="en-US" altLang="zh-TW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Define 9 features:</a:t>
            </a:r>
          </a:p>
        </p:txBody>
      </p:sp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內容版面配置區 2"/>
          <p:cNvSpPr txBox="1">
            <a:spLocks/>
          </p:cNvSpPr>
          <p:nvPr/>
        </p:nvSpPr>
        <p:spPr>
          <a:xfrm>
            <a:off x="3960717" y="3901595"/>
            <a:ext cx="1972661" cy="2528389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L5E5 / E5L5</a:t>
            </a:r>
          </a:p>
          <a:p>
            <a:pPr marL="0" indent="0">
              <a:buNone/>
            </a:pPr>
            <a:r>
              <a:rPr lang="en-US" altLang="zh-TW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L5R5 / R5L5</a:t>
            </a:r>
          </a:p>
          <a:p>
            <a:pPr marL="0" indent="0">
              <a:buNone/>
            </a:pPr>
            <a:r>
              <a:rPr lang="en-US" altLang="zh-TW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E5S5 / S5E5</a:t>
            </a:r>
          </a:p>
          <a:p>
            <a:pPr marL="0" indent="0">
              <a:buNone/>
            </a:pPr>
            <a:r>
              <a:rPr lang="en-US" altLang="zh-TW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S5S5</a:t>
            </a:r>
          </a:p>
          <a:p>
            <a:pPr marL="0" indent="0">
              <a:buNone/>
            </a:pPr>
            <a:r>
              <a:rPr lang="en-US" altLang="zh-TW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R5R5</a:t>
            </a:r>
          </a:p>
        </p:txBody>
      </p:sp>
      <p:sp>
        <p:nvSpPr>
          <p:cNvPr id="14" name="內容版面配置區 2"/>
          <p:cNvSpPr txBox="1">
            <a:spLocks/>
          </p:cNvSpPr>
          <p:nvPr/>
        </p:nvSpPr>
        <p:spPr>
          <a:xfrm>
            <a:off x="6559581" y="3901595"/>
            <a:ext cx="1972661" cy="2528389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L5S5 / S5L5</a:t>
            </a:r>
          </a:p>
          <a:p>
            <a:pPr marL="0" indent="0">
              <a:buNone/>
            </a:pPr>
            <a:r>
              <a:rPr lang="en-US" altLang="zh-TW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E5E5</a:t>
            </a:r>
          </a:p>
          <a:p>
            <a:pPr marL="0" indent="0">
              <a:buNone/>
            </a:pPr>
            <a:r>
              <a:rPr lang="en-US" altLang="zh-TW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E5R5 / R5E5</a:t>
            </a:r>
          </a:p>
          <a:p>
            <a:pPr marL="0" indent="0">
              <a:buNone/>
            </a:pPr>
            <a:r>
              <a:rPr lang="en-US" altLang="zh-TW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S5R5 / R5S5</a:t>
            </a: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79C74E35-5732-497B-8C64-B649AC2FF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8411179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Texture Energy — Law’s texture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8D63F2B-D1B9-4E68-9B97-D0A9D19F8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69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310735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413" y="1987509"/>
            <a:ext cx="1624800" cy="16256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862" y="2063709"/>
            <a:ext cx="1777125" cy="14732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9634" y="1987509"/>
            <a:ext cx="1635910" cy="1627200"/>
          </a:xfrm>
          <a:prstGeom prst="rect">
            <a:avLst/>
          </a:prstGeom>
        </p:spPr>
      </p:pic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2279528" y="3909929"/>
          <a:ext cx="7804392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6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5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53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53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53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53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53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53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53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53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72062">
                <a:tc>
                  <a:txBody>
                    <a:bodyPr/>
                    <a:lstStyle/>
                    <a:p>
                      <a:r>
                        <a:rPr lang="en-US" altLang="zh-TW" sz="1400" b="1" dirty="0"/>
                        <a:t>Region</a:t>
                      </a:r>
                      <a:endParaRPr lang="zh-TW" altLang="en-US" sz="1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E5E5</a:t>
                      </a:r>
                      <a:endParaRPr lang="zh-TW" altLang="en-US" sz="14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S5S5</a:t>
                      </a:r>
                      <a:endParaRPr lang="zh-TW" altLang="en-US" sz="1400" b="1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R5R5</a:t>
                      </a:r>
                      <a:endParaRPr lang="zh-TW" altLang="en-US" sz="1400" b="1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E5L5</a:t>
                      </a:r>
                      <a:endParaRPr lang="zh-TW" altLang="en-US" sz="1400" b="1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S5L5</a:t>
                      </a:r>
                      <a:endParaRPr lang="zh-TW" altLang="en-US" sz="1400" b="1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R5L5</a:t>
                      </a:r>
                      <a:endParaRPr lang="zh-TW" altLang="en-US" sz="1400" b="1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S5E5</a:t>
                      </a:r>
                      <a:endParaRPr lang="zh-TW" altLang="en-US" sz="1400" b="1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R5E5</a:t>
                      </a:r>
                      <a:endParaRPr lang="zh-TW" altLang="en-US" sz="1400" b="1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R5S5</a:t>
                      </a:r>
                      <a:endParaRPr lang="zh-TW" altLang="en-US" sz="1400" b="1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062"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Tiger</a:t>
                      </a:r>
                      <a:endParaRPr lang="zh-TW" altLang="en-US" sz="1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168.1</a:t>
                      </a:r>
                      <a:endParaRPr lang="zh-TW" altLang="en-US" sz="1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84.0</a:t>
                      </a:r>
                      <a:endParaRPr lang="zh-TW" altLang="en-US" sz="1400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807.7</a:t>
                      </a:r>
                      <a:endParaRPr lang="zh-TW" altLang="en-US" sz="1400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553.7</a:t>
                      </a:r>
                      <a:endParaRPr lang="zh-TW" altLang="en-US" sz="1400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354.4</a:t>
                      </a:r>
                      <a:endParaRPr lang="zh-TW" altLang="en-US" sz="1400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910.6</a:t>
                      </a:r>
                      <a:endParaRPr lang="zh-TW" altLang="en-US" sz="1400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116.3</a:t>
                      </a:r>
                      <a:endParaRPr lang="zh-TW" altLang="en-US" sz="1400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339.2</a:t>
                      </a:r>
                      <a:endParaRPr lang="zh-TW" altLang="en-US" sz="1400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257.4</a:t>
                      </a:r>
                      <a:endParaRPr lang="zh-TW" altLang="en-US" sz="1400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062"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Water</a:t>
                      </a:r>
                      <a:endParaRPr lang="zh-TW" altLang="en-US" sz="1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68.5</a:t>
                      </a:r>
                      <a:endParaRPr lang="zh-TW" altLang="en-US" sz="1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36.9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366.8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218.7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149.3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459.4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49.6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159.1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117.3</a:t>
                      </a:r>
                      <a:endParaRPr lang="zh-TW" altLang="en-US" sz="1400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062"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Flag</a:t>
                      </a:r>
                      <a:endParaRPr lang="zh-TW" altLang="en-US" sz="1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258.1</a:t>
                      </a:r>
                      <a:endParaRPr lang="zh-TW" altLang="en-US" sz="1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113.0</a:t>
                      </a:r>
                      <a:endParaRPr lang="zh-TW" altLang="en-US" sz="14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787.7</a:t>
                      </a:r>
                      <a:endParaRPr lang="zh-TW" altLang="en-US" sz="14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1057.6</a:t>
                      </a:r>
                      <a:endParaRPr lang="zh-TW" altLang="en-US" sz="14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702.2</a:t>
                      </a:r>
                      <a:endParaRPr lang="zh-TW" altLang="en-US" sz="14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2056.3</a:t>
                      </a:r>
                      <a:endParaRPr lang="zh-TW" altLang="en-US" sz="14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192.4</a:t>
                      </a:r>
                      <a:endParaRPr lang="zh-TW" altLang="en-US" sz="14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611.5</a:t>
                      </a:r>
                      <a:endParaRPr lang="zh-TW" altLang="en-US" sz="14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350.8</a:t>
                      </a:r>
                      <a:endParaRPr lang="zh-TW" altLang="en-US" sz="1400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062"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Fence</a:t>
                      </a:r>
                      <a:endParaRPr lang="zh-TW" altLang="en-US" sz="1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189.5</a:t>
                      </a:r>
                      <a:endParaRPr lang="zh-TW" altLang="en-US" sz="1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80.7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624.3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701.7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377.5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803.1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120.6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297.5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215.0</a:t>
                      </a:r>
                      <a:endParaRPr lang="zh-TW" altLang="en-US" sz="1400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2062"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Grass</a:t>
                      </a:r>
                      <a:endParaRPr lang="zh-TW" altLang="en-US" sz="1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206.5</a:t>
                      </a:r>
                      <a:endParaRPr lang="zh-TW" altLang="en-US" sz="1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103.6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1031.7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625.2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428.3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1153.6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146.0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427.5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323.6</a:t>
                      </a:r>
                      <a:endParaRPr lang="zh-TW" altLang="en-US" sz="1400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062"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Small flower</a:t>
                      </a:r>
                      <a:endParaRPr lang="zh-TW" altLang="en-US" sz="1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114.9</a:t>
                      </a:r>
                      <a:endParaRPr lang="zh-TW" altLang="en-US" sz="1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48.6</a:t>
                      </a:r>
                      <a:endParaRPr lang="zh-TW" altLang="en-US" sz="14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289.1</a:t>
                      </a:r>
                      <a:endParaRPr lang="zh-TW" altLang="en-US" sz="14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402.6</a:t>
                      </a:r>
                      <a:endParaRPr lang="zh-TW" altLang="en-US" sz="14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241.3</a:t>
                      </a:r>
                      <a:endParaRPr lang="zh-TW" altLang="en-US" sz="14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484.3</a:t>
                      </a:r>
                      <a:endParaRPr lang="zh-TW" altLang="en-US" sz="14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73.6</a:t>
                      </a:r>
                      <a:endParaRPr lang="zh-TW" altLang="en-US" sz="14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158.2</a:t>
                      </a:r>
                      <a:endParaRPr lang="zh-TW" altLang="en-US" sz="1400" dirty="0"/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109.3</a:t>
                      </a:r>
                      <a:endParaRPr lang="zh-TW" altLang="en-US" sz="1400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062"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Big flower</a:t>
                      </a:r>
                      <a:endParaRPr lang="zh-TW" altLang="en-US" sz="1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75.7</a:t>
                      </a:r>
                      <a:endParaRPr lang="zh-TW" altLang="en-US" sz="1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28.8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177.1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301.5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158.4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270.0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45.6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89.7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62.9</a:t>
                      </a:r>
                      <a:endParaRPr lang="zh-TW" altLang="en-US" sz="1400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2062"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Borders</a:t>
                      </a:r>
                      <a:endParaRPr lang="zh-TW" altLang="en-US" sz="1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15.3</a:t>
                      </a:r>
                      <a:endParaRPr lang="zh-TW" altLang="en-US" sz="1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6.4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64.4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92.3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36.3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74.5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9.3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26.1</a:t>
                      </a:r>
                      <a:endParaRPr lang="zh-TW" altLang="en-US" sz="1400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19.5</a:t>
                      </a:r>
                      <a:endParaRPr lang="zh-TW" altLang="en-US" sz="1400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7" name="直線圖說文字 2 (無框線) 16"/>
          <p:cNvSpPr/>
          <p:nvPr/>
        </p:nvSpPr>
        <p:spPr>
          <a:xfrm flipH="1">
            <a:off x="1576271" y="2033285"/>
            <a:ext cx="862546" cy="244366"/>
          </a:xfrm>
          <a:prstGeom prst="callout2">
            <a:avLst>
              <a:gd name="adj1" fmla="val 57460"/>
              <a:gd name="adj2" fmla="val 12687"/>
              <a:gd name="adj3" fmla="val 57460"/>
              <a:gd name="adj4" fmla="val -16667"/>
              <a:gd name="adj5" fmla="val 238307"/>
              <a:gd name="adj6" fmla="val -3752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Water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8" name="直線圖說文字 2 (無框線) 17"/>
          <p:cNvSpPr/>
          <p:nvPr/>
        </p:nvSpPr>
        <p:spPr>
          <a:xfrm flipH="1">
            <a:off x="1614221" y="3292543"/>
            <a:ext cx="862546" cy="244366"/>
          </a:xfrm>
          <a:prstGeom prst="callout2">
            <a:avLst>
              <a:gd name="adj1" fmla="val 60686"/>
              <a:gd name="adj2" fmla="val 18170"/>
              <a:gd name="adj3" fmla="val 60686"/>
              <a:gd name="adj4" fmla="val -2959"/>
              <a:gd name="adj5" fmla="val -122983"/>
              <a:gd name="adj6" fmla="val -60376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Tiger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9" name="直線圖說文字 2 (無框線) 18"/>
          <p:cNvSpPr/>
          <p:nvPr/>
        </p:nvSpPr>
        <p:spPr>
          <a:xfrm>
            <a:off x="7069937" y="2122833"/>
            <a:ext cx="862546" cy="244366"/>
          </a:xfrm>
          <a:prstGeom prst="callout2">
            <a:avLst>
              <a:gd name="adj1" fmla="val 51008"/>
              <a:gd name="adj2" fmla="val 11773"/>
              <a:gd name="adj3" fmla="val 51008"/>
              <a:gd name="adj4" fmla="val -20323"/>
              <a:gd name="adj5" fmla="val 86694"/>
              <a:gd name="adj6" fmla="val -3752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Fence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0" name="直線圖說文字 2 (無框線) 19"/>
          <p:cNvSpPr/>
          <p:nvPr/>
        </p:nvSpPr>
        <p:spPr>
          <a:xfrm flipH="1">
            <a:off x="4126067" y="2519523"/>
            <a:ext cx="862546" cy="244366"/>
          </a:xfrm>
          <a:prstGeom prst="callout2">
            <a:avLst>
              <a:gd name="adj1" fmla="val 57460"/>
              <a:gd name="adj2" fmla="val 19998"/>
              <a:gd name="adj3" fmla="val 57460"/>
              <a:gd name="adj4" fmla="val -4787"/>
              <a:gd name="adj5" fmla="val 112500"/>
              <a:gd name="adj6" fmla="val -53064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Flag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1" name="直線圖說文字 2 (無框線) 20"/>
          <p:cNvSpPr/>
          <p:nvPr/>
        </p:nvSpPr>
        <p:spPr>
          <a:xfrm flipH="1">
            <a:off x="4369519" y="3487927"/>
            <a:ext cx="862546" cy="244366"/>
          </a:xfrm>
          <a:prstGeom prst="callout2">
            <a:avLst>
              <a:gd name="adj1" fmla="val 57460"/>
              <a:gd name="adj2" fmla="val 10859"/>
              <a:gd name="adj3" fmla="val 57460"/>
              <a:gd name="adj4" fmla="val -13925"/>
              <a:gd name="adj5" fmla="val -90725"/>
              <a:gd name="adj6" fmla="val -5854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Grass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2" name="直線圖說文字 2 (無框線) 21"/>
          <p:cNvSpPr/>
          <p:nvPr/>
        </p:nvSpPr>
        <p:spPr>
          <a:xfrm>
            <a:off x="9745544" y="2063710"/>
            <a:ext cx="862546" cy="515247"/>
          </a:xfrm>
          <a:prstGeom prst="callout2">
            <a:avLst>
              <a:gd name="adj1" fmla="val 37109"/>
              <a:gd name="adj2" fmla="val 11773"/>
              <a:gd name="adj3" fmla="val 37109"/>
              <a:gd name="adj4" fmla="val -9355"/>
              <a:gd name="adj5" fmla="val 66603"/>
              <a:gd name="adj6" fmla="val -5489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Small</a:t>
            </a:r>
          </a:p>
          <a:p>
            <a:pPr algn="ctr"/>
            <a:r>
              <a:rPr lang="en-US" altLang="zh-TW" dirty="0">
                <a:solidFill>
                  <a:schemeClr val="tx1"/>
                </a:solidFill>
              </a:rPr>
              <a:t>Flower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3" name="直線圖說文字 2 (無框線) 22"/>
          <p:cNvSpPr/>
          <p:nvPr/>
        </p:nvSpPr>
        <p:spPr>
          <a:xfrm flipH="1">
            <a:off x="7295463" y="3077020"/>
            <a:ext cx="862546" cy="515247"/>
          </a:xfrm>
          <a:prstGeom prst="callout2">
            <a:avLst>
              <a:gd name="adj1" fmla="val 49348"/>
              <a:gd name="adj2" fmla="val 21826"/>
              <a:gd name="adj3" fmla="val 47818"/>
              <a:gd name="adj4" fmla="val -9356"/>
              <a:gd name="adj5" fmla="val -14481"/>
              <a:gd name="adj6" fmla="val -4940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Big</a:t>
            </a:r>
          </a:p>
          <a:p>
            <a:pPr algn="ctr"/>
            <a:r>
              <a:rPr lang="en-US" altLang="zh-TW" dirty="0">
                <a:solidFill>
                  <a:schemeClr val="tx1"/>
                </a:solidFill>
              </a:rPr>
              <a:t>Flower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4" name="直線圖說文字 2 (無框線) 23"/>
          <p:cNvSpPr/>
          <p:nvPr/>
        </p:nvSpPr>
        <p:spPr>
          <a:xfrm>
            <a:off x="9745544" y="3116820"/>
            <a:ext cx="862546" cy="244366"/>
          </a:xfrm>
          <a:prstGeom prst="callout2">
            <a:avLst>
              <a:gd name="adj1" fmla="val 51008"/>
              <a:gd name="adj2" fmla="val 11773"/>
              <a:gd name="adj3" fmla="val 51007"/>
              <a:gd name="adj4" fmla="val -9356"/>
              <a:gd name="adj5" fmla="val 167339"/>
              <a:gd name="adj6" fmla="val -38442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Border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6" name="標題 1">
            <a:extLst>
              <a:ext uri="{FF2B5EF4-FFF2-40B4-BE49-F238E27FC236}">
                <a16:creationId xmlns:a16="http://schemas.microsoft.com/office/drawing/2014/main" id="{D0878242-4C52-45C5-82D7-375C3A2F9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8411179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Texture Energy — Law’s texture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4AAFEBE-1A63-46BA-8FEC-5A366F055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70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28123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413" y="1987509"/>
            <a:ext cx="1624800" cy="162560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862" y="2063709"/>
            <a:ext cx="1777125" cy="1473200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9634" y="1987509"/>
            <a:ext cx="1635910" cy="1627200"/>
          </a:xfrm>
          <a:prstGeom prst="rect">
            <a:avLst/>
          </a:prstGeom>
        </p:spPr>
      </p:pic>
      <p:sp>
        <p:nvSpPr>
          <p:cNvPr id="13" name="直線圖說文字 2 (無框線) 12"/>
          <p:cNvSpPr/>
          <p:nvPr/>
        </p:nvSpPr>
        <p:spPr>
          <a:xfrm flipH="1">
            <a:off x="1576271" y="2033285"/>
            <a:ext cx="862546" cy="244366"/>
          </a:xfrm>
          <a:prstGeom prst="callout2">
            <a:avLst>
              <a:gd name="adj1" fmla="val 57460"/>
              <a:gd name="adj2" fmla="val 12687"/>
              <a:gd name="adj3" fmla="val 57460"/>
              <a:gd name="adj4" fmla="val -16667"/>
              <a:gd name="adj5" fmla="val 238307"/>
              <a:gd name="adj6" fmla="val -3752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Water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1" name="直線圖說文字 2 (無框線) 20"/>
          <p:cNvSpPr/>
          <p:nvPr/>
        </p:nvSpPr>
        <p:spPr>
          <a:xfrm flipH="1">
            <a:off x="1614221" y="3292543"/>
            <a:ext cx="862546" cy="244366"/>
          </a:xfrm>
          <a:prstGeom prst="callout2">
            <a:avLst>
              <a:gd name="adj1" fmla="val 60686"/>
              <a:gd name="adj2" fmla="val 18170"/>
              <a:gd name="adj3" fmla="val 60686"/>
              <a:gd name="adj4" fmla="val -2959"/>
              <a:gd name="adj5" fmla="val -122983"/>
              <a:gd name="adj6" fmla="val -60376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Tiger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2" name="直線圖說文字 2 (無框線) 21"/>
          <p:cNvSpPr/>
          <p:nvPr/>
        </p:nvSpPr>
        <p:spPr>
          <a:xfrm>
            <a:off x="7069937" y="2122833"/>
            <a:ext cx="862546" cy="244366"/>
          </a:xfrm>
          <a:prstGeom prst="callout2">
            <a:avLst>
              <a:gd name="adj1" fmla="val 51008"/>
              <a:gd name="adj2" fmla="val 11773"/>
              <a:gd name="adj3" fmla="val 51008"/>
              <a:gd name="adj4" fmla="val -20323"/>
              <a:gd name="adj5" fmla="val 86694"/>
              <a:gd name="adj6" fmla="val -3752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Fence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3" name="直線圖說文字 2 (無框線) 22"/>
          <p:cNvSpPr/>
          <p:nvPr/>
        </p:nvSpPr>
        <p:spPr>
          <a:xfrm flipH="1">
            <a:off x="4126067" y="2519523"/>
            <a:ext cx="862546" cy="244366"/>
          </a:xfrm>
          <a:prstGeom prst="callout2">
            <a:avLst>
              <a:gd name="adj1" fmla="val 57460"/>
              <a:gd name="adj2" fmla="val 19998"/>
              <a:gd name="adj3" fmla="val 57460"/>
              <a:gd name="adj4" fmla="val -4787"/>
              <a:gd name="adj5" fmla="val 112500"/>
              <a:gd name="adj6" fmla="val -53064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Flag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4" name="直線圖說文字 2 (無框線) 23"/>
          <p:cNvSpPr/>
          <p:nvPr/>
        </p:nvSpPr>
        <p:spPr>
          <a:xfrm flipH="1">
            <a:off x="4369519" y="3487927"/>
            <a:ext cx="862546" cy="244366"/>
          </a:xfrm>
          <a:prstGeom prst="callout2">
            <a:avLst>
              <a:gd name="adj1" fmla="val 57460"/>
              <a:gd name="adj2" fmla="val 10859"/>
              <a:gd name="adj3" fmla="val 57460"/>
              <a:gd name="adj4" fmla="val -13925"/>
              <a:gd name="adj5" fmla="val -90725"/>
              <a:gd name="adj6" fmla="val -5854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Grass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5" name="直線圖說文字 2 (無框線) 24"/>
          <p:cNvSpPr/>
          <p:nvPr/>
        </p:nvSpPr>
        <p:spPr>
          <a:xfrm>
            <a:off x="9745544" y="2063710"/>
            <a:ext cx="862546" cy="515247"/>
          </a:xfrm>
          <a:prstGeom prst="callout2">
            <a:avLst>
              <a:gd name="adj1" fmla="val 37109"/>
              <a:gd name="adj2" fmla="val 11773"/>
              <a:gd name="adj3" fmla="val 37109"/>
              <a:gd name="adj4" fmla="val -9355"/>
              <a:gd name="adj5" fmla="val 66603"/>
              <a:gd name="adj6" fmla="val -5489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Small</a:t>
            </a:r>
          </a:p>
          <a:p>
            <a:pPr algn="ctr"/>
            <a:r>
              <a:rPr lang="en-US" altLang="zh-TW" dirty="0">
                <a:solidFill>
                  <a:schemeClr val="tx1"/>
                </a:solidFill>
              </a:rPr>
              <a:t>Flower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6" name="直線圖說文字 2 (無框線) 25"/>
          <p:cNvSpPr/>
          <p:nvPr/>
        </p:nvSpPr>
        <p:spPr>
          <a:xfrm flipH="1">
            <a:off x="7295463" y="3077020"/>
            <a:ext cx="862546" cy="515247"/>
          </a:xfrm>
          <a:prstGeom prst="callout2">
            <a:avLst>
              <a:gd name="adj1" fmla="val 49348"/>
              <a:gd name="adj2" fmla="val 21826"/>
              <a:gd name="adj3" fmla="val 47818"/>
              <a:gd name="adj4" fmla="val -9356"/>
              <a:gd name="adj5" fmla="val -14481"/>
              <a:gd name="adj6" fmla="val -4940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Big</a:t>
            </a:r>
          </a:p>
          <a:p>
            <a:pPr algn="ctr"/>
            <a:r>
              <a:rPr lang="en-US" altLang="zh-TW" dirty="0">
                <a:solidFill>
                  <a:schemeClr val="tx1"/>
                </a:solidFill>
              </a:rPr>
              <a:t>Flower</a:t>
            </a:r>
            <a:endParaRPr lang="zh-TW" altLang="en-US" dirty="0">
              <a:solidFill>
                <a:schemeClr val="tx1"/>
              </a:solidFill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2122199" y="4469316"/>
            <a:ext cx="2193229" cy="2002778"/>
            <a:chOff x="598198" y="4469316"/>
            <a:chExt cx="2193229" cy="2002778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2413" y="4469316"/>
              <a:ext cx="1624800" cy="1625600"/>
            </a:xfrm>
            <a:prstGeom prst="rect">
              <a:avLst/>
            </a:prstGeom>
          </p:spPr>
        </p:pic>
        <p:sp>
          <p:nvSpPr>
            <p:cNvPr id="14" name="文字方塊 13"/>
            <p:cNvSpPr txBox="1"/>
            <p:nvPr/>
          </p:nvSpPr>
          <p:spPr>
            <a:xfrm>
              <a:off x="598198" y="6164317"/>
              <a:ext cx="21932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/>
                <a:t>Segmentation into 4 cluster</a:t>
              </a:r>
              <a:endParaRPr lang="zh-TW" altLang="en-US" sz="1400" dirty="0"/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4973809" y="4544716"/>
            <a:ext cx="2193229" cy="1927378"/>
            <a:chOff x="3449808" y="4544716"/>
            <a:chExt cx="2193229" cy="1927378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57861" y="4544716"/>
              <a:ext cx="1777125" cy="1473200"/>
            </a:xfrm>
            <a:prstGeom prst="rect">
              <a:avLst/>
            </a:prstGeom>
          </p:spPr>
        </p:pic>
        <p:sp>
          <p:nvSpPr>
            <p:cNvPr id="28" name="文字方塊 27"/>
            <p:cNvSpPr txBox="1"/>
            <p:nvPr/>
          </p:nvSpPr>
          <p:spPr>
            <a:xfrm>
              <a:off x="3449808" y="6164317"/>
              <a:ext cx="21932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/>
                <a:t>Segmentation into 4 cluster</a:t>
              </a:r>
              <a:endParaRPr lang="zh-TW" altLang="en-US" sz="1400" dirty="0"/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7825419" y="4467716"/>
            <a:ext cx="2193229" cy="2004378"/>
            <a:chOff x="6301418" y="4467716"/>
            <a:chExt cx="2193229" cy="2004378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85634" y="4467716"/>
              <a:ext cx="1635910" cy="1627200"/>
            </a:xfrm>
            <a:prstGeom prst="rect">
              <a:avLst/>
            </a:prstGeom>
          </p:spPr>
        </p:pic>
        <p:sp>
          <p:nvSpPr>
            <p:cNvPr id="29" name="文字方塊 28"/>
            <p:cNvSpPr txBox="1"/>
            <p:nvPr/>
          </p:nvSpPr>
          <p:spPr>
            <a:xfrm>
              <a:off x="6301418" y="6164317"/>
              <a:ext cx="21932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/>
                <a:t>Segmentation into 3 cluster</a:t>
              </a:r>
              <a:endParaRPr lang="zh-TW" altLang="en-US" sz="1400" dirty="0"/>
            </a:p>
          </p:txBody>
        </p:sp>
      </p:grpSp>
      <p:sp>
        <p:nvSpPr>
          <p:cNvPr id="34" name="直線圖說文字 2 (無框線) 33"/>
          <p:cNvSpPr/>
          <p:nvPr/>
        </p:nvSpPr>
        <p:spPr>
          <a:xfrm>
            <a:off x="9745544" y="3116820"/>
            <a:ext cx="862546" cy="244366"/>
          </a:xfrm>
          <a:prstGeom prst="callout2">
            <a:avLst>
              <a:gd name="adj1" fmla="val 51008"/>
              <a:gd name="adj2" fmla="val 11773"/>
              <a:gd name="adj3" fmla="val 51007"/>
              <a:gd name="adj4" fmla="val -9356"/>
              <a:gd name="adj5" fmla="val 167339"/>
              <a:gd name="adj6" fmla="val -38442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Border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6" name="標題 1">
            <a:extLst>
              <a:ext uri="{FF2B5EF4-FFF2-40B4-BE49-F238E27FC236}">
                <a16:creationId xmlns:a16="http://schemas.microsoft.com/office/drawing/2014/main" id="{F8ECD60F-D939-44A3-94E5-BEA29D34A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8411179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Texture Energy — Law’s texture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12DD87E-3F20-4C3E-818E-FB636530A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71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3995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6206"/>
            <a:ext cx="12292579" cy="91780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76" y="3185160"/>
            <a:ext cx="536448" cy="4876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648" y="2965704"/>
            <a:ext cx="2584704" cy="926592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67D6E217-8735-4EC4-8971-74DA6A2EF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325563"/>
          </a:xfrm>
        </p:spPr>
        <p:txBody>
          <a:bodyPr/>
          <a:lstStyle/>
          <a:p>
            <a:r>
              <a:rPr lang="en-US" altLang="zh-TW" dirty="0"/>
              <a:t>What is Texture?</a:t>
            </a:r>
            <a:endParaRPr lang="zh-TW" altLang="en-US" dirty="0"/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CE04C597-D80E-48FF-A9DB-EF12075C1907}"/>
              </a:ext>
            </a:extLst>
          </p:cNvPr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DCBD0F70-BF93-497B-9EEF-F74AB9BA5C6D}"/>
              </a:ext>
            </a:extLst>
          </p:cNvPr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9AEDB10D-898E-4817-8F65-1369146E2B4B}"/>
              </a:ext>
            </a:extLst>
          </p:cNvPr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EB9594F4-B470-4315-B2A1-9A40CAABB329}"/>
              </a:ext>
            </a:extLst>
          </p:cNvPr>
          <p:cNvSpPr txBox="1">
            <a:spLocks/>
          </p:cNvSpPr>
          <p:nvPr/>
        </p:nvSpPr>
        <p:spPr>
          <a:xfrm>
            <a:off x="1863329" y="1458192"/>
            <a:ext cx="8465343" cy="5736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dirty="0"/>
              <a:t>Texture is a non-local property.</a:t>
            </a:r>
          </a:p>
          <a:p>
            <a:endParaRPr lang="en-US" altLang="zh-TW" sz="3200" dirty="0"/>
          </a:p>
          <a:p>
            <a:r>
              <a:rPr lang="en-US" altLang="zh-TW" sz="3200" dirty="0"/>
              <a:t>Repeating patterns of local variations in image intensity which are too fine to be distinguished as separated object at the observed resolution.</a:t>
            </a:r>
          </a:p>
          <a:p>
            <a:endParaRPr lang="en-US" altLang="zh-TW" sz="2000" dirty="0"/>
          </a:p>
          <a:p>
            <a:endParaRPr lang="zh-TW" altLang="en-US" sz="3200" dirty="0"/>
          </a:p>
        </p:txBody>
      </p:sp>
      <p:pic>
        <p:nvPicPr>
          <p:cNvPr id="10" name="圖片 14">
            <a:extLst>
              <a:ext uri="{FF2B5EF4-FFF2-40B4-BE49-F238E27FC236}">
                <a16:creationId xmlns:a16="http://schemas.microsoft.com/office/drawing/2014/main" id="{5874AFD0-A0CD-4FA5-A67F-D29485A94E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967" t="18325" r="45674" b="72093"/>
          <a:stretch/>
        </p:blipFill>
        <p:spPr>
          <a:xfrm>
            <a:off x="7209115" y="4114800"/>
            <a:ext cx="2298301" cy="2280286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C414ADC-FB1F-468B-B08C-F442C1B03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2B09-4E24-42BB-8CEF-1329146EC193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639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8569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/>
              <a:t>Application</a:t>
            </a:r>
            <a:endParaRPr lang="zh-TW" altLang="en-US" sz="1500" dirty="0"/>
          </a:p>
        </p:txBody>
      </p:sp>
      <p:sp>
        <p:nvSpPr>
          <p:cNvPr id="129" name="圓角矩形 128"/>
          <p:cNvSpPr/>
          <p:nvPr/>
        </p:nvSpPr>
        <p:spPr>
          <a:xfrm>
            <a:off x="6666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/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2499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Statistical Texture Feature Approach</a:t>
            </a:r>
            <a:endParaRPr lang="zh-TW" altLang="en-US" dirty="0"/>
          </a:p>
        </p:txBody>
      </p:sp>
      <p:grpSp>
        <p:nvGrpSpPr>
          <p:cNvPr id="154" name="群組 153"/>
          <p:cNvGrpSpPr/>
          <p:nvPr/>
        </p:nvGrpSpPr>
        <p:grpSpPr>
          <a:xfrm>
            <a:off x="1972848" y="2541051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5" name="橢圓 214"/>
          <p:cNvSpPr/>
          <p:nvPr/>
        </p:nvSpPr>
        <p:spPr>
          <a:xfrm>
            <a:off x="4384415" y="2599758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6" name="橢圓 215"/>
          <p:cNvSpPr/>
          <p:nvPr/>
        </p:nvSpPr>
        <p:spPr>
          <a:xfrm>
            <a:off x="4844740" y="2601021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＞形箭號 152"/>
          <p:cNvSpPr/>
          <p:nvPr/>
        </p:nvSpPr>
        <p:spPr>
          <a:xfrm rot="16200000">
            <a:off x="4340344" y="2795496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7" name="圓角矩形圖說文字 136"/>
          <p:cNvSpPr/>
          <p:nvPr/>
        </p:nvSpPr>
        <p:spPr>
          <a:xfrm>
            <a:off x="4152260" y="2035552"/>
            <a:ext cx="1691571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Textural Energy</a:t>
            </a:r>
            <a:endParaRPr lang="zh-TW" alt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圓角矩形圖說文字 137"/>
          <p:cNvSpPr/>
          <p:nvPr/>
        </p:nvSpPr>
        <p:spPr>
          <a:xfrm>
            <a:off x="4566963" y="2037396"/>
            <a:ext cx="1914827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Textural Edgeness</a:t>
            </a:r>
            <a:endParaRPr lang="zh-TW" alt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B708912-98F2-4B9E-B136-F79AD1C50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72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1405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 tmFilter="0,0; .5, 1; 1, 1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00" tmFilter="0,0; .5, 0; 1, 1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3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59259E-6 L 0.05 -2.59259E-6 " pathEditMode="relative" rAng="0" ptsTypes="AA">
                                      <p:cBhvr>
                                        <p:cTn id="49" dur="7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" tmFilter="0,0; .5, 1; 1, 1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2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200" tmFilter="0,0; .5, 0; 1, 1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xit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29" grpId="0" animBg="1"/>
      <p:bldP spid="129" grpId="1" animBg="1"/>
      <p:bldP spid="128" grpId="0" animBg="1"/>
      <p:bldP spid="128" grpId="1" animBg="1"/>
      <p:bldP spid="215" grpId="0" animBg="1"/>
      <p:bldP spid="215" grpId="1" animBg="1"/>
      <p:bldP spid="216" grpId="0" animBg="1"/>
      <p:bldP spid="216" grpId="1" animBg="1"/>
      <p:bldP spid="153" grpId="0" animBg="1"/>
      <p:bldP spid="153" grpId="1" animBg="1"/>
      <p:bldP spid="153" grpId="2" animBg="1"/>
      <p:bldP spid="137" grpId="0" animBg="1"/>
      <p:bldP spid="137" grpId="1" animBg="1"/>
      <p:bldP spid="137" grpId="2" animBg="1"/>
      <p:bldP spid="138" grpId="0" animBg="1"/>
      <p:bldP spid="138" grpId="1" animBg="1"/>
      <p:bldP spid="138" grpId="2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50" y="1765698"/>
            <a:ext cx="8058150" cy="3365978"/>
          </a:xfrm>
        </p:spPr>
        <p:txBody>
          <a:bodyPr numCol="1">
            <a:norm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researchers conceive of texture not in terms of spatial frequency but in terms of </a:t>
            </a:r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edgeness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 unit area.</a:t>
            </a:r>
          </a:p>
        </p:txBody>
      </p:sp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Texture Edgeness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AD5CDA1-8B52-475F-AE23-5747B4DEA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73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817517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0218" y="1765698"/>
            <a:ext cx="8715736" cy="3072906"/>
          </a:xfrm>
        </p:spPr>
        <p:txBody>
          <a:bodyPr numCol="1">
            <a:norm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Edge Density and Direction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an edge detector as the first step in texture analysis.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number of edge pixels in a fixed-size region tells us how busy that region is.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direction of the edges also help characterize the texture.</a:t>
            </a:r>
          </a:p>
        </p:txBody>
      </p:sp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Texture Edgeness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D501016-6895-408B-AB2D-E04A70328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74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800743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152650" y="1765698"/>
                <a:ext cx="8058150" cy="4709912"/>
              </a:xfrm>
            </p:spPr>
            <p:txBody>
              <a:bodyPr numCol="1">
                <a:normAutofit/>
              </a:bodyPr>
              <a:lstStyle/>
              <a:p>
                <a:r>
                  <a:rPr lang="en-US" altLang="zh-TW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Edge per unit area:</a:t>
                </a:r>
                <a:endParaRPr lang="en-US" altLang="zh-TW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TW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𝑒𝑑𝑔𝑒𝑛𝑒𝑠𝑠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𝑔𝑟𝑎𝑑𝑖𝑒𝑛𝑡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_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𝑚𝑎𝑔𝑛𝑖𝑡𝑢𝑑𝑒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≥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𝑡h𝑟𝑒𝑠h𝑜𝑙𝑑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size of the image region being analyzed</a:t>
                </a:r>
              </a:p>
              <a:p>
                <a:pPr marL="457200" lvl="1" indent="0">
                  <a:buNone/>
                </a:pPr>
                <a:endParaRPr lang="en-US" altLang="zh-TW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Histogram of edge magnitude and direction for a region </a:t>
                </a:r>
                <a:r>
                  <a:rPr lang="en-US" altLang="zh-TW" sz="32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TW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indent="0">
                  <a:buNone/>
                </a:pPr>
                <a:endParaRPr lang="en-US" altLang="zh-TW" sz="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𝑚𝑎𝑔𝑑𝑖𝑟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𝑚𝑎𝑔𝑛𝑖𝑡𝑢𝑑𝑒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𝑑𝑖𝑟𝑒𝑐𝑡𝑖𝑜𝑛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these are the normalized histograms of gradient magnitudes and gradient directions, respectively.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1765698"/>
                <a:ext cx="8058150" cy="4709912"/>
              </a:xfrm>
              <a:blipFill>
                <a:blip r:embed="rId3"/>
                <a:stretch>
                  <a:fillRect l="-1740" t="-2850" r="-19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Texture Edgeness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3604722-5C21-4C3A-BE64-D743D0F43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75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139426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Texture Edgeness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3277302" y="2061713"/>
            <a:ext cx="2259105" cy="2909030"/>
            <a:chOff x="678657" y="2061713"/>
            <a:chExt cx="2259105" cy="2909030"/>
          </a:xfrm>
        </p:grpSpPr>
        <p:pic>
          <p:nvPicPr>
            <p:cNvPr id="10" name="內容版面配置區 7"/>
            <p:cNvPicPr>
              <a:picLocks noChangeAspect="1"/>
            </p:cNvPicPr>
            <p:nvPr/>
          </p:nvPicPr>
          <p:blipFill rotWithShape="1">
            <a:blip r:embed="rId3"/>
            <a:srcRect l="1293" t="21975" r="70063" b="18872"/>
            <a:stretch/>
          </p:blipFill>
          <p:spPr>
            <a:xfrm>
              <a:off x="678657" y="2523379"/>
              <a:ext cx="2259105" cy="2447364"/>
            </a:xfrm>
            <a:prstGeom prst="rect">
              <a:avLst/>
            </a:prstGeom>
          </p:spPr>
        </p:pic>
        <p:sp>
          <p:nvSpPr>
            <p:cNvPr id="4" name="文字方塊 3"/>
            <p:cNvSpPr txBox="1"/>
            <p:nvPr/>
          </p:nvSpPr>
          <p:spPr>
            <a:xfrm>
              <a:off x="810660" y="2061713"/>
              <a:ext cx="19950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/>
                <a:t>Original Image</a:t>
              </a:r>
              <a:endParaRPr lang="zh-TW" altLang="en-US" sz="2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6321948" y="5092995"/>
                <a:ext cx="2789510" cy="861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𝑒𝑑𝑔𝑒𝑛𝑒𝑠𝑠</m:t>
                        </m:r>
                      </m:sub>
                    </m:sSub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for different region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1948" y="5092995"/>
                <a:ext cx="2789510" cy="861070"/>
              </a:xfrm>
              <a:prstGeom prst="rect">
                <a:avLst/>
              </a:prstGeom>
              <a:blipFill>
                <a:blip r:embed="rId4"/>
                <a:stretch>
                  <a:fillRect t="-4930" b="-147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群組 5"/>
          <p:cNvGrpSpPr/>
          <p:nvPr/>
        </p:nvGrpSpPr>
        <p:grpSpPr>
          <a:xfrm>
            <a:off x="6681280" y="1689552"/>
            <a:ext cx="2071991" cy="3246607"/>
            <a:chOff x="6324599" y="1689551"/>
            <a:chExt cx="2071991" cy="3246607"/>
          </a:xfrm>
        </p:grpSpPr>
        <p:sp>
          <p:nvSpPr>
            <p:cNvPr id="13" name="文字方塊 12"/>
            <p:cNvSpPr txBox="1"/>
            <p:nvPr/>
          </p:nvSpPr>
          <p:spPr>
            <a:xfrm>
              <a:off x="6487074" y="1689551"/>
              <a:ext cx="17458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Threshold Edge Image</a:t>
              </a:r>
              <a:endParaRPr lang="zh-TW" altLang="en-US" sz="2400" dirty="0"/>
            </a:p>
          </p:txBody>
        </p:sp>
        <p:pic>
          <p:nvPicPr>
            <p:cNvPr id="16" name="內容版面配置區 7"/>
            <p:cNvPicPr>
              <a:picLocks noChangeAspect="1"/>
            </p:cNvPicPr>
            <p:nvPr/>
          </p:nvPicPr>
          <p:blipFill rotWithShape="1">
            <a:blip r:embed="rId3"/>
            <a:srcRect l="72676" t="22998" r="1051" b="19519"/>
            <a:stretch/>
          </p:blipFill>
          <p:spPr>
            <a:xfrm>
              <a:off x="6324599" y="2557960"/>
              <a:ext cx="2071991" cy="2378198"/>
            </a:xfrm>
            <a:prstGeom prst="rect">
              <a:avLst/>
            </a:prstGeom>
          </p:spPr>
        </p:pic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C78F58A-43EE-42C2-B088-4BED7991D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76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698513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8569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/>
              <a:t>Application</a:t>
            </a:r>
            <a:endParaRPr lang="zh-TW" altLang="en-US" sz="1500" dirty="0"/>
          </a:p>
        </p:txBody>
      </p:sp>
      <p:sp>
        <p:nvSpPr>
          <p:cNvPr id="129" name="圓角矩形 128"/>
          <p:cNvSpPr/>
          <p:nvPr/>
        </p:nvSpPr>
        <p:spPr>
          <a:xfrm>
            <a:off x="6666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/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2499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Statistical Texture Feature Approach</a:t>
            </a:r>
            <a:endParaRPr lang="zh-TW" altLang="en-US" dirty="0"/>
          </a:p>
        </p:txBody>
      </p:sp>
      <p:grpSp>
        <p:nvGrpSpPr>
          <p:cNvPr id="154" name="群組 153"/>
          <p:cNvGrpSpPr/>
          <p:nvPr/>
        </p:nvGrpSpPr>
        <p:grpSpPr>
          <a:xfrm>
            <a:off x="1972848" y="2541051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6" name="橢圓 215"/>
          <p:cNvSpPr/>
          <p:nvPr/>
        </p:nvSpPr>
        <p:spPr>
          <a:xfrm>
            <a:off x="4844740" y="2601021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7" name="橢圓 216"/>
          <p:cNvSpPr/>
          <p:nvPr/>
        </p:nvSpPr>
        <p:spPr>
          <a:xfrm>
            <a:off x="5292430" y="2597629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＞形箭號 152"/>
          <p:cNvSpPr/>
          <p:nvPr/>
        </p:nvSpPr>
        <p:spPr>
          <a:xfrm rot="16200000">
            <a:off x="4803438" y="2795496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8" name="圓角矩形圖說文字 137"/>
          <p:cNvSpPr/>
          <p:nvPr/>
        </p:nvSpPr>
        <p:spPr>
          <a:xfrm>
            <a:off x="4566963" y="2037396"/>
            <a:ext cx="1914827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Textural Edgeness</a:t>
            </a:r>
            <a:endParaRPr lang="zh-TW" alt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圓角矩形圖說文字 138"/>
          <p:cNvSpPr/>
          <p:nvPr/>
        </p:nvSpPr>
        <p:spPr>
          <a:xfrm>
            <a:off x="5031994" y="2033707"/>
            <a:ext cx="1861691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Vector Dispersion</a:t>
            </a:r>
            <a:endParaRPr lang="zh-TW" alt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847EB89-76C6-4217-A9D6-82A74D25A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77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6246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 tmFilter="0,0; .5, 1; 1, 1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00" tmFilter="0,0; .5, 0; 1, 1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3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04844 -2.59259E-6 " pathEditMode="relative" rAng="0" ptsTypes="AA">
                                      <p:cBhvr>
                                        <p:cTn id="49" dur="7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" tmFilter="0,0; .5, 1; 1, 1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139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2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200" tmFilter="0,0; .5, 0; 1, 1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xit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29" grpId="0" animBg="1"/>
      <p:bldP spid="129" grpId="1" animBg="1"/>
      <p:bldP spid="128" grpId="0" animBg="1"/>
      <p:bldP spid="128" grpId="1" animBg="1"/>
      <p:bldP spid="216" grpId="0" animBg="1"/>
      <p:bldP spid="216" grpId="1" animBg="1"/>
      <p:bldP spid="217" grpId="0" animBg="1"/>
      <p:bldP spid="217" grpId="1" animBg="1"/>
      <p:bldP spid="153" grpId="0" animBg="1"/>
      <p:bldP spid="153" grpId="1" animBg="1"/>
      <p:bldP spid="153" grpId="2" animBg="1"/>
      <p:bldP spid="138" grpId="0" animBg="1"/>
      <p:bldP spid="138" grpId="1" animBg="1"/>
      <p:bldP spid="138" grpId="2" animBg="1"/>
      <p:bldP spid="139" grpId="0" animBg="1"/>
      <p:bldP spid="139" grpId="1" animBg="1"/>
      <p:bldP spid="139" grpId="2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9" t="2912" r="23961" b="23565"/>
          <a:stretch/>
        </p:blipFill>
        <p:spPr bwMode="auto">
          <a:xfrm>
            <a:off x="2045494" y="4786620"/>
            <a:ext cx="2301250" cy="176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55495" y="1777421"/>
            <a:ext cx="8727310" cy="2887324"/>
          </a:xfrm>
        </p:spPr>
        <p:txBody>
          <a:bodyPr numCol="1">
            <a:no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Divide the texture into mutually exclusive neighborhoods</a:t>
            </a:r>
          </a:p>
          <a:p>
            <a:endParaRPr lang="en-US" altLang="zh-TW" sz="3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sloped plane fit to the gray levels is performed for each neighborhood</a:t>
            </a:r>
          </a:p>
        </p:txBody>
      </p:sp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Vector Dispersion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370394" y="5379862"/>
            <a:ext cx="5808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Graphical representation of the dispersion of a group of unit surface normal vectors for a patch of gray level intensity surface.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6515417-002D-46D1-876D-FBC7CB564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78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007342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9" t="2912" r="23961" b="23565"/>
          <a:stretch/>
        </p:blipFill>
        <p:spPr bwMode="auto">
          <a:xfrm>
            <a:off x="2045494" y="4786620"/>
            <a:ext cx="2301250" cy="176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152649" y="1609427"/>
                <a:ext cx="8058150" cy="3614164"/>
              </a:xfrm>
            </p:spPr>
            <p:txBody>
              <a:bodyPr numCol="1">
                <a:normAutofit/>
              </a:bodyPr>
              <a:lstStyle/>
              <a:p>
                <a:r>
                  <a:rPr lang="en-US" altLang="zh-TW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Using relative coordinate system whose origin is the center of the neighborhood, one can model the gray level in the neighbor with:</a:t>
                </a:r>
              </a:p>
              <a:p>
                <a:endParaRPr lang="en-US" altLang="zh-TW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TW" altLang="en-US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TW" altLang="en-US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TW" altLang="en-US" i="1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TW" altLang="en-US" i="1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TW" altLang="en-US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49" y="1609427"/>
                <a:ext cx="8058150" cy="3614164"/>
              </a:xfrm>
              <a:blipFill>
                <a:blip r:embed="rId4"/>
                <a:stretch>
                  <a:fillRect l="-1513" t="-3373" r="-37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Vector Dispersion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370394" y="5379862"/>
            <a:ext cx="5808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Graphical representation of the dispersion of a group of 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normal vectors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a patch of gray level intensity surface.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DB3AA2B-68BA-4A84-AF19-76248A07F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79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5401B64D-C9E3-4386-9C8E-C4822AC4CE4C}"/>
                  </a:ext>
                </a:extLst>
              </p:cNvPr>
              <p:cNvSpPr/>
              <p:nvPr/>
            </p:nvSpPr>
            <p:spPr>
              <a:xfrm>
                <a:off x="9251075" y="3429000"/>
                <a:ext cx="258025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Z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=&gt; 0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5401B64D-C9E3-4386-9C8E-C4822AC4CE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1075" y="3429000"/>
                <a:ext cx="2580258" cy="646331"/>
              </a:xfrm>
              <a:prstGeom prst="rect">
                <a:avLst/>
              </a:prstGeom>
              <a:blipFill>
                <a:blip r:embed="rId5"/>
                <a:stretch>
                  <a:fillRect l="-2128" t="-5660" b="-132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35640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9" t="2912" r="23961" b="23565"/>
          <a:stretch/>
        </p:blipFill>
        <p:spPr bwMode="auto">
          <a:xfrm>
            <a:off x="2045494" y="4786620"/>
            <a:ext cx="2301250" cy="176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48092" y="1765699"/>
            <a:ext cx="8623139" cy="2168993"/>
          </a:xfrm>
        </p:spPr>
        <p:txBody>
          <a:bodyPr numCol="1">
            <a:norm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smooth texture, the coefficients are close</a:t>
            </a: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rough texture, the coefficients are quite apart</a:t>
            </a:r>
          </a:p>
          <a:p>
            <a:endParaRPr lang="en-US" altLang="zh-TW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Vector Dispersion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370394" y="5379862"/>
            <a:ext cx="5808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Graphical representation of the dispersion of a group of unit surface normal vectors for a patch of gray level intensity surface.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7032ABF-20F4-4BE6-B4EC-2C7DC4A89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80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2118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8569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/>
              <a:t>Application</a:t>
            </a:r>
            <a:endParaRPr lang="zh-TW" altLang="en-US" sz="1500" dirty="0"/>
          </a:p>
        </p:txBody>
      </p:sp>
      <p:sp>
        <p:nvSpPr>
          <p:cNvPr id="129" name="圓角矩形 128"/>
          <p:cNvSpPr/>
          <p:nvPr/>
        </p:nvSpPr>
        <p:spPr>
          <a:xfrm>
            <a:off x="6666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/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2499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Statistical Texture Feature Approach</a:t>
            </a:r>
            <a:endParaRPr lang="zh-TW" altLang="en-US" dirty="0"/>
          </a:p>
        </p:txBody>
      </p:sp>
      <p:grpSp>
        <p:nvGrpSpPr>
          <p:cNvPr id="154" name="群組 153"/>
          <p:cNvGrpSpPr/>
          <p:nvPr/>
        </p:nvGrpSpPr>
        <p:grpSpPr>
          <a:xfrm>
            <a:off x="1972848" y="2541051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7" name="橢圓 216"/>
          <p:cNvSpPr/>
          <p:nvPr/>
        </p:nvSpPr>
        <p:spPr>
          <a:xfrm>
            <a:off x="5292430" y="2597629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8" name="橢圓 217"/>
          <p:cNvSpPr/>
          <p:nvPr/>
        </p:nvSpPr>
        <p:spPr>
          <a:xfrm>
            <a:off x="5737948" y="2597628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＞形箭號 152"/>
          <p:cNvSpPr/>
          <p:nvPr/>
        </p:nvSpPr>
        <p:spPr>
          <a:xfrm rot="16200000">
            <a:off x="5246866" y="2795496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9" name="圓角矩形圖說文字 138"/>
          <p:cNvSpPr/>
          <p:nvPr/>
        </p:nvSpPr>
        <p:spPr>
          <a:xfrm>
            <a:off x="5031994" y="2033707"/>
            <a:ext cx="1861691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Vector Dispersion</a:t>
            </a:r>
            <a:endParaRPr lang="zh-TW" alt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圓角矩形圖說文字 139"/>
          <p:cNvSpPr/>
          <p:nvPr/>
        </p:nvSpPr>
        <p:spPr>
          <a:xfrm>
            <a:off x="5373207" y="2036956"/>
            <a:ext cx="2559167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Relative Extrema Density</a:t>
            </a:r>
            <a:endParaRPr lang="zh-TW" altLang="en-US" sz="1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BA22806-509B-4DE1-B29B-CE1400A85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82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619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 tmFilter="0,0; .5, 1; 1, 1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139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00" tmFilter="0,0; .5, 0; 1, 1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3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04896 -2.59259E-6 " pathEditMode="relative" rAng="0" ptsTypes="AA">
                                      <p:cBhvr>
                                        <p:cTn id="49" dur="7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" tmFilter="0,0; .5, 1; 1, 1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2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200" tmFilter="0,0; .5, 0; 1, 1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xit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29" grpId="0" animBg="1"/>
      <p:bldP spid="129" grpId="1" animBg="1"/>
      <p:bldP spid="128" grpId="0" animBg="1"/>
      <p:bldP spid="128" grpId="1" animBg="1"/>
      <p:bldP spid="217" grpId="0" animBg="1"/>
      <p:bldP spid="217" grpId="1" animBg="1"/>
      <p:bldP spid="218" grpId="0" animBg="1"/>
      <p:bldP spid="218" grpId="1" animBg="1"/>
      <p:bldP spid="153" grpId="0" animBg="1"/>
      <p:bldP spid="153" grpId="1" animBg="1"/>
      <p:bldP spid="153" grpId="2" animBg="1"/>
      <p:bldP spid="139" grpId="0" animBg="1"/>
      <p:bldP spid="139" grpId="1" animBg="1"/>
      <p:bldP spid="139" grpId="2" animBg="1"/>
      <p:bldP spid="140" grpId="0" animBg="1"/>
      <p:bldP spid="140" grpId="1" animBg="1"/>
      <p:bldP spid="140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6F27B6-2118-41C0-92E9-85601AD95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66219"/>
            <a:ext cx="7886700" cy="1325563"/>
          </a:xfrm>
        </p:spPr>
        <p:txBody>
          <a:bodyPr/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“Texel” and “Texture Primitive”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43A7FBB-E351-47EA-8EE0-A0CF37B7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116472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50" y="1765698"/>
            <a:ext cx="8058150" cy="4727176"/>
          </a:xfrm>
        </p:spPr>
        <p:txBody>
          <a:bodyPr numCol="1">
            <a:norm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 the number of relative extrema per unit area for a texture measure</a:t>
            </a: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extrema: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minimum 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maximum</a:t>
            </a:r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Extrema Density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8B4EC37-A184-4170-9134-EC3B0C7F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83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307124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1628172" y="1765698"/>
                <a:ext cx="9039828" cy="4912894"/>
              </a:xfrm>
            </p:spPr>
            <p:txBody>
              <a:bodyPr numCol="1">
                <a:normAutofit/>
              </a:bodyPr>
              <a:lstStyle/>
              <a:p>
                <a:r>
                  <a:rPr lang="en-US" altLang="zh-TW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Relative minimum: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−1)</m:t>
                      </m:r>
                    </m:oMath>
                  </m:oMathPara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Relative maximum: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𝑎𝑛𝑑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−1)</m:t>
                      </m:r>
                    </m:oMath>
                  </m:oMathPara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Pixels in a constant run: both minimum and maximum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28172" y="1765698"/>
                <a:ext cx="9039828" cy="4912894"/>
              </a:xfrm>
              <a:blipFill>
                <a:blip r:embed="rId3"/>
                <a:stretch>
                  <a:fillRect l="-1214" t="-22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Extrema Density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CAAA00F-411D-483A-BEB3-3463E276D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84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102307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Extrema Density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2085353" y="2486017"/>
          <a:ext cx="7706360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</a:tblGrid>
              <a:tr h="118811"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1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1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1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81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81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881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881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881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8811"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手繪多邊形 8"/>
          <p:cNvSpPr/>
          <p:nvPr/>
        </p:nvSpPr>
        <p:spPr>
          <a:xfrm>
            <a:off x="2291821" y="2464332"/>
            <a:ext cx="7489371" cy="1120298"/>
          </a:xfrm>
          <a:custGeom>
            <a:avLst/>
            <a:gdLst>
              <a:gd name="connsiteX0" fmla="*/ 0 w 7489371"/>
              <a:gd name="connsiteY0" fmla="*/ 993586 h 1120298"/>
              <a:gd name="connsiteX1" fmla="*/ 413657 w 7489371"/>
              <a:gd name="connsiteY1" fmla="*/ 144500 h 1120298"/>
              <a:gd name="connsiteX2" fmla="*/ 620485 w 7489371"/>
              <a:gd name="connsiteY2" fmla="*/ 873843 h 1120298"/>
              <a:gd name="connsiteX3" fmla="*/ 1045028 w 7489371"/>
              <a:gd name="connsiteY3" fmla="*/ 24757 h 1120298"/>
              <a:gd name="connsiteX4" fmla="*/ 1458685 w 7489371"/>
              <a:gd name="connsiteY4" fmla="*/ 743214 h 1120298"/>
              <a:gd name="connsiteX5" fmla="*/ 1872343 w 7489371"/>
              <a:gd name="connsiteY5" fmla="*/ 144500 h 1120298"/>
              <a:gd name="connsiteX6" fmla="*/ 2275114 w 7489371"/>
              <a:gd name="connsiteY6" fmla="*/ 993586 h 1120298"/>
              <a:gd name="connsiteX7" fmla="*/ 2492828 w 7489371"/>
              <a:gd name="connsiteY7" fmla="*/ 275129 h 1120298"/>
              <a:gd name="connsiteX8" fmla="*/ 2710543 w 7489371"/>
              <a:gd name="connsiteY8" fmla="*/ 623472 h 1120298"/>
              <a:gd name="connsiteX9" fmla="*/ 3124200 w 7489371"/>
              <a:gd name="connsiteY9" fmla="*/ 24757 h 1120298"/>
              <a:gd name="connsiteX10" fmla="*/ 3331028 w 7489371"/>
              <a:gd name="connsiteY10" fmla="*/ 754100 h 1120298"/>
              <a:gd name="connsiteX11" fmla="*/ 3537857 w 7489371"/>
              <a:gd name="connsiteY11" fmla="*/ 993586 h 1120298"/>
              <a:gd name="connsiteX12" fmla="*/ 3962400 w 7489371"/>
              <a:gd name="connsiteY12" fmla="*/ 133614 h 1120298"/>
              <a:gd name="connsiteX13" fmla="*/ 4376057 w 7489371"/>
              <a:gd name="connsiteY13" fmla="*/ 754100 h 1120298"/>
              <a:gd name="connsiteX14" fmla="*/ 4582885 w 7489371"/>
              <a:gd name="connsiteY14" fmla="*/ 383986 h 1120298"/>
              <a:gd name="connsiteX15" fmla="*/ 4789714 w 7489371"/>
              <a:gd name="connsiteY15" fmla="*/ 24757 h 1120298"/>
              <a:gd name="connsiteX16" fmla="*/ 5203371 w 7489371"/>
              <a:gd name="connsiteY16" fmla="*/ 1113329 h 1120298"/>
              <a:gd name="connsiteX17" fmla="*/ 5617028 w 7489371"/>
              <a:gd name="connsiteY17" fmla="*/ 514614 h 1120298"/>
              <a:gd name="connsiteX18" fmla="*/ 5834743 w 7489371"/>
              <a:gd name="connsiteY18" fmla="*/ 1004472 h 1120298"/>
              <a:gd name="connsiteX19" fmla="*/ 6248400 w 7489371"/>
              <a:gd name="connsiteY19" fmla="*/ 144500 h 1120298"/>
              <a:gd name="connsiteX20" fmla="*/ 6662057 w 7489371"/>
              <a:gd name="connsiteY20" fmla="*/ 623472 h 1120298"/>
              <a:gd name="connsiteX21" fmla="*/ 6868885 w 7489371"/>
              <a:gd name="connsiteY21" fmla="*/ 144500 h 1120298"/>
              <a:gd name="connsiteX22" fmla="*/ 7293428 w 7489371"/>
              <a:gd name="connsiteY22" fmla="*/ 993586 h 1120298"/>
              <a:gd name="connsiteX23" fmla="*/ 7489371 w 7489371"/>
              <a:gd name="connsiteY23" fmla="*/ 754100 h 1120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489371" h="1120298">
                <a:moveTo>
                  <a:pt x="0" y="993586"/>
                </a:moveTo>
                <a:cubicBezTo>
                  <a:pt x="155121" y="579021"/>
                  <a:pt x="310243" y="164457"/>
                  <a:pt x="413657" y="144500"/>
                </a:cubicBezTo>
                <a:cubicBezTo>
                  <a:pt x="517071" y="124543"/>
                  <a:pt x="515257" y="893800"/>
                  <a:pt x="620485" y="873843"/>
                </a:cubicBezTo>
                <a:cubicBezTo>
                  <a:pt x="725714" y="853886"/>
                  <a:pt x="905328" y="46528"/>
                  <a:pt x="1045028" y="24757"/>
                </a:cubicBezTo>
                <a:cubicBezTo>
                  <a:pt x="1184728" y="2986"/>
                  <a:pt x="1320799" y="723257"/>
                  <a:pt x="1458685" y="743214"/>
                </a:cubicBezTo>
                <a:cubicBezTo>
                  <a:pt x="1596571" y="763171"/>
                  <a:pt x="1736271" y="102771"/>
                  <a:pt x="1872343" y="144500"/>
                </a:cubicBezTo>
                <a:cubicBezTo>
                  <a:pt x="2008415" y="186229"/>
                  <a:pt x="2171700" y="971814"/>
                  <a:pt x="2275114" y="993586"/>
                </a:cubicBezTo>
                <a:cubicBezTo>
                  <a:pt x="2378528" y="1015358"/>
                  <a:pt x="2420257" y="336815"/>
                  <a:pt x="2492828" y="275129"/>
                </a:cubicBezTo>
                <a:cubicBezTo>
                  <a:pt x="2565399" y="213443"/>
                  <a:pt x="2605314" y="665201"/>
                  <a:pt x="2710543" y="623472"/>
                </a:cubicBezTo>
                <a:cubicBezTo>
                  <a:pt x="2815772" y="581743"/>
                  <a:pt x="3020786" y="2986"/>
                  <a:pt x="3124200" y="24757"/>
                </a:cubicBezTo>
                <a:cubicBezTo>
                  <a:pt x="3227614" y="46528"/>
                  <a:pt x="3262085" y="592628"/>
                  <a:pt x="3331028" y="754100"/>
                </a:cubicBezTo>
                <a:cubicBezTo>
                  <a:pt x="3399971" y="915572"/>
                  <a:pt x="3432628" y="1097000"/>
                  <a:pt x="3537857" y="993586"/>
                </a:cubicBezTo>
                <a:cubicBezTo>
                  <a:pt x="3643086" y="890172"/>
                  <a:pt x="3822700" y="173528"/>
                  <a:pt x="3962400" y="133614"/>
                </a:cubicBezTo>
                <a:cubicBezTo>
                  <a:pt x="4102100" y="93700"/>
                  <a:pt x="4272643" y="712371"/>
                  <a:pt x="4376057" y="754100"/>
                </a:cubicBezTo>
                <a:cubicBezTo>
                  <a:pt x="4479471" y="795829"/>
                  <a:pt x="4513942" y="505543"/>
                  <a:pt x="4582885" y="383986"/>
                </a:cubicBezTo>
                <a:cubicBezTo>
                  <a:pt x="4651828" y="262429"/>
                  <a:pt x="4686300" y="-96800"/>
                  <a:pt x="4789714" y="24757"/>
                </a:cubicBezTo>
                <a:cubicBezTo>
                  <a:pt x="4893128" y="146314"/>
                  <a:pt x="5065485" y="1031686"/>
                  <a:pt x="5203371" y="1113329"/>
                </a:cubicBezTo>
                <a:cubicBezTo>
                  <a:pt x="5341257" y="1194972"/>
                  <a:pt x="5511799" y="532757"/>
                  <a:pt x="5617028" y="514614"/>
                </a:cubicBezTo>
                <a:cubicBezTo>
                  <a:pt x="5722257" y="496471"/>
                  <a:pt x="5729514" y="1066158"/>
                  <a:pt x="5834743" y="1004472"/>
                </a:cubicBezTo>
                <a:cubicBezTo>
                  <a:pt x="5939972" y="942786"/>
                  <a:pt x="6110514" y="208000"/>
                  <a:pt x="6248400" y="144500"/>
                </a:cubicBezTo>
                <a:cubicBezTo>
                  <a:pt x="6386286" y="81000"/>
                  <a:pt x="6558643" y="623472"/>
                  <a:pt x="6662057" y="623472"/>
                </a:cubicBezTo>
                <a:cubicBezTo>
                  <a:pt x="6765471" y="623472"/>
                  <a:pt x="6763657" y="82814"/>
                  <a:pt x="6868885" y="144500"/>
                </a:cubicBezTo>
                <a:cubicBezTo>
                  <a:pt x="6974113" y="206186"/>
                  <a:pt x="7190014" y="891986"/>
                  <a:pt x="7293428" y="993586"/>
                </a:cubicBezTo>
                <a:cubicBezTo>
                  <a:pt x="7396842" y="1095186"/>
                  <a:pt x="7443106" y="924643"/>
                  <a:pt x="7489371" y="754100"/>
                </a:cubicBez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手繪多邊形 9"/>
          <p:cNvSpPr/>
          <p:nvPr/>
        </p:nvSpPr>
        <p:spPr>
          <a:xfrm>
            <a:off x="2291821" y="2499975"/>
            <a:ext cx="7500257" cy="724146"/>
          </a:xfrm>
          <a:custGeom>
            <a:avLst/>
            <a:gdLst>
              <a:gd name="connsiteX0" fmla="*/ 0 w 7500257"/>
              <a:gd name="connsiteY0" fmla="*/ 587829 h 724146"/>
              <a:gd name="connsiteX1" fmla="*/ 1251857 w 7500257"/>
              <a:gd name="connsiteY1" fmla="*/ 0 h 724146"/>
              <a:gd name="connsiteX2" fmla="*/ 2296885 w 7500257"/>
              <a:gd name="connsiteY2" fmla="*/ 587829 h 724146"/>
              <a:gd name="connsiteX3" fmla="*/ 3341914 w 7500257"/>
              <a:gd name="connsiteY3" fmla="*/ 108857 h 724146"/>
              <a:gd name="connsiteX4" fmla="*/ 4147457 w 7500257"/>
              <a:gd name="connsiteY4" fmla="*/ 718457 h 724146"/>
              <a:gd name="connsiteX5" fmla="*/ 5617028 w 7500257"/>
              <a:gd name="connsiteY5" fmla="*/ 119743 h 724146"/>
              <a:gd name="connsiteX6" fmla="*/ 6868885 w 7500257"/>
              <a:gd name="connsiteY6" fmla="*/ 718457 h 724146"/>
              <a:gd name="connsiteX7" fmla="*/ 7500257 w 7500257"/>
              <a:gd name="connsiteY7" fmla="*/ 370114 h 72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00257" h="724146">
                <a:moveTo>
                  <a:pt x="0" y="587829"/>
                </a:moveTo>
                <a:cubicBezTo>
                  <a:pt x="434521" y="293914"/>
                  <a:pt x="869043" y="0"/>
                  <a:pt x="1251857" y="0"/>
                </a:cubicBezTo>
                <a:cubicBezTo>
                  <a:pt x="1634671" y="0"/>
                  <a:pt x="1948542" y="569686"/>
                  <a:pt x="2296885" y="587829"/>
                </a:cubicBezTo>
                <a:cubicBezTo>
                  <a:pt x="2645228" y="605972"/>
                  <a:pt x="3033485" y="87086"/>
                  <a:pt x="3341914" y="108857"/>
                </a:cubicBezTo>
                <a:cubicBezTo>
                  <a:pt x="3650343" y="130628"/>
                  <a:pt x="3768271" y="716643"/>
                  <a:pt x="4147457" y="718457"/>
                </a:cubicBezTo>
                <a:cubicBezTo>
                  <a:pt x="4526643" y="720271"/>
                  <a:pt x="5163457" y="119743"/>
                  <a:pt x="5617028" y="119743"/>
                </a:cubicBezTo>
                <a:cubicBezTo>
                  <a:pt x="6070599" y="119743"/>
                  <a:pt x="6555014" y="676729"/>
                  <a:pt x="6868885" y="718457"/>
                </a:cubicBezTo>
                <a:cubicBezTo>
                  <a:pt x="7182756" y="760185"/>
                  <a:pt x="7341506" y="565149"/>
                  <a:pt x="7500257" y="370114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9781191" y="2627833"/>
            <a:ext cx="82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Coarse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9788537" y="3021706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0070C0"/>
                </a:solidFill>
              </a:rPr>
              <a:t>Fine</a:t>
            </a:r>
            <a:endParaRPr lang="zh-TW" altLang="en-US" dirty="0">
              <a:solidFill>
                <a:srgbClr val="0070C0"/>
              </a:solidFill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2528562" y="2048931"/>
            <a:ext cx="7233035" cy="2148069"/>
            <a:chOff x="1004561" y="2048930"/>
            <a:chExt cx="7233035" cy="2148069"/>
          </a:xfrm>
        </p:grpSpPr>
        <p:grpSp>
          <p:nvGrpSpPr>
            <p:cNvPr id="6" name="群組 5"/>
            <p:cNvGrpSpPr/>
            <p:nvPr/>
          </p:nvGrpSpPr>
          <p:grpSpPr>
            <a:xfrm>
              <a:off x="1004561" y="3653503"/>
              <a:ext cx="7233035" cy="543496"/>
              <a:chOff x="1004561" y="3653503"/>
              <a:chExt cx="7233035" cy="543496"/>
            </a:xfrm>
          </p:grpSpPr>
          <p:sp>
            <p:nvSpPr>
              <p:cNvPr id="4" name="文字方塊 3"/>
              <p:cNvSpPr txBox="1"/>
              <p:nvPr/>
            </p:nvSpPr>
            <p:spPr>
              <a:xfrm>
                <a:off x="1004561" y="3655901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8" name="文字方塊 17"/>
              <p:cNvSpPr txBox="1"/>
              <p:nvPr/>
            </p:nvSpPr>
            <p:spPr>
              <a:xfrm>
                <a:off x="1207907" y="3848827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9" name="文字方塊 18"/>
              <p:cNvSpPr txBox="1"/>
              <p:nvPr/>
            </p:nvSpPr>
            <p:spPr>
              <a:xfrm>
                <a:off x="2466480" y="3653503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0" name="文字方塊 19"/>
              <p:cNvSpPr txBox="1"/>
              <p:nvPr/>
            </p:nvSpPr>
            <p:spPr>
              <a:xfrm>
                <a:off x="1630608" y="3653503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1" name="文字方塊 20"/>
              <p:cNvSpPr txBox="1"/>
              <p:nvPr/>
            </p:nvSpPr>
            <p:spPr>
              <a:xfrm>
                <a:off x="3085459" y="3653503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2" name="文字方塊 21"/>
              <p:cNvSpPr txBox="1"/>
              <p:nvPr/>
            </p:nvSpPr>
            <p:spPr>
              <a:xfrm>
                <a:off x="3709971" y="3655641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3" name="文字方塊 22"/>
              <p:cNvSpPr txBox="1"/>
              <p:nvPr/>
            </p:nvSpPr>
            <p:spPr>
              <a:xfrm>
                <a:off x="5375980" y="3653503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4" name="文字方塊 23"/>
              <p:cNvSpPr txBox="1"/>
              <p:nvPr/>
            </p:nvSpPr>
            <p:spPr>
              <a:xfrm>
                <a:off x="4556352" y="3655711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5" name="文字方塊 24"/>
              <p:cNvSpPr txBox="1"/>
              <p:nvPr/>
            </p:nvSpPr>
            <p:spPr>
              <a:xfrm>
                <a:off x="2049994" y="3853867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6" name="文字方塊 25"/>
              <p:cNvSpPr txBox="1"/>
              <p:nvPr/>
            </p:nvSpPr>
            <p:spPr>
              <a:xfrm>
                <a:off x="4968149" y="3848827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7" name="文字方塊 26"/>
              <p:cNvSpPr txBox="1"/>
              <p:nvPr/>
            </p:nvSpPr>
            <p:spPr>
              <a:xfrm>
                <a:off x="2881682" y="3848827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8" name="文字方塊 27"/>
              <p:cNvSpPr txBox="1"/>
              <p:nvPr/>
            </p:nvSpPr>
            <p:spPr>
              <a:xfrm>
                <a:off x="3304283" y="3848827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9" name="文字方塊 28"/>
              <p:cNvSpPr txBox="1"/>
              <p:nvPr/>
            </p:nvSpPr>
            <p:spPr>
              <a:xfrm>
                <a:off x="4128333" y="3854759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0" name="文字方塊 29"/>
              <p:cNvSpPr txBox="1"/>
              <p:nvPr/>
            </p:nvSpPr>
            <p:spPr>
              <a:xfrm>
                <a:off x="5800082" y="3848827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1" name="文字方塊 30"/>
              <p:cNvSpPr txBox="1"/>
              <p:nvPr/>
            </p:nvSpPr>
            <p:spPr>
              <a:xfrm>
                <a:off x="6420786" y="3858445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3" name="文字方塊 32"/>
              <p:cNvSpPr txBox="1"/>
              <p:nvPr/>
            </p:nvSpPr>
            <p:spPr>
              <a:xfrm>
                <a:off x="7878202" y="3849222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4" name="文字方塊 33"/>
              <p:cNvSpPr txBox="1"/>
              <p:nvPr/>
            </p:nvSpPr>
            <p:spPr>
              <a:xfrm>
                <a:off x="7260484" y="3848827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5" name="文字方塊 34"/>
              <p:cNvSpPr txBox="1"/>
              <p:nvPr/>
            </p:nvSpPr>
            <p:spPr>
              <a:xfrm>
                <a:off x="6848934" y="3654600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7" name="文字方塊 36"/>
              <p:cNvSpPr txBox="1"/>
              <p:nvPr/>
            </p:nvSpPr>
            <p:spPr>
              <a:xfrm>
                <a:off x="7454304" y="3653503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8" name="文字方塊 37"/>
              <p:cNvSpPr txBox="1"/>
              <p:nvPr/>
            </p:nvSpPr>
            <p:spPr>
              <a:xfrm>
                <a:off x="6214185" y="3653503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solidFill>
                      <a:srgbClr val="0070C0"/>
                    </a:solidFill>
                  </a:rPr>
                  <a:t>M</a:t>
                </a:r>
                <a:endParaRPr lang="zh-TW" altLang="en-US" sz="160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5" name="群組 4"/>
            <p:cNvGrpSpPr/>
            <p:nvPr/>
          </p:nvGrpSpPr>
          <p:grpSpPr>
            <a:xfrm>
              <a:off x="1842216" y="2048930"/>
              <a:ext cx="5976080" cy="479632"/>
              <a:chOff x="1842216" y="2048930"/>
              <a:chExt cx="5976080" cy="479632"/>
            </a:xfrm>
          </p:grpSpPr>
          <p:sp>
            <p:nvSpPr>
              <p:cNvPr id="39" name="文字方塊 38"/>
              <p:cNvSpPr txBox="1"/>
              <p:nvPr/>
            </p:nvSpPr>
            <p:spPr>
              <a:xfrm>
                <a:off x="1842216" y="2048930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solidFill>
                      <a:srgbClr val="FF0000"/>
                    </a:solidFill>
                  </a:rPr>
                  <a:t>M</a:t>
                </a:r>
                <a:endParaRPr lang="zh-TW" altLang="en-US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0" name="文字方塊 39"/>
              <p:cNvSpPr txBox="1"/>
              <p:nvPr/>
            </p:nvSpPr>
            <p:spPr>
              <a:xfrm>
                <a:off x="2885576" y="2187161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solidFill>
                      <a:srgbClr val="FF0000"/>
                    </a:solidFill>
                  </a:rPr>
                  <a:t>m</a:t>
                </a:r>
                <a:endParaRPr lang="zh-TW" altLang="en-US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1" name="文字方塊 40"/>
              <p:cNvSpPr txBox="1"/>
              <p:nvPr/>
            </p:nvSpPr>
            <p:spPr>
              <a:xfrm>
                <a:off x="6213487" y="2054055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solidFill>
                      <a:srgbClr val="FF0000"/>
                    </a:solidFill>
                  </a:rPr>
                  <a:t>M</a:t>
                </a:r>
                <a:endParaRPr lang="zh-TW" altLang="en-US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2" name="文字方塊 41"/>
              <p:cNvSpPr txBox="1"/>
              <p:nvPr/>
            </p:nvSpPr>
            <p:spPr>
              <a:xfrm>
                <a:off x="3920069" y="2054995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solidFill>
                      <a:srgbClr val="FF0000"/>
                    </a:solidFill>
                  </a:rPr>
                  <a:t>M</a:t>
                </a:r>
                <a:endParaRPr lang="zh-TW" altLang="en-US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3" name="文字方塊 42"/>
              <p:cNvSpPr txBox="1"/>
              <p:nvPr/>
            </p:nvSpPr>
            <p:spPr>
              <a:xfrm>
                <a:off x="7458902" y="2190008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solidFill>
                      <a:srgbClr val="FF0000"/>
                    </a:solidFill>
                  </a:rPr>
                  <a:t>m</a:t>
                </a:r>
                <a:endParaRPr lang="zh-TW" altLang="en-US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4" name="文字方塊 43"/>
              <p:cNvSpPr txBox="1"/>
              <p:nvPr/>
            </p:nvSpPr>
            <p:spPr>
              <a:xfrm>
                <a:off x="4756621" y="2184279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solidFill>
                      <a:srgbClr val="FF0000"/>
                    </a:solidFill>
                  </a:rPr>
                  <a:t>m</a:t>
                </a:r>
                <a:endParaRPr lang="zh-TW" altLang="en-US" sz="1600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6904E7F-D765-4939-A25C-09C6217D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85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5105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623" y="1068068"/>
            <a:ext cx="3725639" cy="328229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962" y="1068068"/>
            <a:ext cx="3510116" cy="32822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3347452" y="4756355"/>
                <a:ext cx="1063368" cy="520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56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452" y="4756355"/>
                <a:ext cx="1063368" cy="5204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3347453" y="5552768"/>
                <a:ext cx="1015471" cy="520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56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453" y="5552768"/>
                <a:ext cx="1015471" cy="5204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7609735" y="4756354"/>
                <a:ext cx="931922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9735" y="4756354"/>
                <a:ext cx="931922" cy="5186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7609736" y="5552767"/>
                <a:ext cx="884025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9736" y="5552767"/>
                <a:ext cx="884025" cy="51860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EF32248-D5D9-411F-9447-06EC10326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86</a:t>
            </a:r>
            <a:endParaRPr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2668242" y="400467"/>
            <a:ext cx="269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Coarse texture</a:t>
            </a:r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729496" y="400467"/>
            <a:ext cx="269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 texture</a:t>
            </a:r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4789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8569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/>
              <a:t>Application</a:t>
            </a:r>
            <a:endParaRPr lang="zh-TW" altLang="en-US" sz="1500" dirty="0"/>
          </a:p>
        </p:txBody>
      </p:sp>
      <p:sp>
        <p:nvSpPr>
          <p:cNvPr id="129" name="圓角矩形 128"/>
          <p:cNvSpPr/>
          <p:nvPr/>
        </p:nvSpPr>
        <p:spPr>
          <a:xfrm>
            <a:off x="6666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/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2499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Statistical Texture Feature Approach</a:t>
            </a:r>
            <a:endParaRPr lang="zh-TW" altLang="en-US" dirty="0"/>
          </a:p>
        </p:txBody>
      </p:sp>
      <p:grpSp>
        <p:nvGrpSpPr>
          <p:cNvPr id="154" name="群組 153"/>
          <p:cNvGrpSpPr/>
          <p:nvPr/>
        </p:nvGrpSpPr>
        <p:grpSpPr>
          <a:xfrm>
            <a:off x="1972848" y="2541051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8" name="橢圓 217"/>
          <p:cNvSpPr/>
          <p:nvPr/>
        </p:nvSpPr>
        <p:spPr>
          <a:xfrm>
            <a:off x="5737948" y="2597628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9" name="橢圓 218"/>
          <p:cNvSpPr/>
          <p:nvPr/>
        </p:nvSpPr>
        <p:spPr>
          <a:xfrm>
            <a:off x="6183992" y="2599761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＞形箭號 152"/>
          <p:cNvSpPr/>
          <p:nvPr/>
        </p:nvSpPr>
        <p:spPr>
          <a:xfrm rot="16200000">
            <a:off x="5690956" y="2795496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0" name="圓角矩形圖說文字 139"/>
          <p:cNvSpPr/>
          <p:nvPr/>
        </p:nvSpPr>
        <p:spPr>
          <a:xfrm>
            <a:off x="5373207" y="2036956"/>
            <a:ext cx="2559167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Relative Extrema Density</a:t>
            </a:r>
            <a:endParaRPr lang="zh-TW" altLang="en-US" sz="1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圓角矩形圖說文字 140"/>
          <p:cNvSpPr/>
          <p:nvPr/>
        </p:nvSpPr>
        <p:spPr>
          <a:xfrm>
            <a:off x="5788234" y="2033267"/>
            <a:ext cx="2747980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Mathematical Morphology</a:t>
            </a:r>
            <a:endParaRPr lang="zh-TW" alt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21B1D9F-E36A-45B0-B5DE-96C497760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87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9849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 tmFilter="0,0; .5, 1; 1, 1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00" tmFilter="0,0; .5, 0; 1, 1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3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59259E-6 L 0.04913 -2.59259E-6 " pathEditMode="relative" rAng="0" ptsTypes="AA">
                                      <p:cBhvr>
                                        <p:cTn id="49" dur="7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" tmFilter="0,0; .5, 1; 1, 1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141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2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200" tmFilter="0,0; .5, 0; 1, 1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xit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29" grpId="0" animBg="1"/>
      <p:bldP spid="129" grpId="1" animBg="1"/>
      <p:bldP spid="128" grpId="0" animBg="1"/>
      <p:bldP spid="128" grpId="1" animBg="1"/>
      <p:bldP spid="218" grpId="0" animBg="1"/>
      <p:bldP spid="218" grpId="1" animBg="1"/>
      <p:bldP spid="219" grpId="0" animBg="1"/>
      <p:bldP spid="219" grpId="1" animBg="1"/>
      <p:bldP spid="153" grpId="0" animBg="1"/>
      <p:bldP spid="153" grpId="1" animBg="1"/>
      <p:bldP spid="153" grpId="2" animBg="1"/>
      <p:bldP spid="140" grpId="0" animBg="1"/>
      <p:bldP spid="140" grpId="1" animBg="1"/>
      <p:bldP spid="140" grpId="2" animBg="1"/>
      <p:bldP spid="141" grpId="0" animBg="1"/>
      <p:bldP spid="141" grpId="1" animBg="1"/>
      <p:bldP spid="141" grpId="2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Mathematical Morphology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內容版面配置區 2"/>
          <p:cNvSpPr>
            <a:spLocks noGrp="1"/>
          </p:cNvSpPr>
          <p:nvPr>
            <p:ph idx="1"/>
          </p:nvPr>
        </p:nvSpPr>
        <p:spPr>
          <a:xfrm>
            <a:off x="2202078" y="1765697"/>
            <a:ext cx="8058151" cy="2447074"/>
          </a:xfrm>
        </p:spPr>
        <p:txBody>
          <a:bodyPr numCol="1">
            <a:normAutofit/>
          </a:bodyPr>
          <a:lstStyle/>
          <a:p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Granularity</a:t>
            </a:r>
          </a:p>
          <a:p>
            <a:endParaRPr lang="en-US" altLang="zh-TW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Fractal</a:t>
            </a: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0FB1596-26C5-4B03-BF15-A1B8DAF38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88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311654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202657" y="1765699"/>
                <a:ext cx="8058150" cy="4792757"/>
              </a:xfrm>
            </p:spPr>
            <p:txBody>
              <a:bodyPr numCol="1">
                <a:normAutofit/>
              </a:bodyPr>
              <a:lstStyle/>
              <a:p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Granularity of a binary image F:</a:t>
                </a:r>
              </a:p>
              <a:p>
                <a:endParaRPr lang="en-US" altLang="zh-TW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200" i="1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altLang="zh-TW" sz="3200" i="1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#(</m:t>
                          </m:r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altLang="zh-TW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∘</m:t>
                          </m:r>
                          <m:sSub>
                            <m:sSubPr>
                              <m:ctrlPr>
                                <a:rPr lang="en-US" altLang="zh-TW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altLang="zh-TW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</m:oMath>
                  </m:oMathPara>
                </a14:m>
                <a:endParaRPr lang="en-US" altLang="zh-TW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</m:oMath>
                </a14:m>
                <a:r>
                  <a:rPr lang="en-US" altLang="zh-TW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Opening operator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altLang="zh-TW" sz="2800" i="1" dirty="0">
                        <a:latin typeface="Cambria Math" panose="02040503050406030204" pitchFamily="18" charset="0"/>
                      </a:rPr>
                      <m:t>#</m:t>
                    </m:r>
                  </m:oMath>
                </a14:m>
                <a:r>
                  <a:rPr lang="en-US" altLang="zh-TW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number of elements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 dirty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sz="2800" i="1" dirty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altLang="zh-TW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disk structuring element of diameter </a:t>
                </a:r>
                <a14:m>
                  <m:oMath xmlns:m="http://schemas.openxmlformats.org/officeDocument/2006/math">
                    <m:r>
                      <a:rPr lang="en-US" altLang="zh-TW" sz="2800" i="1" dirty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altLang="zh-TW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:endParaRPr lang="en-US" altLang="zh-TW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:endParaRPr lang="en-US" altLang="zh-TW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measures the proportion of pixel participating in grains of size smaller than </a:t>
                </a:r>
                <a14:m>
                  <m:oMath xmlns:m="http://schemas.openxmlformats.org/officeDocument/2006/math">
                    <m:r>
                      <a:rPr lang="en-US" altLang="zh-TW" sz="3200" i="1" dirty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altLang="zh-TW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02657" y="1765699"/>
                <a:ext cx="8058150" cy="4792757"/>
              </a:xfrm>
              <a:blipFill>
                <a:blip r:embed="rId3"/>
                <a:stretch>
                  <a:fillRect l="-1740" t="-279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Mathematical Morphology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073C365-9873-4996-864E-A07A31DC5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89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323595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38300" y="1765698"/>
            <a:ext cx="8902700" cy="2272903"/>
          </a:xfrm>
        </p:spPr>
        <p:txBody>
          <a:bodyPr numCol="1">
            <a:norm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gray level erosion and dilation to determine the </a:t>
            </a:r>
            <a:r>
              <a:rPr lang="en-US" altLang="zh-TW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fractal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surface of the gray level intensity surface of the texture scene: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Mathematical Morphology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344" y="3638747"/>
            <a:ext cx="5602457" cy="2895992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8C9886E-147B-4B0C-ADEC-6C38F6D97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90</a:t>
            </a:r>
            <a:endParaRPr lang="zh-TW" altLang="en-US" dirty="0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BEE96B8B-6799-4BE1-9DE6-E9FFB8DA5086}"/>
              </a:ext>
            </a:extLst>
          </p:cNvPr>
          <p:cNvGrpSpPr/>
          <p:nvPr/>
        </p:nvGrpSpPr>
        <p:grpSpPr>
          <a:xfrm>
            <a:off x="1833564" y="2705101"/>
            <a:ext cx="2700337" cy="1163055"/>
            <a:chOff x="3295754" y="2263124"/>
            <a:chExt cx="2700337" cy="6458259"/>
          </a:xfrm>
        </p:grpSpPr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06DAC545-FD8F-41B4-91C9-711564BACFAC}"/>
                </a:ext>
              </a:extLst>
            </p:cNvPr>
            <p:cNvSpPr txBox="1"/>
            <p:nvPr/>
          </p:nvSpPr>
          <p:spPr>
            <a:xfrm>
              <a:off x="3295754" y="5132410"/>
              <a:ext cx="2700337" cy="35889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b="1" dirty="0"/>
                <a:t>recursive and self-similar</a:t>
              </a:r>
            </a:p>
            <a:p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cxnSp>
          <p:nvCxnSpPr>
            <p:cNvPr id="11" name="直線單箭頭接點 10">
              <a:extLst>
                <a:ext uri="{FF2B5EF4-FFF2-40B4-BE49-F238E27FC236}">
                  <a16:creationId xmlns:a16="http://schemas.microsoft.com/office/drawing/2014/main" id="{188339C2-0347-444B-A216-CCF62337FDE0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V="1">
              <a:off x="4645923" y="2263124"/>
              <a:ext cx="0" cy="286929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244095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Mathematical Morphology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662" y="4227813"/>
            <a:ext cx="1762125" cy="1524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22" y="3625260"/>
            <a:ext cx="5162550" cy="2809875"/>
          </a:xfrm>
          <a:prstGeom prst="rect">
            <a:avLst/>
          </a:prstGeom>
        </p:spPr>
      </p:pic>
      <p:sp>
        <p:nvSpPr>
          <p:cNvPr id="12" name="內容版面配置區 2"/>
          <p:cNvSpPr>
            <a:spLocks noGrp="1"/>
          </p:cNvSpPr>
          <p:nvPr>
            <p:ph idx="1"/>
          </p:nvPr>
        </p:nvSpPr>
        <p:spPr>
          <a:xfrm>
            <a:off x="2202078" y="1765697"/>
            <a:ext cx="8058150" cy="1691878"/>
          </a:xfrm>
        </p:spPr>
        <p:txBody>
          <a:bodyPr numCol="1">
            <a:norm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 fractal is a natural phenomenon or a mathematical set that exhibits a repeating pattern that displays at every scale.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0FB1596-26C5-4B03-BF15-A1B8DAF38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91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654902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4FBBAAE-7C8F-42DA-B282-A3C5993F5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92</a:t>
            </a:r>
            <a:endParaRPr lang="zh-TW" altLang="en-US" dirty="0"/>
          </a:p>
        </p:txBody>
      </p:sp>
      <p:pic>
        <p:nvPicPr>
          <p:cNvPr id="5" name="Picture 4" descr="6">
            <a:extLst>
              <a:ext uri="{FF2B5EF4-FFF2-40B4-BE49-F238E27FC236}">
                <a16:creationId xmlns:a16="http://schemas.microsoft.com/office/drawing/2014/main" id="{F0D39EC7-AB73-4D63-B4A7-EEE23775E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975" y="224472"/>
            <a:ext cx="4747098" cy="649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814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向右箭號 4"/>
          <p:cNvSpPr/>
          <p:nvPr/>
        </p:nvSpPr>
        <p:spPr>
          <a:xfrm>
            <a:off x="5308773" y="5098142"/>
            <a:ext cx="1687286" cy="137160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168357"/>
              </p:ext>
            </p:extLst>
          </p:nvPr>
        </p:nvGraphicFramePr>
        <p:xfrm>
          <a:off x="3048000" y="5098142"/>
          <a:ext cx="6096000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Elements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Construct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Array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Pixels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Image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Texels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Texture</a:t>
                      </a:r>
                      <a:endParaRPr lang="zh-TW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Texel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50" y="1820129"/>
            <a:ext cx="7886700" cy="3002243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</a:t>
            </a:r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ture </a:t>
            </a:r>
            <a:r>
              <a:rPr lang="en-US" altLang="zh-TW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</a:t>
            </a:r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ement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basic textural unit</a:t>
            </a:r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some defining spatial relationships.</a:t>
            </a: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Texture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set </a:t>
            </a:r>
            <a:r>
              <a:rPr lang="en-US" altLang="zh-TW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texels</a:t>
            </a:r>
            <a:r>
              <a:rPr lang="en-US" altLang="zh-TW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occurring in some regular or repeated pattern.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3D36307-B173-4D6C-8E43-B986E0A69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2011558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202078" y="1765698"/>
                <a:ext cx="8058150" cy="4993449"/>
              </a:xfrm>
            </p:spPr>
            <p:txBody>
              <a:bodyPr numCol="1">
                <a:normAutofit/>
              </a:bodyPr>
              <a:lstStyle/>
              <a:p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Scale-</a:t>
                </a:r>
                <a14:m>
                  <m:oMath xmlns:m="http://schemas.openxmlformats.org/officeDocument/2006/math">
                    <m:r>
                      <a:rPr lang="en-US" altLang="zh-TW" sz="3200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volume of the blanket around a gray level intensity surface </a:t>
                </a:r>
                <a14:m>
                  <m:oMath xmlns:m="http://schemas.openxmlformats.org/officeDocument/2006/math">
                    <m:r>
                      <a:rPr lang="en-US" altLang="zh-TW" sz="3200" i="1" dirty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altLang="zh-TW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⊕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⊖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⊕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zh-TW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-fold dilation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⊖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zh-TW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-fold erosion</a:t>
                </a:r>
              </a:p>
              <a:p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fractal surface area </a:t>
                </a:r>
                <a:r>
                  <a:rPr lang="en-US" altLang="zh-TW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scale </a:t>
                </a:r>
                <a:r>
                  <a:rPr lang="en-US" altLang="zh-TW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defined by:</a:t>
                </a:r>
              </a:p>
              <a:p>
                <a:endParaRPr lang="en-US" altLang="zh-TW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−1)</m:t>
                          </m:r>
                        </m:num>
                        <m:den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altLang="zh-TW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02078" y="1765698"/>
                <a:ext cx="8058150" cy="4993449"/>
              </a:xfrm>
              <a:blipFill>
                <a:blip r:embed="rId3"/>
                <a:stretch>
                  <a:fillRect l="-1740" t="-2686" r="-98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Mathematical Morphology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FFC3EDB-D720-4C19-BA0B-0ED47871B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93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9733521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202078" y="1765698"/>
                <a:ext cx="8058150" cy="4797028"/>
              </a:xfrm>
            </p:spPr>
            <p:txBody>
              <a:bodyPr numCol="1">
                <a:normAutofit/>
              </a:bodyPr>
              <a:lstStyle/>
              <a:p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fractal signature </a:t>
                </a:r>
                <a:r>
                  <a:rPr lang="en-US" altLang="zh-TW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scale </a:t>
                </a:r>
                <a:r>
                  <a:rPr lang="en-US" altLang="zh-TW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defined by:</a:t>
                </a:r>
                <a:endParaRPr lang="en-US" altLang="zh-TW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24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func>
                        </m:den>
                      </m:f>
                      <m:func>
                        <m:func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40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𝑘𝐴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′(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altLang="zh-TW" sz="2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sz="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Compare the similarity between textures by weighted distance </a:t>
                </a:r>
                <a:r>
                  <a:rPr lang="en-US" altLang="zh-TW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between their fractal signature:</a:t>
                </a:r>
              </a:p>
              <a:p>
                <a:endParaRPr lang="en-US" altLang="zh-TW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24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num>
                                    <m:den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US" altLang="zh-TW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02078" y="1765698"/>
                <a:ext cx="8058150" cy="4797028"/>
              </a:xfrm>
              <a:blipFill>
                <a:blip r:embed="rId3"/>
                <a:stretch>
                  <a:fillRect l="-1740" t="-2795" r="-105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Mathematical Morphology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C5D27D1-8E4F-4B1A-A6A6-4BCDD14CB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94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398439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AFCFEC-E31E-4BD7-9EC6-9E232C0BC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66219"/>
            <a:ext cx="7886700" cy="1325563"/>
          </a:xfrm>
        </p:spPr>
        <p:txBody>
          <a:bodyPr/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Model-based Technique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71A9918-08A1-45AF-979B-6310860F0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95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2198271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999535" cy="1325563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zh-TW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Technique</a:t>
            </a:r>
          </a:p>
        </p:txBody>
      </p:sp>
      <p:cxnSp>
        <p:nvCxnSpPr>
          <p:cNvPr id="10" name="直線接點 9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內容版面配置區 2"/>
          <p:cNvSpPr txBox="1">
            <a:spLocks/>
          </p:cNvSpPr>
          <p:nvPr/>
        </p:nvSpPr>
        <p:spPr>
          <a:xfrm>
            <a:off x="1562665" y="1625252"/>
            <a:ext cx="8879143" cy="3916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60000"/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Estimation: 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 values of model parameters based on observed sample examples of model-based techniques.</a:t>
            </a:r>
          </a:p>
          <a:p>
            <a:endParaRPr lang="en-US" altLang="zh-TW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/>
            <a:r>
              <a:rPr lang="en-US" altLang="zh-TW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Verification: </a:t>
            </a:r>
          </a:p>
          <a:p>
            <a:pPr lvl="1" indent="-360000">
              <a:buFont typeface="Wingdings" panose="05000000000000000000" pitchFamily="2" charset="2"/>
              <a:buChar char="Ø"/>
            </a:pP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Verify given image texture sample is consistent with or fits the model.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80B2249-8272-4F84-BE4E-076BBE760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96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7577386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圓角矩形 129"/>
          <p:cNvSpPr/>
          <p:nvPr/>
        </p:nvSpPr>
        <p:spPr>
          <a:xfrm>
            <a:off x="8569470" y="2785476"/>
            <a:ext cx="11628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sz="1500" dirty="0"/>
              <a:t>Application</a:t>
            </a:r>
            <a:endParaRPr lang="zh-TW" altLang="en-US" sz="1500" dirty="0"/>
          </a:p>
        </p:txBody>
      </p:sp>
      <p:sp>
        <p:nvSpPr>
          <p:cNvPr id="129" name="圓角矩形 128"/>
          <p:cNvSpPr/>
          <p:nvPr/>
        </p:nvSpPr>
        <p:spPr>
          <a:xfrm>
            <a:off x="6666524" y="2785476"/>
            <a:ext cx="1620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sz="1000" dirty="0"/>
          </a:p>
          <a:p>
            <a:pPr algn="ctr"/>
            <a:r>
              <a:rPr lang="en-US" altLang="zh-TW" dirty="0"/>
              <a:t>Model-based Technique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2499904" y="2785476"/>
            <a:ext cx="3888000" cy="92255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">
                <a:schemeClr val="bg1"/>
              </a:gs>
              <a:gs pos="5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Statistical Texture Feature Approach</a:t>
            </a:r>
            <a:endParaRPr lang="zh-TW" altLang="en-US" dirty="0"/>
          </a:p>
        </p:txBody>
      </p:sp>
      <p:grpSp>
        <p:nvGrpSpPr>
          <p:cNvPr id="154" name="群組 153"/>
          <p:cNvGrpSpPr/>
          <p:nvPr/>
        </p:nvGrpSpPr>
        <p:grpSpPr>
          <a:xfrm>
            <a:off x="1972848" y="2541051"/>
            <a:ext cx="8270575" cy="232673"/>
            <a:chOff x="448847" y="2541050"/>
            <a:chExt cx="8270575" cy="232673"/>
          </a:xfrm>
        </p:grpSpPr>
        <p:grpSp>
          <p:nvGrpSpPr>
            <p:cNvPr id="98" name="群組 97"/>
            <p:cNvGrpSpPr/>
            <p:nvPr/>
          </p:nvGrpSpPr>
          <p:grpSpPr>
            <a:xfrm>
              <a:off x="448847" y="2543782"/>
              <a:ext cx="546300" cy="228600"/>
              <a:chOff x="1756590" y="4797972"/>
              <a:chExt cx="546300" cy="228600"/>
            </a:xfrm>
          </p:grpSpPr>
          <p:cxnSp>
            <p:nvCxnSpPr>
              <p:cNvPr id="99" name="直線接點 98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橢圓 99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001447" y="2543782"/>
              <a:ext cx="438300" cy="228600"/>
              <a:chOff x="1756590" y="4797972"/>
              <a:chExt cx="438300" cy="228600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橢圓 1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452927" y="2545123"/>
              <a:ext cx="438300" cy="228600"/>
              <a:chOff x="1756590" y="4797972"/>
              <a:chExt cx="438300" cy="228600"/>
            </a:xfrm>
          </p:grpSpPr>
          <p:cxnSp>
            <p:nvCxnSpPr>
              <p:cNvPr id="75" name="直線接點 7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橢圓 7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1907532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3" name="直線接點 92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橢圓 93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3551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90" name="直線接點 89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橢圓 90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280062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7" name="直線接點 8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橢圓 8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55479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橢圓 84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3705844" y="2541401"/>
              <a:ext cx="438300" cy="228600"/>
              <a:chOff x="1756590" y="4797972"/>
              <a:chExt cx="438300" cy="228600"/>
            </a:xfrm>
          </p:grpSpPr>
          <p:cxnSp>
            <p:nvCxnSpPr>
              <p:cNvPr id="81" name="直線接點 80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橢圓 8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>
              <a:off x="4153534" y="2541050"/>
              <a:ext cx="438300" cy="228600"/>
              <a:chOff x="1756590" y="4797972"/>
              <a:chExt cx="438300" cy="228600"/>
            </a:xfrm>
          </p:grpSpPr>
          <p:cxnSp>
            <p:nvCxnSpPr>
              <p:cNvPr id="78" name="直線接點 7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橢圓 7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4599701" y="2541050"/>
              <a:ext cx="546300" cy="228600"/>
              <a:chOff x="1756590" y="4797972"/>
              <a:chExt cx="546300" cy="228600"/>
            </a:xfrm>
          </p:grpSpPr>
          <p:cxnSp>
            <p:nvCxnSpPr>
              <p:cNvPr id="96" name="直線接點 95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橢圓 96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1" name="群組 100"/>
            <p:cNvGrpSpPr/>
            <p:nvPr/>
          </p:nvGrpSpPr>
          <p:grpSpPr>
            <a:xfrm>
              <a:off x="5158416" y="2541050"/>
              <a:ext cx="438300" cy="228600"/>
              <a:chOff x="1756590" y="4797972"/>
              <a:chExt cx="438300" cy="228600"/>
            </a:xfrm>
          </p:grpSpPr>
          <p:cxnSp>
            <p:nvCxnSpPr>
              <p:cNvPr id="102" name="直線接點 101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橢圓 102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4" name="群組 103"/>
            <p:cNvGrpSpPr/>
            <p:nvPr/>
          </p:nvGrpSpPr>
          <p:grpSpPr>
            <a:xfrm>
              <a:off x="561483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5" name="直線接點 104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橢圓 105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7" name="群組 106"/>
            <p:cNvGrpSpPr/>
            <p:nvPr/>
          </p:nvGrpSpPr>
          <p:grpSpPr>
            <a:xfrm>
              <a:off x="6049166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08" name="直線接點 107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橢圓 108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0" name="群組 109"/>
            <p:cNvGrpSpPr/>
            <p:nvPr/>
          </p:nvGrpSpPr>
          <p:grpSpPr>
            <a:xfrm>
              <a:off x="6497691" y="2541401"/>
              <a:ext cx="546300" cy="228600"/>
              <a:chOff x="1756590" y="4797972"/>
              <a:chExt cx="546300" cy="228600"/>
            </a:xfrm>
          </p:grpSpPr>
          <p:cxnSp>
            <p:nvCxnSpPr>
              <p:cNvPr id="111" name="直線接點 110"/>
              <p:cNvCxnSpPr/>
              <p:nvPr/>
            </p:nvCxnSpPr>
            <p:spPr>
              <a:xfrm>
                <a:off x="1870890" y="4912272"/>
                <a:ext cx="432000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橢圓 111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6" name="群組 115"/>
            <p:cNvGrpSpPr/>
            <p:nvPr/>
          </p:nvGrpSpPr>
          <p:grpSpPr>
            <a:xfrm>
              <a:off x="7052128" y="2541401"/>
              <a:ext cx="438300" cy="228600"/>
              <a:chOff x="1756590" y="4797972"/>
              <a:chExt cx="438300" cy="228600"/>
            </a:xfrm>
          </p:grpSpPr>
          <p:cxnSp>
            <p:nvCxnSpPr>
              <p:cNvPr id="117" name="直線接點 116"/>
              <p:cNvCxnSpPr/>
              <p:nvPr/>
            </p:nvCxnSpPr>
            <p:spPr>
              <a:xfrm>
                <a:off x="1870890" y="4912272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橢圓 117"/>
              <p:cNvSpPr/>
              <p:nvPr/>
            </p:nvSpPr>
            <p:spPr>
              <a:xfrm>
                <a:off x="1756590" y="4797972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9" name="群組 118"/>
            <p:cNvGrpSpPr/>
            <p:nvPr/>
          </p:nvGrpSpPr>
          <p:grpSpPr>
            <a:xfrm>
              <a:off x="7495983" y="2544171"/>
              <a:ext cx="438300" cy="228600"/>
              <a:chOff x="1756590" y="4793210"/>
              <a:chExt cx="438300" cy="228600"/>
            </a:xfrm>
          </p:grpSpPr>
          <p:cxnSp>
            <p:nvCxnSpPr>
              <p:cNvPr id="120" name="直線接點 119"/>
              <p:cNvCxnSpPr/>
              <p:nvPr/>
            </p:nvCxnSpPr>
            <p:spPr>
              <a:xfrm>
                <a:off x="1870890" y="4907510"/>
                <a:ext cx="324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橢圓 120"/>
              <p:cNvSpPr/>
              <p:nvPr/>
            </p:nvSpPr>
            <p:spPr>
              <a:xfrm>
                <a:off x="1756590" y="4793210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2" name="群組 121"/>
            <p:cNvGrpSpPr/>
            <p:nvPr/>
          </p:nvGrpSpPr>
          <p:grpSpPr>
            <a:xfrm>
              <a:off x="7944522" y="2543782"/>
              <a:ext cx="546300" cy="228600"/>
              <a:chOff x="1756590" y="4800353"/>
              <a:chExt cx="546300" cy="228600"/>
            </a:xfrm>
          </p:grpSpPr>
          <p:cxnSp>
            <p:nvCxnSpPr>
              <p:cNvPr id="123" name="直線接點 122"/>
              <p:cNvCxnSpPr/>
              <p:nvPr/>
            </p:nvCxnSpPr>
            <p:spPr>
              <a:xfrm>
                <a:off x="1870890" y="4914653"/>
                <a:ext cx="432000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橢圓 123"/>
              <p:cNvSpPr/>
              <p:nvPr/>
            </p:nvSpPr>
            <p:spPr>
              <a:xfrm>
                <a:off x="1756590" y="4800353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5" name="橢圓 114"/>
            <p:cNvSpPr/>
            <p:nvPr/>
          </p:nvSpPr>
          <p:spPr>
            <a:xfrm>
              <a:off x="8490822" y="2543782"/>
              <a:ext cx="228600" cy="228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9" name="橢圓 218"/>
          <p:cNvSpPr/>
          <p:nvPr/>
        </p:nvSpPr>
        <p:spPr>
          <a:xfrm>
            <a:off x="6183992" y="2599761"/>
            <a:ext cx="106417" cy="1064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0" name="橢圓 219"/>
          <p:cNvSpPr/>
          <p:nvPr/>
        </p:nvSpPr>
        <p:spPr>
          <a:xfrm>
            <a:off x="6743057" y="2597627"/>
            <a:ext cx="106417" cy="10641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1" name="圓角矩形圖說文字 140"/>
          <p:cNvSpPr/>
          <p:nvPr/>
        </p:nvSpPr>
        <p:spPr>
          <a:xfrm>
            <a:off x="5788234" y="2033267"/>
            <a:ext cx="2747980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accent5">
                    <a:lumMod val="75000"/>
                  </a:schemeClr>
                </a:solidFill>
              </a:rPr>
              <a:t>Mathematical Morphology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2" name="圓角矩形圖說文字 141"/>
          <p:cNvSpPr/>
          <p:nvPr/>
        </p:nvSpPr>
        <p:spPr>
          <a:xfrm>
            <a:off x="6408220" y="2033707"/>
            <a:ext cx="2376952" cy="295861"/>
          </a:xfrm>
          <a:prstGeom prst="wedgeRoundRectCallout">
            <a:avLst>
              <a:gd name="adj1" fmla="val -33407"/>
              <a:gd name="adj2" fmla="val 8525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Auto-regression Model</a:t>
            </a:r>
            <a:endParaRPr lang="zh-TW" alt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＞形箭號 152"/>
          <p:cNvSpPr/>
          <p:nvPr/>
        </p:nvSpPr>
        <p:spPr>
          <a:xfrm rot="16200000">
            <a:off x="6119244" y="2722271"/>
            <a:ext cx="194557" cy="310127"/>
          </a:xfrm>
          <a:prstGeom prst="chevron">
            <a:avLst>
              <a:gd name="adj" fmla="val 3833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892D343-85C1-4A31-B337-53F76A2DA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97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0934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 tmFilter="0,0; .5, 1; 1, 1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141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00" tmFilter="0,0; .5, 0; 1, 1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3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0.06059 -2.59259E-6 " pathEditMode="relative" rAng="0" ptsTypes="AA">
                                      <p:cBhvr>
                                        <p:cTn id="49" dur="7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" tmFilter="0,0; .5, 1; 1, 1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" presetClass="emph" presetSubtype="0" repeatCount="indefinite" accel="50000" decel="50000" autoRev="1" fill="remov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142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2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200" tmFilter="0,0; .5, 0; 1, 1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" decel="100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xit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29" grpId="0" animBg="1"/>
      <p:bldP spid="129" grpId="1" animBg="1"/>
      <p:bldP spid="128" grpId="0" animBg="1"/>
      <p:bldP spid="128" grpId="1" animBg="1"/>
      <p:bldP spid="219" grpId="0" animBg="1"/>
      <p:bldP spid="219" grpId="1" animBg="1"/>
      <p:bldP spid="220" grpId="0" animBg="1"/>
      <p:bldP spid="220" grpId="1" animBg="1"/>
      <p:bldP spid="141" grpId="0" animBg="1"/>
      <p:bldP spid="141" grpId="1" animBg="1"/>
      <p:bldP spid="141" grpId="2" animBg="1"/>
      <p:bldP spid="142" grpId="0" animBg="1"/>
      <p:bldP spid="142" grpId="1" animBg="1"/>
      <p:bldP spid="142" grpId="2" animBg="1"/>
      <p:bldP spid="153" grpId="0" animBg="1"/>
      <p:bldP spid="153" grpId="1" animBg="1"/>
      <p:bldP spid="153" grpId="2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50" y="1765698"/>
            <a:ext cx="8058150" cy="3074317"/>
          </a:xfrm>
        </p:spPr>
        <p:txBody>
          <a:bodyPr numCol="1">
            <a:no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Doing linear estimates of a pixel’s gray level with the gray levels in the neighborhood</a:t>
            </a: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coarse texture, coefficient will be similar</a:t>
            </a:r>
          </a:p>
          <a:p>
            <a:endParaRPr lang="en-US" altLang="zh-T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fine texture, coefficient will vary widely</a:t>
            </a:r>
          </a:p>
        </p:txBody>
      </p:sp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Auto-regression Models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EB2482B-1233-4420-9ACA-288F60B8A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98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994627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152650" y="1765697"/>
                <a:ext cx="8058150" cy="4832172"/>
              </a:xfrm>
            </p:spPr>
            <p:txBody>
              <a:bodyPr numCol="1">
                <a:normAutofit/>
              </a:bodyPr>
              <a:lstStyle/>
              <a:p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One-dimensional auto-regression model:</a:t>
                </a:r>
              </a:p>
              <a:p>
                <a:pPr lvl="1" indent="-360000">
                  <a:buFont typeface="Wingdings" panose="05000000000000000000" pitchFamily="2" charset="2"/>
                  <a:buChar char="Ø"/>
                </a:pPr>
                <a:r>
                  <a:rPr lang="en-US" altLang="zh-TW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Next gray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800" i="1" dirty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sz="2800" i="1" dirty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altLang="zh-TW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linear combination of synthesized data and noise value</a:t>
                </a:r>
              </a:p>
              <a:p>
                <a:pPr marL="0" indent="0">
                  <a:buNone/>
                </a:pPr>
                <a:endParaRPr lang="en-US" altLang="zh-TW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24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US" altLang="zh-TW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given starting sequence</a:t>
                </a:r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randomly generated noise image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1765697"/>
                <a:ext cx="8058150" cy="4832172"/>
              </a:xfrm>
              <a:blipFill>
                <a:blip r:embed="rId3"/>
                <a:stretch>
                  <a:fillRect l="-1740" t="-2778" b="-25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Auto-regression Models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左大括弧 6"/>
          <p:cNvSpPr/>
          <p:nvPr/>
        </p:nvSpPr>
        <p:spPr>
          <a:xfrm rot="16200000">
            <a:off x="5740323" y="4220411"/>
            <a:ext cx="209016" cy="1471447"/>
          </a:xfrm>
          <a:prstGeom prst="leftBrace">
            <a:avLst>
              <a:gd name="adj1" fmla="val 88333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左大括弧 7"/>
          <p:cNvSpPr/>
          <p:nvPr/>
        </p:nvSpPr>
        <p:spPr>
          <a:xfrm rot="16200000">
            <a:off x="7494473" y="4212569"/>
            <a:ext cx="209016" cy="1471447"/>
          </a:xfrm>
          <a:prstGeom prst="leftBrace">
            <a:avLst>
              <a:gd name="adj1" fmla="val 88333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4379471" y="5111791"/>
            <a:ext cx="26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/>
              <a:t>Auto-regression Terms</a:t>
            </a:r>
            <a:endParaRPr lang="zh-TW" altLang="en-US" sz="14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441058" y="5111791"/>
            <a:ext cx="26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/>
              <a:t>Moving Average Terms</a:t>
            </a:r>
            <a:endParaRPr lang="zh-TW" altLang="en-US" sz="1400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B1DC5F6-B2A0-4D44-9F7E-BC172E1AE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99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BF0C830C-9CA1-426C-8A9F-F62F9210E3E4}"/>
                  </a:ext>
                </a:extLst>
              </p:cNvPr>
              <p:cNvSpPr/>
              <p:nvPr/>
            </p:nvSpPr>
            <p:spPr>
              <a:xfrm>
                <a:off x="3272878" y="3445284"/>
                <a:ext cx="545782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0∗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1∗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BF0C830C-9CA1-426C-8A9F-F62F9210E3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2878" y="3445284"/>
                <a:ext cx="545782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647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152650" y="1765698"/>
                <a:ext cx="8058150" cy="4753344"/>
              </a:xfrm>
            </p:spPr>
            <p:txBody>
              <a:bodyPr numCol="1">
                <a:normAutofit/>
              </a:bodyPr>
              <a:lstStyle/>
              <a:p>
                <a:pPr marL="0" indent="0">
                  <a:buNone/>
                </a:pPr>
                <a:endParaRPr lang="en-US" altLang="zh-TW" sz="32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altLang="zh-TW" sz="32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altLang="zh-TW" sz="3200" dirty="0"/>
              </a:p>
              <a:p>
                <a:pPr marL="0" indent="0">
                  <a:buNone/>
                </a:pPr>
                <a:endParaRPr lang="en-US" altLang="zh-TW" sz="1200" dirty="0"/>
              </a:p>
              <a:p>
                <a:pPr marL="0" indent="0">
                  <a:buNone/>
                </a:pPr>
                <a:endParaRPr lang="en-US" altLang="zh-TW" sz="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24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US" altLang="zh-TW" sz="2400" dirty="0"/>
              </a:p>
              <a:p>
                <a:pPr marL="0" indent="0">
                  <a:buNone/>
                </a:pPr>
                <a:endParaRPr lang="en-US" altLang="zh-TW" sz="800" dirty="0"/>
              </a:p>
              <a:p>
                <a:pPr marL="0" indent="0">
                  <a:buNone/>
                </a:pPr>
                <a:endParaRPr lang="en-US" altLang="zh-TW" sz="800" dirty="0"/>
              </a:p>
              <a:p>
                <a:pPr marL="0" indent="0">
                  <a:buNone/>
                </a:pPr>
                <a:endParaRPr lang="en-US" altLang="zh-TW" sz="1600" dirty="0"/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zh-TW" dirty="0"/>
                  <a:t>: given starting sequence</a:t>
                </a:r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zh-TW" dirty="0"/>
                  <a:t>: randomly generated noise image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1765698"/>
                <a:ext cx="8058150" cy="4753344"/>
              </a:xfrm>
              <a:blipFill>
                <a:blip r:embed="rId3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Auto-regression Models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2481263" y="1578303"/>
              <a:ext cx="2898228" cy="18288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8303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8303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8303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8303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483038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483038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3086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865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865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865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8654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2481263" y="1578303"/>
              <a:ext cx="2898228" cy="18288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8303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8303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8303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8303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483038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483038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532" t="-8333" r="-505063" b="-4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01250" t="-8333" r="-398750" b="-4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03797" t="-8333" r="-303797" b="-4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03797" t="-8333" r="-203797" b="-4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03797" t="-310000" r="-303797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表格 7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6863256" y="1578303"/>
              <a:ext cx="2898228" cy="18288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8303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8303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8303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8303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483038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483038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3086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865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865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865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8654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表格 7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6863256" y="1578303"/>
              <a:ext cx="2898228" cy="18288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8303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8303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8303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8303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483038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483038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250" t="-8333" r="-498750" b="-4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02532" t="-8333" r="-405063" b="-4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00000" t="-8333" r="-300000" b="-4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03797" t="-8333" r="-203797" b="-4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/>
                            <a:t>..</a:t>
                          </a: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00000" t="-310000" r="-300000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左大括弧 9"/>
          <p:cNvSpPr/>
          <p:nvPr/>
        </p:nvSpPr>
        <p:spPr>
          <a:xfrm rot="16200000">
            <a:off x="5740323" y="4220411"/>
            <a:ext cx="209016" cy="1471447"/>
          </a:xfrm>
          <a:prstGeom prst="leftBrace">
            <a:avLst>
              <a:gd name="adj1" fmla="val 88333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左大括弧 10"/>
          <p:cNvSpPr/>
          <p:nvPr/>
        </p:nvSpPr>
        <p:spPr>
          <a:xfrm rot="16200000">
            <a:off x="7494473" y="4212569"/>
            <a:ext cx="209016" cy="1471447"/>
          </a:xfrm>
          <a:prstGeom prst="leftBrace">
            <a:avLst>
              <a:gd name="adj1" fmla="val 88333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4379471" y="5111791"/>
            <a:ext cx="26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/>
              <a:t>Auto-regression Terms</a:t>
            </a:r>
            <a:endParaRPr lang="zh-TW" altLang="en-US" sz="14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6441058" y="5111791"/>
            <a:ext cx="26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/>
              <a:t>Moving Average Terms</a:t>
            </a:r>
            <a:endParaRPr lang="zh-TW" altLang="en-US" sz="14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C2DB9B6-D50F-4F62-8CEF-E2362E6D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100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1904859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152650" y="1765697"/>
                <a:ext cx="8058150" cy="4847937"/>
              </a:xfrm>
            </p:spPr>
            <p:txBody>
              <a:bodyPr numCol="1">
                <a:normAutofit/>
              </a:bodyPr>
              <a:lstStyle/>
              <a:p>
                <a:r>
                  <a:rPr lang="en-US" altLang="zh-TW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Two-dimensional auto-regression model:</a:t>
                </a:r>
              </a:p>
              <a:p>
                <a:pPr marL="0" indent="0">
                  <a:buNone/>
                </a:pPr>
                <a:endParaRPr lang="en-US" altLang="zh-TW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r>
                            <m:rPr>
                              <m:brk m:alnAt="7"/>
                            </m:r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zh-TW" altLang="en-US" sz="1800" i="1">
                              <a:latin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</m:e>
                      </m:nary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r>
                            <m:rPr>
                              <m:brk m:alnAt="7"/>
                            </m:r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zh-TW" altLang="en-US" sz="1800" i="1">
                              <a:latin typeface="Cambria Math" panose="02040503050406030204" pitchFamily="18" charset="0"/>
                            </a:rPr>
                            <m:t>𝛽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|"/>
                          <m:ctrlP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</m:e>
                      </m:d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𝑎𝑛𝑑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US" altLang="zh-TW" sz="1800" i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  (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)}</m:t>
                      </m:r>
                    </m:oMath>
                  </m:oMathPara>
                </a14:m>
                <a:endParaRPr lang="en-US" altLang="zh-TW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1765697"/>
                <a:ext cx="8058150" cy="4847937"/>
              </a:xfrm>
              <a:blipFill>
                <a:blip r:embed="rId3"/>
                <a:stretch>
                  <a:fillRect l="-1740" t="-27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Auto-regression Models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左大括弧 6"/>
          <p:cNvSpPr/>
          <p:nvPr/>
        </p:nvSpPr>
        <p:spPr>
          <a:xfrm rot="16200000">
            <a:off x="4915139" y="3153117"/>
            <a:ext cx="236483" cy="2850461"/>
          </a:xfrm>
          <a:prstGeom prst="leftBrace">
            <a:avLst>
              <a:gd name="adj1" fmla="val 88333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左大括弧 7"/>
          <p:cNvSpPr/>
          <p:nvPr/>
        </p:nvSpPr>
        <p:spPr>
          <a:xfrm rot="16200000">
            <a:off x="8094518" y="3145276"/>
            <a:ext cx="236483" cy="2850461"/>
          </a:xfrm>
          <a:prstGeom prst="leftBrace">
            <a:avLst>
              <a:gd name="adj1" fmla="val 88333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3725679" y="4771597"/>
            <a:ext cx="26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/>
              <a:t>Auto-regression Terms</a:t>
            </a:r>
            <a:endParaRPr lang="zh-TW" altLang="en-US" sz="14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905058" y="4771597"/>
            <a:ext cx="26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/>
              <a:t>Moving Average Terms</a:t>
            </a:r>
            <a:endParaRPr lang="zh-TW" altLang="en-US" sz="1400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E6AA09A-D089-4517-A451-58C80E28E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101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5055824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152650" y="1765697"/>
                <a:ext cx="8058150" cy="4784875"/>
              </a:xfrm>
            </p:spPr>
            <p:txBody>
              <a:bodyPr numCol="1">
                <a:normAutofit/>
              </a:bodyPr>
              <a:lstStyle/>
              <a:p>
                <a:pPr marL="0" indent="0">
                  <a:buNone/>
                </a:pPr>
                <a:endParaRPr lang="en-US" altLang="zh-TW" sz="32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altLang="zh-TW" sz="3200" dirty="0"/>
              </a:p>
              <a:p>
                <a:pPr marL="0" indent="0">
                  <a:buNone/>
                </a:pPr>
                <a:endParaRPr lang="en-US" altLang="zh-TW" sz="3200" dirty="0"/>
              </a:p>
              <a:p>
                <a:pPr marL="0" indent="0">
                  <a:buNone/>
                </a:pPr>
                <a:endParaRPr lang="en-US" altLang="zh-TW" sz="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r>
                            <m:rPr>
                              <m:brk m:alnAt="7"/>
                            </m:r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zh-TW" altLang="en-US" sz="1800" i="1">
                              <a:latin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</m:e>
                      </m:nary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r>
                            <m:rPr>
                              <m:brk m:alnAt="7"/>
                            </m:r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zh-TW" altLang="en-US" sz="1800" i="1">
                              <a:latin typeface="Cambria Math" panose="02040503050406030204" pitchFamily="18" charset="0"/>
                            </a:rPr>
                            <m:t>𝛽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altLang="zh-TW" dirty="0"/>
              </a:p>
              <a:p>
                <a:pPr marL="0" indent="0">
                  <a:buNone/>
                </a:pPr>
                <a:endParaRPr lang="en-US" altLang="zh-TW" dirty="0"/>
              </a:p>
              <a:p>
                <a:pPr marL="0" indent="0">
                  <a:buNone/>
                </a:pPr>
                <a:endParaRPr lang="en-US" altLang="zh-TW" dirty="0"/>
              </a:p>
              <a:p>
                <a:pPr marL="0" indent="0">
                  <a:buNone/>
                </a:pPr>
                <a:endParaRPr lang="en-US" altLang="zh-TW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|"/>
                          <m:ctrlP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 dirty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</m:e>
                      </m:d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𝑎𝑛𝑑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US" altLang="zh-TW" sz="1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  (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800" i="1" dirty="0">
                          <a:latin typeface="Cambria Math" panose="02040503050406030204" pitchFamily="18" charset="0"/>
                        </a:rPr>
                        <m:t>)}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1765697"/>
                <a:ext cx="8058150" cy="4784875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線接點 95"/>
          <p:cNvCxnSpPr/>
          <p:nvPr/>
        </p:nvCxnSpPr>
        <p:spPr>
          <a:xfrm>
            <a:off x="2202658" y="1299260"/>
            <a:ext cx="590697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045494" y="1334979"/>
            <a:ext cx="58031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>
          <a:xfrm>
            <a:off x="2481264" y="1374270"/>
            <a:ext cx="611028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標題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58151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Auto-regression Models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099296" y="2015621"/>
              <a:ext cx="2996160" cy="10972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9923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9923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9923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9923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599232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273488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73488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73488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altLang="zh-TW" sz="16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d>
                                  <m:dPr>
                                    <m:ctrlPr>
                                      <a:rPr lang="en-US" altLang="zh-TW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16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altLang="zh-TW" sz="16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TW" sz="16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TW" altLang="en-US" sz="16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B w="12700" cmpd="sng"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099296" y="2015621"/>
              <a:ext cx="2996160" cy="10972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9923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9923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9923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9923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599232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2041" t="-203333" r="-203061" b="-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B w="12700" cmpd="sng"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表格 9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6787528" y="2011700"/>
              <a:ext cx="3006000" cy="10972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6012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12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012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01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6012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273488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73488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73488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altLang="zh-TW" sz="16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d>
                                  <m:dPr>
                                    <m:ctrlPr>
                                      <a:rPr lang="en-US" altLang="zh-TW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16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altLang="zh-TW" sz="16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TW" sz="16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TW" altLang="en-US" sz="16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B w="12700" cmpd="sng"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表格 9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6787528" y="2011700"/>
              <a:ext cx="3006000" cy="10972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6012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12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012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01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6012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3061" t="-205000" r="-204082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B w="12700" cmpd="sng"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7" name="直線單箭頭接點 6"/>
          <p:cNvCxnSpPr>
            <a:cxnSpLocks/>
          </p:cNvCxnSpPr>
          <p:nvPr/>
        </p:nvCxnSpPr>
        <p:spPr>
          <a:xfrm>
            <a:off x="2853235" y="2011700"/>
            <a:ext cx="0" cy="742386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1789035" y="2213616"/>
            <a:ext cx="935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/>
              <a:t>D Pixels</a:t>
            </a:r>
            <a:endParaRPr lang="zh-TW" altLang="en-US" sz="1600" b="1" dirty="0"/>
          </a:p>
        </p:txBody>
      </p:sp>
      <p:sp>
        <p:nvSpPr>
          <p:cNvPr id="11" name="左大括弧 10"/>
          <p:cNvSpPr/>
          <p:nvPr/>
        </p:nvSpPr>
        <p:spPr>
          <a:xfrm rot="16200000">
            <a:off x="4915139" y="3153117"/>
            <a:ext cx="236483" cy="2850461"/>
          </a:xfrm>
          <a:prstGeom prst="leftBrace">
            <a:avLst>
              <a:gd name="adj1" fmla="val 88333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左大括弧 15"/>
          <p:cNvSpPr/>
          <p:nvPr/>
        </p:nvSpPr>
        <p:spPr>
          <a:xfrm rot="16200000">
            <a:off x="8094518" y="3145276"/>
            <a:ext cx="236483" cy="2850461"/>
          </a:xfrm>
          <a:prstGeom prst="leftBrace">
            <a:avLst>
              <a:gd name="adj1" fmla="val 88333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3725679" y="4771597"/>
            <a:ext cx="26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/>
              <a:t>Auto-regression Terms</a:t>
            </a:r>
            <a:endParaRPr lang="zh-TW" altLang="en-US" sz="14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6905058" y="4771597"/>
            <a:ext cx="261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/>
              <a:t>Moving Average Terms</a:t>
            </a:r>
            <a:endParaRPr lang="zh-TW" altLang="en-US" sz="14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FA09CCA-2E57-4C96-83D1-1E6ADD88B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102</a:t>
            </a:r>
            <a:endParaRPr lang="zh-TW" altLang="en-US" dirty="0"/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8A6DC212-3B8D-4F2E-8239-27F8C0C90595}"/>
              </a:ext>
            </a:extLst>
          </p:cNvPr>
          <p:cNvCxnSpPr>
            <a:cxnSpLocks/>
          </p:cNvCxnSpPr>
          <p:nvPr/>
        </p:nvCxnSpPr>
        <p:spPr>
          <a:xfrm flipV="1">
            <a:off x="3126046" y="1776143"/>
            <a:ext cx="1152041" cy="1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DE89736C-1DAA-4B51-9026-20D3254DEBF6}"/>
              </a:ext>
            </a:extLst>
          </p:cNvPr>
          <p:cNvSpPr txBox="1"/>
          <p:nvPr/>
        </p:nvSpPr>
        <p:spPr>
          <a:xfrm>
            <a:off x="3234367" y="1419971"/>
            <a:ext cx="935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/>
              <a:t>D Pixels</a:t>
            </a:r>
            <a:endParaRPr lang="zh-TW" altLang="en-US" sz="1600" b="1" dirty="0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596DD4AD-74D8-48EF-8A46-1A2A28900497}"/>
              </a:ext>
            </a:extLst>
          </p:cNvPr>
          <p:cNvCxnSpPr>
            <a:cxnSpLocks/>
          </p:cNvCxnSpPr>
          <p:nvPr/>
        </p:nvCxnSpPr>
        <p:spPr>
          <a:xfrm flipV="1">
            <a:off x="4943416" y="1765696"/>
            <a:ext cx="1152041" cy="1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D5282B53-7157-4F25-A95F-D2AB37DDCE43}"/>
              </a:ext>
            </a:extLst>
          </p:cNvPr>
          <p:cNvSpPr txBox="1"/>
          <p:nvPr/>
        </p:nvSpPr>
        <p:spPr>
          <a:xfrm>
            <a:off x="5033378" y="1419971"/>
            <a:ext cx="935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/>
              <a:t>D Pixels</a:t>
            </a:r>
            <a:endParaRPr lang="zh-TW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197622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26130</TotalTime>
  <Words>4706</Words>
  <Application>Microsoft Office PowerPoint</Application>
  <PresentationFormat>寬螢幕</PresentationFormat>
  <Paragraphs>1418</Paragraphs>
  <Slides>134</Slides>
  <Notes>129</Notes>
  <HiddenSlides>3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134</vt:i4>
      </vt:variant>
    </vt:vector>
  </HeadingPairs>
  <TitlesOfParts>
    <vt:vector size="146" baseType="lpstr">
      <vt:lpstr>等线</vt:lpstr>
      <vt:lpstr>新細明體</vt:lpstr>
      <vt:lpstr>標楷體</vt:lpstr>
      <vt:lpstr>Arial</vt:lpstr>
      <vt:lpstr>Bahnschrift SemiBold</vt:lpstr>
      <vt:lpstr>Calibri</vt:lpstr>
      <vt:lpstr>Calibri Light</vt:lpstr>
      <vt:lpstr>Cambria Math</vt:lpstr>
      <vt:lpstr>Tahoma</vt:lpstr>
      <vt:lpstr>Times New Roman</vt:lpstr>
      <vt:lpstr>Wingdings</vt:lpstr>
      <vt:lpstr>Office 佈景主題</vt:lpstr>
      <vt:lpstr>Chapter9  Texture </vt:lpstr>
      <vt:lpstr>Outline</vt:lpstr>
      <vt:lpstr>PowerPoint 簡報</vt:lpstr>
      <vt:lpstr>What is “texture” ?</vt:lpstr>
      <vt:lpstr>Introduction</vt:lpstr>
      <vt:lpstr>What is Texture?</vt:lpstr>
      <vt:lpstr>What is Texture?</vt:lpstr>
      <vt:lpstr>“Texel” and “Texture Primitive”</vt:lpstr>
      <vt:lpstr>Texel</vt:lpstr>
      <vt:lpstr>Texel</vt:lpstr>
      <vt:lpstr>Texture Primitive</vt:lpstr>
      <vt:lpstr>Characterizing Texture</vt:lpstr>
      <vt:lpstr>Some Texture Properties </vt:lpstr>
      <vt:lpstr>Some Texture Properties </vt:lpstr>
      <vt:lpstr>Characterizing Texture</vt:lpstr>
      <vt:lpstr>Texture and Scale</vt:lpstr>
      <vt:lpstr>Texture and Scale</vt:lpstr>
      <vt:lpstr>Texture and Scale</vt:lpstr>
      <vt:lpstr>Texture and Scale</vt:lpstr>
      <vt:lpstr>How to Analyze Texture ?</vt:lpstr>
      <vt:lpstr>Texture Analysis Issues (Test)</vt:lpstr>
      <vt:lpstr>Pattern Recognition</vt:lpstr>
      <vt:lpstr>Generative Model</vt:lpstr>
      <vt:lpstr>Texture Segmentation</vt:lpstr>
      <vt:lpstr>Texture Analysis</vt:lpstr>
      <vt:lpstr>Statistical Texture Feature Approaches</vt:lpstr>
      <vt:lpstr>Model Based Technique</vt:lpstr>
      <vt:lpstr>PowerPoint 簡報</vt:lpstr>
      <vt:lpstr>PowerPoint 簡報</vt:lpstr>
      <vt:lpstr>First-Order Gray-Level Statistics</vt:lpstr>
      <vt:lpstr>Second-Order Gray-Level Statistics</vt:lpstr>
      <vt:lpstr>Co-Occurrence Matrix</vt:lpstr>
      <vt:lpstr>Co-Occurrence Matrix</vt:lpstr>
      <vt:lpstr>Co-Occurrence Matrix</vt:lpstr>
      <vt:lpstr>Co-Occurrence Matrix</vt:lpstr>
      <vt:lpstr>Co-Occurrence Matrix</vt:lpstr>
      <vt:lpstr>Variant of Co-Occurrence Matrix</vt:lpstr>
      <vt:lpstr>PowerPoint 簡報</vt:lpstr>
      <vt:lpstr>PowerPoint 簡報</vt:lpstr>
      <vt:lpstr>Summary of Gray-level Co-Occurrence</vt:lpstr>
      <vt:lpstr>PowerPoint 簡報</vt:lpstr>
      <vt:lpstr>Strong Texture Measures and Generalized Co-occurrence</vt:lpstr>
      <vt:lpstr>Strong Texture Measures and Generalized Co-occurrence</vt:lpstr>
      <vt:lpstr>Spatial Relationship</vt:lpstr>
      <vt:lpstr>Spatial Relationship</vt:lpstr>
      <vt:lpstr>PowerPoint 簡報</vt:lpstr>
      <vt:lpstr>Autocorrelation Function</vt:lpstr>
      <vt:lpstr>Autocorrelation Function</vt:lpstr>
      <vt:lpstr>Autocorrelation Function</vt:lpstr>
      <vt:lpstr>PowerPoint 簡報</vt:lpstr>
      <vt:lpstr>PowerPoint 簡報</vt:lpstr>
      <vt:lpstr>PowerPoint 簡報</vt:lpstr>
      <vt:lpstr>Autocorrelation Function</vt:lpstr>
      <vt:lpstr>Autocorrelation Function</vt:lpstr>
      <vt:lpstr>PowerPoint 簡報</vt:lpstr>
      <vt:lpstr>Digital Transform Methods and Texture</vt:lpstr>
      <vt:lpstr>Digital Transform Methods and Texture</vt:lpstr>
      <vt:lpstr>Digital Transform Methods and Texture</vt:lpstr>
      <vt:lpstr>Digital Transform Methods and Texture</vt:lpstr>
      <vt:lpstr>Digital Transform Methods and Texture</vt:lpstr>
      <vt:lpstr>PowerPoint 簡報</vt:lpstr>
      <vt:lpstr>Texture Energy</vt:lpstr>
      <vt:lpstr>Texture Energy</vt:lpstr>
      <vt:lpstr>Texture Energy</vt:lpstr>
      <vt:lpstr>Texture Energy — Law’s texture</vt:lpstr>
      <vt:lpstr>Texture Energy — Law’s texture</vt:lpstr>
      <vt:lpstr>Texture Energy — Law’s texture</vt:lpstr>
      <vt:lpstr>Texture Energy — Law’s texture</vt:lpstr>
      <vt:lpstr>Texture Energy — Law’s texture</vt:lpstr>
      <vt:lpstr>PowerPoint 簡報</vt:lpstr>
      <vt:lpstr>Texture Edgeness</vt:lpstr>
      <vt:lpstr>Texture Edgeness</vt:lpstr>
      <vt:lpstr>Texture Edgeness</vt:lpstr>
      <vt:lpstr>Texture Edgeness</vt:lpstr>
      <vt:lpstr>PowerPoint 簡報</vt:lpstr>
      <vt:lpstr>Vector Dispersion</vt:lpstr>
      <vt:lpstr>Vector Dispersion</vt:lpstr>
      <vt:lpstr>Vector Dispersion</vt:lpstr>
      <vt:lpstr>PowerPoint 簡報</vt:lpstr>
      <vt:lpstr>Relative Extrema Density</vt:lpstr>
      <vt:lpstr>Relative Extrema Density</vt:lpstr>
      <vt:lpstr>Relative Extrema Density</vt:lpstr>
      <vt:lpstr>PowerPoint 簡報</vt:lpstr>
      <vt:lpstr>PowerPoint 簡報</vt:lpstr>
      <vt:lpstr>Mathematical Morphology</vt:lpstr>
      <vt:lpstr>Mathematical Morphology</vt:lpstr>
      <vt:lpstr>Mathematical Morphology</vt:lpstr>
      <vt:lpstr>Mathematical Morphology</vt:lpstr>
      <vt:lpstr>PowerPoint 簡報</vt:lpstr>
      <vt:lpstr>Mathematical Morphology</vt:lpstr>
      <vt:lpstr>Mathematical Morphology</vt:lpstr>
      <vt:lpstr>Model-based Technique</vt:lpstr>
      <vt:lpstr>Model Based Technique</vt:lpstr>
      <vt:lpstr>PowerPoint 簡報</vt:lpstr>
      <vt:lpstr>Auto-regression Models</vt:lpstr>
      <vt:lpstr>Auto-regression Models</vt:lpstr>
      <vt:lpstr>Auto-regression Models</vt:lpstr>
      <vt:lpstr>Auto-regression Models</vt:lpstr>
      <vt:lpstr>Auto-regression Models</vt:lpstr>
      <vt:lpstr>Auto-regression Models</vt:lpstr>
      <vt:lpstr>Auto-regression Models</vt:lpstr>
      <vt:lpstr>PowerPoint 簡報</vt:lpstr>
      <vt:lpstr>Discrete Markov Random Fields</vt:lpstr>
      <vt:lpstr>Discrete Markov Random Fields</vt:lpstr>
      <vt:lpstr>Discrete Markov Random Fields</vt:lpstr>
      <vt:lpstr>PowerPoint 簡報</vt:lpstr>
      <vt:lpstr>Random Mosaic Models</vt:lpstr>
      <vt:lpstr>How to partition</vt:lpstr>
      <vt:lpstr>Random Mosaic Models</vt:lpstr>
      <vt:lpstr>Random Mosaic Models</vt:lpstr>
      <vt:lpstr>Random Mosaic Models</vt:lpstr>
      <vt:lpstr>Summary of Texture Analysis</vt:lpstr>
      <vt:lpstr>Application</vt:lpstr>
      <vt:lpstr>PowerPoint 簡報</vt:lpstr>
      <vt:lpstr>Texture Segmentation</vt:lpstr>
      <vt:lpstr>PowerPoint 簡報</vt:lpstr>
      <vt:lpstr>Synthetic Texture Image Generation</vt:lpstr>
      <vt:lpstr>Synthetic Texture Image Generation</vt:lpstr>
      <vt:lpstr>Synthetic Texture Image Generation</vt:lpstr>
      <vt:lpstr>Synthetic Texture Image Generation</vt:lpstr>
      <vt:lpstr>Synthetic Texture Image Generation</vt:lpstr>
      <vt:lpstr>Synthetic Texture Image Generation</vt:lpstr>
      <vt:lpstr>Synthetic Texture Image Generation</vt:lpstr>
      <vt:lpstr>Synthetic Texture Image Generation</vt:lpstr>
      <vt:lpstr>Synthetic Texture Image Generation</vt:lpstr>
      <vt:lpstr>Synthetic Texture Image Generation</vt:lpstr>
      <vt:lpstr>PowerPoint 簡報</vt:lpstr>
      <vt:lpstr>Shape from Texture</vt:lpstr>
      <vt:lpstr>Shape from Texture</vt:lpstr>
      <vt:lpstr>Shape from Texture</vt:lpstr>
      <vt:lpstr>Shape from Texture</vt:lpstr>
      <vt:lpstr>PowerPoint 簡報</vt:lpstr>
      <vt:lpstr>Summary</vt:lpstr>
      <vt:lpstr>Reference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Chapter9  Texture</dc:title>
  <dc:creator>GIGABYTE</dc:creator>
  <cp:lastModifiedBy>政倫 劉</cp:lastModifiedBy>
  <cp:revision>345</cp:revision>
  <dcterms:created xsi:type="dcterms:W3CDTF">2020-11-30T12:31:40Z</dcterms:created>
  <dcterms:modified xsi:type="dcterms:W3CDTF">2021-12-14T05:35:59Z</dcterms:modified>
</cp:coreProperties>
</file>