
<file path=[Content_Types].xml><?xml version="1.0" encoding="utf-8"?>
<Types xmlns="http://schemas.openxmlformats.org/package/2006/content-types">
  <Default Extension="png" ContentType="image/png"/>
  <Default Extension="bmp" ContentType="image/bmp"/>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62.jpg" ContentType="image/png"/>
  <Override PartName="/ppt/media/image63.jpg" ContentType="image/png"/>
  <Override PartName="/ppt/media/image64.jpg" ContentType="image/pn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257" r:id="rId3"/>
    <p:sldId id="258" r:id="rId4"/>
    <p:sldId id="259" r:id="rId5"/>
    <p:sldId id="260" r:id="rId6"/>
    <p:sldId id="341" r:id="rId7"/>
    <p:sldId id="262" r:id="rId8"/>
    <p:sldId id="273" r:id="rId9"/>
    <p:sldId id="274" r:id="rId10"/>
    <p:sldId id="275" r:id="rId11"/>
    <p:sldId id="276" r:id="rId12"/>
    <p:sldId id="277" r:id="rId13"/>
    <p:sldId id="278" r:id="rId14"/>
    <p:sldId id="279" r:id="rId15"/>
    <p:sldId id="283" r:id="rId16"/>
    <p:sldId id="280" r:id="rId17"/>
    <p:sldId id="281" r:id="rId18"/>
    <p:sldId id="340" r:id="rId19"/>
    <p:sldId id="282" r:id="rId20"/>
    <p:sldId id="294" r:id="rId21"/>
    <p:sldId id="284" r:id="rId22"/>
    <p:sldId id="286" r:id="rId23"/>
    <p:sldId id="287" r:id="rId24"/>
    <p:sldId id="288" r:id="rId25"/>
    <p:sldId id="289" r:id="rId26"/>
    <p:sldId id="290" r:id="rId27"/>
    <p:sldId id="291" r:id="rId28"/>
    <p:sldId id="292" r:id="rId29"/>
    <p:sldId id="293" r:id="rId30"/>
    <p:sldId id="295" r:id="rId31"/>
    <p:sldId id="296" r:id="rId32"/>
    <p:sldId id="297" r:id="rId33"/>
    <p:sldId id="298" r:id="rId34"/>
    <p:sldId id="300" r:id="rId35"/>
    <p:sldId id="301" r:id="rId36"/>
    <p:sldId id="302" r:id="rId37"/>
    <p:sldId id="303" r:id="rId38"/>
    <p:sldId id="304" r:id="rId39"/>
    <p:sldId id="305" r:id="rId40"/>
    <p:sldId id="306" r:id="rId41"/>
    <p:sldId id="412" r:id="rId42"/>
    <p:sldId id="307" r:id="rId43"/>
    <p:sldId id="299" r:id="rId44"/>
    <p:sldId id="309" r:id="rId45"/>
    <p:sldId id="310" r:id="rId46"/>
    <p:sldId id="311" r:id="rId47"/>
    <p:sldId id="312" r:id="rId48"/>
    <p:sldId id="313" r:id="rId49"/>
    <p:sldId id="418" r:id="rId50"/>
    <p:sldId id="314" r:id="rId51"/>
    <p:sldId id="315" r:id="rId52"/>
    <p:sldId id="317" r:id="rId53"/>
    <p:sldId id="316" r:id="rId54"/>
    <p:sldId id="318" r:id="rId55"/>
    <p:sldId id="319" r:id="rId56"/>
    <p:sldId id="320" r:id="rId57"/>
    <p:sldId id="321" r:id="rId58"/>
    <p:sldId id="323" r:id="rId59"/>
    <p:sldId id="324" r:id="rId60"/>
    <p:sldId id="325" r:id="rId61"/>
    <p:sldId id="414" r:id="rId62"/>
    <p:sldId id="327" r:id="rId63"/>
    <p:sldId id="415" r:id="rId64"/>
    <p:sldId id="326" r:id="rId65"/>
    <p:sldId id="328" r:id="rId66"/>
    <p:sldId id="329" r:id="rId67"/>
    <p:sldId id="419" r:id="rId68"/>
    <p:sldId id="330" r:id="rId69"/>
    <p:sldId id="331" r:id="rId70"/>
    <p:sldId id="332" r:id="rId71"/>
    <p:sldId id="333" r:id="rId72"/>
    <p:sldId id="334" r:id="rId73"/>
    <p:sldId id="335" r:id="rId74"/>
    <p:sldId id="336" r:id="rId75"/>
    <p:sldId id="337" r:id="rId76"/>
    <p:sldId id="338" r:id="rId77"/>
    <p:sldId id="342" r:id="rId78"/>
    <p:sldId id="343" r:id="rId79"/>
    <p:sldId id="345" r:id="rId80"/>
    <p:sldId id="346" r:id="rId81"/>
    <p:sldId id="347" r:id="rId82"/>
    <p:sldId id="424" r:id="rId83"/>
    <p:sldId id="348" r:id="rId84"/>
    <p:sldId id="349" r:id="rId85"/>
    <p:sldId id="350" r:id="rId86"/>
    <p:sldId id="351"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420"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422" r:id="rId116"/>
    <p:sldId id="380" r:id="rId117"/>
    <p:sldId id="381" r:id="rId118"/>
    <p:sldId id="382" r:id="rId119"/>
    <p:sldId id="383" r:id="rId120"/>
    <p:sldId id="384" r:id="rId121"/>
    <p:sldId id="385" r:id="rId122"/>
    <p:sldId id="386" r:id="rId123"/>
    <p:sldId id="387" r:id="rId124"/>
    <p:sldId id="41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23" r:id="rId147"/>
    <p:sldId id="409" r:id="rId148"/>
    <p:sldId id="411" r:id="rId14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3167" autoAdjust="0"/>
  </p:normalViewPr>
  <p:slideViewPr>
    <p:cSldViewPr snapToGrid="0">
      <p:cViewPr>
        <p:scale>
          <a:sx n="50" d="100"/>
          <a:sy n="50" d="100"/>
        </p:scale>
        <p:origin x="1843" y="90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2BA431-B1CB-4DAA-889C-33219EAFFC4E}" type="datetimeFigureOut">
              <a:rPr lang="zh-TW" altLang="en-US" smtClean="0"/>
              <a:t>2020/12/15</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09475-1550-4951-8791-E144F78FF4CC}" type="slidenum">
              <a:rPr lang="zh-TW" altLang="en-US" smtClean="0"/>
              <a:t>‹#›</a:t>
            </a:fld>
            <a:endParaRPr lang="zh-TW" altLang="en-US"/>
          </a:p>
        </p:txBody>
      </p:sp>
    </p:spTree>
    <p:extLst>
      <p:ext uri="{BB962C8B-B14F-4D97-AF65-F5344CB8AC3E}">
        <p14:creationId xmlns:p14="http://schemas.microsoft.com/office/powerpoint/2010/main" val="11154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en.wikipedia.org/wiki/Image_texture"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 Id="rId4" Type="http://schemas.openxmlformats.org/officeDocument/2006/relationships/hyperlink" Target="https://ieeexplore.ieee.org/stamp/stamp.jsp?tp=&amp;arnumber=4766921"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a:t>
            </a:fld>
            <a:endParaRPr lang="zh-TW" altLang="en-US"/>
          </a:p>
        </p:txBody>
      </p:sp>
    </p:spTree>
    <p:extLst>
      <p:ext uri="{BB962C8B-B14F-4D97-AF65-F5344CB8AC3E}">
        <p14:creationId xmlns:p14="http://schemas.microsoft.com/office/powerpoint/2010/main" val="417536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以屬性集為特徵的連接像素集。</a:t>
            </a:r>
            <a:endParaRPr lang="en-US" altLang="zh-TW" dirty="0" smtClean="0"/>
          </a:p>
          <a:p>
            <a:endParaRPr lang="zh-TW" altLang="en-US" dirty="0" smtClean="0"/>
          </a:p>
          <a:p>
            <a:r>
              <a:rPr lang="zh-TW" altLang="en-US" dirty="0" smtClean="0"/>
              <a:t>最簡單的圖元：具有灰度屬性的像素</a:t>
            </a:r>
          </a:p>
          <a:p>
            <a:r>
              <a:rPr lang="zh-TW" altLang="en-US" dirty="0" smtClean="0"/>
              <a:t>更複雜的圖元：像素級別相同，相連的像素集，其特徵在於尺寸，伸長率，方向和平均灰度</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Primitive</a:t>
            </a:r>
            <a:r>
              <a:rPr lang="en-US" altLang="zh-TW" baseline="0" dirty="0" smtClean="0"/>
              <a:t> </a:t>
            </a:r>
            <a:r>
              <a:rPr lang="zh-TW" altLang="en-US" baseline="0" dirty="0" smtClean="0"/>
              <a:t>相同性質，越大塊越好</a:t>
            </a:r>
            <a:endParaRPr lang="en-US" altLang="zh-TW" baseline="0" dirty="0" smtClean="0"/>
          </a:p>
          <a:p>
            <a:endParaRPr lang="en-US" altLang="zh-TW" dirty="0" smtClean="0"/>
          </a:p>
          <a:p>
            <a:r>
              <a:rPr lang="en-US" altLang="zh-TW" dirty="0" smtClean="0"/>
              <a:t>Attribute </a:t>
            </a:r>
            <a:r>
              <a:rPr lang="zh-TW" altLang="en-US" dirty="0" smtClean="0"/>
              <a:t>屬性</a:t>
            </a:r>
            <a:endParaRPr lang="en-US" altLang="zh-TW" dirty="0" smtClean="0"/>
          </a:p>
          <a:p>
            <a:r>
              <a:rPr lang="en-US" altLang="zh-TW" dirty="0" smtClean="0"/>
              <a:t>Complicated </a:t>
            </a:r>
            <a:r>
              <a:rPr lang="zh-TW" altLang="en-US" dirty="0" smtClean="0"/>
              <a:t>複雜</a:t>
            </a:r>
            <a:endParaRPr lang="en-US" altLang="zh-TW" dirty="0" smtClean="0"/>
          </a:p>
          <a:p>
            <a:r>
              <a:rPr lang="en-US" altLang="zh-TW" dirty="0" smtClean="0"/>
              <a:t>Elongation </a:t>
            </a:r>
            <a:r>
              <a:rPr lang="zh-TW" altLang="en-US" dirty="0" smtClean="0"/>
              <a:t>拉長</a:t>
            </a:r>
            <a:endParaRPr lang="en-US" altLang="zh-TW" dirty="0" smtClean="0"/>
          </a:p>
          <a:p>
            <a:r>
              <a:rPr lang="en-US" altLang="zh-TW" dirty="0" smtClean="0"/>
              <a:t>Orientation</a:t>
            </a:r>
            <a:r>
              <a:rPr lang="en-US" altLang="zh-TW" baseline="0" dirty="0" smtClean="0"/>
              <a:t> </a:t>
            </a:r>
            <a:r>
              <a:rPr lang="zh-TW" altLang="en-US" baseline="0" dirty="0" smtClean="0"/>
              <a:t>方向</a:t>
            </a:r>
            <a:r>
              <a:rPr lang="en-US" altLang="zh-TW" baseline="0" dirty="0" smtClean="0"/>
              <a:t>  </a:t>
            </a:r>
            <a:endParaRPr lang="en-US" altLang="zh-TW" dirty="0" smtClean="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a:t>
            </a:fld>
            <a:endParaRPr lang="zh-TW" altLang="en-US"/>
          </a:p>
        </p:txBody>
      </p:sp>
    </p:spTree>
    <p:extLst>
      <p:ext uri="{BB962C8B-B14F-4D97-AF65-F5344CB8AC3E}">
        <p14:creationId xmlns:p14="http://schemas.microsoft.com/office/powerpoint/2010/main" val="31572011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105</a:t>
            </a:fld>
            <a:endParaRPr lang="zh-TW" altLang="en-US"/>
          </a:p>
        </p:txBody>
      </p:sp>
    </p:spTree>
    <p:extLst>
      <p:ext uri="{BB962C8B-B14F-4D97-AF65-F5344CB8AC3E}">
        <p14:creationId xmlns:p14="http://schemas.microsoft.com/office/powerpoint/2010/main" val="3623385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真對每一個</a:t>
            </a:r>
            <a:r>
              <a:rPr lang="en-US" altLang="zh-TW" dirty="0" smtClean="0"/>
              <a:t>a1 a2 a3…an</a:t>
            </a:r>
            <a:r>
              <a:rPr lang="zh-TW" altLang="en-US" dirty="0" smtClean="0"/>
              <a:t>都有一個屬於他的計算方式</a:t>
            </a:r>
            <a:endParaRPr lang="en-US" altLang="zh-TW" dirty="0" smtClean="0"/>
          </a:p>
          <a:p>
            <a:r>
              <a:rPr lang="zh-TW" altLang="en-US" dirty="0" smtClean="0"/>
              <a:t>描述</a:t>
            </a:r>
            <a:r>
              <a:rPr lang="en-US" altLang="zh-TW" dirty="0" smtClean="0"/>
              <a:t>pixel</a:t>
            </a:r>
            <a:r>
              <a:rPr lang="zh-TW" altLang="en-US" dirty="0" smtClean="0"/>
              <a:t>的方式</a:t>
            </a:r>
            <a:endParaRPr lang="en-US" altLang="zh-TW" dirty="0" smtClean="0"/>
          </a:p>
          <a:p>
            <a:endParaRPr lang="en-US" altLang="zh-TW" dirty="0" smtClean="0"/>
          </a:p>
          <a:p>
            <a:r>
              <a:rPr lang="zh-TW" altLang="en-US" dirty="0" smtClean="0"/>
              <a:t>根據該</a:t>
            </a:r>
            <a:r>
              <a:rPr lang="en-US" altLang="zh-TW" dirty="0" smtClean="0"/>
              <a:t>pixel</a:t>
            </a:r>
            <a:r>
              <a:rPr lang="zh-TW" altLang="en-US" dirty="0" smtClean="0"/>
              <a:t>的前幾個</a:t>
            </a:r>
            <a:r>
              <a:rPr lang="en-US" altLang="zh-TW" dirty="0" smtClean="0"/>
              <a:t>pixel</a:t>
            </a:r>
            <a:r>
              <a:rPr lang="zh-TW" altLang="en-US" dirty="0" smtClean="0"/>
              <a:t>決定</a:t>
            </a:r>
            <a:r>
              <a:rPr lang="en-US" altLang="zh-TW" dirty="0" smtClean="0"/>
              <a:t>(</a:t>
            </a:r>
            <a:r>
              <a:rPr lang="zh-TW" altLang="en-US" dirty="0" smtClean="0"/>
              <a:t>有幾個需要由</a:t>
            </a:r>
            <a:r>
              <a:rPr lang="en-US" altLang="zh-TW" dirty="0" smtClean="0"/>
              <a:t>k</a:t>
            </a:r>
            <a:r>
              <a:rPr lang="zh-TW" altLang="en-US" dirty="0" smtClean="0"/>
              <a:t>決定</a:t>
            </a:r>
            <a:r>
              <a:rPr lang="en-US" altLang="zh-TW" dirty="0" smtClean="0"/>
              <a:t>)</a:t>
            </a:r>
            <a:r>
              <a:rPr lang="zh-TW" altLang="en-US" dirty="0" smtClean="0"/>
              <a:t> </a:t>
            </a:r>
            <a:r>
              <a:rPr lang="en-US" altLang="zh-TW" dirty="0" smtClean="0"/>
              <a:t>if</a:t>
            </a:r>
            <a:r>
              <a:rPr lang="en-US" altLang="zh-TW" baseline="0" dirty="0" smtClean="0"/>
              <a:t> </a:t>
            </a:r>
            <a:r>
              <a:rPr lang="zh-TW" altLang="en-US" baseline="0" dirty="0" smtClean="0"/>
              <a:t>兩個位置</a:t>
            </a:r>
            <a:r>
              <a:rPr lang="en-US" altLang="zh-TW" baseline="0" dirty="0" smtClean="0"/>
              <a:t>k=2</a:t>
            </a:r>
          </a:p>
          <a:p>
            <a:r>
              <a:rPr lang="zh-TW" altLang="en-US" baseline="0" dirty="0" smtClean="0"/>
              <a:t>對應到生成的</a:t>
            </a:r>
            <a:r>
              <a:rPr lang="en-US" altLang="zh-TW" baseline="0" dirty="0" smtClean="0"/>
              <a:t>noise(</a:t>
            </a:r>
            <a:r>
              <a:rPr lang="en-US" altLang="zh-TW" dirty="0" smtClean="0"/>
              <a:t>randomly generated </a:t>
            </a:r>
            <a:r>
              <a:rPr lang="en-US" altLang="zh-TW" baseline="0" dirty="0" smtClean="0"/>
              <a:t>)</a:t>
            </a:r>
            <a:r>
              <a:rPr lang="zh-TW" altLang="en-US" baseline="0" dirty="0" smtClean="0"/>
              <a:t> 的數量</a:t>
            </a:r>
            <a:r>
              <a:rPr lang="en-US" altLang="zh-TW" baseline="0" dirty="0" smtClean="0"/>
              <a:t>(</a:t>
            </a:r>
            <a:r>
              <a:rPr lang="zh-TW" altLang="en-US" baseline="0" dirty="0" smtClean="0"/>
              <a:t>不一定是</a:t>
            </a:r>
            <a:r>
              <a:rPr lang="en-US" altLang="zh-TW" baseline="0" dirty="0" smtClean="0"/>
              <a:t>k</a:t>
            </a:r>
            <a:r>
              <a:rPr lang="zh-TW" altLang="en-US" baseline="0" dirty="0" smtClean="0"/>
              <a:t>個</a:t>
            </a:r>
            <a:r>
              <a:rPr lang="en-US" altLang="zh-TW" baseline="0" dirty="0" smtClean="0"/>
              <a:t>)</a:t>
            </a:r>
            <a:r>
              <a:rPr lang="zh-TW" altLang="en-US" baseline="0" dirty="0" smtClean="0"/>
              <a:t>可以是</a:t>
            </a:r>
            <a:r>
              <a:rPr lang="en-US" altLang="zh-TW" baseline="0" dirty="0" smtClean="0"/>
              <a:t>l</a:t>
            </a:r>
            <a:r>
              <a:rPr lang="zh-TW" altLang="en-US" baseline="0" dirty="0" smtClean="0"/>
              <a:t>個 </a:t>
            </a:r>
            <a:r>
              <a:rPr lang="en-US" altLang="zh-TW" baseline="0" dirty="0" smtClean="0"/>
              <a:t>if l=3</a:t>
            </a:r>
            <a:r>
              <a:rPr lang="zh-TW" altLang="en-US" baseline="0" dirty="0" smtClean="0"/>
              <a:t> </a:t>
            </a:r>
            <a:r>
              <a:rPr lang="en-US" altLang="zh-TW" baseline="0" dirty="0" smtClean="0">
                <a:sym typeface="Wingdings" panose="05000000000000000000" pitchFamily="2" charset="2"/>
              </a:rPr>
              <a:t>b1 b2 b3</a:t>
            </a:r>
            <a:r>
              <a:rPr lang="zh-TW" altLang="en-US" baseline="0" dirty="0" smtClean="0"/>
              <a:t> </a:t>
            </a:r>
            <a:endParaRPr lang="en-US" altLang="zh-TW" baseline="0" dirty="0" smtClean="0"/>
          </a:p>
          <a:p>
            <a:endParaRPr lang="en-US" altLang="zh-TW" baseline="0" dirty="0" smtClean="0"/>
          </a:p>
          <a:p>
            <a:r>
              <a:rPr lang="en-US" altLang="zh-TW" baseline="0" dirty="0" smtClean="0"/>
              <a:t>A4=a3*alpha3+a2*alpha2 (if k=2)</a:t>
            </a:r>
          </a:p>
          <a:p>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106</a:t>
            </a:fld>
            <a:endParaRPr lang="zh-TW" altLang="en-US"/>
          </a:p>
        </p:txBody>
      </p:sp>
    </p:spTree>
    <p:extLst>
      <p:ext uri="{BB962C8B-B14F-4D97-AF65-F5344CB8AC3E}">
        <p14:creationId xmlns:p14="http://schemas.microsoft.com/office/powerpoint/2010/main" val="42565035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2D</a:t>
            </a:r>
            <a:r>
              <a:rPr lang="zh-TW" altLang="en-US" dirty="0" smtClean="0"/>
              <a:t>的算法 </a:t>
            </a:r>
            <a:r>
              <a:rPr lang="en-US" altLang="zh-TW" dirty="0" smtClean="0"/>
              <a:t>(</a:t>
            </a:r>
            <a:r>
              <a:rPr lang="zh-TW" altLang="en-US" dirty="0" smtClean="0"/>
              <a:t>下一頁</a:t>
            </a:r>
            <a:r>
              <a:rPr lang="en-US" altLang="zh-TW" dirty="0" smtClean="0"/>
              <a:t>)</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107</a:t>
            </a:fld>
            <a:endParaRPr lang="zh-TW" altLang="en-US"/>
          </a:p>
        </p:txBody>
      </p:sp>
    </p:spTree>
    <p:extLst>
      <p:ext uri="{BB962C8B-B14F-4D97-AF65-F5344CB8AC3E}">
        <p14:creationId xmlns:p14="http://schemas.microsoft.com/office/powerpoint/2010/main" val="34347278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再</a:t>
            </a:r>
            <a:r>
              <a:rPr lang="en-US" altLang="zh-TW" dirty="0" smtClean="0"/>
              <a:t>1D</a:t>
            </a:r>
            <a:r>
              <a:rPr lang="zh-TW" altLang="en-US" dirty="0" smtClean="0"/>
              <a:t>的世界中，我們是根據該</a:t>
            </a:r>
            <a:r>
              <a:rPr lang="en-US" altLang="zh-TW" dirty="0" smtClean="0"/>
              <a:t>pixel</a:t>
            </a:r>
            <a:r>
              <a:rPr lang="zh-TW" altLang="en-US" dirty="0" smtClean="0"/>
              <a:t>之前位置的數值</a:t>
            </a:r>
            <a:endParaRPr lang="en-US" altLang="zh-TW" dirty="0" smtClean="0"/>
          </a:p>
          <a:p>
            <a:endParaRPr lang="en-US" altLang="zh-TW" dirty="0" smtClean="0"/>
          </a:p>
          <a:p>
            <a:r>
              <a:rPr lang="zh-TW" altLang="en-US" dirty="0" smtClean="0"/>
              <a:t>再</a:t>
            </a:r>
            <a:r>
              <a:rPr lang="en-US" altLang="zh-TW" dirty="0" smtClean="0"/>
              <a:t>2D</a:t>
            </a:r>
            <a:r>
              <a:rPr lang="zh-TW" altLang="en-US" dirty="0" smtClean="0"/>
              <a:t>的世界中，我們會針對該位置左邊</a:t>
            </a:r>
            <a:r>
              <a:rPr lang="en-US" altLang="zh-TW" dirty="0" smtClean="0"/>
              <a:t>D</a:t>
            </a:r>
            <a:r>
              <a:rPr lang="zh-TW" altLang="en-US" dirty="0" smtClean="0"/>
              <a:t>位置以及以上</a:t>
            </a:r>
            <a:r>
              <a:rPr lang="en-US" altLang="zh-TW" dirty="0" smtClean="0"/>
              <a:t>D</a:t>
            </a:r>
            <a:r>
              <a:rPr lang="zh-TW" altLang="en-US" dirty="0" smtClean="0"/>
              <a:t>位置的左右各</a:t>
            </a:r>
            <a:r>
              <a:rPr lang="en-US" altLang="zh-TW" dirty="0" smtClean="0"/>
              <a:t>D</a:t>
            </a:r>
            <a:r>
              <a:rPr lang="zh-TW" altLang="en-US" dirty="0" smtClean="0"/>
              <a:t>的位置</a:t>
            </a:r>
            <a:endParaRPr lang="en-US" altLang="zh-TW"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108</a:t>
            </a:fld>
            <a:endParaRPr lang="zh-TW" altLang="en-US"/>
          </a:p>
        </p:txBody>
      </p:sp>
    </p:spTree>
    <p:extLst>
      <p:ext uri="{BB962C8B-B14F-4D97-AF65-F5344CB8AC3E}">
        <p14:creationId xmlns:p14="http://schemas.microsoft.com/office/powerpoint/2010/main" val="20519112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這邊表示原本是需要</a:t>
            </a:r>
            <a:r>
              <a:rPr lang="en-US" altLang="zh-TW" dirty="0" smtClean="0"/>
              <a:t>random</a:t>
            </a:r>
            <a:r>
              <a:rPr lang="zh-TW" altLang="en-US" dirty="0" smtClean="0"/>
              <a:t>產生一個</a:t>
            </a:r>
            <a:r>
              <a:rPr lang="en-US" altLang="zh-TW" dirty="0" smtClean="0"/>
              <a:t>beta</a:t>
            </a:r>
            <a:r>
              <a:rPr lang="zh-TW" altLang="en-US" dirty="0" smtClean="0"/>
              <a:t>的數值</a:t>
            </a:r>
            <a:endParaRPr lang="en-US" altLang="zh-TW" dirty="0" smtClean="0"/>
          </a:p>
          <a:p>
            <a:endParaRPr lang="en-US" altLang="zh-TW" dirty="0" smtClean="0"/>
          </a:p>
          <a:p>
            <a:r>
              <a:rPr lang="zh-TW" altLang="en-US" dirty="0" smtClean="0"/>
              <a:t>這邊會透過前面計算過的數值去計算</a:t>
            </a:r>
            <a:endParaRPr lang="en-US" altLang="zh-TW" dirty="0" smtClean="0"/>
          </a:p>
          <a:p>
            <a:endParaRPr lang="en-US" altLang="zh-TW" dirty="0" smtClean="0"/>
          </a:p>
          <a:p>
            <a:r>
              <a:rPr lang="zh-TW" altLang="en-US" dirty="0" smtClean="0"/>
              <a:t>我們可以知道</a:t>
            </a:r>
            <a:r>
              <a:rPr lang="en-US" altLang="zh-TW" dirty="0" smtClean="0"/>
              <a:t>ground truth (a)</a:t>
            </a:r>
            <a:r>
              <a:rPr lang="zh-TW" altLang="en-US" dirty="0" smtClean="0"/>
              <a:t> </a:t>
            </a:r>
            <a:r>
              <a:rPr lang="en-US" altLang="zh-TW" dirty="0" smtClean="0"/>
              <a:t>–</a:t>
            </a:r>
            <a:r>
              <a:rPr lang="zh-TW" altLang="en-US" dirty="0" smtClean="0"/>
              <a:t>估計值</a:t>
            </a:r>
            <a:r>
              <a:rPr lang="en-US" altLang="zh-TW" dirty="0" smtClean="0"/>
              <a:t>(a </a:t>
            </a:r>
            <a:r>
              <a:rPr lang="en-US" altLang="zh-TW" dirty="0" err="1" smtClean="0"/>
              <a:t>haed</a:t>
            </a:r>
            <a:r>
              <a:rPr lang="en-US" altLang="zh-TW" dirty="0" smtClean="0"/>
              <a:t>) </a:t>
            </a:r>
            <a:r>
              <a:rPr lang="zh-TW" altLang="en-US" dirty="0" smtClean="0"/>
              <a:t>就是之前的</a:t>
            </a:r>
            <a:r>
              <a:rPr lang="en-US" altLang="zh-TW" dirty="0" smtClean="0"/>
              <a:t>b</a:t>
            </a:r>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之前有講到，</a:t>
            </a:r>
            <a:r>
              <a:rPr lang="en-US" altLang="zh-TW" dirty="0" smtClean="0"/>
              <a:t>Model</a:t>
            </a:r>
            <a:r>
              <a:rPr lang="en-US" altLang="zh-TW" baseline="0" dirty="0" smtClean="0"/>
              <a:t> based </a:t>
            </a:r>
            <a:r>
              <a:rPr lang="zh-TW" altLang="en-US" baseline="0" dirty="0" smtClean="0"/>
              <a:t>就是建立一個描述</a:t>
            </a:r>
            <a:r>
              <a:rPr lang="en-US" altLang="zh-TW" baseline="0" dirty="0" smtClean="0"/>
              <a:t>texture</a:t>
            </a:r>
            <a:r>
              <a:rPr lang="zh-TW" altLang="en-US" baseline="0" dirty="0" smtClean="0"/>
              <a:t> </a:t>
            </a:r>
            <a:r>
              <a:rPr lang="en-US" altLang="zh-TW" baseline="0" dirty="0" smtClean="0"/>
              <a:t>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r>
              <a:rPr lang="zh-TW" altLang="en-US" dirty="0" smtClean="0"/>
              <a:t>對於紋理類別</a:t>
            </a:r>
            <a:r>
              <a:rPr lang="en-US" altLang="zh-TW" dirty="0" smtClean="0"/>
              <a:t>c</a:t>
            </a:r>
            <a:r>
              <a:rPr lang="zh-TW" altLang="en-US" dirty="0" smtClean="0"/>
              <a:t>，如果要用一個</a:t>
            </a:r>
            <a:r>
              <a:rPr lang="en-US" altLang="zh-TW" dirty="0" smtClean="0"/>
              <a:t>model</a:t>
            </a:r>
            <a:r>
              <a:rPr lang="zh-TW" altLang="en-US" dirty="0" smtClean="0"/>
              <a:t>去定義</a:t>
            </a:r>
            <a:r>
              <a:rPr lang="en-US" altLang="zh-TW" dirty="0" smtClean="0"/>
              <a:t>Pixel(</a:t>
            </a:r>
            <a:r>
              <a:rPr lang="zh-TW" altLang="en-US" dirty="0" smtClean="0"/>
              <a:t>𝑖，𝑗</a:t>
            </a:r>
            <a:r>
              <a:rPr lang="en-US" altLang="zh-TW" dirty="0" smtClean="0"/>
              <a:t>)</a:t>
            </a:r>
            <a:r>
              <a:rPr lang="zh-TW" altLang="en-US" dirty="0" smtClean="0"/>
              <a:t>的估計灰度值： </a:t>
            </a:r>
            <a:endParaRPr lang="en-US" altLang="zh-TW" dirty="0" smtClean="0"/>
          </a:p>
          <a:p>
            <a:r>
              <a:rPr lang="zh-TW" altLang="en-US" dirty="0" smtClean="0"/>
              <a:t>就是求出一這一個</a:t>
            </a:r>
            <a:r>
              <a:rPr lang="en-US" altLang="zh-TW" dirty="0" smtClean="0"/>
              <a:t>model</a:t>
            </a:r>
            <a:r>
              <a:rPr lang="en-US" altLang="zh-TW" baseline="0" dirty="0" smtClean="0"/>
              <a:t> </a:t>
            </a:r>
            <a:r>
              <a:rPr lang="zh-TW" altLang="en-US" baseline="0" dirty="0" smtClean="0"/>
              <a:t>的</a:t>
            </a:r>
            <a:r>
              <a:rPr lang="en-US" altLang="zh-TW" baseline="0" dirty="0" smtClean="0"/>
              <a:t>coefficient </a:t>
            </a:r>
            <a:r>
              <a:rPr lang="en-US" altLang="zh-TW" baseline="0" dirty="0" smtClean="0">
                <a:sym typeface="Wingdings" panose="05000000000000000000" pitchFamily="2" charset="2"/>
              </a:rPr>
              <a:t></a:t>
            </a:r>
            <a:r>
              <a:rPr lang="en-US" altLang="zh-TW" baseline="0" dirty="0" smtClean="0"/>
              <a:t> alpha beta</a:t>
            </a:r>
          </a:p>
          <a:p>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109</a:t>
            </a:fld>
            <a:endParaRPr lang="zh-TW" altLang="en-US"/>
          </a:p>
        </p:txBody>
      </p:sp>
    </p:spTree>
    <p:extLst>
      <p:ext uri="{BB962C8B-B14F-4D97-AF65-F5344CB8AC3E}">
        <p14:creationId xmlns:p14="http://schemas.microsoft.com/office/powerpoint/2010/main" val="5244952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如果要判對</a:t>
            </a:r>
            <a:r>
              <a:rPr lang="en-US" altLang="zh-TW" dirty="0" smtClean="0"/>
              <a:t>pixel</a:t>
            </a:r>
            <a:r>
              <a:rPr lang="zh-TW" altLang="en-US" dirty="0" smtClean="0"/>
              <a:t> </a:t>
            </a:r>
            <a:r>
              <a:rPr lang="en-US" altLang="zh-TW" dirty="0" smtClean="0"/>
              <a:t>(</a:t>
            </a:r>
            <a:r>
              <a:rPr lang="en-US" altLang="zh-TW" dirty="0" err="1" smtClean="0"/>
              <a:t>I,j</a:t>
            </a:r>
            <a:r>
              <a:rPr lang="en-US" altLang="zh-TW" dirty="0" smtClean="0"/>
              <a:t>)</a:t>
            </a:r>
            <a:r>
              <a:rPr lang="zh-TW" altLang="en-US" dirty="0" smtClean="0"/>
              <a:t>是不是屬於</a:t>
            </a:r>
            <a:r>
              <a:rPr lang="en-US" altLang="zh-TW" baseline="0" dirty="0" smtClean="0"/>
              <a:t> texture c</a:t>
            </a:r>
          </a:p>
          <a:p>
            <a:endParaRPr lang="en-US" altLang="zh-TW" baseline="0" dirty="0" smtClean="0"/>
          </a:p>
          <a:p>
            <a:pPr marL="228600" indent="-228600">
              <a:buAutoNum type="arabicPeriod"/>
            </a:pPr>
            <a:r>
              <a:rPr lang="zh-TW" altLang="en-US" baseline="0" dirty="0" smtClean="0"/>
              <a:t>原始數據</a:t>
            </a:r>
            <a:r>
              <a:rPr lang="en-US" altLang="zh-TW" baseline="0" dirty="0" smtClean="0"/>
              <a:t>(a(</a:t>
            </a:r>
            <a:r>
              <a:rPr lang="en-US" altLang="zh-TW" baseline="0" dirty="0" err="1" smtClean="0"/>
              <a:t>I,j</a:t>
            </a:r>
            <a:r>
              <a:rPr lang="en-US" altLang="zh-TW" baseline="0" dirty="0" smtClean="0"/>
              <a:t>))</a:t>
            </a:r>
            <a:r>
              <a:rPr lang="zh-TW" altLang="en-US" baseline="0" dirty="0" smtClean="0"/>
              <a:t>與</a:t>
            </a:r>
            <a:r>
              <a:rPr lang="en-US" altLang="zh-TW" baseline="0" dirty="0" smtClean="0"/>
              <a:t>C</a:t>
            </a:r>
            <a:r>
              <a:rPr lang="zh-TW" altLang="en-US" baseline="0" dirty="0" smtClean="0"/>
              <a:t>類別的</a:t>
            </a:r>
            <a:r>
              <a:rPr lang="en-US" altLang="zh-TW" baseline="0" dirty="0" smtClean="0"/>
              <a:t>model</a:t>
            </a:r>
            <a:r>
              <a:rPr lang="zh-TW" altLang="en-US" baseline="0" dirty="0" smtClean="0"/>
              <a:t>來分析</a:t>
            </a:r>
            <a:r>
              <a:rPr lang="en-US" altLang="zh-TW" baseline="0" dirty="0" smtClean="0"/>
              <a:t>a(</a:t>
            </a:r>
            <a:r>
              <a:rPr lang="en-US" altLang="zh-TW" baseline="0" dirty="0" err="1" smtClean="0"/>
              <a:t>I,j</a:t>
            </a:r>
            <a:r>
              <a:rPr lang="en-US" altLang="zh-TW" baseline="0" dirty="0" smtClean="0"/>
              <a:t>)</a:t>
            </a:r>
            <a:r>
              <a:rPr lang="zh-TW" altLang="en-US" baseline="0" dirty="0" smtClean="0"/>
              <a:t>的數值  </a:t>
            </a:r>
            <a:r>
              <a:rPr lang="en-US" altLang="zh-TW" baseline="0" dirty="0" smtClean="0"/>
              <a:t>(ahead c) </a:t>
            </a:r>
            <a:r>
              <a:rPr lang="zh-TW" altLang="en-US" baseline="0" dirty="0" smtClean="0"/>
              <a:t>誤差要比較</a:t>
            </a:r>
            <a:r>
              <a:rPr lang="en-US" altLang="zh-TW" baseline="0" dirty="0" smtClean="0"/>
              <a:t>D</a:t>
            </a:r>
            <a:r>
              <a:rPr lang="zh-TW" altLang="en-US" baseline="0" dirty="0" smtClean="0"/>
              <a:t>類別的</a:t>
            </a:r>
            <a:r>
              <a:rPr lang="en-US" altLang="zh-TW" baseline="0" dirty="0" smtClean="0"/>
              <a:t>model</a:t>
            </a:r>
            <a:r>
              <a:rPr lang="zh-TW" altLang="en-US" baseline="0" dirty="0" smtClean="0"/>
              <a:t>來分析</a:t>
            </a:r>
            <a:r>
              <a:rPr lang="en-US" altLang="zh-TW" baseline="0" dirty="0" smtClean="0"/>
              <a:t>a(</a:t>
            </a:r>
            <a:r>
              <a:rPr lang="en-US" altLang="zh-TW" baseline="0" dirty="0" err="1" smtClean="0"/>
              <a:t>I,j</a:t>
            </a:r>
            <a:r>
              <a:rPr lang="en-US" altLang="zh-TW" baseline="0" dirty="0" smtClean="0"/>
              <a:t>)</a:t>
            </a:r>
            <a:r>
              <a:rPr lang="zh-TW" altLang="en-US" baseline="0" dirty="0" smtClean="0"/>
              <a:t>的數值  </a:t>
            </a:r>
            <a:r>
              <a:rPr lang="en-US" altLang="zh-TW" baseline="0" dirty="0" smtClean="0"/>
              <a:t>(ahead d)</a:t>
            </a:r>
            <a:r>
              <a:rPr lang="zh-TW" altLang="en-US" baseline="0" dirty="0" smtClean="0"/>
              <a:t>小</a:t>
            </a:r>
            <a:endParaRPr lang="en-US" altLang="zh-TW" baseline="0" dirty="0" smtClean="0"/>
          </a:p>
          <a:p>
            <a:pPr marL="228600" indent="-228600">
              <a:buAutoNum type="arabicPeriod"/>
            </a:pPr>
            <a:r>
              <a:rPr lang="zh-TW" altLang="en-US" baseline="0" dirty="0" smtClean="0"/>
              <a:t>原始數據</a:t>
            </a:r>
            <a:r>
              <a:rPr lang="en-US" altLang="zh-TW" baseline="0" dirty="0" smtClean="0"/>
              <a:t>(a(</a:t>
            </a:r>
            <a:r>
              <a:rPr lang="en-US" altLang="zh-TW" baseline="0" dirty="0" err="1" smtClean="0"/>
              <a:t>I,j</a:t>
            </a:r>
            <a:r>
              <a:rPr lang="en-US" altLang="zh-TW" baseline="0" dirty="0" smtClean="0"/>
              <a:t>))</a:t>
            </a:r>
            <a:r>
              <a:rPr lang="zh-TW" altLang="en-US" baseline="0" dirty="0" smtClean="0"/>
              <a:t>與</a:t>
            </a:r>
            <a:r>
              <a:rPr lang="en-US" altLang="zh-TW" baseline="0" dirty="0" smtClean="0"/>
              <a:t>C</a:t>
            </a:r>
            <a:r>
              <a:rPr lang="zh-TW" altLang="en-US" baseline="0" dirty="0" smtClean="0"/>
              <a:t>類別的</a:t>
            </a:r>
            <a:r>
              <a:rPr lang="en-US" altLang="zh-TW" baseline="0" dirty="0" smtClean="0"/>
              <a:t>model</a:t>
            </a:r>
            <a:r>
              <a:rPr lang="zh-TW" altLang="en-US" baseline="0" dirty="0" smtClean="0"/>
              <a:t>來分析</a:t>
            </a:r>
            <a:r>
              <a:rPr lang="en-US" altLang="zh-TW" baseline="0" dirty="0" smtClean="0"/>
              <a:t>a(</a:t>
            </a:r>
            <a:r>
              <a:rPr lang="en-US" altLang="zh-TW" baseline="0" dirty="0" err="1" smtClean="0"/>
              <a:t>I,j</a:t>
            </a:r>
            <a:r>
              <a:rPr lang="en-US" altLang="zh-TW" baseline="0" dirty="0" smtClean="0"/>
              <a:t>)</a:t>
            </a:r>
            <a:r>
              <a:rPr lang="zh-TW" altLang="en-US" baseline="0" dirty="0" smtClean="0"/>
              <a:t>的數值  </a:t>
            </a:r>
            <a:r>
              <a:rPr lang="en-US" altLang="zh-TW" baseline="0" dirty="0" smtClean="0"/>
              <a:t>(ahead c) </a:t>
            </a:r>
            <a:r>
              <a:rPr lang="zh-TW" altLang="en-US" baseline="0" dirty="0" smtClean="0"/>
              <a:t>誤差要小於門檻值</a:t>
            </a:r>
            <a:endParaRPr lang="en-US" altLang="zh-TW" baseline="0" dirty="0" smtClean="0"/>
          </a:p>
          <a:p>
            <a:pPr marL="228600" indent="-228600">
              <a:buAutoNum type="arabicPeriod"/>
            </a:pPr>
            <a:endParaRPr lang="en-US" altLang="zh-TW" baseline="0" dirty="0" smtClean="0"/>
          </a:p>
          <a:p>
            <a:pPr marL="0" indent="0">
              <a:buNone/>
            </a:pPr>
            <a:r>
              <a:rPr lang="zh-TW" altLang="en-US" baseline="0" dirty="0" smtClean="0"/>
              <a:t>可以在紋理分割應用以及紋理合成應用中使用。</a:t>
            </a:r>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110</a:t>
            </a:fld>
            <a:endParaRPr lang="zh-TW" altLang="en-US"/>
          </a:p>
        </p:txBody>
      </p:sp>
    </p:spTree>
    <p:extLst>
      <p:ext uri="{BB962C8B-B14F-4D97-AF65-F5344CB8AC3E}">
        <p14:creationId xmlns:p14="http://schemas.microsoft.com/office/powerpoint/2010/main" val="24315768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111</a:t>
            </a:fld>
            <a:endParaRPr lang="zh-TW" altLang="en-US"/>
          </a:p>
        </p:txBody>
      </p:sp>
    </p:spTree>
    <p:extLst>
      <p:ext uri="{BB962C8B-B14F-4D97-AF65-F5344CB8AC3E}">
        <p14:creationId xmlns:p14="http://schemas.microsoft.com/office/powerpoint/2010/main" val="42290725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solidFill>
                  <a:srgbClr val="FFC000"/>
                </a:solidFill>
              </a:rPr>
              <a:t>與</a:t>
            </a:r>
            <a:r>
              <a:rPr lang="en-US" altLang="zh-TW" dirty="0" smtClean="0">
                <a:solidFill>
                  <a:srgbClr val="FFC000"/>
                </a:solidFill>
              </a:rPr>
              <a:t>auto</a:t>
            </a:r>
            <a:r>
              <a:rPr lang="en-US" altLang="zh-TW" baseline="0" dirty="0" smtClean="0">
                <a:solidFill>
                  <a:srgbClr val="FFC000"/>
                </a:solidFill>
              </a:rPr>
              <a:t> regression</a:t>
            </a:r>
            <a:r>
              <a:rPr lang="zh-TW" altLang="en-US" baseline="0" dirty="0" smtClean="0">
                <a:solidFill>
                  <a:srgbClr val="FFC000"/>
                </a:solidFill>
              </a:rPr>
              <a:t> </a:t>
            </a:r>
            <a:r>
              <a:rPr lang="en-US" altLang="zh-TW" baseline="0" dirty="0" smtClean="0">
                <a:solidFill>
                  <a:srgbClr val="FFC000"/>
                </a:solidFill>
              </a:rPr>
              <a:t>model</a:t>
            </a:r>
            <a:r>
              <a:rPr lang="zh-TW" altLang="en-US" baseline="0" dirty="0" smtClean="0">
                <a:solidFill>
                  <a:srgbClr val="FFC000"/>
                </a:solidFill>
              </a:rPr>
              <a:t>方式很像 只不過不是只根據前面的數值</a:t>
            </a:r>
            <a:endParaRPr lang="en-US" altLang="zh-TW" baseline="0" dirty="0" smtClean="0">
              <a:solidFill>
                <a:srgbClr val="FFC000"/>
              </a:solidFill>
            </a:endParaRPr>
          </a:p>
          <a:p>
            <a:r>
              <a:rPr lang="zh-TW" altLang="en-US" baseline="0" dirty="0" smtClean="0">
                <a:solidFill>
                  <a:srgbClr val="FFC000"/>
                </a:solidFill>
              </a:rPr>
              <a:t>根據周圍</a:t>
            </a:r>
            <a:r>
              <a:rPr lang="en-US" altLang="zh-TW" baseline="0" dirty="0" smtClean="0">
                <a:solidFill>
                  <a:srgbClr val="FFC000"/>
                </a:solidFill>
              </a:rPr>
              <a:t>(fields)</a:t>
            </a:r>
            <a:r>
              <a:rPr lang="zh-TW" altLang="en-US" baseline="0" dirty="0" smtClean="0">
                <a:solidFill>
                  <a:srgbClr val="FFC000"/>
                </a:solidFill>
              </a:rPr>
              <a:t>的數值</a:t>
            </a:r>
            <a:endParaRPr lang="en-US" altLang="zh-TW" baseline="0" dirty="0" smtClean="0">
              <a:solidFill>
                <a:srgbClr val="FFC000"/>
              </a:solidFill>
            </a:endParaRPr>
          </a:p>
          <a:p>
            <a:endParaRPr lang="en-US" altLang="zh-TW" baseline="0" dirty="0" smtClean="0">
              <a:solidFill>
                <a:srgbClr val="FFC000"/>
              </a:solidFill>
            </a:endParaRPr>
          </a:p>
          <a:p>
            <a:r>
              <a:rPr lang="zh-TW" altLang="en-US" baseline="0" dirty="0" smtClean="0">
                <a:solidFill>
                  <a:srgbClr val="FFC000"/>
                </a:solidFill>
              </a:rPr>
              <a:t>所以，</a:t>
            </a:r>
            <a:r>
              <a:rPr lang="en-US" altLang="zh-TW" baseline="0" dirty="0" smtClean="0">
                <a:solidFill>
                  <a:srgbClr val="FFC000"/>
                </a:solidFill>
              </a:rPr>
              <a:t>Markov Random Fields</a:t>
            </a:r>
            <a:r>
              <a:rPr lang="zh-TW" altLang="en-US" baseline="0" dirty="0" smtClean="0">
                <a:solidFill>
                  <a:srgbClr val="FFC000"/>
                </a:solidFill>
              </a:rPr>
              <a:t>可以做到</a:t>
            </a:r>
            <a:r>
              <a:rPr lang="en-US" altLang="zh-TW" baseline="0" dirty="0" smtClean="0">
                <a:solidFill>
                  <a:srgbClr val="FFC000"/>
                </a:solidFill>
              </a:rPr>
              <a:t>PR</a:t>
            </a:r>
            <a:r>
              <a:rPr lang="zh-TW" altLang="en-US" baseline="0" dirty="0" smtClean="0">
                <a:solidFill>
                  <a:srgbClr val="FFC000"/>
                </a:solidFill>
              </a:rPr>
              <a:t>但無法做到</a:t>
            </a:r>
            <a:r>
              <a:rPr lang="en-US" altLang="zh-TW" baseline="0" dirty="0" smtClean="0">
                <a:solidFill>
                  <a:srgbClr val="FFC000"/>
                </a:solidFill>
              </a:rPr>
              <a:t>pattern generation</a:t>
            </a:r>
          </a:p>
          <a:p>
            <a:endParaRPr lang="en-US" altLang="zh-TW" baseline="0" dirty="0" smtClean="0">
              <a:solidFill>
                <a:srgbClr val="FFC000"/>
              </a:solidFill>
            </a:endParaRPr>
          </a:p>
          <a:p>
            <a:r>
              <a:rPr lang="zh-TW" altLang="en-US" baseline="0" dirty="0" smtClean="0">
                <a:solidFill>
                  <a:srgbClr val="FFC000"/>
                </a:solidFill>
              </a:rPr>
              <a:t>超出界的部分會從頭開始，也就是這一張影像是一個圓柱體</a:t>
            </a:r>
            <a:endParaRPr lang="en-US" altLang="zh-TW" baseline="0" dirty="0" smtClean="0">
              <a:solidFill>
                <a:srgbClr val="FFC000"/>
              </a:solidFill>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112</a:t>
            </a:fld>
            <a:endParaRPr lang="zh-TW" altLang="en-US"/>
          </a:p>
        </p:txBody>
      </p:sp>
    </p:spTree>
    <p:extLst>
      <p:ext uri="{BB962C8B-B14F-4D97-AF65-F5344CB8AC3E}">
        <p14:creationId xmlns:p14="http://schemas.microsoft.com/office/powerpoint/2010/main" val="36326557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每個像素的值是其附近值與</a:t>
            </a:r>
            <a:r>
              <a:rPr lang="en-US" altLang="zh-TW" dirty="0" smtClean="0"/>
              <a:t>noise</a:t>
            </a:r>
            <a:r>
              <a:rPr lang="zh-TW" altLang="en-US" dirty="0" smtClean="0"/>
              <a:t>的線性組合：</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113</a:t>
            </a:fld>
            <a:endParaRPr lang="zh-TW" altLang="en-US"/>
          </a:p>
        </p:txBody>
      </p:sp>
    </p:spTree>
    <p:extLst>
      <p:ext uri="{BB962C8B-B14F-4D97-AF65-F5344CB8AC3E}">
        <p14:creationId xmlns:p14="http://schemas.microsoft.com/office/powerpoint/2010/main" val="30124980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如何求出</a:t>
            </a:r>
            <a:r>
              <a:rPr lang="en-US" altLang="zh-TW" dirty="0" smtClean="0"/>
              <a:t>coefficient </a:t>
            </a:r>
          </a:p>
          <a:p>
            <a:endParaRPr lang="en-US" altLang="zh-TW" dirty="0" smtClean="0"/>
          </a:p>
          <a:p>
            <a:r>
              <a:rPr lang="zh-TW" altLang="en-US" dirty="0" smtClean="0"/>
              <a:t>可以用最小平方法</a:t>
            </a:r>
            <a:r>
              <a:rPr lang="en-US" altLang="zh-TW" dirty="0" smtClean="0"/>
              <a:t>(MSE)</a:t>
            </a:r>
          </a:p>
          <a:p>
            <a:r>
              <a:rPr lang="zh-TW" altLang="en-US" dirty="0" smtClean="0"/>
              <a:t>真實的值</a:t>
            </a:r>
            <a:r>
              <a:rPr lang="en-US" altLang="zh-TW" dirty="0" smtClean="0"/>
              <a:t>-</a:t>
            </a:r>
            <a:r>
              <a:rPr lang="zh-TW" altLang="en-US" dirty="0" smtClean="0"/>
              <a:t>估計的值再取平方 </a:t>
            </a:r>
            <a:endParaRPr lang="en-US" altLang="zh-TW" dirty="0" smtClean="0"/>
          </a:p>
          <a:p>
            <a:endParaRPr lang="en-US" altLang="zh-TW" dirty="0" smtClean="0"/>
          </a:p>
          <a:p>
            <a:r>
              <a:rPr lang="zh-TW" altLang="en-US" dirty="0" smtClean="0"/>
              <a:t>可以通過比較一組計算出的係數來完成紋理分類</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114</a:t>
            </a:fld>
            <a:endParaRPr lang="zh-TW" altLang="en-US"/>
          </a:p>
        </p:txBody>
      </p:sp>
    </p:spTree>
    <p:extLst>
      <p:ext uri="{BB962C8B-B14F-4D97-AF65-F5344CB8AC3E}">
        <p14:creationId xmlns:p14="http://schemas.microsoft.com/office/powerpoint/2010/main" val="198780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沙子 石頭 岩石 都是</a:t>
            </a:r>
            <a:r>
              <a:rPr lang="en-US" altLang="zh-TW" dirty="0" smtClean="0"/>
              <a:t>primitive</a:t>
            </a:r>
          </a:p>
          <a:p>
            <a:endParaRPr lang="en-US" altLang="zh-TW" dirty="0" smtClean="0"/>
          </a:p>
          <a:p>
            <a:r>
              <a:rPr lang="en-US" altLang="zh-TW" dirty="0" smtClean="0"/>
              <a:t>type</a:t>
            </a:r>
            <a:r>
              <a:rPr lang="zh-TW" altLang="en-US" dirty="0" smtClean="0"/>
              <a:t>不一樣，數量也不一樣</a:t>
            </a:r>
            <a:endParaRPr lang="en-US" altLang="zh-TW" dirty="0" smtClean="0"/>
          </a:p>
          <a:p>
            <a:r>
              <a:rPr lang="en-US" altLang="zh-TW" dirty="0" smtClean="0"/>
              <a:t>Characterizing</a:t>
            </a:r>
            <a:r>
              <a:rPr lang="en-US" altLang="zh-TW" baseline="0" dirty="0" smtClean="0"/>
              <a:t> </a:t>
            </a:r>
            <a:r>
              <a:rPr lang="zh-TW" altLang="en-US" baseline="0" dirty="0" smtClean="0"/>
              <a:t>特性化</a:t>
            </a:r>
            <a:endParaRPr lang="en-US" altLang="zh-TW" baseline="0" dirty="0" smtClean="0"/>
          </a:p>
          <a:p>
            <a:r>
              <a:rPr lang="en-US" altLang="zh-TW" baseline="0" dirty="0" smtClean="0"/>
              <a:t>Layout </a:t>
            </a:r>
            <a:r>
              <a:rPr lang="zh-TW" altLang="en-US" baseline="0" dirty="0" smtClean="0"/>
              <a:t>配置</a:t>
            </a:r>
            <a:endParaRPr lang="en-US" altLang="zh-TW" baseline="0" dirty="0" smtClean="0"/>
          </a:p>
          <a:p>
            <a:endParaRPr lang="en-US" altLang="zh-TW" baseline="0" dirty="0" smtClean="0"/>
          </a:p>
          <a:p>
            <a:r>
              <a:rPr lang="zh-TW" altLang="en-US" dirty="0" smtClean="0"/>
              <a:t>可以將圖像紋理定性為某些屬性，就像是我們平常口頭上描述的形容詞</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a:t>
            </a:fld>
            <a:endParaRPr lang="zh-TW" altLang="en-US"/>
          </a:p>
        </p:txBody>
      </p:sp>
    </p:spTree>
    <p:extLst>
      <p:ext uri="{BB962C8B-B14F-4D97-AF65-F5344CB8AC3E}">
        <p14:creationId xmlns:p14="http://schemas.microsoft.com/office/powerpoint/2010/main" val="39697195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smtClean="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115</a:t>
            </a:fld>
            <a:endParaRPr lang="zh-TW" altLang="en-US"/>
          </a:p>
        </p:txBody>
      </p:sp>
    </p:spTree>
    <p:extLst>
      <p:ext uri="{BB962C8B-B14F-4D97-AF65-F5344CB8AC3E}">
        <p14:creationId xmlns:p14="http://schemas.microsoft.com/office/powerpoint/2010/main" val="4460623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116</a:t>
            </a:fld>
            <a:endParaRPr lang="zh-TW" altLang="en-US"/>
          </a:p>
        </p:txBody>
      </p:sp>
    </p:spTree>
    <p:extLst>
      <p:ext uri="{BB962C8B-B14F-4D97-AF65-F5344CB8AC3E}">
        <p14:creationId xmlns:p14="http://schemas.microsoft.com/office/powerpoint/2010/main" val="36024269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構造步驟：</a:t>
            </a:r>
          </a:p>
          <a:p>
            <a:r>
              <a:rPr lang="zh-TW" altLang="en-US" dirty="0" smtClean="0"/>
              <a:t>提供一種將平面細分為單元的方法</a:t>
            </a:r>
            <a:endParaRPr lang="en-US" altLang="zh-TW" dirty="0" smtClean="0"/>
          </a:p>
          <a:p>
            <a:endParaRPr lang="zh-TW" altLang="en-US" dirty="0" smtClean="0"/>
          </a:p>
          <a:p>
            <a:r>
              <a:rPr lang="zh-TW" altLang="en-US" dirty="0" smtClean="0"/>
              <a:t>為每個單元分配一個屬性值</a:t>
            </a:r>
            <a:endParaRPr lang="en-US" altLang="zh-TW" dirty="0" smtClean="0"/>
          </a:p>
          <a:p>
            <a:endParaRPr lang="en-US" altLang="zh-TW" dirty="0" smtClean="0"/>
          </a:p>
          <a:p>
            <a:endParaRPr lang="en-US" altLang="zh-TW" dirty="0" smtClean="0"/>
          </a:p>
          <a:p>
            <a:r>
              <a:rPr lang="zh-TW" altLang="en-US" dirty="0" smtClean="0"/>
              <a:t>也就是要如何針對</a:t>
            </a:r>
            <a:r>
              <a:rPr lang="en-US" altLang="zh-TW" dirty="0" smtClean="0"/>
              <a:t>image</a:t>
            </a:r>
            <a:r>
              <a:rPr lang="zh-TW" altLang="en-US" dirty="0" smtClean="0"/>
              <a:t>去切割</a:t>
            </a:r>
            <a:endParaRPr lang="en-US" altLang="zh-TW" dirty="0" smtClean="0"/>
          </a:p>
          <a:p>
            <a:r>
              <a:rPr lang="zh-TW" altLang="en-US" dirty="0" smtClean="0"/>
              <a:t>切割完後也是透過前面所教的的方式進行分析</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117</a:t>
            </a:fld>
            <a:endParaRPr lang="zh-TW" altLang="en-US"/>
          </a:p>
        </p:txBody>
      </p:sp>
    </p:spTree>
    <p:extLst>
      <p:ext uri="{BB962C8B-B14F-4D97-AF65-F5344CB8AC3E}">
        <p14:creationId xmlns:p14="http://schemas.microsoft.com/office/powerpoint/2010/main" val="9475726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118</a:t>
            </a:fld>
            <a:endParaRPr lang="zh-TW" altLang="en-US"/>
          </a:p>
        </p:txBody>
      </p:sp>
    </p:spTree>
    <p:extLst>
      <p:ext uri="{BB962C8B-B14F-4D97-AF65-F5344CB8AC3E}">
        <p14:creationId xmlns:p14="http://schemas.microsoft.com/office/powerpoint/2010/main" val="42282366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zh-TW" altLang="en-US" dirty="0" smtClean="0"/>
                  <a:t>使用</a:t>
                </a:r>
                <a:r>
                  <a:rPr lang="en-US" altLang="zh-TW" sz="1200" b="0" i="0" kern="1200" dirty="0" smtClean="0">
                    <a:solidFill>
                      <a:schemeClr val="tx1"/>
                    </a:solidFill>
                    <a:effectLst/>
                    <a:latin typeface="+mn-lt"/>
                    <a:ea typeface="+mn-ea"/>
                    <a:cs typeface="+mn-cs"/>
                  </a:rPr>
                  <a:t>Poisson distribution</a:t>
                </a:r>
                <a:r>
                  <a:rPr lang="zh-TW" altLang="en-US" sz="1200" b="0" i="0" kern="1200" dirty="0" smtClean="0">
                    <a:solidFill>
                      <a:schemeClr val="tx1"/>
                    </a:solidFill>
                    <a:effectLst/>
                    <a:latin typeface="+mn-lt"/>
                    <a:ea typeface="+mn-ea"/>
                    <a:cs typeface="+mn-cs"/>
                  </a:rPr>
                  <a:t> 產生 </a:t>
                </a:r>
                <a:r>
                  <a:rPr lang="en-US" altLang="zh-TW" sz="1200" b="0" i="0" kern="1200" dirty="0" smtClean="0">
                    <a:solidFill>
                      <a:schemeClr val="tx1"/>
                    </a:solidFill>
                    <a:effectLst/>
                    <a:latin typeface="+mn-lt"/>
                    <a:ea typeface="+mn-ea"/>
                    <a:cs typeface="+mn-cs"/>
                  </a:rPr>
                  <a:t>theta p</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pair</a:t>
                </a:r>
                <a:r>
                  <a:rPr lang="en-US" altLang="zh-TW" sz="1200" b="0" i="0" kern="1200" baseline="0" dirty="0" smtClean="0">
                    <a:solidFill>
                      <a:schemeClr val="tx1"/>
                    </a:solidFill>
                    <a:effectLst/>
                    <a:latin typeface="+mn-lt"/>
                    <a:ea typeface="+mn-ea"/>
                    <a:cs typeface="+mn-cs"/>
                  </a:rPr>
                  <a:t> </a:t>
                </a:r>
                <a:r>
                  <a:rPr lang="zh-TW" altLang="en-US" sz="1200" b="0" i="0" kern="1200" baseline="0" dirty="0" smtClean="0">
                    <a:solidFill>
                      <a:schemeClr val="tx1"/>
                    </a:solidFill>
                    <a:effectLst/>
                    <a:latin typeface="+mn-lt"/>
                    <a:ea typeface="+mn-ea"/>
                    <a:cs typeface="+mn-cs"/>
                  </a:rPr>
                  <a:t>用於定義</a:t>
                </a:r>
                <a14:m>
                  <m:oMath xmlns:m="http://schemas.openxmlformats.org/officeDocument/2006/math">
                    <m:r>
                      <a:rPr lang="en-US" altLang="zh-TW" sz="2000" i="1" smtClean="0">
                        <a:latin typeface="Cambria Math" panose="02040503050406030204" pitchFamily="18" charset="0"/>
                      </a:rPr>
                      <m:t>𝑥</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cos</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𝑦</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sin</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𝑝</m:t>
                    </m:r>
                    <m:r>
                      <a:rPr lang="zh-TW" altLang="en-US" sz="2000" i="1" smtClean="0">
                        <a:latin typeface="Cambria Math" panose="02040503050406030204" pitchFamily="18" charset="0"/>
                      </a:rPr>
                      <m:t> </m:t>
                    </m:r>
                  </m:oMath>
                </a14:m>
                <a:r>
                  <a:rPr lang="zh-TW" altLang="en-US" sz="2100" dirty="0" smtClean="0">
                    <a:latin typeface="Times New Roman" panose="02020603050405020304" pitchFamily="18" charset="0"/>
                    <a:cs typeface="Times New Roman" panose="02020603050405020304" pitchFamily="18" charset="0"/>
                  </a:rPr>
                  <a:t>的線</a:t>
                </a:r>
                <a:endParaRPr lang="en-US" altLang="zh-TW" sz="2100" dirty="0">
                  <a:latin typeface="Times New Roman" panose="02020603050405020304" pitchFamily="18" charset="0"/>
                  <a:cs typeface="Times New Roman" panose="02020603050405020304" pitchFamily="18" charset="0"/>
                </a:endParaRPr>
              </a:p>
              <a:p>
                <a:endParaRPr lang="zh-TW" altLang="en-US" dirty="0"/>
              </a:p>
            </p:txBody>
          </p:sp>
        </mc:Choice>
        <mc:Fallback xmlns="">
          <p:sp>
            <p:nvSpPr>
              <p:cNvPr id="3" name="備忘稿版面配置區 2"/>
              <p:cNvSpPr>
                <a:spLocks noGrp="1"/>
              </p:cNvSpPr>
              <p:nvPr>
                <p:ph type="body" idx="1"/>
              </p:nvPr>
            </p:nvSpPr>
            <p:spPr/>
            <p:txBody>
              <a:bodyPr/>
              <a:lstStyle/>
              <a:p>
                <a:r>
                  <a:rPr lang="zh-TW" altLang="en-US" dirty="0" smtClean="0"/>
                  <a:t>利用普瓦松分布產生一堆參數組</a:t>
                </a:r>
                <a:r>
                  <a:rPr lang="en-US" altLang="zh-TW" dirty="0" smtClean="0"/>
                  <a:t>(</a:t>
                </a:r>
                <a:r>
                  <a:rPr lang="zh-TW" altLang="en-US" sz="1200" i="0" dirty="0" smtClean="0">
                    <a:latin typeface="Cambria Math" panose="02040503050406030204" pitchFamily="18" charset="0"/>
                  </a:rPr>
                  <a:t>𝜃</a:t>
                </a:r>
                <a:r>
                  <a:rPr lang="en-US" altLang="zh-TW" sz="1200" b="0" i="0" dirty="0" smtClean="0">
                    <a:latin typeface="Cambria Math" panose="02040503050406030204" pitchFamily="18" charset="0"/>
                  </a:rPr>
                  <a:t>,𝑝</a:t>
                </a:r>
                <a:r>
                  <a:rPr lang="en-US" altLang="zh-TW" dirty="0" smtClean="0"/>
                  <a:t>)</a:t>
                </a:r>
              </a:p>
              <a:p>
                <a:r>
                  <a:rPr lang="zh-TW" altLang="en-US" dirty="0" smtClean="0"/>
                  <a:t>再利用這些參數產生直線，用這些線來切塊</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119</a:t>
            </a:fld>
            <a:endParaRPr lang="zh-TW" altLang="en-US"/>
          </a:p>
        </p:txBody>
      </p:sp>
    </p:spTree>
    <p:extLst>
      <p:ext uri="{BB962C8B-B14F-4D97-AF65-F5344CB8AC3E}">
        <p14:creationId xmlns:p14="http://schemas.microsoft.com/office/powerpoint/2010/main" val="971630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smtClean="0"/>
                  <a:t>將透過</a:t>
                </a:r>
                <a:r>
                  <a:rPr lang="en-US" altLang="zh-TW" dirty="0" smtClean="0"/>
                  <a:t>Poisson</a:t>
                </a:r>
                <a:r>
                  <a:rPr lang="zh-TW" altLang="en-US" dirty="0" smtClean="0"/>
                  <a:t> </a:t>
                </a:r>
                <a:r>
                  <a:rPr lang="en-US" altLang="zh-TW" dirty="0" smtClean="0"/>
                  <a:t>distribution</a:t>
                </a:r>
                <a:r>
                  <a:rPr lang="zh-TW" altLang="en-US" dirty="0" smtClean="0"/>
                  <a:t> 產生很多點，並以此為畫分依據。</a:t>
                </a:r>
                <a:r>
                  <a:rPr lang="en-US" altLang="zh-TW" dirty="0" smtClean="0"/>
                  <a:t>(</a:t>
                </a:r>
                <a:r>
                  <a:rPr lang="zh-TW" altLang="en-US" dirty="0" smtClean="0"/>
                  <a:t>離哪一個點是最近的即劃入那一區</a:t>
                </a:r>
                <a:r>
                  <a:rPr lang="en-US" altLang="zh-TW" dirty="0" smtClean="0"/>
                  <a:t>)</a:t>
                </a:r>
              </a:p>
              <a:p>
                <a:endParaRPr lang="en-US" altLang="zh-TW" dirty="0" smtClean="0"/>
              </a:p>
              <a:p>
                <a:r>
                  <a:rPr lang="zh-TW" altLang="en-US" dirty="0" smtClean="0"/>
                  <a:t>要找出實線部分，可透過每個點相連的虛線不分與之垂直的不分即可區分出不同的區塊</a:t>
                </a:r>
                <a:endParaRPr lang="zh-TW" altLang="en-US" dirty="0"/>
              </a:p>
            </p:txBody>
          </p:sp>
        </mc:Choice>
        <mc:Fallback xmlns="">
          <p:sp>
            <p:nvSpPr>
              <p:cNvPr id="3" name="備忘稿版面配置區 2"/>
              <p:cNvSpPr>
                <a:spLocks noGrp="1"/>
              </p:cNvSpPr>
              <p:nvPr>
                <p:ph type="body" idx="1"/>
              </p:nvPr>
            </p:nvSpPr>
            <p:spPr/>
            <p:txBody>
              <a:bodyPr/>
              <a:lstStyle/>
              <a:p>
                <a:r>
                  <a:rPr lang="zh-TW" altLang="en-US" dirty="0"/>
                  <a:t>占用模型</a:t>
                </a:r>
                <a:endParaRPr lang="en-US" altLang="zh-TW" dirty="0"/>
              </a:p>
              <a:p>
                <a:r>
                  <a:rPr lang="en-US" altLang="zh-TW" dirty="0"/>
                  <a:t>Poisson:</a:t>
                </a:r>
                <a:r>
                  <a:rPr lang="zh-TW" altLang="en-US" i="0" dirty="0">
                    <a:latin typeface="Cambria Math" panose="02040503050406030204" pitchFamily="18" charset="0"/>
                  </a:rPr>
                  <a:t>" 一</a:t>
                </a:r>
                <a:r>
                  <a:rPr lang="zh-TW" altLang="en-US" i="0">
                    <a:latin typeface="Cambria Math" panose="02040503050406030204" pitchFamily="18" charset="0"/>
                  </a:rPr>
                  <a:t>" 段時間內發生事件 𝜆次</a:t>
                </a:r>
                <a:r>
                  <a:rPr lang="en-US" altLang="zh-TW" b="0" i="0">
                    <a:latin typeface="Cambria Math" panose="02040503050406030204" pitchFamily="18" charset="0"/>
                  </a:rPr>
                  <a:t> </a:t>
                </a:r>
                <a:endParaRPr lang="en-US" altLang="zh-TW" dirty="0"/>
              </a:p>
              <a:p>
                <a:endParaRPr lang="en-US" altLang="zh-TW" dirty="0"/>
              </a:p>
              <a:p>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用普瓦松在影像上灑點，每個點將離他最近的</a:t>
                </a:r>
                <a:r>
                  <a:rPr lang="en-US" altLang="zh-TW" dirty="0"/>
                  <a:t>pixels</a:t>
                </a:r>
                <a:r>
                  <a:rPr lang="zh-TW" altLang="en-US" dirty="0"/>
                  <a:t>都納入自己的多邊型塊裡面。</a:t>
                </a:r>
                <a:r>
                  <a:rPr lang="en-US" altLang="zh-TW" dirty="0"/>
                  <a:t>(</a:t>
                </a:r>
                <a:r>
                  <a:rPr lang="zh-TW" altLang="zh-TW" sz="1200" b="0" i="0" kern="1200" dirty="0">
                    <a:solidFill>
                      <a:schemeClr val="tx1"/>
                    </a:solidFill>
                    <a:effectLst/>
                    <a:latin typeface="+mn-lt"/>
                    <a:ea typeface="+mn-ea"/>
                    <a:cs typeface="+mn-cs"/>
                  </a:rPr>
                  <a:t>沃羅諾伊圖</a:t>
                </a:r>
                <a:r>
                  <a:rPr lang="en-US" altLang="zh-TW" dirty="0"/>
                  <a:t>)</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120</a:t>
            </a:fld>
            <a:endParaRPr lang="zh-TW" altLang="en-US"/>
          </a:p>
        </p:txBody>
      </p:sp>
    </p:spTree>
    <p:extLst>
      <p:ext uri="{BB962C8B-B14F-4D97-AF65-F5344CB8AC3E}">
        <p14:creationId xmlns:p14="http://schemas.microsoft.com/office/powerpoint/2010/main" val="69000132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剛剛的部分是將每一個點虛線連接，</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Delaunay</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model</a:t>
            </a:r>
            <a:r>
              <a:rPr lang="zh-TW" altLang="en-US" sz="1200" b="0" i="0" kern="1200" dirty="0" smtClean="0">
                <a:solidFill>
                  <a:schemeClr val="tx1"/>
                </a:solidFill>
                <a:effectLst/>
                <a:latin typeface="+mn-lt"/>
                <a:ea typeface="+mn-ea"/>
                <a:cs typeface="+mn-cs"/>
              </a:rPr>
              <a:t>則是化成實線做分割</a:t>
            </a:r>
            <a:endParaRPr lang="zh-TW"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121</a:t>
            </a:fld>
            <a:endParaRPr lang="zh-TW" altLang="en-US"/>
          </a:p>
        </p:txBody>
      </p:sp>
    </p:spTree>
    <p:extLst>
      <p:ext uri="{BB962C8B-B14F-4D97-AF65-F5344CB8AC3E}">
        <p14:creationId xmlns:p14="http://schemas.microsoft.com/office/powerpoint/2010/main" val="62142911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122</a:t>
            </a:fld>
            <a:endParaRPr lang="zh-TW" altLang="en-US"/>
          </a:p>
        </p:txBody>
      </p:sp>
    </p:spTree>
    <p:extLst>
      <p:ext uri="{BB962C8B-B14F-4D97-AF65-F5344CB8AC3E}">
        <p14:creationId xmlns:p14="http://schemas.microsoft.com/office/powerpoint/2010/main" val="7016753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純結構模型：</a:t>
            </a:r>
          </a:p>
          <a:p>
            <a:r>
              <a:rPr lang="zh-TW" altLang="en-US" dirty="0" smtClean="0"/>
              <a:t>在規則的重複空間排列中是原始的。</a:t>
            </a:r>
          </a:p>
          <a:p>
            <a:endParaRPr lang="zh-TW" altLang="en-US" dirty="0" smtClean="0"/>
          </a:p>
          <a:p>
            <a:r>
              <a:rPr lang="zh-TW" altLang="en-US" dirty="0" smtClean="0"/>
              <a:t>要描述紋理，請描述圖元和放置規則</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123</a:t>
            </a:fld>
            <a:endParaRPr lang="zh-TW" altLang="en-US"/>
          </a:p>
        </p:txBody>
      </p:sp>
    </p:spTree>
    <p:extLst>
      <p:ext uri="{BB962C8B-B14F-4D97-AF65-F5344CB8AC3E}">
        <p14:creationId xmlns:p14="http://schemas.microsoft.com/office/powerpoint/2010/main" val="42012754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124</a:t>
            </a:fld>
            <a:endParaRPr lang="zh-TW" altLang="en-US"/>
          </a:p>
        </p:txBody>
      </p:sp>
    </p:spTree>
    <p:extLst>
      <p:ext uri="{BB962C8B-B14F-4D97-AF65-F5344CB8AC3E}">
        <p14:creationId xmlns:p14="http://schemas.microsoft.com/office/powerpoint/2010/main" val="318330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細緻</a:t>
            </a:r>
            <a:endParaRPr lang="en-US" altLang="zh-TW" dirty="0" smtClean="0"/>
          </a:p>
          <a:p>
            <a:r>
              <a:rPr lang="zh-TW" altLang="en-US" dirty="0" smtClean="0"/>
              <a:t>粗糙</a:t>
            </a:r>
            <a:endParaRPr lang="en-US" altLang="zh-TW" dirty="0" smtClean="0"/>
          </a:p>
          <a:p>
            <a:r>
              <a:rPr lang="zh-TW" altLang="en-US" dirty="0" smtClean="0"/>
              <a:t>對比高</a:t>
            </a:r>
            <a:endParaRPr lang="en-US" altLang="zh-TW" dirty="0" smtClean="0"/>
          </a:p>
          <a:p>
            <a:r>
              <a:rPr lang="zh-TW" altLang="en-US" dirty="0" smtClean="0"/>
              <a:t>有方向性的</a:t>
            </a:r>
            <a:endParaRPr lang="en-US" altLang="zh-TW" dirty="0" smtClean="0"/>
          </a:p>
          <a:p>
            <a:r>
              <a:rPr lang="zh-TW" altLang="en-US" dirty="0" smtClean="0"/>
              <a:t> 樹皮粗糙</a:t>
            </a:r>
            <a:endParaRPr lang="en-US" altLang="zh-TW" dirty="0" smtClean="0"/>
          </a:p>
          <a:p>
            <a:r>
              <a:rPr lang="zh-TW" altLang="en-US" dirty="0" smtClean="0"/>
              <a:t>排列整齊</a:t>
            </a:r>
            <a:endParaRPr lang="en-US" altLang="zh-TW" dirty="0" smtClean="0"/>
          </a:p>
          <a:p>
            <a:r>
              <a:rPr lang="zh-TW" altLang="en-US" dirty="0" smtClean="0"/>
              <a:t>平滑</a:t>
            </a:r>
            <a:endParaRPr lang="en-US" altLang="zh-TW" dirty="0" smtClean="0"/>
          </a:p>
          <a:p>
            <a:r>
              <a:rPr lang="zh-TW" altLang="en-US" dirty="0" smtClean="0"/>
              <a:t>粒度</a:t>
            </a:r>
          </a:p>
          <a:p>
            <a:r>
              <a:rPr lang="zh-TW" altLang="en-US" dirty="0" smtClean="0"/>
              <a:t>隨機性</a:t>
            </a:r>
          </a:p>
          <a:p>
            <a:r>
              <a:rPr lang="zh-TW" altLang="en-US" dirty="0" smtClean="0"/>
              <a:t>線型</a:t>
            </a:r>
          </a:p>
          <a:p>
            <a:r>
              <a:rPr lang="zh-TW" altLang="en-US" dirty="0" smtClean="0"/>
              <a:t>斑駁</a:t>
            </a:r>
          </a:p>
          <a:p>
            <a:r>
              <a:rPr lang="zh-TW" altLang="en-US" dirty="0" smtClean="0"/>
              <a:t>不規則</a:t>
            </a:r>
          </a:p>
          <a:p>
            <a:r>
              <a:rPr lang="zh-TW" altLang="en-US" dirty="0" smtClean="0"/>
              <a:t>圓丘</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13</a:t>
            </a:fld>
            <a:endParaRPr lang="zh-TW" altLang="en-US"/>
          </a:p>
        </p:txBody>
      </p:sp>
    </p:spTree>
    <p:extLst>
      <p:ext uri="{BB962C8B-B14F-4D97-AF65-F5344CB8AC3E}">
        <p14:creationId xmlns:p14="http://schemas.microsoft.com/office/powerpoint/2010/main" val="5619187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125</a:t>
            </a:fld>
            <a:endParaRPr lang="en-US"/>
          </a:p>
        </p:txBody>
      </p:sp>
    </p:spTree>
    <p:extLst>
      <p:ext uri="{BB962C8B-B14F-4D97-AF65-F5344CB8AC3E}">
        <p14:creationId xmlns:p14="http://schemas.microsoft.com/office/powerpoint/2010/main" val="4540635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每個區域具有均勻的紋理，並且每對相鄰區域具有不同的紋理</a:t>
            </a:r>
            <a:endParaRPr lang="en-US" altLang="zh-TW" dirty="0" smtClean="0"/>
          </a:p>
          <a:p>
            <a:endParaRPr lang="en-US" altLang="zh-TW" dirty="0" smtClean="0"/>
          </a:p>
          <a:p>
            <a:r>
              <a:rPr lang="zh-TW" altLang="en-US" dirty="0" smtClean="0"/>
              <a:t>真對每一個</a:t>
            </a:r>
            <a:r>
              <a:rPr lang="en-US" altLang="zh-TW" dirty="0" smtClean="0"/>
              <a:t>pixel</a:t>
            </a:r>
            <a:r>
              <a:rPr lang="zh-TW" altLang="en-US" dirty="0" smtClean="0"/>
              <a:t>算出各自的</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texture energy </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128</a:t>
            </a:fld>
            <a:endParaRPr lang="zh-TW" altLang="en-US"/>
          </a:p>
        </p:txBody>
      </p:sp>
    </p:spTree>
    <p:extLst>
      <p:ext uri="{BB962C8B-B14F-4D97-AF65-F5344CB8AC3E}">
        <p14:creationId xmlns:p14="http://schemas.microsoft.com/office/powerpoint/2010/main" val="6170059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129</a:t>
            </a:fld>
            <a:endParaRPr lang="zh-TW" altLang="en-US"/>
          </a:p>
        </p:txBody>
      </p:sp>
    </p:spTree>
    <p:extLst>
      <p:ext uri="{BB962C8B-B14F-4D97-AF65-F5344CB8AC3E}">
        <p14:creationId xmlns:p14="http://schemas.microsoft.com/office/powerpoint/2010/main" val="28372015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如何將兩張影像融合再一起 </a:t>
            </a:r>
            <a:r>
              <a:rPr lang="en-US" altLang="zh-TW" dirty="0" smtClean="0"/>
              <a:t>(</a:t>
            </a:r>
            <a:r>
              <a:rPr lang="zh-TW" altLang="en-US" dirty="0" smtClean="0"/>
              <a:t>拼圖的結果</a:t>
            </a:r>
            <a:r>
              <a:rPr lang="en-US" altLang="zh-TW" dirty="0" smtClean="0"/>
              <a:t>)</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130</a:t>
            </a:fld>
            <a:endParaRPr lang="en-US"/>
          </a:p>
        </p:txBody>
      </p:sp>
    </p:spTree>
    <p:extLst>
      <p:ext uri="{BB962C8B-B14F-4D97-AF65-F5344CB8AC3E}">
        <p14:creationId xmlns:p14="http://schemas.microsoft.com/office/powerpoint/2010/main" val="19285442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132</a:t>
            </a:fld>
            <a:endParaRPr lang="en-US"/>
          </a:p>
        </p:txBody>
      </p:sp>
    </p:spTree>
    <p:extLst>
      <p:ext uri="{BB962C8B-B14F-4D97-AF65-F5344CB8AC3E}">
        <p14:creationId xmlns:p14="http://schemas.microsoft.com/office/powerpoint/2010/main" val="38733598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從原始紋理樣本圖像中選擇一個區域作為初始區域。</a:t>
            </a:r>
            <a:endParaRPr lang="zh-TW" altLang="en-US"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133</a:t>
            </a:fld>
            <a:endParaRPr lang="zh-TW" altLang="en-US"/>
          </a:p>
        </p:txBody>
      </p:sp>
    </p:spTree>
    <p:extLst>
      <p:ext uri="{BB962C8B-B14F-4D97-AF65-F5344CB8AC3E}">
        <p14:creationId xmlns:p14="http://schemas.microsoft.com/office/powerpoint/2010/main" val="4163645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在原始圖像中找到邊緣相似的區域。</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134</a:t>
            </a:fld>
            <a:endParaRPr lang="en-US"/>
          </a:p>
        </p:txBody>
      </p:sp>
    </p:spTree>
    <p:extLst>
      <p:ext uri="{BB962C8B-B14F-4D97-AF65-F5344CB8AC3E}">
        <p14:creationId xmlns:p14="http://schemas.microsoft.com/office/powerpoint/2010/main" val="35439552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貼上的部分是與原來區域很相似的</a:t>
            </a:r>
            <a:endParaRPr lang="en-US" altLang="zh-TW" dirty="0" smtClean="0"/>
          </a:p>
          <a:p>
            <a:endParaRPr lang="en-US" altLang="zh-TW" dirty="0" smtClean="0"/>
          </a:p>
          <a:p>
            <a:r>
              <a:rPr lang="zh-TW" altLang="en-US" dirty="0" smtClean="0"/>
              <a:t>除了接上去無違和以外</a:t>
            </a:r>
            <a:endParaRPr lang="en-US" altLang="zh-TW" dirty="0" smtClean="0"/>
          </a:p>
          <a:p>
            <a:r>
              <a:rPr lang="zh-TW" altLang="en-US" dirty="0" smtClean="0"/>
              <a:t>還需要注重原始的輪廓，才不會最後有走鐘的可能</a:t>
            </a:r>
            <a:endParaRPr lang="zh-TW" altLang="en-US"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135</a:t>
            </a:fld>
            <a:endParaRPr lang="zh-TW" altLang="en-US"/>
          </a:p>
        </p:txBody>
      </p:sp>
    </p:spTree>
    <p:extLst>
      <p:ext uri="{BB962C8B-B14F-4D97-AF65-F5344CB8AC3E}">
        <p14:creationId xmlns:p14="http://schemas.microsoft.com/office/powerpoint/2010/main" val="41047360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136</a:t>
            </a:fld>
            <a:endParaRPr lang="zh-TW" altLang="en-US"/>
          </a:p>
        </p:txBody>
      </p:sp>
    </p:spTree>
    <p:extLst>
      <p:ext uri="{BB962C8B-B14F-4D97-AF65-F5344CB8AC3E}">
        <p14:creationId xmlns:p14="http://schemas.microsoft.com/office/powerpoint/2010/main" val="5950223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有點違和的部分</a:t>
            </a:r>
            <a:endParaRPr lang="en-US" altLang="zh-TW" dirty="0" smtClean="0"/>
          </a:p>
          <a:p>
            <a:endParaRPr lang="en-US" altLang="zh-TW" dirty="0" smtClean="0"/>
          </a:p>
          <a:p>
            <a:r>
              <a:rPr lang="zh-TW" altLang="en-US" dirty="0" smtClean="0"/>
              <a:t>可以做</a:t>
            </a:r>
            <a:r>
              <a:rPr lang="en-US" altLang="zh-TW" dirty="0" smtClean="0"/>
              <a:t>post processing</a:t>
            </a:r>
            <a:r>
              <a:rPr lang="zh-TW" altLang="en-US" dirty="0" smtClean="0"/>
              <a:t> </a:t>
            </a:r>
            <a:r>
              <a:rPr lang="en-US" altLang="zh-TW" dirty="0" smtClean="0"/>
              <a:t>(Blur)</a:t>
            </a:r>
            <a:r>
              <a:rPr lang="zh-TW" altLang="en-US" dirty="0" smtClean="0"/>
              <a:t>之類的處理</a:t>
            </a:r>
            <a:endParaRPr lang="zh-TW" altLang="en-US" dirty="0"/>
          </a:p>
        </p:txBody>
      </p:sp>
      <p:sp>
        <p:nvSpPr>
          <p:cNvPr id="4" name="投影片編號版面配置區 3"/>
          <p:cNvSpPr>
            <a:spLocks noGrp="1"/>
          </p:cNvSpPr>
          <p:nvPr>
            <p:ph type="sldNum" sz="quarter" idx="10"/>
          </p:nvPr>
        </p:nvSpPr>
        <p:spPr/>
        <p:txBody>
          <a:bodyPr/>
          <a:lstStyle/>
          <a:p>
            <a:fld id="{7E609475-1550-4951-8791-E144F78FF4CC}" type="slidenum">
              <a:rPr lang="zh-TW" altLang="en-US" smtClean="0"/>
              <a:t>137</a:t>
            </a:fld>
            <a:endParaRPr lang="zh-TW" altLang="en-US"/>
          </a:p>
        </p:txBody>
      </p:sp>
    </p:spTree>
    <p:extLst>
      <p:ext uri="{BB962C8B-B14F-4D97-AF65-F5344CB8AC3E}">
        <p14:creationId xmlns:p14="http://schemas.microsoft.com/office/powerpoint/2010/main" val="3600522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粒度</a:t>
            </a:r>
          </a:p>
          <a:p>
            <a:r>
              <a:rPr lang="zh-TW" altLang="en-US" dirty="0" smtClean="0"/>
              <a:t>隨機性</a:t>
            </a:r>
          </a:p>
          <a:p>
            <a:r>
              <a:rPr lang="zh-TW" altLang="en-US" dirty="0" smtClean="0"/>
              <a:t>線型</a:t>
            </a:r>
          </a:p>
          <a:p>
            <a:r>
              <a:rPr lang="zh-TW" altLang="en-US" dirty="0" smtClean="0"/>
              <a:t>斑駁</a:t>
            </a:r>
          </a:p>
          <a:p>
            <a:r>
              <a:rPr lang="zh-TW" altLang="en-US" dirty="0" smtClean="0"/>
              <a:t>不規則</a:t>
            </a:r>
          </a:p>
          <a:p>
            <a:r>
              <a:rPr lang="zh-TW" altLang="en-US" dirty="0" smtClean="0"/>
              <a:t>圓丘</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a:t>
            </a:fld>
            <a:endParaRPr lang="zh-TW" altLang="en-US"/>
          </a:p>
        </p:txBody>
      </p:sp>
    </p:spTree>
    <p:extLst>
      <p:ext uri="{BB962C8B-B14F-4D97-AF65-F5344CB8AC3E}">
        <p14:creationId xmlns:p14="http://schemas.microsoft.com/office/powerpoint/2010/main" val="7146590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用越大塊來拼貼會越</a:t>
            </a:r>
            <a:r>
              <a:rPr lang="en-US" altLang="zh-TW" dirty="0" smtClean="0"/>
              <a:t>smooth</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138</a:t>
            </a:fld>
            <a:endParaRPr lang="en-US"/>
          </a:p>
        </p:txBody>
      </p:sp>
    </p:spTree>
    <p:extLst>
      <p:ext uri="{BB962C8B-B14F-4D97-AF65-F5344CB8AC3E}">
        <p14:creationId xmlns:p14="http://schemas.microsoft.com/office/powerpoint/2010/main" val="325227708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139</a:t>
            </a:fld>
            <a:endParaRPr lang="en-US"/>
          </a:p>
        </p:txBody>
      </p:sp>
    </p:spTree>
    <p:extLst>
      <p:ext uri="{BB962C8B-B14F-4D97-AF65-F5344CB8AC3E}">
        <p14:creationId xmlns:p14="http://schemas.microsoft.com/office/powerpoint/2010/main" val="29209922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140</a:t>
            </a:fld>
            <a:endParaRPr lang="zh-TW" altLang="en-US"/>
          </a:p>
        </p:txBody>
      </p:sp>
    </p:spTree>
    <p:extLst>
      <p:ext uri="{BB962C8B-B14F-4D97-AF65-F5344CB8AC3E}">
        <p14:creationId xmlns:p14="http://schemas.microsoft.com/office/powerpoint/2010/main" val="32883652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使用圖像紋理的改變來估計觀察</a:t>
            </a:r>
            <a:r>
              <a:rPr lang="en-US" altLang="zh-TW" dirty="0" smtClean="0"/>
              <a:t>3D</a:t>
            </a:r>
            <a:r>
              <a:rPr lang="zh-TW" altLang="en-US" dirty="0" smtClean="0"/>
              <a:t>對象的表面方向</a:t>
            </a:r>
          </a:p>
          <a:p>
            <a:endParaRPr lang="zh-TW" altLang="en-US" dirty="0" smtClean="0"/>
          </a:p>
          <a:p>
            <a:r>
              <a:rPr lang="zh-TW" altLang="en-US" dirty="0" smtClean="0"/>
              <a:t>假設：觀察到的紋理區域沒有深度變化，觀察到的紋理區域沒有紋理變化，並且沒有子紋理</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141</a:t>
            </a:fld>
            <a:endParaRPr lang="zh-TW" altLang="en-US"/>
          </a:p>
        </p:txBody>
      </p:sp>
    </p:spTree>
    <p:extLst>
      <p:ext uri="{BB962C8B-B14F-4D97-AF65-F5344CB8AC3E}">
        <p14:creationId xmlns:p14="http://schemas.microsoft.com/office/powerpoint/2010/main" val="5674499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用一個</a:t>
            </a:r>
            <a:r>
              <a:rPr lang="en-US" altLang="zh-TW" dirty="0" smtClean="0"/>
              <a:t>2D</a:t>
            </a:r>
            <a:r>
              <a:rPr lang="zh-TW" altLang="en-US" dirty="0" smtClean="0"/>
              <a:t>的</a:t>
            </a:r>
            <a:r>
              <a:rPr lang="en-US" altLang="zh-TW" dirty="0" smtClean="0"/>
              <a:t>image</a:t>
            </a:r>
            <a:r>
              <a:rPr lang="zh-TW" altLang="en-US" dirty="0" smtClean="0"/>
              <a:t>怎麼去辨識</a:t>
            </a:r>
            <a:r>
              <a:rPr lang="en-US" altLang="zh-TW" dirty="0" smtClean="0"/>
              <a:t>3D</a:t>
            </a:r>
            <a:r>
              <a:rPr lang="zh-TW" altLang="en-US" dirty="0" smtClean="0"/>
              <a:t>的方向</a:t>
            </a:r>
            <a:endParaRPr lang="en-US" altLang="zh-TW" dirty="0" smtClean="0"/>
          </a:p>
          <a:p>
            <a:endParaRPr lang="en-US" altLang="zh-TW" dirty="0" smtClean="0"/>
          </a:p>
          <a:p>
            <a:r>
              <a:rPr lang="zh-TW" altLang="en-US" dirty="0" smtClean="0"/>
              <a:t>可以分析這些圓形的長軸短軸的法向量</a:t>
            </a:r>
            <a:endParaRPr lang="en-US" altLang="zh-TW" dirty="0" smtClean="0"/>
          </a:p>
          <a:p>
            <a:endParaRPr lang="en-US" altLang="zh-TW" dirty="0" smtClean="0"/>
          </a:p>
          <a:p>
            <a:r>
              <a:rPr lang="zh-TW" altLang="en-US" dirty="0" smtClean="0"/>
              <a:t>其垂直的平面可以得到其方向</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142</a:t>
            </a:fld>
            <a:endParaRPr lang="en-US"/>
          </a:p>
        </p:txBody>
      </p:sp>
    </p:spTree>
    <p:extLst>
      <p:ext uri="{BB962C8B-B14F-4D97-AF65-F5344CB8AC3E}">
        <p14:creationId xmlns:p14="http://schemas.microsoft.com/office/powerpoint/2010/main" val="12966192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143</a:t>
            </a:fld>
            <a:endParaRPr lang="en-US"/>
          </a:p>
        </p:txBody>
      </p:sp>
    </p:spTree>
    <p:extLst>
      <p:ext uri="{BB962C8B-B14F-4D97-AF65-F5344CB8AC3E}">
        <p14:creationId xmlns:p14="http://schemas.microsoft.com/office/powerpoint/2010/main" val="25468459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144</a:t>
            </a:fld>
            <a:endParaRPr lang="en-US"/>
          </a:p>
        </p:txBody>
      </p:sp>
    </p:spTree>
    <p:extLst>
      <p:ext uri="{BB962C8B-B14F-4D97-AF65-F5344CB8AC3E}">
        <p14:creationId xmlns:p14="http://schemas.microsoft.com/office/powerpoint/2010/main" val="28694679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smtClean="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146</a:t>
            </a:fld>
            <a:endParaRPr lang="zh-TW" altLang="en-US"/>
          </a:p>
        </p:txBody>
      </p:sp>
    </p:spTree>
    <p:extLst>
      <p:ext uri="{BB962C8B-B14F-4D97-AF65-F5344CB8AC3E}">
        <p14:creationId xmlns:p14="http://schemas.microsoft.com/office/powerpoint/2010/main" val="31869316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紋理：根據圖元（或圖元）及其空間關係</a:t>
            </a:r>
          </a:p>
          <a:p>
            <a:endParaRPr lang="zh-TW" altLang="en-US" dirty="0" smtClean="0"/>
          </a:p>
          <a:p>
            <a:r>
              <a:rPr lang="zh-TW" altLang="en-US" dirty="0" smtClean="0"/>
              <a:t>我們回顧了許多不同的紋理特徵提取技術</a:t>
            </a:r>
          </a:p>
          <a:p>
            <a:endParaRPr lang="zh-TW" altLang="en-US" dirty="0" smtClean="0"/>
          </a:p>
          <a:p>
            <a:r>
              <a:rPr lang="zh-TW" altLang="en-US" dirty="0" smtClean="0"/>
              <a:t>定性地，紋理分析有效</a:t>
            </a:r>
          </a:p>
          <a:p>
            <a:endParaRPr lang="zh-TW" altLang="en-US" dirty="0" smtClean="0"/>
          </a:p>
          <a:p>
            <a:r>
              <a:rPr lang="zh-TW" altLang="en-US" dirty="0" smtClean="0"/>
              <a:t>從數量上講，這些技術通常是不可靠的</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147</a:t>
            </a:fld>
            <a:endParaRPr lang="zh-TW" altLang="en-US"/>
          </a:p>
        </p:txBody>
      </p:sp>
    </p:spTree>
    <p:extLst>
      <p:ext uri="{BB962C8B-B14F-4D97-AF65-F5344CB8AC3E}">
        <p14:creationId xmlns:p14="http://schemas.microsoft.com/office/powerpoint/2010/main" val="161531328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148</a:t>
            </a:fld>
            <a:endParaRPr lang="zh-TW" altLang="en-US"/>
          </a:p>
        </p:txBody>
      </p:sp>
    </p:spTree>
    <p:extLst>
      <p:ext uri="{BB962C8B-B14F-4D97-AF65-F5344CB8AC3E}">
        <p14:creationId xmlns:p14="http://schemas.microsoft.com/office/powerpoint/2010/main" val="415124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這些品質中的每一個都轉化為灰度圖元的某些屬性以及它們之間的空間交互作用。</a:t>
            </a:r>
            <a:endParaRPr lang="en-US" altLang="zh-TW" dirty="0" smtClean="0"/>
          </a:p>
          <a:p>
            <a:endParaRPr lang="en-US" altLang="zh-TW" dirty="0" smtClean="0"/>
          </a:p>
          <a:p>
            <a:endParaRPr lang="en-US" altLang="zh-TW" dirty="0" smtClean="0"/>
          </a:p>
          <a:p>
            <a:r>
              <a:rPr lang="zh-TW" altLang="en-US" dirty="0" smtClean="0"/>
              <a:t>公開問題：</a:t>
            </a:r>
          </a:p>
          <a:p>
            <a:r>
              <a:rPr lang="zh-TW" altLang="en-US" dirty="0" smtClean="0"/>
              <a:t>將語義含義映射為精確的屬性。</a:t>
            </a:r>
            <a:endParaRPr lang="en-US" altLang="zh-TW" dirty="0" smtClean="0"/>
          </a:p>
          <a:p>
            <a:r>
              <a:rPr lang="en-US" altLang="zh-TW" dirty="0" smtClean="0"/>
              <a:t>Texture </a:t>
            </a:r>
            <a:r>
              <a:rPr lang="zh-TW" altLang="en-US" dirty="0" smtClean="0"/>
              <a:t>是沒有</a:t>
            </a:r>
            <a:r>
              <a:rPr lang="en-US" altLang="zh-TW" dirty="0" smtClean="0"/>
              <a:t>formal</a:t>
            </a:r>
            <a:r>
              <a:rPr lang="zh-TW" altLang="en-US" dirty="0" smtClean="0"/>
              <a:t>的</a:t>
            </a:r>
            <a:r>
              <a:rPr lang="en-US" altLang="zh-TW" dirty="0" smtClean="0"/>
              <a:t>definition</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15</a:t>
            </a:fld>
            <a:endParaRPr lang="zh-TW" altLang="en-US"/>
          </a:p>
        </p:txBody>
      </p:sp>
    </p:spTree>
    <p:extLst>
      <p:ext uri="{BB962C8B-B14F-4D97-AF65-F5344CB8AC3E}">
        <p14:creationId xmlns:p14="http://schemas.microsoft.com/office/powerpoint/2010/main" val="223020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16</a:t>
            </a:fld>
            <a:endParaRPr lang="zh-TW" altLang="en-US"/>
          </a:p>
        </p:txBody>
      </p:sp>
    </p:spTree>
    <p:extLst>
      <p:ext uri="{BB962C8B-B14F-4D97-AF65-F5344CB8AC3E}">
        <p14:creationId xmlns:p14="http://schemas.microsoft.com/office/powerpoint/2010/main" val="197303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t>對於任何紋理表面，都有一個刻度，看起來很光滑且“無紋理”。 （從無限遠處看）</a:t>
            </a:r>
          </a:p>
          <a:p>
            <a:endParaRPr lang="zh-TW" altLang="en-US" sz="1200" dirty="0" smtClean="0"/>
          </a:p>
          <a:p>
            <a:r>
              <a:rPr lang="zh-TW" altLang="en-US" sz="1200" dirty="0" smtClean="0"/>
              <a:t>隨著分辨率的提高，表面表現為精細紋理，然後呈現粗糙紋理，對於多尺度紋理表面，可能會重複進行光滑，精細和粗糙的循環。</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17</a:t>
            </a:fld>
            <a:endParaRPr lang="zh-TW" altLang="en-US"/>
          </a:p>
        </p:txBody>
      </p:sp>
    </p:spTree>
    <p:extLst>
      <p:ext uri="{BB962C8B-B14F-4D97-AF65-F5344CB8AC3E}">
        <p14:creationId xmlns:p14="http://schemas.microsoft.com/office/powerpoint/2010/main" val="300751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smtClean="0"/>
              <a:t>對於任何紋理表面，都有一個刻度，看起來很光滑且“無紋理”。 （從無限遠處看）</a:t>
            </a:r>
          </a:p>
          <a:p>
            <a:endParaRPr lang="zh-TW" altLang="en-US" sz="1200" dirty="0" smtClean="0"/>
          </a:p>
          <a:p>
            <a:r>
              <a:rPr lang="zh-TW" altLang="en-US" sz="1200" dirty="0" smtClean="0"/>
              <a:t>隨著分辨率的提高，表面表現為精細紋理，然後呈現粗糙紋理，對於多尺度紋理表面，可能會重複進行光滑，精細和粗糙的循環。</a:t>
            </a:r>
            <a:endParaRPr lang="en-US" altLang="zh-TW" sz="12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18</a:t>
            </a:fld>
            <a:endParaRPr lang="zh-TW" altLang="en-US"/>
          </a:p>
        </p:txBody>
      </p:sp>
    </p:spTree>
    <p:extLst>
      <p:ext uri="{BB962C8B-B14F-4D97-AF65-F5344CB8AC3E}">
        <p14:creationId xmlns:p14="http://schemas.microsoft.com/office/powerpoint/2010/main" val="34948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因此，沒有尺度或分辨率的參照係就無法分析紋理。</a:t>
            </a:r>
          </a:p>
          <a:p>
            <a:endParaRPr lang="zh-TW" altLang="en-US" dirty="0" smtClean="0"/>
          </a:p>
          <a:p>
            <a:endParaRPr lang="zh-TW" altLang="en-US" dirty="0" smtClean="0"/>
          </a:p>
          <a:p>
            <a:r>
              <a:rPr lang="zh-TW" altLang="en-US" dirty="0" smtClean="0"/>
              <a:t>紋理是與比例有關的現象。</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19</a:t>
            </a:fld>
            <a:endParaRPr lang="zh-TW" altLang="en-US"/>
          </a:p>
        </p:txBody>
      </p:sp>
    </p:spTree>
    <p:extLst>
      <p:ext uri="{BB962C8B-B14F-4D97-AF65-F5344CB8AC3E}">
        <p14:creationId xmlns:p14="http://schemas.microsoft.com/office/powerpoint/2010/main" val="4277623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22</a:t>
            </a:fld>
            <a:endParaRPr lang="zh-TW" altLang="en-US"/>
          </a:p>
        </p:txBody>
      </p:sp>
    </p:spTree>
    <p:extLst>
      <p:ext uri="{BB962C8B-B14F-4D97-AF65-F5344CB8AC3E}">
        <p14:creationId xmlns:p14="http://schemas.microsoft.com/office/powerpoint/2010/main" val="2273595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a:t>
            </a:fld>
            <a:endParaRPr lang="zh-TW" altLang="en-US"/>
          </a:p>
        </p:txBody>
      </p:sp>
    </p:spTree>
    <p:extLst>
      <p:ext uri="{BB962C8B-B14F-4D97-AF65-F5344CB8AC3E}">
        <p14:creationId xmlns:p14="http://schemas.microsoft.com/office/powerpoint/2010/main" val="209585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900" dirty="0" smtClean="0"/>
              <a:t>鱗片 </a:t>
            </a:r>
            <a:endParaRPr lang="en-US" altLang="zh-TW" sz="900" dirty="0" smtClean="0"/>
          </a:p>
          <a:p>
            <a:r>
              <a:rPr lang="zh-TW" altLang="en-US" sz="900" dirty="0" smtClean="0"/>
              <a:t>麻布 </a:t>
            </a:r>
            <a:endParaRPr lang="en-US" altLang="zh-TW" sz="900" dirty="0" smtClean="0"/>
          </a:p>
          <a:p>
            <a:r>
              <a:rPr lang="zh-TW" altLang="en-US" sz="900" dirty="0" smtClean="0"/>
              <a:t>尼龍布</a:t>
            </a:r>
            <a:endParaRPr lang="en-US" altLang="zh-TW" sz="900" dirty="0" smtClean="0"/>
          </a:p>
          <a:p>
            <a:r>
              <a:rPr lang="zh-TW" altLang="en-US" sz="900" dirty="0" smtClean="0"/>
              <a:t>磚牆 </a:t>
            </a:r>
            <a:endParaRPr lang="en-US" altLang="zh-TW" sz="900" dirty="0" smtClean="0"/>
          </a:p>
          <a:p>
            <a:r>
              <a:rPr lang="zh-TW" altLang="en-US" sz="900" dirty="0" smtClean="0"/>
              <a:t>紗布 </a:t>
            </a:r>
            <a:endParaRPr lang="en-US" altLang="zh-TW" sz="900" dirty="0" smtClean="0"/>
          </a:p>
          <a:p>
            <a:r>
              <a:rPr lang="zh-TW" altLang="en-US" sz="900" dirty="0" smtClean="0"/>
              <a:t>毛皮</a:t>
            </a:r>
            <a:endParaRPr lang="en-US" altLang="zh-TW" sz="900" dirty="0" smtClean="0"/>
          </a:p>
          <a:p>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23</a:t>
            </a:fld>
            <a:endParaRPr lang="zh-TW" altLang="en-US"/>
          </a:p>
        </p:txBody>
      </p:sp>
    </p:spTree>
    <p:extLst>
      <p:ext uri="{BB962C8B-B14F-4D97-AF65-F5344CB8AC3E}">
        <p14:creationId xmlns:p14="http://schemas.microsoft.com/office/powerpoint/2010/main" val="242307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24</a:t>
            </a:fld>
            <a:endParaRPr lang="zh-TW" altLang="en-US"/>
          </a:p>
        </p:txBody>
      </p:sp>
    </p:spTree>
    <p:extLst>
      <p:ext uri="{BB962C8B-B14F-4D97-AF65-F5344CB8AC3E}">
        <p14:creationId xmlns:p14="http://schemas.microsoft.com/office/powerpoint/2010/main" val="688525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79603-A446-4351-803F-97E8D98C8489}" type="slidenum">
              <a:rPr lang="en-US" smtClean="0"/>
              <a:t>25</a:t>
            </a:fld>
            <a:endParaRPr lang="en-US"/>
          </a:p>
        </p:txBody>
      </p:sp>
    </p:spTree>
    <p:extLst>
      <p:ext uri="{BB962C8B-B14F-4D97-AF65-F5344CB8AC3E}">
        <p14:creationId xmlns:p14="http://schemas.microsoft.com/office/powerpoint/2010/main" val="1231488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26</a:t>
            </a:fld>
            <a:endParaRPr lang="zh-TW" altLang="en-US"/>
          </a:p>
        </p:txBody>
      </p:sp>
    </p:spTree>
    <p:extLst>
      <p:ext uri="{BB962C8B-B14F-4D97-AF65-F5344CB8AC3E}">
        <p14:creationId xmlns:p14="http://schemas.microsoft.com/office/powerpoint/2010/main" val="704499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Tx/>
              <a:buChar char="-"/>
            </a:pPr>
            <a:r>
              <a:rPr lang="en-US" altLang="zh-TW" dirty="0" smtClean="0"/>
              <a:t>Co-occurrence</a:t>
            </a:r>
            <a:r>
              <a:rPr lang="en-US" altLang="zh-TW" baseline="0" dirty="0" smtClean="0"/>
              <a:t> </a:t>
            </a:r>
            <a:r>
              <a:rPr lang="zh-TW" altLang="en-US" baseline="0" dirty="0" smtClean="0"/>
              <a:t>共同發生</a:t>
            </a:r>
            <a:endParaRPr lang="en-US" altLang="zh-TW" baseline="0" dirty="0" smtClean="0"/>
          </a:p>
          <a:p>
            <a:pPr marL="171450" indent="-171450">
              <a:buFontTx/>
              <a:buChar char="-"/>
            </a:pPr>
            <a:r>
              <a:rPr lang="en-US" altLang="zh-TW" dirty="0" smtClean="0"/>
              <a:t>Probability </a:t>
            </a:r>
            <a:r>
              <a:rPr lang="zh-TW" altLang="en-US" dirty="0" smtClean="0"/>
              <a:t>機率</a:t>
            </a:r>
            <a:endParaRPr lang="en-US" altLang="zh-TW" dirty="0" smtClean="0"/>
          </a:p>
          <a:p>
            <a:pPr marL="171450" indent="-171450">
              <a:buFontTx/>
              <a:buChar char="-"/>
            </a:pPr>
            <a:r>
              <a:rPr lang="en-US" altLang="zh-TW" dirty="0" smtClean="0"/>
              <a:t>Autocorrelation</a:t>
            </a:r>
            <a:r>
              <a:rPr lang="zh-TW" altLang="en-US" dirty="0" smtClean="0"/>
              <a:t> 自相關函數 </a:t>
            </a:r>
            <a:r>
              <a:rPr lang="en-US" altLang="zh-TW" dirty="0" smtClean="0"/>
              <a:t>f(x) time domain vs.</a:t>
            </a:r>
            <a:r>
              <a:rPr lang="en-US" altLang="zh-TW" baseline="0" dirty="0" smtClean="0"/>
              <a:t> spatial domain</a:t>
            </a:r>
            <a:endParaRPr lang="en-US" altLang="zh-TW" dirty="0" smtClean="0"/>
          </a:p>
          <a:p>
            <a:pPr marL="171450" indent="-171450">
              <a:buFontTx/>
              <a:buChar char="-"/>
            </a:pPr>
            <a:r>
              <a:rPr lang="en-US" altLang="zh-TW" dirty="0" smtClean="0"/>
              <a:t>Cross-correlation</a:t>
            </a:r>
            <a:r>
              <a:rPr lang="en-US" altLang="zh-TW" baseline="0" dirty="0" smtClean="0"/>
              <a:t> </a:t>
            </a:r>
            <a:r>
              <a:rPr lang="zh-TW" altLang="en-US" baseline="0" dirty="0" smtClean="0"/>
              <a:t>交互相關函數 </a:t>
            </a:r>
            <a:r>
              <a:rPr lang="en-US" altLang="zh-TW" baseline="0" dirty="0" smtClean="0"/>
              <a:t>f(x) vs. g(x)</a:t>
            </a:r>
          </a:p>
          <a:p>
            <a:pPr marL="171450" indent="-171450">
              <a:buFontTx/>
              <a:buChar char="-"/>
            </a:pPr>
            <a:r>
              <a:rPr lang="en-US" altLang="zh-TW" baseline="0" dirty="0" smtClean="0"/>
              <a:t>Extrema </a:t>
            </a:r>
            <a:r>
              <a:rPr lang="zh-TW" altLang="en-US" baseline="0" dirty="0" smtClean="0"/>
              <a:t>極值</a:t>
            </a:r>
            <a:endParaRPr lang="en-US" altLang="zh-TW" baseline="0" dirty="0" smtClean="0"/>
          </a:p>
          <a:p>
            <a:pPr marL="171450" indent="-171450">
              <a:buFontTx/>
              <a:buChar char="-"/>
            </a:pPr>
            <a:r>
              <a:rPr lang="en-US" altLang="zh-TW" baseline="0" dirty="0" smtClean="0"/>
              <a:t>Distribution </a:t>
            </a:r>
            <a:r>
              <a:rPr lang="zh-TW" altLang="en-US" baseline="0" dirty="0" smtClean="0"/>
              <a:t>分布</a:t>
            </a:r>
            <a:endParaRPr lang="en-US" altLang="zh-TW" baseline="0" dirty="0" smtClean="0"/>
          </a:p>
          <a:p>
            <a:pPr marL="171450" indent="-171450">
              <a:buFontTx/>
              <a:buChar char="-"/>
            </a:pPr>
            <a:r>
              <a:rPr lang="en-US" altLang="zh-TW" baseline="0" dirty="0" smtClean="0"/>
              <a:t>Morphology </a:t>
            </a:r>
            <a:r>
              <a:rPr lang="zh-TW" altLang="en-US" baseline="0" dirty="0" smtClean="0"/>
              <a:t>形態學</a:t>
            </a:r>
            <a:endParaRPr lang="en-US" altLang="zh-TW"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TW" sz="1200" dirty="0" smtClean="0"/>
              <a:t>Spectral power density function</a:t>
            </a:r>
            <a:r>
              <a:rPr lang="zh-TW" altLang="en-US" sz="1200" dirty="0" smtClean="0"/>
              <a:t> 頻譜功率密度函數</a:t>
            </a:r>
            <a:endParaRPr lang="en-US" altLang="zh-TW" sz="120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altLang="zh-TW" sz="1200" dirty="0" smtClean="0"/>
              <a:t>0001111011100000</a:t>
            </a:r>
            <a:r>
              <a:rPr lang="zh-TW" altLang="en-US" sz="1200" dirty="0" smtClean="0"/>
              <a:t> </a:t>
            </a:r>
            <a:r>
              <a:rPr lang="en-US" altLang="zh-TW" sz="1200" dirty="0" smtClean="0"/>
              <a:t>run-length</a:t>
            </a:r>
            <a:r>
              <a:rPr lang="en-US" altLang="zh-TW" sz="1200" baseline="0" dirty="0" smtClean="0"/>
              <a:t> encoding </a:t>
            </a:r>
            <a:r>
              <a:rPr lang="zh-TW" altLang="en-US" sz="1200" baseline="0" dirty="0" smtClean="0"/>
              <a:t>串列長度編碼</a:t>
            </a:r>
            <a:endParaRPr lang="en-US" altLang="zh-TW" sz="1200"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altLang="zh-TW" sz="1200" dirty="0" smtClean="0"/>
          </a:p>
          <a:p>
            <a:pPr marL="171450" indent="-171450">
              <a:buFontTx/>
              <a:buChar char="-"/>
            </a:pPr>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27</a:t>
            </a:fld>
            <a:endParaRPr lang="zh-TW" altLang="en-US"/>
          </a:p>
        </p:txBody>
      </p:sp>
    </p:spTree>
    <p:extLst>
      <p:ext uri="{BB962C8B-B14F-4D97-AF65-F5344CB8AC3E}">
        <p14:creationId xmlns:p14="http://schemas.microsoft.com/office/powerpoint/2010/main" val="266840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Auto-regression</a:t>
            </a:r>
            <a:r>
              <a:rPr lang="en-US" altLang="zh-TW" baseline="0" dirty="0" smtClean="0"/>
              <a:t> </a:t>
            </a:r>
            <a:r>
              <a:rPr lang="zh-TW" altLang="en-US" baseline="0" dirty="0" smtClean="0"/>
              <a:t>自回歸</a:t>
            </a:r>
            <a:endParaRPr lang="en-US" altLang="zh-TW" baseline="0" dirty="0" smtClean="0"/>
          </a:p>
          <a:p>
            <a:r>
              <a:rPr lang="en-US" altLang="zh-TW" dirty="0" smtClean="0"/>
              <a:t>Fields</a:t>
            </a:r>
            <a:r>
              <a:rPr lang="zh-TW" altLang="en-US" dirty="0" smtClean="0"/>
              <a:t>場</a:t>
            </a:r>
            <a:endParaRPr lang="en-US" altLang="zh-TW" dirty="0" smtClean="0"/>
          </a:p>
          <a:p>
            <a:r>
              <a:rPr lang="en-US" altLang="zh-TW" dirty="0" smtClean="0"/>
              <a:t>Mosaic model</a:t>
            </a:r>
            <a:r>
              <a:rPr lang="en-US" altLang="zh-TW" baseline="0" dirty="0" smtClean="0"/>
              <a:t> </a:t>
            </a:r>
            <a:r>
              <a:rPr lang="zh-TW" altLang="en-US" baseline="0" dirty="0" smtClean="0"/>
              <a:t>馬賽克模型</a:t>
            </a:r>
            <a:endParaRPr lang="en-US" altLang="zh-TW" baseline="0" dirty="0" smtClean="0"/>
          </a:p>
          <a:p>
            <a:r>
              <a:rPr lang="en-US" altLang="zh-TW" dirty="0" smtClean="0"/>
              <a:t>Extend </a:t>
            </a:r>
            <a:r>
              <a:rPr lang="zh-TW" altLang="en-US" dirty="0" smtClean="0"/>
              <a:t>延伸</a:t>
            </a:r>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28</a:t>
            </a:fld>
            <a:endParaRPr lang="zh-TW" altLang="en-US"/>
          </a:p>
        </p:txBody>
      </p:sp>
    </p:spTree>
    <p:extLst>
      <p:ext uri="{BB962C8B-B14F-4D97-AF65-F5344CB8AC3E}">
        <p14:creationId xmlns:p14="http://schemas.microsoft.com/office/powerpoint/2010/main" val="2351449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31</a:t>
            </a:fld>
            <a:endParaRPr lang="zh-TW" altLang="en-US"/>
          </a:p>
        </p:txBody>
      </p:sp>
    </p:spTree>
    <p:extLst>
      <p:ext uri="{BB962C8B-B14F-4D97-AF65-F5344CB8AC3E}">
        <p14:creationId xmlns:p14="http://schemas.microsoft.com/office/powerpoint/2010/main" val="700662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只看單一</a:t>
            </a:r>
            <a:r>
              <a:rPr lang="en-US" altLang="zh-TW" dirty="0" smtClean="0"/>
              <a:t>pixel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32</a:t>
            </a:fld>
            <a:endParaRPr lang="zh-TW" altLang="en-US"/>
          </a:p>
        </p:txBody>
      </p:sp>
    </p:spTree>
    <p:extLst>
      <p:ext uri="{BB962C8B-B14F-4D97-AF65-F5344CB8AC3E}">
        <p14:creationId xmlns:p14="http://schemas.microsoft.com/office/powerpoint/2010/main" val="3885559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a:t>
            </a:r>
            <a:r>
              <a:rPr lang="zh-TW" altLang="en-US" dirty="0" smtClean="0"/>
              <a:t>個</a:t>
            </a:r>
            <a:r>
              <a:rPr lang="en-US" altLang="zh-TW" dirty="0" smtClean="0"/>
              <a:t>Pixel</a:t>
            </a:r>
            <a:r>
              <a:rPr lang="zh-TW" altLang="en-US" dirty="0" smtClean="0"/>
              <a:t>之間的相關性</a:t>
            </a:r>
            <a:endParaRPr lang="en-US" altLang="zh-TW" dirty="0" smtClean="0"/>
          </a:p>
          <a:p>
            <a:r>
              <a:rPr lang="zh-TW" altLang="en-US" dirty="0" smtClean="0"/>
              <a:t>灰階共生矩陣</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33</a:t>
            </a:fld>
            <a:endParaRPr lang="zh-TW" altLang="en-US"/>
          </a:p>
        </p:txBody>
      </p:sp>
    </p:spTree>
    <p:extLst>
      <p:ext uri="{BB962C8B-B14F-4D97-AF65-F5344CB8AC3E}">
        <p14:creationId xmlns:p14="http://schemas.microsoft.com/office/powerpoint/2010/main" val="4188153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灰階共生矩陣可以分析相鄰兩個</a:t>
            </a:r>
            <a:r>
              <a:rPr lang="en-US" altLang="zh-TW" dirty="0" smtClean="0"/>
              <a:t>pixel</a:t>
            </a:r>
            <a:r>
              <a:rPr lang="zh-TW" altLang="en-US" dirty="0" smtClean="0"/>
              <a:t>之間的關聯：</a:t>
            </a:r>
            <a:endParaRPr lang="en-US" altLang="zh-TW" dirty="0" smtClean="0"/>
          </a:p>
          <a:p>
            <a:r>
              <a:rPr lang="zh-TW" altLang="en-US" dirty="0" smtClean="0"/>
              <a:t>要運算灰階共生矩陣需先在影像中給定一個距離</a:t>
            </a:r>
            <a:r>
              <a:rPr lang="en-US" altLang="zh-TW" dirty="0" smtClean="0"/>
              <a:t>d</a:t>
            </a:r>
            <a:r>
              <a:rPr lang="zh-TW" altLang="en-US" dirty="0" smtClean="0"/>
              <a:t> 並給予比較的角度</a:t>
            </a:r>
            <a:endParaRPr lang="en-US" altLang="zh-TW" dirty="0" smtClean="0"/>
          </a:p>
          <a:p>
            <a:endParaRPr lang="en-US" altLang="zh-TW" dirty="0" smtClean="0"/>
          </a:p>
          <a:p>
            <a:endParaRPr lang="en-US" altLang="zh-TW" dirty="0" smtClean="0"/>
          </a:p>
          <a:p>
            <a:r>
              <a:rPr lang="zh-TW" altLang="en-US" dirty="0" smtClean="0"/>
              <a:t>先</a:t>
            </a:r>
            <a:r>
              <a:rPr lang="en-US" altLang="zh-TW" dirty="0" smtClean="0"/>
              <a:t>given</a:t>
            </a:r>
            <a:r>
              <a:rPr lang="zh-TW" altLang="en-US" dirty="0" smtClean="0"/>
              <a:t> </a:t>
            </a:r>
            <a:r>
              <a:rPr lang="en-US" altLang="zh-TW" dirty="0" smtClean="0"/>
              <a:t>d</a:t>
            </a:r>
          </a:p>
          <a:p>
            <a:r>
              <a:rPr lang="en-US" altLang="zh-TW" dirty="0" smtClean="0"/>
              <a:t>2</a:t>
            </a:r>
            <a:r>
              <a:rPr lang="zh-TW" altLang="en-US" dirty="0" smtClean="0"/>
              <a:t>個</a:t>
            </a:r>
            <a:r>
              <a:rPr lang="en-US" altLang="zh-TW" dirty="0" smtClean="0"/>
              <a:t>pixel</a:t>
            </a:r>
            <a:r>
              <a:rPr lang="zh-TW" altLang="en-US" dirty="0" smtClean="0"/>
              <a:t>距離多遠</a:t>
            </a:r>
            <a:endParaRPr lang="en-US" altLang="zh-TW" dirty="0" smtClean="0"/>
          </a:p>
          <a:p>
            <a:r>
              <a:rPr lang="zh-TW" altLang="en-US" dirty="0" smtClean="0"/>
              <a:t>還要給角度</a:t>
            </a:r>
            <a:endParaRPr lang="en-US" altLang="zh-TW" dirty="0" smtClean="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34</a:t>
            </a:fld>
            <a:endParaRPr lang="zh-TW" altLang="en-US"/>
          </a:p>
        </p:txBody>
      </p:sp>
    </p:spTree>
    <p:extLst>
      <p:ext uri="{BB962C8B-B14F-4D97-AF65-F5344CB8AC3E}">
        <p14:creationId xmlns:p14="http://schemas.microsoft.com/office/powerpoint/2010/main" val="232638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4</a:t>
            </a:fld>
            <a:endParaRPr lang="en-US"/>
          </a:p>
        </p:txBody>
      </p:sp>
    </p:spTree>
    <p:extLst>
      <p:ext uri="{BB962C8B-B14F-4D97-AF65-F5344CB8AC3E}">
        <p14:creationId xmlns:p14="http://schemas.microsoft.com/office/powerpoint/2010/main" val="2479754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最簡單的例子</a:t>
            </a:r>
            <a:r>
              <a:rPr lang="en-US" altLang="zh-TW" dirty="0" smtClean="0"/>
              <a:t>:</a:t>
            </a:r>
          </a:p>
          <a:p>
            <a:r>
              <a:rPr lang="zh-TW" altLang="en-US" dirty="0" smtClean="0"/>
              <a:t> </a:t>
            </a:r>
            <a:r>
              <a:rPr lang="zh-TW" altLang="en-US" dirty="0"/>
              <a:t>空間上距離是</a:t>
            </a:r>
            <a:r>
              <a:rPr lang="en-US" altLang="zh-TW" dirty="0"/>
              <a:t>1</a:t>
            </a:r>
            <a:r>
              <a:rPr lang="zh-TW" altLang="en-US" dirty="0"/>
              <a:t> 然後是水平的 然後圖上的每個</a:t>
            </a:r>
            <a:r>
              <a:rPr lang="en-US" altLang="zh-TW" dirty="0"/>
              <a:t>(k(x1) l(y1)   </a:t>
            </a:r>
            <a:r>
              <a:rPr lang="zh-TW" altLang="en-US" dirty="0"/>
              <a:t>和 </a:t>
            </a:r>
            <a:r>
              <a:rPr lang="en-US" altLang="zh-TW" dirty="0"/>
              <a:t>m(x2) n(y2) </a:t>
            </a:r>
            <a:r>
              <a:rPr lang="zh-TW" altLang="en-US" dirty="0"/>
              <a:t>就有這些關係</a:t>
            </a:r>
            <a:r>
              <a:rPr lang="en-US" altLang="zh-TW" dirty="0"/>
              <a:t>)</a:t>
            </a:r>
            <a:r>
              <a:rPr lang="zh-TW" altLang="en-US" dirty="0" smtClean="0"/>
              <a:t> 。</a:t>
            </a:r>
            <a:endParaRPr lang="en-US" altLang="zh-TW" dirty="0" smtClean="0"/>
          </a:p>
          <a:p>
            <a:r>
              <a:rPr lang="zh-TW" altLang="en-US" dirty="0" smtClean="0"/>
              <a:t>也就是</a:t>
            </a:r>
            <a:r>
              <a:rPr lang="zh-TW" altLang="en-US" dirty="0"/>
              <a:t>這張圖上的是</a:t>
            </a:r>
            <a:r>
              <a:rPr lang="en-US" altLang="zh-TW" dirty="0"/>
              <a:t>x y </a:t>
            </a:r>
            <a:r>
              <a:rPr lang="zh-TW" altLang="en-US" dirty="0"/>
              <a:t>座標 而不是最後的矩陣，只是為了解釋一下你要統計這些</a:t>
            </a:r>
            <a:r>
              <a:rPr lang="en-US" altLang="zh-TW" dirty="0"/>
              <a:t>pixel</a:t>
            </a:r>
            <a:r>
              <a:rPr lang="zh-TW" altLang="en-US" dirty="0"/>
              <a:t>之間</a:t>
            </a:r>
            <a:r>
              <a:rPr lang="zh-TW" altLang="en-US" dirty="0" smtClean="0"/>
              <a:t>的關係 </a:t>
            </a:r>
            <a:endParaRPr lang="en-US" altLang="zh-TW" dirty="0" smtClean="0"/>
          </a:p>
          <a:p>
            <a:r>
              <a:rPr lang="zh-TW" altLang="en-US" dirty="0" smtClean="0"/>
              <a:t>就是</a:t>
            </a:r>
            <a:r>
              <a:rPr lang="zh-TW" altLang="en-US" dirty="0"/>
              <a:t>過去和回來都要去算。最上面的</a:t>
            </a:r>
            <a:r>
              <a:rPr lang="zh-TW" altLang="en-US" dirty="0" smtClean="0"/>
              <a:t>圖是</a:t>
            </a:r>
            <a:r>
              <a:rPr lang="zh-TW" altLang="en-US" dirty="0"/>
              <a:t>我們的</a:t>
            </a:r>
            <a:r>
              <a:rPr lang="en-US" altLang="zh-TW" dirty="0"/>
              <a:t>image</a:t>
            </a:r>
            <a:r>
              <a:rPr lang="zh-TW" altLang="en-US" dirty="0"/>
              <a:t>，每一個格子代表著一個</a:t>
            </a:r>
            <a:r>
              <a:rPr lang="en-US" altLang="zh-TW" dirty="0"/>
              <a:t>pixel</a:t>
            </a:r>
            <a:r>
              <a:rPr lang="zh-TW" altLang="en-US" dirty="0"/>
              <a:t>，所以這個是一個</a:t>
            </a:r>
            <a:r>
              <a:rPr lang="en-US" altLang="zh-TW" dirty="0"/>
              <a:t>4*4 pixel</a:t>
            </a:r>
            <a:r>
              <a:rPr lang="zh-TW" altLang="en-US" dirty="0"/>
              <a:t>的</a:t>
            </a:r>
            <a:r>
              <a:rPr lang="en-US" altLang="zh-TW" dirty="0"/>
              <a:t>image</a:t>
            </a:r>
          </a:p>
          <a:p>
            <a:r>
              <a:rPr lang="en-US" altLang="zh-TW" dirty="0"/>
              <a:t>Relationship horizontal</a:t>
            </a:r>
          </a:p>
          <a:p>
            <a:endParaRPr lang="en-US" altLang="zh-TW" dirty="0"/>
          </a:p>
          <a:p>
            <a:r>
              <a:rPr lang="en-US" altLang="zh-TW" dirty="0"/>
              <a:t>x y </a:t>
            </a:r>
            <a:r>
              <a:rPr lang="zh-TW" altLang="en-US" dirty="0"/>
              <a:t>各是</a:t>
            </a:r>
            <a:r>
              <a:rPr lang="en-US" altLang="zh-TW" dirty="0"/>
              <a:t>1~4</a:t>
            </a:r>
          </a:p>
          <a:p>
            <a:endParaRPr lang="en-US" altLang="zh-TW" dirty="0"/>
          </a:p>
          <a:p>
            <a:r>
              <a:rPr lang="en-US" altLang="zh-TW" dirty="0"/>
              <a:t>(d=1)</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35</a:t>
            </a:fld>
            <a:endParaRPr lang="zh-TW" altLang="en-US"/>
          </a:p>
        </p:txBody>
      </p:sp>
    </p:spTree>
    <p:extLst>
      <p:ext uri="{BB962C8B-B14F-4D97-AF65-F5344CB8AC3E}">
        <p14:creationId xmlns:p14="http://schemas.microsoft.com/office/powerpoint/2010/main" val="2925187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36</a:t>
            </a:fld>
            <a:endParaRPr lang="zh-TW" altLang="en-US"/>
          </a:p>
        </p:txBody>
      </p:sp>
    </p:spTree>
    <p:extLst>
      <p:ext uri="{BB962C8B-B14F-4D97-AF65-F5344CB8AC3E}">
        <p14:creationId xmlns:p14="http://schemas.microsoft.com/office/powerpoint/2010/main" val="350710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37</a:t>
            </a:fld>
            <a:endParaRPr lang="zh-TW" altLang="en-US"/>
          </a:p>
        </p:txBody>
      </p:sp>
    </p:spTree>
    <p:extLst>
      <p:ext uri="{BB962C8B-B14F-4D97-AF65-F5344CB8AC3E}">
        <p14:creationId xmlns:p14="http://schemas.microsoft.com/office/powerpoint/2010/main" val="4244040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38</a:t>
            </a:fld>
            <a:endParaRPr lang="zh-TW" altLang="en-US"/>
          </a:p>
        </p:txBody>
      </p:sp>
    </p:spTree>
    <p:extLst>
      <p:ext uri="{BB962C8B-B14F-4D97-AF65-F5344CB8AC3E}">
        <p14:creationId xmlns:p14="http://schemas.microsoft.com/office/powerpoint/2010/main" val="1294702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smtClean="0"/>
              <a:t>Co-Occurrence Matrix</a:t>
            </a:r>
            <a:r>
              <a:rPr lang="zh-TW" altLang="en-US" sz="1200" dirty="0" smtClean="0"/>
              <a:t>的差異</a:t>
            </a:r>
            <a:endParaRPr lang="en-US" altLang="zh-TW" sz="1200" dirty="0" smtClean="0"/>
          </a:p>
          <a:p>
            <a:endParaRPr lang="en-US" altLang="zh-TW" sz="1200" dirty="0" smtClean="0"/>
          </a:p>
          <a:p>
            <a:r>
              <a:rPr lang="zh-TW" altLang="zh-TW" dirty="0" smtClean="0"/>
              <a:t>灰度差異概率</a:t>
            </a:r>
            <a:endParaRPr lang="en-US" altLang="zh-TW" sz="1200" dirty="0" smtClean="0"/>
          </a:p>
          <a:p>
            <a:endParaRPr lang="en-US" altLang="zh-TW" dirty="0" smtClean="0"/>
          </a:p>
          <a:p>
            <a:r>
              <a:rPr lang="zh-TW" altLang="en-US" dirty="0" smtClean="0"/>
              <a:t>一張圖上所有</a:t>
            </a:r>
            <a:r>
              <a:rPr lang="en-US" altLang="zh-TW" dirty="0" smtClean="0"/>
              <a:t>intensity</a:t>
            </a:r>
            <a:r>
              <a:rPr lang="en-US" altLang="zh-TW" baseline="0" dirty="0" smtClean="0"/>
              <a:t> </a:t>
            </a:r>
            <a:r>
              <a:rPr lang="zh-TW" altLang="en-US" baseline="0" dirty="0" smtClean="0"/>
              <a:t>相差為</a:t>
            </a:r>
            <a:r>
              <a:rPr lang="en-US" altLang="zh-TW" baseline="0" dirty="0" smtClean="0"/>
              <a:t>d</a:t>
            </a:r>
            <a:r>
              <a:rPr lang="zh-TW" altLang="en-US" baseline="0" dirty="0" smtClean="0"/>
              <a:t>的這些</a:t>
            </a:r>
            <a:r>
              <a:rPr lang="en-US" altLang="zh-TW" baseline="0" dirty="0" smtClean="0"/>
              <a:t>pixel</a:t>
            </a:r>
            <a:r>
              <a:rPr lang="zh-TW" altLang="en-US" baseline="0" dirty="0" smtClean="0"/>
              <a:t> </a:t>
            </a:r>
            <a:r>
              <a:rPr lang="en-US" altLang="zh-TW" baseline="0" dirty="0" smtClean="0"/>
              <a:t>pair</a:t>
            </a:r>
            <a:r>
              <a:rPr lang="zh-TW" altLang="en-US" baseline="0" dirty="0" smtClean="0"/>
              <a:t>做</a:t>
            </a:r>
            <a:r>
              <a:rPr lang="en-US" altLang="zh-TW" baseline="0" dirty="0" smtClean="0"/>
              <a:t>co-occurrence</a:t>
            </a:r>
            <a:r>
              <a:rPr lang="zh-TW" altLang="en-US" baseline="0" dirty="0" smtClean="0"/>
              <a:t>後再累加的結果</a:t>
            </a:r>
            <a:endParaRPr lang="en-US" altLang="zh-TW" baseline="0" dirty="0" smtClean="0"/>
          </a:p>
          <a:p>
            <a:endParaRPr lang="en-US" altLang="zh-TW" baseline="0" dirty="0" smtClean="0"/>
          </a:p>
          <a:p>
            <a:r>
              <a:rPr lang="en-US" altLang="zh-TW" baseline="0" dirty="0" smtClean="0"/>
              <a:t>If d=2</a:t>
            </a:r>
          </a:p>
          <a:p>
            <a:r>
              <a:rPr lang="en-US" altLang="zh-TW" baseline="0" dirty="0" err="1" smtClean="0"/>
              <a:t>i</a:t>
            </a:r>
            <a:r>
              <a:rPr lang="en-US" altLang="zh-TW" baseline="0" dirty="0" smtClean="0"/>
              <a:t>=2 j=0</a:t>
            </a:r>
          </a:p>
          <a:p>
            <a:r>
              <a:rPr lang="en-US" altLang="zh-TW" baseline="0" dirty="0" err="1" smtClean="0"/>
              <a:t>i</a:t>
            </a:r>
            <a:r>
              <a:rPr lang="en-US" altLang="zh-TW" baseline="0" dirty="0" smtClean="0"/>
              <a:t>=3 j=1</a:t>
            </a:r>
          </a:p>
          <a:p>
            <a:endParaRPr lang="en-US" altLang="zh-TW" baseline="0" dirty="0" smtClean="0"/>
          </a:p>
          <a:p>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39</a:t>
            </a:fld>
            <a:endParaRPr lang="zh-TW" altLang="en-US"/>
          </a:p>
        </p:txBody>
      </p:sp>
    </p:spTree>
    <p:extLst>
      <p:ext uri="{BB962C8B-B14F-4D97-AF65-F5344CB8AC3E}">
        <p14:creationId xmlns:p14="http://schemas.microsoft.com/office/powerpoint/2010/main" val="2888648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左邊顆粒大 </a:t>
            </a:r>
            <a:r>
              <a:rPr lang="en-US" altLang="zh-TW" dirty="0" smtClean="0"/>
              <a:t>d</a:t>
            </a:r>
            <a:r>
              <a:rPr lang="zh-TW" altLang="en-US" dirty="0" smtClean="0"/>
              <a:t>小時 </a:t>
            </a:r>
            <a:r>
              <a:rPr lang="en-US" altLang="zh-TW" dirty="0" smtClean="0"/>
              <a:t>p(d)</a:t>
            </a:r>
            <a:r>
              <a:rPr lang="zh-TW" altLang="en-US" dirty="0" smtClean="0"/>
              <a:t>大</a:t>
            </a:r>
            <a:endParaRPr lang="en-US" altLang="zh-TW" dirty="0" smtClean="0"/>
          </a:p>
          <a:p>
            <a:endParaRPr lang="en-US" altLang="zh-TW" dirty="0" smtClean="0"/>
          </a:p>
          <a:p>
            <a:r>
              <a:rPr lang="zh-TW" altLang="en-US" dirty="0" smtClean="0"/>
              <a:t>反之 相反</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0</a:t>
            </a:r>
            <a:r>
              <a:rPr lang="zh-TW" altLang="en-US" dirty="0" smtClean="0"/>
              <a:t>是黑 </a:t>
            </a:r>
            <a:r>
              <a:rPr lang="en-US" altLang="zh-TW" dirty="0" smtClean="0"/>
              <a:t>1</a:t>
            </a:r>
            <a:r>
              <a:rPr lang="zh-TW" altLang="en-US" dirty="0" smtClean="0"/>
              <a:t>是白</a:t>
            </a:r>
            <a:endParaRPr lang="en-US" altLang="zh-TW" dirty="0" smtClean="0"/>
          </a:p>
          <a:p>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40</a:t>
            </a:fld>
            <a:endParaRPr lang="en-US"/>
          </a:p>
        </p:txBody>
      </p:sp>
    </p:spTree>
    <p:extLst>
      <p:ext uri="{BB962C8B-B14F-4D97-AF65-F5344CB8AC3E}">
        <p14:creationId xmlns:p14="http://schemas.microsoft.com/office/powerpoint/2010/main" val="4059530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粗糙紋理的小對比度</a:t>
            </a:r>
            <a:r>
              <a:rPr lang="en-US" altLang="zh-TW" sz="1200" b="0" i="0" kern="1200" dirty="0" smtClean="0">
                <a:solidFill>
                  <a:schemeClr val="tx1"/>
                </a:solidFill>
                <a:effectLst/>
                <a:latin typeface="+mn-lt"/>
                <a:ea typeface="+mn-ea"/>
                <a:cs typeface="+mn-cs"/>
              </a:rPr>
              <a:t>d</a:t>
            </a:r>
            <a:r>
              <a:rPr lang="zh-TW" altLang="en-US" sz="1200" b="0" i="0" kern="1200" dirty="0" smtClean="0">
                <a:solidFill>
                  <a:schemeClr val="tx1"/>
                </a:solidFill>
                <a:effectLst/>
                <a:latin typeface="+mn-lt"/>
                <a:ea typeface="+mn-ea"/>
                <a:cs typeface="+mn-cs"/>
              </a:rPr>
              <a:t>的可能性比精細紋理的大得多。</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dirty="0" smtClean="0"/>
              <a:t>左邊顆粒大 </a:t>
            </a:r>
            <a:r>
              <a:rPr lang="en-US" altLang="zh-TW" dirty="0" smtClean="0"/>
              <a:t>d</a:t>
            </a:r>
            <a:r>
              <a:rPr lang="zh-TW" altLang="en-US" dirty="0" smtClean="0"/>
              <a:t>小時 </a:t>
            </a:r>
            <a:r>
              <a:rPr lang="en-US" altLang="zh-TW" dirty="0" smtClean="0"/>
              <a:t>p(d)</a:t>
            </a:r>
            <a:r>
              <a:rPr lang="zh-TW" altLang="en-US" dirty="0" smtClean="0"/>
              <a:t>大</a:t>
            </a:r>
            <a:endParaRPr lang="en-US" altLang="zh-TW" dirty="0" smtClean="0"/>
          </a:p>
          <a:p>
            <a:endParaRPr lang="en-US" altLang="zh-TW" dirty="0" smtClean="0"/>
          </a:p>
          <a:p>
            <a:r>
              <a:rPr lang="zh-TW" altLang="en-US" dirty="0" smtClean="0"/>
              <a:t>反之 相反</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0</a:t>
            </a:r>
            <a:r>
              <a:rPr lang="zh-TW" altLang="en-US" dirty="0" smtClean="0"/>
              <a:t>是黑 </a:t>
            </a:r>
            <a:r>
              <a:rPr lang="en-US" altLang="zh-TW" dirty="0" smtClean="0"/>
              <a:t>1</a:t>
            </a:r>
            <a:r>
              <a:rPr lang="zh-TW" altLang="en-US" dirty="0" smtClean="0"/>
              <a:t>是白</a:t>
            </a:r>
            <a:endParaRPr lang="en-US" altLang="zh-TW" dirty="0" smtClean="0"/>
          </a:p>
          <a:p>
            <a:endParaRPr lang="en-US" altLang="zh-TW"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41</a:t>
            </a:fld>
            <a:endParaRPr lang="en-US"/>
          </a:p>
        </p:txBody>
      </p:sp>
    </p:spTree>
    <p:extLst>
      <p:ext uri="{BB962C8B-B14F-4D97-AF65-F5344CB8AC3E}">
        <p14:creationId xmlns:p14="http://schemas.microsoft.com/office/powerpoint/2010/main" val="1971278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好處</a:t>
            </a:r>
            <a:endParaRPr lang="en-US" altLang="zh-TW" dirty="0" smtClean="0"/>
          </a:p>
          <a:p>
            <a:r>
              <a:rPr lang="zh-TW" altLang="en-US" dirty="0" smtClean="0"/>
              <a:t>是固定的，不用因為不同</a:t>
            </a:r>
            <a:r>
              <a:rPr lang="en-US" altLang="zh-TW" dirty="0" smtClean="0"/>
              <a:t>texture</a:t>
            </a:r>
            <a:r>
              <a:rPr lang="zh-TW" altLang="en-US" dirty="0" smtClean="0"/>
              <a:t>改變算法</a:t>
            </a:r>
          </a:p>
          <a:p>
            <a:r>
              <a:rPr lang="zh-TW" altLang="en-US" dirty="0" smtClean="0"/>
              <a:t>使用灰度級的空間相互關係來表徵紋理。</a:t>
            </a:r>
          </a:p>
          <a:p>
            <a:endParaRPr lang="zh-TW" altLang="en-US" dirty="0" smtClean="0"/>
          </a:p>
          <a:p>
            <a:r>
              <a:rPr lang="zh-TW" altLang="en-US" dirty="0" smtClean="0"/>
              <a:t>弱點</a:t>
            </a:r>
          </a:p>
          <a:p>
            <a:r>
              <a:rPr lang="zh-TW" altLang="en-US" dirty="0" smtClean="0"/>
              <a:t>無法捕獲灰度圖元的</a:t>
            </a:r>
            <a:r>
              <a:rPr lang="zh-TW" altLang="en-US" b="1" dirty="0" smtClean="0"/>
              <a:t>形狀</a:t>
            </a:r>
            <a:r>
              <a:rPr lang="zh-TW" altLang="en-US" dirty="0" smtClean="0"/>
              <a:t>方面。</a:t>
            </a:r>
          </a:p>
          <a:p>
            <a:r>
              <a:rPr lang="zh-TW" altLang="en-US" dirty="0" smtClean="0"/>
              <a:t>對於由</a:t>
            </a:r>
            <a:r>
              <a:rPr lang="zh-TW" altLang="en-US" b="1" dirty="0" smtClean="0"/>
              <a:t>大面積</a:t>
            </a:r>
            <a:r>
              <a:rPr lang="zh-TW" altLang="en-US" dirty="0" smtClean="0"/>
              <a:t>圖元組成的紋理或是</a:t>
            </a:r>
            <a:r>
              <a:rPr lang="en-US" altLang="zh-TW" b="1" dirty="0" smtClean="0"/>
              <a:t>primitive</a:t>
            </a:r>
            <a:r>
              <a:rPr lang="zh-TW" altLang="en-US" b="1" dirty="0" smtClean="0"/>
              <a:t>不是單一</a:t>
            </a:r>
            <a:r>
              <a:rPr lang="en-US" altLang="zh-TW" b="1" dirty="0" smtClean="0"/>
              <a:t>pixel</a:t>
            </a:r>
            <a:r>
              <a:rPr lang="zh-TW" altLang="en-US" dirty="0" smtClean="0"/>
              <a:t>的類型不太可能很好地工作。</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42</a:t>
            </a:fld>
            <a:endParaRPr lang="zh-TW" altLang="en-US"/>
          </a:p>
        </p:txBody>
      </p:sp>
    </p:spTree>
    <p:extLst>
      <p:ext uri="{BB962C8B-B14F-4D97-AF65-F5344CB8AC3E}">
        <p14:creationId xmlns:p14="http://schemas.microsoft.com/office/powerpoint/2010/main" val="670724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整體 參考多餘</a:t>
            </a:r>
            <a:r>
              <a:rPr lang="en-US" altLang="zh-TW" dirty="0" smtClean="0"/>
              <a:t>2</a:t>
            </a:r>
            <a:r>
              <a:rPr lang="zh-TW" altLang="en-US" dirty="0" smtClean="0"/>
              <a:t>個</a:t>
            </a:r>
            <a:r>
              <a:rPr lang="en-US" altLang="zh-TW" dirty="0" smtClean="0"/>
              <a:t>pixel</a:t>
            </a:r>
            <a:r>
              <a:rPr lang="zh-TW" altLang="en-US" dirty="0" smtClean="0"/>
              <a:t>以上</a:t>
            </a:r>
            <a:endParaRPr lang="en-US" altLang="zh-TW" dirty="0" smtClean="0"/>
          </a:p>
          <a:p>
            <a:r>
              <a:rPr lang="en-US" altLang="zh-TW" dirty="0" smtClean="0"/>
              <a:t> joint probability distribution </a:t>
            </a:r>
            <a:r>
              <a:rPr lang="zh-TW" altLang="en-US" dirty="0" smtClean="0"/>
              <a:t>描述</a:t>
            </a:r>
            <a:r>
              <a:rPr lang="en-US" altLang="zh-TW" dirty="0" smtClean="0"/>
              <a:t>5</a:t>
            </a:r>
            <a:r>
              <a:rPr lang="zh-TW" altLang="en-US" dirty="0" smtClean="0"/>
              <a:t>*</a:t>
            </a:r>
            <a:r>
              <a:rPr lang="en-US" altLang="zh-TW" dirty="0" smtClean="0"/>
              <a:t>5</a:t>
            </a:r>
            <a:r>
              <a:rPr lang="zh-TW" altLang="en-US" dirty="0" smtClean="0"/>
              <a:t>的機率分布</a:t>
            </a:r>
            <a:endParaRPr lang="en-US" altLang="zh-TW" dirty="0" smtClean="0"/>
          </a:p>
          <a:p>
            <a:r>
              <a:rPr lang="zh-TW" altLang="en-US" dirty="0" smtClean="0"/>
              <a:t>概率分布</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43</a:t>
            </a:fld>
            <a:endParaRPr lang="zh-TW" altLang="en-US"/>
          </a:p>
        </p:txBody>
      </p:sp>
    </p:spTree>
    <p:extLst>
      <p:ext uri="{BB962C8B-B14F-4D97-AF65-F5344CB8AC3E}">
        <p14:creationId xmlns:p14="http://schemas.microsoft.com/office/powerpoint/2010/main" val="3322978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44</a:t>
            </a:fld>
            <a:endParaRPr lang="zh-TW" altLang="en-US"/>
          </a:p>
        </p:txBody>
      </p:sp>
    </p:spTree>
    <p:extLst>
      <p:ext uri="{BB962C8B-B14F-4D97-AF65-F5344CB8AC3E}">
        <p14:creationId xmlns:p14="http://schemas.microsoft.com/office/powerpoint/2010/main" val="166624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辨認每一種</a:t>
            </a:r>
            <a:r>
              <a:rPr lang="en-US" altLang="zh-TW" dirty="0" smtClean="0"/>
              <a:t>texture </a:t>
            </a:r>
            <a:r>
              <a:rPr lang="zh-TW" altLang="en-US" dirty="0" smtClean="0"/>
              <a:t>都是一個不一樣的</a:t>
            </a:r>
            <a:r>
              <a:rPr lang="en-US" altLang="zh-TW" dirty="0" smtClean="0"/>
              <a:t>model</a:t>
            </a:r>
            <a:r>
              <a:rPr lang="zh-TW" altLang="en-US" dirty="0" smtClean="0"/>
              <a:t> 稱為</a:t>
            </a:r>
            <a:r>
              <a:rPr lang="en-US" altLang="zh-TW" dirty="0" smtClean="0"/>
              <a:t>ad</a:t>
            </a:r>
            <a:r>
              <a:rPr lang="zh-TW" altLang="en-US" dirty="0" smtClean="0"/>
              <a:t> </a:t>
            </a:r>
            <a:r>
              <a:rPr lang="en-US" altLang="zh-TW" dirty="0" smtClean="0"/>
              <a:t>hoc</a:t>
            </a:r>
            <a:endParaRPr lang="en-US" altLang="zh-TW" dirty="0"/>
          </a:p>
          <a:p>
            <a:r>
              <a:rPr lang="en-US" altLang="zh-TW" sz="900" dirty="0" smtClean="0"/>
              <a:t>Formal </a:t>
            </a:r>
            <a:r>
              <a:rPr lang="zh-TW" altLang="en-US" sz="900" dirty="0" smtClean="0"/>
              <a:t>正規的</a:t>
            </a:r>
            <a:endParaRPr lang="en-US" altLang="zh-TW" sz="900" dirty="0" smtClean="0"/>
          </a:p>
          <a:p>
            <a:r>
              <a:rPr lang="en-US" altLang="zh-TW" sz="900" dirty="0" smtClean="0"/>
              <a:t>Approach </a:t>
            </a:r>
            <a:r>
              <a:rPr lang="zh-TW" altLang="en-US" sz="900" dirty="0" smtClean="0"/>
              <a:t>方法</a:t>
            </a:r>
            <a:endParaRPr lang="en-US" altLang="zh-TW" sz="900" dirty="0" smtClean="0"/>
          </a:p>
          <a:p>
            <a:r>
              <a:rPr lang="en-US" altLang="zh-TW" sz="900" dirty="0" smtClean="0"/>
              <a:t>Precise </a:t>
            </a:r>
            <a:r>
              <a:rPr lang="zh-TW" altLang="en-US" sz="900" dirty="0" smtClean="0"/>
              <a:t>精準的</a:t>
            </a:r>
            <a:endParaRPr lang="en-US" altLang="zh-TW" sz="900" dirty="0" smtClean="0"/>
          </a:p>
          <a:p>
            <a:r>
              <a:rPr lang="en-US" altLang="zh-TW" sz="900" dirty="0" smtClean="0"/>
              <a:t>Ad hoc.</a:t>
            </a:r>
            <a:r>
              <a:rPr lang="zh-TW" altLang="en-US" sz="900" dirty="0" smtClean="0"/>
              <a:t>特別的 </a:t>
            </a:r>
            <a:r>
              <a:rPr lang="en-US" altLang="zh-TW" sz="900" dirty="0" smtClean="0"/>
              <a:t>(</a:t>
            </a:r>
            <a:r>
              <a:rPr lang="zh-TW" altLang="en-US" sz="900" dirty="0" smtClean="0"/>
              <a:t>專門</a:t>
            </a:r>
            <a:r>
              <a:rPr lang="en-US" altLang="zh-TW" sz="900" dirty="0" smtClean="0"/>
              <a:t>)</a:t>
            </a:r>
          </a:p>
          <a:p>
            <a:r>
              <a:rPr lang="en-US" altLang="zh-TW" sz="900" dirty="0" smtClean="0"/>
              <a:t>For</a:t>
            </a:r>
            <a:r>
              <a:rPr lang="en-US" altLang="zh-TW" sz="900" baseline="0" dirty="0" smtClean="0"/>
              <a:t> the most part</a:t>
            </a:r>
            <a:r>
              <a:rPr lang="zh-TW" altLang="en-US" sz="900" baseline="0" dirty="0" smtClean="0"/>
              <a:t> 主要的</a:t>
            </a:r>
            <a:r>
              <a:rPr lang="en-US" altLang="zh-TW" sz="900" baseline="0" dirty="0" smtClean="0"/>
              <a:t> </a:t>
            </a:r>
            <a:endParaRPr lang="en-US" altLang="zh-TW" sz="900"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a:t>
            </a:fld>
            <a:endParaRPr lang="zh-TW" altLang="en-US"/>
          </a:p>
        </p:txBody>
      </p:sp>
    </p:spTree>
    <p:extLst>
      <p:ext uri="{BB962C8B-B14F-4D97-AF65-F5344CB8AC3E}">
        <p14:creationId xmlns:p14="http://schemas.microsoft.com/office/powerpoint/2010/main" val="2914038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前面是</a:t>
            </a:r>
            <a:r>
              <a:rPr lang="en-US" altLang="zh-TW" dirty="0" smtClean="0"/>
              <a:t>pixel</a:t>
            </a:r>
            <a:r>
              <a:rPr lang="zh-TW" altLang="en-US" dirty="0" smtClean="0"/>
              <a:t>與</a:t>
            </a:r>
            <a:r>
              <a:rPr lang="en-US" altLang="zh-TW" dirty="0" smtClean="0"/>
              <a:t>pixel</a:t>
            </a:r>
            <a:r>
              <a:rPr lang="zh-TW" altLang="en-US" dirty="0" smtClean="0"/>
              <a:t>的關係</a:t>
            </a:r>
            <a:endParaRPr lang="en-US" altLang="zh-TW" dirty="0" smtClean="0"/>
          </a:p>
          <a:p>
            <a:r>
              <a:rPr lang="zh-TW" altLang="en-US" dirty="0" smtClean="0"/>
              <a:t>此處分析 </a:t>
            </a:r>
            <a:r>
              <a:rPr lang="en-US" altLang="zh-TW" dirty="0" smtClean="0"/>
              <a:t>primitive </a:t>
            </a:r>
            <a:r>
              <a:rPr lang="zh-TW" altLang="en-US" dirty="0" smtClean="0"/>
              <a:t>跟 </a:t>
            </a:r>
            <a:r>
              <a:rPr lang="en-US" altLang="zh-TW" dirty="0" smtClean="0"/>
              <a:t>primitive</a:t>
            </a:r>
            <a:r>
              <a:rPr lang="zh-TW" altLang="en-US" dirty="0" smtClean="0"/>
              <a:t>之間的關係</a:t>
            </a:r>
            <a:endParaRPr lang="en-US" altLang="zh-TW" dirty="0" smtClean="0"/>
          </a:p>
          <a:p>
            <a:endParaRPr lang="en-US" altLang="zh-TW" dirty="0" smtClean="0"/>
          </a:p>
          <a:p>
            <a:r>
              <a:rPr lang="zh-TW" altLang="zh-TW" dirty="0" smtClean="0"/>
              <a:t>強大的紋理量度考慮到了紋理基元之間而不是像素之間的共現。 </a:t>
            </a:r>
            <a:endParaRPr lang="en-US" altLang="zh-TW" dirty="0" smtClean="0"/>
          </a:p>
          <a:p>
            <a:r>
              <a:rPr lang="zh-TW" altLang="zh-TW" dirty="0" smtClean="0"/>
              <a:t>使用</a:t>
            </a:r>
            <a:r>
              <a:rPr lang="en-US" altLang="zh-TW" sz="1200" dirty="0" smtClean="0">
                <a:latin typeface="Times New Roman" panose="02020603050405020304" pitchFamily="18" charset="0"/>
                <a:cs typeface="Times New Roman" panose="02020603050405020304" pitchFamily="18" charset="0"/>
              </a:rPr>
              <a:t>primitives</a:t>
            </a:r>
            <a:r>
              <a:rPr lang="zh-TW" altLang="zh-TW" dirty="0" smtClean="0"/>
              <a:t>是具有特定屬性的</a:t>
            </a:r>
            <a:r>
              <a:rPr lang="en-US" altLang="zh-TW" sz="1200" dirty="0" smtClean="0">
                <a:latin typeface="Times New Roman" panose="02020603050405020304" pitchFamily="18" charset="0"/>
                <a:cs typeface="Times New Roman" panose="02020603050405020304" pitchFamily="18" charset="0"/>
              </a:rPr>
              <a:t>pixels</a:t>
            </a:r>
            <a:r>
              <a:rPr lang="zh-TW" altLang="en-US" sz="1200" dirty="0" smtClean="0">
                <a:latin typeface="Times New Roman" panose="02020603050405020304" pitchFamily="18" charset="0"/>
                <a:cs typeface="Times New Roman" panose="02020603050405020304" pitchFamily="18" charset="0"/>
              </a:rPr>
              <a:t>最大聯集組成</a:t>
            </a:r>
            <a:r>
              <a:rPr lang="zh-TW" altLang="zh-TW" dirty="0" smtClean="0"/>
              <a:t>。</a:t>
            </a:r>
            <a:endParaRPr lang="en-US" altLang="zh-TW" dirty="0" smtClean="0"/>
          </a:p>
          <a:p>
            <a:r>
              <a:rPr lang="zh-TW" altLang="en-US" dirty="0" smtClean="0"/>
              <a:t>若比較</a:t>
            </a:r>
            <a:r>
              <a:rPr lang="en-US" altLang="zh-TW" dirty="0" smtClean="0"/>
              <a:t>primitive</a:t>
            </a:r>
            <a:r>
              <a:rPr lang="zh-TW" altLang="en-US" dirty="0" smtClean="0"/>
              <a:t>之間的關聯會增加分析的完整性</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45</a:t>
            </a:fld>
            <a:endParaRPr lang="zh-TW" altLang="en-US"/>
          </a:p>
        </p:txBody>
      </p:sp>
    </p:spTree>
    <p:extLst>
      <p:ext uri="{BB962C8B-B14F-4D97-AF65-F5344CB8AC3E}">
        <p14:creationId xmlns:p14="http://schemas.microsoft.com/office/powerpoint/2010/main" val="3875505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smtClean="0"/>
              <a:t>其他屬性包括形狀的度量，或其局部屬性的變化。 </a:t>
            </a:r>
            <a:endParaRPr lang="en-US" altLang="zh-TW" dirty="0" smtClean="0"/>
          </a:p>
          <a:p>
            <a:r>
              <a:rPr lang="zh-TW" altLang="zh-TW" dirty="0" smtClean="0"/>
              <a:t>連接的組件 </a:t>
            </a:r>
            <a:endParaRPr lang="en-US" altLang="zh-TW" dirty="0" smtClean="0"/>
          </a:p>
          <a:p>
            <a:r>
              <a:rPr lang="zh-TW" altLang="zh-TW" dirty="0" smtClean="0"/>
              <a:t>升序/降序組件 </a:t>
            </a:r>
            <a:endParaRPr lang="en-US" altLang="zh-TW" dirty="0" smtClean="0"/>
          </a:p>
          <a:p>
            <a:r>
              <a:rPr lang="zh-TW" altLang="zh-TW" dirty="0" smtClean="0"/>
              <a:t>鞍座組件 </a:t>
            </a:r>
            <a:endParaRPr lang="en-US" altLang="zh-TW" dirty="0" smtClean="0"/>
          </a:p>
          <a:p>
            <a:r>
              <a:rPr lang="zh-TW" altLang="zh-TW" dirty="0" smtClean="0"/>
              <a:t>相對最大\最小分量 </a:t>
            </a:r>
            <a:endParaRPr lang="en-US" altLang="zh-TW" dirty="0" smtClean="0"/>
          </a:p>
          <a:p>
            <a:r>
              <a:rPr lang="zh-TW" altLang="zh-TW" dirty="0" smtClean="0"/>
              <a:t>中心軸組件</a:t>
            </a:r>
            <a:endParaRPr lang="en-US" altLang="zh-TW" dirty="0" smtClean="0"/>
          </a:p>
          <a:p>
            <a:endParaRPr lang="en-US" altLang="zh-TW" dirty="0" smtClean="0"/>
          </a:p>
          <a:p>
            <a:r>
              <a:rPr lang="en-US" altLang="zh-TW" dirty="0" smtClean="0"/>
              <a:t>Step1</a:t>
            </a:r>
            <a:r>
              <a:rPr lang="zh-TW" altLang="en-US" dirty="0" smtClean="0"/>
              <a:t>，需要建立完善的</a:t>
            </a:r>
            <a:r>
              <a:rPr lang="en-US" altLang="zh-TW" dirty="0" smtClean="0"/>
              <a:t>primitive</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46</a:t>
            </a:fld>
            <a:endParaRPr lang="zh-TW" altLang="en-US"/>
          </a:p>
        </p:txBody>
      </p:sp>
    </p:spTree>
    <p:extLst>
      <p:ext uri="{BB962C8B-B14F-4D97-AF65-F5344CB8AC3E}">
        <p14:creationId xmlns:p14="http://schemas.microsoft.com/office/powerpoint/2010/main" val="866366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Step2</a:t>
            </a:r>
          </a:p>
          <a:p>
            <a:r>
              <a:rPr lang="zh-TW" altLang="en-US" dirty="0" smtClean="0"/>
              <a:t>得到</a:t>
            </a:r>
            <a:r>
              <a:rPr lang="en-US" altLang="zh-TW" dirty="0" smtClean="0"/>
              <a:t>primitive</a:t>
            </a:r>
            <a:r>
              <a:rPr lang="zh-TW" altLang="en-US" dirty="0" smtClean="0"/>
              <a:t>的一些性質，屬性</a:t>
            </a:r>
            <a:endParaRPr lang="en-US" altLang="zh-TW"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47</a:t>
            </a:fld>
            <a:endParaRPr lang="zh-TW" altLang="en-US"/>
          </a:p>
        </p:txBody>
      </p:sp>
    </p:spTree>
    <p:extLst>
      <p:ext uri="{BB962C8B-B14F-4D97-AF65-F5344CB8AC3E}">
        <p14:creationId xmlns:p14="http://schemas.microsoft.com/office/powerpoint/2010/main" val="3319903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en-US" altLang="zh-TW" dirty="0" smtClean="0"/>
                  <a:t>Q</a:t>
                </a:r>
                <a:r>
                  <a:rPr lang="zh-TW" altLang="en-US" dirty="0" smtClean="0"/>
                  <a:t> </a:t>
                </a:r>
                <a:r>
                  <a:rPr lang="en-US" altLang="zh-TW" dirty="0" smtClean="0"/>
                  <a:t>set {primitive1, primmitive2,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T set {f(Q(1))=</a:t>
                </a:r>
                <a:r>
                  <a:rPr lang="en-US" altLang="zh-TW" sz="1200" dirty="0" smtClean="0">
                    <a:latin typeface="Times New Roman" panose="02020603050405020304" pitchFamily="18" charset="0"/>
                    <a:cs typeface="Times New Roman" panose="02020603050405020304" pitchFamily="18" charset="0"/>
                  </a:rPr>
                  <a:t>properties</a:t>
                </a:r>
                <a:r>
                  <a:rPr lang="en-US" altLang="zh-TW" dirty="0" smtClean="0"/>
                  <a:t>, f(Q(2))</a:t>
                </a:r>
                <a:r>
                  <a:rPr lang="en-US" altLang="zh-TW" sz="1200" dirty="0" smtClean="0">
                    <a:latin typeface="Times New Roman" panose="02020603050405020304" pitchFamily="18" charset="0"/>
                    <a:cs typeface="Times New Roman" panose="02020603050405020304" pitchFamily="18" charset="0"/>
                  </a:rPr>
                  <a:t>properties</a:t>
                </a:r>
                <a:r>
                  <a:rPr lang="en-US" altLang="zh-TW" dirty="0" smtClean="0"/>
                  <a:t>, ….}</a:t>
                </a:r>
                <a:r>
                  <a:rPr lang="zh-TW" altLang="en-US" dirty="0" smtClean="0"/>
                  <a:t> </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f(Q(1))=</a:t>
                </a:r>
                <a:r>
                  <a:rPr lang="en-US" altLang="zh-TW" sz="1200" dirty="0" smtClean="0">
                    <a:latin typeface="Times New Roman" panose="02020603050405020304" pitchFamily="18" charset="0"/>
                    <a:cs typeface="Times New Roman" panose="02020603050405020304" pitchFamily="18" charset="0"/>
                  </a:rPr>
                  <a:t>properties=t1</a:t>
                </a:r>
                <a:endParaRPr lang="en-US" altLang="zh-TW" dirty="0" smtClean="0"/>
              </a:p>
              <a:p>
                <a:endParaRPr lang="en-US" altLang="zh-TW" dirty="0" smtClean="0"/>
              </a:p>
              <a:p>
                <a:r>
                  <a:rPr lang="en-US" altLang="zh-TW" dirty="0" smtClean="0"/>
                  <a:t>F function</a:t>
                </a:r>
                <a:r>
                  <a:rPr lang="en-US" altLang="zh-TW" baseline="0" dirty="0" smtClean="0"/>
                  <a:t> </a:t>
                </a:r>
                <a:r>
                  <a:rPr lang="en-US" altLang="zh-TW" baseline="0" dirty="0" smtClean="0">
                    <a:sym typeface="Wingdings" panose="05000000000000000000" pitchFamily="2" charset="2"/>
                  </a:rPr>
                  <a:t></a:t>
                </a:r>
                <a:r>
                  <a:rPr lang="zh-TW" altLang="en-US" baseline="0" dirty="0" smtClean="0">
                    <a:sym typeface="Wingdings" panose="05000000000000000000" pitchFamily="2" charset="2"/>
                  </a:rPr>
                  <a:t>針對</a:t>
                </a:r>
                <a:r>
                  <a:rPr lang="en-US" altLang="zh-TW" baseline="0" dirty="0" smtClean="0">
                    <a:sym typeface="Wingdings" panose="05000000000000000000" pitchFamily="2" charset="2"/>
                  </a:rPr>
                  <a:t>Q</a:t>
                </a:r>
                <a:r>
                  <a:rPr lang="zh-TW" altLang="en-US" baseline="0" dirty="0" smtClean="0">
                    <a:sym typeface="Wingdings" panose="05000000000000000000" pitchFamily="2" charset="2"/>
                  </a:rPr>
                  <a:t>做統一處理 </a:t>
                </a:r>
                <a:r>
                  <a:rPr lang="en-US" altLang="zh-TW" baseline="0" dirty="0" smtClean="0">
                    <a:sym typeface="Wingdings" panose="05000000000000000000" pitchFamily="2" charset="2"/>
                  </a:rPr>
                  <a:t>(</a:t>
                </a:r>
                <a:r>
                  <a:rPr lang="zh-TW" altLang="en-US" baseline="0" dirty="0" smtClean="0">
                    <a:sym typeface="Wingdings" panose="05000000000000000000" pitchFamily="2" charset="2"/>
                  </a:rPr>
                  <a:t>計算平均亮度</a:t>
                </a:r>
                <a:r>
                  <a:rPr lang="en-US" altLang="zh-TW" baseline="0" dirty="0" smtClean="0">
                    <a:sym typeface="Wingdings" panose="05000000000000000000" pitchFamily="2" charset="2"/>
                  </a:rPr>
                  <a:t>)</a:t>
                </a:r>
              </a:p>
              <a:p>
                <a:endParaRPr lang="en-US" altLang="zh-TW" baseline="0" dirty="0" smtClean="0">
                  <a:sym typeface="Wingdings" panose="05000000000000000000" pitchFamily="2" charset="2"/>
                </a:endParaRPr>
              </a:p>
              <a:p>
                <a:r>
                  <a:rPr lang="en-US" altLang="zh-TW" baseline="0" dirty="0" smtClean="0">
                    <a:sym typeface="Wingdings" panose="05000000000000000000" pitchFamily="2" charset="2"/>
                  </a:rPr>
                  <a:t>S </a:t>
                </a:r>
                <a:r>
                  <a:rPr lang="zh-TW" altLang="en-US" baseline="0" dirty="0" smtClean="0">
                    <a:sym typeface="Wingdings" panose="05000000000000000000" pitchFamily="2" charset="2"/>
                  </a:rPr>
                  <a:t>空間中的關係 </a:t>
                </a:r>
                <a:r>
                  <a:rPr lang="en-US" altLang="zh-TW" baseline="0" dirty="0" smtClean="0">
                    <a:sym typeface="Wingdings" panose="05000000000000000000" pitchFamily="2" charset="2"/>
                  </a:rPr>
                  <a:t>(</a:t>
                </a:r>
                <a:r>
                  <a:rPr lang="en-US" altLang="zh-TW" dirty="0" smtClean="0"/>
                  <a:t>primitive1</a:t>
                </a:r>
                <a:r>
                  <a:rPr lang="zh-TW" altLang="en-US" dirty="0" smtClean="0"/>
                  <a:t>的中心距離 與 </a:t>
                </a:r>
                <a:r>
                  <a:rPr lang="en-US" altLang="zh-TW" dirty="0" smtClean="0"/>
                  <a:t>primmitive2</a:t>
                </a:r>
                <a:r>
                  <a:rPr lang="zh-TW" altLang="en-US" dirty="0" smtClean="0"/>
                  <a:t>的中心距離差異</a:t>
                </a:r>
                <a:r>
                  <a:rPr lang="en-US" altLang="zh-TW" baseline="0" dirty="0" smtClean="0">
                    <a:sym typeface="Wingdings" panose="05000000000000000000" pitchFamily="2" charset="2"/>
                  </a:rPr>
                  <a:t>)</a:t>
                </a:r>
                <a:r>
                  <a:rPr lang="zh-TW" altLang="en-US" baseline="0" dirty="0" smtClean="0">
                    <a:sym typeface="Wingdings" panose="05000000000000000000" pitchFamily="2" charset="2"/>
                  </a:rPr>
                  <a:t> </a:t>
                </a:r>
                <a:r>
                  <a:rPr lang="en-US" altLang="zh-TW" dirty="0" smtClean="0"/>
                  <a:t>primitive1, primmitive2</a:t>
                </a:r>
                <a:r>
                  <a:rPr lang="zh-TW" altLang="en-US" dirty="0" smtClean="0"/>
                  <a:t>可以表示為兩種不同的石頭</a:t>
                </a:r>
                <a:endParaRPr lang="en-US" altLang="zh-TW" dirty="0" smtClean="0"/>
              </a:p>
              <a:p>
                <a:r>
                  <a:rPr lang="en-US" altLang="zh-TW" dirty="0" smtClean="0"/>
                  <a:t>#</a:t>
                </a:r>
                <a:r>
                  <a:rPr lang="en-US" altLang="zh-TW" baseline="0" dirty="0" smtClean="0"/>
                  <a:t> number of </a:t>
                </a:r>
              </a:p>
              <a:p>
                <a:r>
                  <a:rPr lang="zh-TW" altLang="en-US" baseline="0" dirty="0" smtClean="0"/>
                  <a:t>比較</a:t>
                </a:r>
                <a:r>
                  <a:rPr lang="en-US" altLang="zh-TW" baseline="0" dirty="0" smtClean="0"/>
                  <a:t>P(t1 t2) = q1</a:t>
                </a:r>
                <a:r>
                  <a:rPr lang="zh-TW" altLang="en-US" baseline="0" dirty="0" smtClean="0"/>
                  <a:t>與</a:t>
                </a:r>
                <a:r>
                  <a:rPr lang="en-US" altLang="zh-TW" baseline="0" dirty="0" smtClean="0"/>
                  <a:t>q2</a:t>
                </a:r>
                <a:r>
                  <a:rPr lang="zh-TW" altLang="en-US" baseline="0" dirty="0" smtClean="0"/>
                  <a:t>屬於某空間距離後滿足</a:t>
                </a:r>
                <a:r>
                  <a:rPr lang="en-US" altLang="zh-TW" baseline="0" dirty="0" smtClean="0"/>
                  <a:t>f(q1)=t1</a:t>
                </a:r>
                <a:r>
                  <a:rPr lang="zh-TW" altLang="en-US" baseline="0" dirty="0" smtClean="0"/>
                  <a:t>且</a:t>
                </a:r>
                <a:r>
                  <a:rPr lang="en-US" altLang="zh-TW" baseline="0" dirty="0" smtClean="0"/>
                  <a:t>f(q2)=t2/</a:t>
                </a:r>
                <a:r>
                  <a:rPr lang="zh-TW" altLang="en-US" baseline="0" dirty="0" smtClean="0"/>
                  <a:t>空間中的距離 </a:t>
                </a:r>
                <a:endParaRPr lang="en-US" altLang="zh-TW" baseline="0" dirty="0" smtClean="0"/>
              </a:p>
              <a:p>
                <a:r>
                  <a:rPr lang="en-US" altLang="zh-TW" dirty="0" smtClean="0"/>
                  <a:t>T1</a:t>
                </a:r>
                <a:r>
                  <a:rPr lang="en-US" altLang="zh-TW" baseline="0" dirty="0" smtClean="0"/>
                  <a:t> t2 </a:t>
                </a:r>
                <a:r>
                  <a:rPr lang="zh-TW" altLang="en-US" baseline="0" dirty="0" smtClean="0"/>
                  <a:t>在</a:t>
                </a:r>
                <a:r>
                  <a:rPr lang="en-US" altLang="zh-TW" baseline="0" dirty="0" smtClean="0"/>
                  <a:t>S</a:t>
                </a:r>
                <a:r>
                  <a:rPr lang="zh-TW" altLang="en-US" baseline="0" dirty="0" smtClean="0"/>
                  <a:t>空間中，滿足條件的</a:t>
                </a:r>
                <a:r>
                  <a:rPr lang="zh-TW" altLang="en-US" dirty="0" smtClean="0"/>
                  <a:t>比率有多少</a:t>
                </a:r>
                <a:endParaRPr lang="en-US" altLang="zh-TW" dirty="0" smtClean="0"/>
              </a:p>
              <a:p>
                <a:endParaRPr lang="en-US" altLang="zh-TW" baseline="0" dirty="0" smtClean="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48</a:t>
            </a:fld>
            <a:endParaRPr lang="zh-TW" altLang="en-US"/>
          </a:p>
        </p:txBody>
      </p:sp>
    </p:spTree>
    <p:extLst>
      <p:ext uri="{BB962C8B-B14F-4D97-AF65-F5344CB8AC3E}">
        <p14:creationId xmlns:p14="http://schemas.microsoft.com/office/powerpoint/2010/main" val="2259085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smtClean="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49</a:t>
            </a:fld>
            <a:endParaRPr lang="zh-TW" altLang="en-US"/>
          </a:p>
        </p:txBody>
      </p:sp>
    </p:spTree>
    <p:extLst>
      <p:ext uri="{BB962C8B-B14F-4D97-AF65-F5344CB8AC3E}">
        <p14:creationId xmlns:p14="http://schemas.microsoft.com/office/powerpoint/2010/main" val="726805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50</a:t>
            </a:fld>
            <a:endParaRPr lang="zh-TW" altLang="en-US"/>
          </a:p>
        </p:txBody>
      </p:sp>
    </p:spTree>
    <p:extLst>
      <p:ext uri="{BB962C8B-B14F-4D97-AF65-F5344CB8AC3E}">
        <p14:creationId xmlns:p14="http://schemas.microsoft.com/office/powerpoint/2010/main" val="374922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自相關 </a:t>
            </a:r>
            <a:r>
              <a:rPr lang="en-US" altLang="zh-TW" dirty="0" smtClean="0"/>
              <a:t>autocorrelation</a:t>
            </a:r>
          </a:p>
          <a:p>
            <a:pPr marL="228600" indent="-228600">
              <a:buAutoNum type="arabicPeriod"/>
            </a:pPr>
            <a:r>
              <a:rPr lang="zh-TW" altLang="en-US" dirty="0" smtClean="0"/>
              <a:t>先找出</a:t>
            </a:r>
            <a:r>
              <a:rPr lang="en-US" altLang="zh-TW" dirty="0" smtClean="0"/>
              <a:t>primitive </a:t>
            </a:r>
            <a:r>
              <a:rPr lang="zh-TW" altLang="en-US" dirty="0" smtClean="0"/>
              <a:t>大小</a:t>
            </a:r>
            <a:r>
              <a:rPr lang="en-US" altLang="zh-TW" dirty="0" smtClean="0"/>
              <a:t>(Corse</a:t>
            </a:r>
            <a:r>
              <a:rPr lang="zh-TW" altLang="en-US" dirty="0" smtClean="0"/>
              <a:t> </a:t>
            </a:r>
            <a:r>
              <a:rPr lang="en-US" altLang="zh-TW" dirty="0" smtClean="0"/>
              <a:t>or fine)</a:t>
            </a:r>
          </a:p>
          <a:p>
            <a:pPr marL="228600" indent="-228600">
              <a:buAutoNum type="arabicPeriod"/>
            </a:pPr>
            <a:endParaRPr lang="en-US" altLang="zh-TW" dirty="0" smtClean="0"/>
          </a:p>
          <a:p>
            <a:r>
              <a:rPr lang="zh-TW" altLang="zh-TW" dirty="0" smtClean="0"/>
              <a:t>紋理與圖像上灰度原語的空間大小有關 </a:t>
            </a:r>
            <a:endParaRPr lang="en-US" altLang="zh-TW" dirty="0" smtClean="0"/>
          </a:p>
          <a:p>
            <a:r>
              <a:rPr lang="zh-TW" altLang="zh-TW" dirty="0" smtClean="0"/>
              <a:t>較大</a:t>
            </a:r>
            <a:r>
              <a:rPr lang="en-US" altLang="zh-TW" dirty="0" smtClean="0"/>
              <a:t>size </a:t>
            </a:r>
            <a:r>
              <a:rPr lang="zh-TW" altLang="en-US" dirty="0" smtClean="0"/>
              <a:t>的</a:t>
            </a:r>
            <a:r>
              <a:rPr lang="en-US" altLang="zh-TW" sz="1200" dirty="0" smtClean="0">
                <a:latin typeface="Times New Roman" panose="02020603050405020304" pitchFamily="18" charset="0"/>
                <a:cs typeface="Times New Roman" panose="02020603050405020304" pitchFamily="18" charset="0"/>
              </a:rPr>
              <a:t>gray level primitives</a:t>
            </a:r>
            <a:r>
              <a:rPr lang="zh-TW" altLang="zh-TW" dirty="0" smtClean="0"/>
              <a:t>表示較粗糙的紋理 </a:t>
            </a:r>
            <a:endParaRPr lang="en-US" altLang="zh-TW" dirty="0" smtClean="0"/>
          </a:p>
          <a:p>
            <a:r>
              <a:rPr lang="zh-TW" altLang="zh-TW" dirty="0" smtClean="0"/>
              <a:t>較小</a:t>
            </a:r>
            <a:r>
              <a:rPr lang="en-US" altLang="zh-TW" dirty="0" smtClean="0"/>
              <a:t>size</a:t>
            </a:r>
            <a:r>
              <a:rPr lang="zh-TW" altLang="en-US" dirty="0" smtClean="0"/>
              <a:t> </a:t>
            </a:r>
            <a:r>
              <a:rPr lang="zh-TW" altLang="zh-TW" dirty="0" smtClean="0"/>
              <a:t>的</a:t>
            </a:r>
            <a:r>
              <a:rPr lang="en-US" altLang="zh-TW" sz="1200" dirty="0" smtClean="0">
                <a:latin typeface="Times New Roman" panose="02020603050405020304" pitchFamily="18" charset="0"/>
                <a:cs typeface="Times New Roman" panose="02020603050405020304" pitchFamily="18" charset="0"/>
              </a:rPr>
              <a:t>gray level primitives</a:t>
            </a:r>
            <a:r>
              <a:rPr lang="zh-TW" altLang="zh-TW" dirty="0" smtClean="0"/>
              <a:t>表示較精細的紋理 </a:t>
            </a:r>
            <a:endParaRPr lang="en-US" altLang="zh-TW" dirty="0" smtClean="0"/>
          </a:p>
          <a:p>
            <a:r>
              <a:rPr lang="zh-TW" altLang="zh-TW" dirty="0" smtClean="0"/>
              <a:t>自相關功能是描述</a:t>
            </a:r>
            <a:r>
              <a:rPr lang="en-US" altLang="zh-TW" sz="1200" dirty="0" smtClean="0">
                <a:latin typeface="Times New Roman" panose="02020603050405020304" pitchFamily="18" charset="0"/>
                <a:cs typeface="Times New Roman" panose="02020603050405020304" pitchFamily="18" charset="0"/>
              </a:rPr>
              <a:t>gray level primitives</a:t>
            </a:r>
            <a:r>
              <a:rPr lang="zh-TW" altLang="en-US" sz="1200" dirty="0" smtClean="0">
                <a:latin typeface="Times New Roman" panose="02020603050405020304" pitchFamily="18" charset="0"/>
                <a:cs typeface="Times New Roman" panose="02020603050405020304" pitchFamily="18" charset="0"/>
              </a:rPr>
              <a:t> 的</a:t>
            </a:r>
            <a:r>
              <a:rPr lang="en-US" altLang="zh-TW" sz="1200" dirty="0" smtClean="0">
                <a:latin typeface="Times New Roman" panose="02020603050405020304" pitchFamily="18" charset="0"/>
                <a:cs typeface="Times New Roman" panose="02020603050405020304" pitchFamily="18" charset="0"/>
              </a:rPr>
              <a:t>size</a:t>
            </a:r>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51</a:t>
            </a:fld>
            <a:endParaRPr lang="zh-TW" altLang="en-US"/>
          </a:p>
        </p:txBody>
      </p:sp>
    </p:spTree>
    <p:extLst>
      <p:ext uri="{BB962C8B-B14F-4D97-AF65-F5344CB8AC3E}">
        <p14:creationId xmlns:p14="http://schemas.microsoft.com/office/powerpoint/2010/main" val="3112835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a:t>
            </a:r>
            <a:r>
              <a:rPr lang="en-US" altLang="zh-TW" dirty="0" smtClean="0"/>
              <a:t>1D</a:t>
            </a:r>
            <a:r>
              <a:rPr lang="zh-TW" altLang="en-US" dirty="0" smtClean="0"/>
              <a:t>來比較的話</a:t>
            </a:r>
            <a:endParaRPr lang="en-US" altLang="zh-TW" dirty="0" smtClean="0"/>
          </a:p>
          <a:p>
            <a:r>
              <a:rPr lang="zh-TW" altLang="en-US" dirty="0" smtClean="0"/>
              <a:t>自己跟自己的相關程度比較</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52</a:t>
            </a:fld>
            <a:endParaRPr lang="en-US"/>
          </a:p>
        </p:txBody>
      </p:sp>
    </p:spTree>
    <p:extLst>
      <p:ext uri="{BB962C8B-B14F-4D97-AF65-F5344CB8AC3E}">
        <p14:creationId xmlns:p14="http://schemas.microsoft.com/office/powerpoint/2010/main" val="2182044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連續 </a:t>
            </a:r>
            <a:endParaRPr lang="en-US" altLang="zh-TW" dirty="0" smtClean="0"/>
          </a:p>
          <a:p>
            <a:r>
              <a:rPr lang="zh-TW" altLang="en-US" dirty="0" smtClean="0"/>
              <a:t>離散</a:t>
            </a:r>
            <a:endParaRPr lang="en-US" altLang="zh-TW" dirty="0" smtClean="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53</a:t>
            </a:fld>
            <a:endParaRPr lang="zh-TW" altLang="en-US"/>
          </a:p>
        </p:txBody>
      </p:sp>
    </p:spTree>
    <p:extLst>
      <p:ext uri="{BB962C8B-B14F-4D97-AF65-F5344CB8AC3E}">
        <p14:creationId xmlns:p14="http://schemas.microsoft.com/office/powerpoint/2010/main" val="2137799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N </a:t>
            </a:r>
            <a:r>
              <a:rPr lang="zh-TW" altLang="en-US" dirty="0" smtClean="0"/>
              <a:t>棋盤上多少塊</a:t>
            </a:r>
            <a:r>
              <a:rPr lang="en-US" altLang="zh-TW" dirty="0" smtClean="0"/>
              <a:t>(8</a:t>
            </a:r>
            <a:r>
              <a:rPr lang="zh-TW" altLang="en-US" dirty="0" smtClean="0"/>
              <a:t>塊</a:t>
            </a:r>
            <a:r>
              <a:rPr lang="en-US" altLang="zh-TW" dirty="0" smtClean="0"/>
              <a:t>)</a:t>
            </a:r>
          </a:p>
          <a:p>
            <a:r>
              <a:rPr lang="en-US" altLang="zh-TW" dirty="0" smtClean="0"/>
              <a:t>K stride(</a:t>
            </a:r>
            <a:r>
              <a:rPr lang="zh-TW" altLang="en-US" dirty="0" smtClean="0"/>
              <a:t>位移量</a:t>
            </a:r>
            <a:r>
              <a:rPr lang="en-US" altLang="zh-TW" dirty="0" smtClean="0"/>
              <a:t>)</a:t>
            </a:r>
          </a:p>
          <a:p>
            <a:r>
              <a:rPr lang="en-US" altLang="zh-TW" dirty="0" smtClean="0"/>
              <a:t>F intensity(</a:t>
            </a:r>
            <a:r>
              <a:rPr lang="zh-TW" altLang="en-US" dirty="0" smtClean="0"/>
              <a:t>黑</a:t>
            </a:r>
            <a:r>
              <a:rPr lang="en-US" altLang="zh-TW" dirty="0" smtClean="0"/>
              <a:t>0</a:t>
            </a:r>
            <a:r>
              <a:rPr lang="zh-TW" altLang="en-US" dirty="0" smtClean="0"/>
              <a:t> 白</a:t>
            </a:r>
            <a:r>
              <a:rPr lang="en-US" altLang="zh-TW" dirty="0" smtClean="0"/>
              <a:t>1)</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54</a:t>
            </a:fld>
            <a:endParaRPr lang="en-US"/>
          </a:p>
        </p:txBody>
      </p:sp>
    </p:spTree>
    <p:extLst>
      <p:ext uri="{BB962C8B-B14F-4D97-AF65-F5344CB8AC3E}">
        <p14:creationId xmlns:p14="http://schemas.microsoft.com/office/powerpoint/2010/main" val="6516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Obey </a:t>
            </a:r>
            <a:r>
              <a:rPr lang="zh-TW" altLang="en-US" dirty="0" smtClean="0"/>
              <a:t>服從 一些屬性 </a:t>
            </a:r>
            <a:endParaRPr lang="en-US" altLang="zh-TW" dirty="0" smtClean="0"/>
          </a:p>
          <a:p>
            <a:r>
              <a:rPr lang="en-US" altLang="zh-TW" dirty="0" smtClean="0"/>
              <a:t>(</a:t>
            </a:r>
            <a:r>
              <a:rPr lang="zh-TW" altLang="en-US" dirty="0" smtClean="0"/>
              <a:t>某些區塊一職重複</a:t>
            </a:r>
            <a:r>
              <a:rPr lang="en-US" altLang="zh-TW" dirty="0" smtClean="0"/>
              <a:t>)</a:t>
            </a:r>
          </a:p>
          <a:p>
            <a:r>
              <a:rPr lang="en-US" altLang="zh-TW" dirty="0" smtClean="0"/>
              <a:t>Degree </a:t>
            </a:r>
            <a:r>
              <a:rPr lang="zh-TW" altLang="en-US" dirty="0" smtClean="0"/>
              <a:t>程度 </a:t>
            </a:r>
            <a:r>
              <a:rPr lang="en-US" altLang="zh-TW" dirty="0" smtClean="0"/>
              <a:t>(</a:t>
            </a:r>
            <a:r>
              <a:rPr lang="zh-TW" altLang="en-US" dirty="0" smtClean="0"/>
              <a:t>左一</a:t>
            </a:r>
            <a:r>
              <a:rPr lang="en-US" altLang="zh-TW" dirty="0" smtClean="0"/>
              <a:t>)</a:t>
            </a:r>
            <a:r>
              <a:rPr lang="zh-TW" altLang="en-US" dirty="0" smtClean="0"/>
              <a:t>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a:t>
            </a:fld>
            <a:endParaRPr lang="zh-TW" altLang="en-US"/>
          </a:p>
        </p:txBody>
      </p:sp>
    </p:spTree>
    <p:extLst>
      <p:ext uri="{BB962C8B-B14F-4D97-AF65-F5344CB8AC3E}">
        <p14:creationId xmlns:p14="http://schemas.microsoft.com/office/powerpoint/2010/main" val="3107172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0</a:t>
            </a:r>
            <a:r>
              <a:rPr lang="zh-TW" altLang="en-US" dirty="0" smtClean="0"/>
              <a:t>是黑 </a:t>
            </a:r>
            <a:r>
              <a:rPr lang="en-US" altLang="zh-TW" dirty="0" smtClean="0"/>
              <a:t>1</a:t>
            </a:r>
            <a:r>
              <a:rPr lang="zh-TW" altLang="en-US" dirty="0" smtClean="0"/>
              <a:t>是白</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55</a:t>
            </a:fld>
            <a:endParaRPr lang="en-US"/>
          </a:p>
        </p:txBody>
      </p:sp>
    </p:spTree>
    <p:extLst>
      <p:ext uri="{BB962C8B-B14F-4D97-AF65-F5344CB8AC3E}">
        <p14:creationId xmlns:p14="http://schemas.microsoft.com/office/powerpoint/2010/main" val="32853737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上面</a:t>
            </a:r>
            <a:r>
              <a:rPr lang="en-US" altLang="zh-TW" dirty="0" smtClean="0"/>
              <a:t>coarse</a:t>
            </a:r>
          </a:p>
          <a:p>
            <a:r>
              <a:rPr lang="zh-TW" altLang="en-US" dirty="0" smtClean="0"/>
              <a:t>下面 </a:t>
            </a:r>
            <a:r>
              <a:rPr lang="en-US" altLang="zh-TW" dirty="0" smtClean="0"/>
              <a:t>fine</a:t>
            </a:r>
            <a:endParaRPr lang="zh-TW" altLang="en-US" dirty="0"/>
          </a:p>
        </p:txBody>
      </p:sp>
      <p:sp>
        <p:nvSpPr>
          <p:cNvPr id="4" name="投影片編號版面配置區 3"/>
          <p:cNvSpPr>
            <a:spLocks noGrp="1"/>
          </p:cNvSpPr>
          <p:nvPr>
            <p:ph type="sldNum" sz="quarter" idx="10"/>
          </p:nvPr>
        </p:nvSpPr>
        <p:spPr/>
        <p:txBody>
          <a:bodyPr/>
          <a:lstStyle/>
          <a:p>
            <a:fld id="{3E079603-A446-4351-803F-97E8D98C8489}" type="slidenum">
              <a:rPr lang="en-US" smtClean="0"/>
              <a:t>56</a:t>
            </a:fld>
            <a:endParaRPr lang="en-US"/>
          </a:p>
        </p:txBody>
      </p:sp>
    </p:spTree>
    <p:extLst>
      <p:ext uri="{BB962C8B-B14F-4D97-AF65-F5344CB8AC3E}">
        <p14:creationId xmlns:p14="http://schemas.microsoft.com/office/powerpoint/2010/main" val="351147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2D </a:t>
            </a:r>
          </a:p>
          <a:p>
            <a:r>
              <a:rPr lang="zh-TW" altLang="en-US" dirty="0" smtClean="0"/>
              <a:t>除了</a:t>
            </a:r>
            <a:r>
              <a:rPr lang="en-US" altLang="zh-TW" dirty="0" smtClean="0"/>
              <a:t>image</a:t>
            </a:r>
            <a:r>
              <a:rPr lang="zh-TW" altLang="en-US" dirty="0" smtClean="0"/>
              <a:t> 還可以用在訊號處理</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57</a:t>
            </a:fld>
            <a:endParaRPr lang="zh-TW" altLang="en-US"/>
          </a:p>
        </p:txBody>
      </p:sp>
    </p:spTree>
    <p:extLst>
      <p:ext uri="{BB962C8B-B14F-4D97-AF65-F5344CB8AC3E}">
        <p14:creationId xmlns:p14="http://schemas.microsoft.com/office/powerpoint/2010/main" val="131333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smtClean="0"/>
              <a:t>常規和隨機： </a:t>
            </a:r>
            <a:endParaRPr lang="en-US" altLang="zh-TW" dirty="0" smtClean="0"/>
          </a:p>
          <a:p>
            <a:r>
              <a:rPr lang="zh-TW" altLang="zh-TW" dirty="0" smtClean="0"/>
              <a:t>常規紋理</a:t>
            </a:r>
            <a:r>
              <a:rPr lang="en-US" altLang="zh-TW" dirty="0" smtClean="0">
                <a:sym typeface="Wingdings" panose="05000000000000000000" pitchFamily="2" charset="2"/>
              </a:rPr>
              <a:t></a:t>
            </a:r>
            <a:r>
              <a:rPr lang="zh-TW" altLang="zh-TW" dirty="0" smtClean="0"/>
              <a:t>將出現峰谷 </a:t>
            </a:r>
            <a:endParaRPr lang="en-US" altLang="zh-TW" dirty="0" smtClean="0"/>
          </a:p>
          <a:p>
            <a:r>
              <a:rPr lang="zh-TW" altLang="zh-TW" dirty="0" smtClean="0"/>
              <a:t>隨機紋理</a:t>
            </a:r>
            <a:r>
              <a:rPr lang="en-US" altLang="zh-TW" dirty="0" smtClean="0">
                <a:sym typeface="Wingdings" panose="05000000000000000000" pitchFamily="2" charset="2"/>
              </a:rPr>
              <a:t></a:t>
            </a:r>
            <a:r>
              <a:rPr lang="zh-TW" altLang="zh-TW" dirty="0" smtClean="0"/>
              <a:t>僅在[0,0]達到峰值；峰寬給出了紋理的大小 </a:t>
            </a:r>
            <a:endParaRPr lang="en-US" altLang="zh-TW" dirty="0" smtClean="0"/>
          </a:p>
          <a:p>
            <a:endParaRPr lang="en-US" altLang="zh-TW" dirty="0" smtClean="0"/>
          </a:p>
          <a:p>
            <a:r>
              <a:rPr lang="zh-TW" altLang="zh-TW" dirty="0" smtClean="0"/>
              <a:t>粗和細： </a:t>
            </a:r>
            <a:endParaRPr lang="en-US" altLang="zh-TW" dirty="0" smtClean="0"/>
          </a:p>
          <a:p>
            <a:r>
              <a:rPr lang="zh-TW" altLang="zh-TW" dirty="0" smtClean="0"/>
              <a:t>粗紋理</a:t>
            </a:r>
            <a:r>
              <a:rPr lang="en-US" altLang="zh-TW" dirty="0" smtClean="0">
                <a:sym typeface="Wingdings" panose="05000000000000000000" pitchFamily="2" charset="2"/>
              </a:rPr>
              <a:t></a:t>
            </a:r>
            <a:r>
              <a:rPr lang="zh-TW" altLang="zh-TW" dirty="0" smtClean="0"/>
              <a:t>緩慢下降</a:t>
            </a:r>
            <a:endParaRPr lang="en-US" altLang="zh-TW" dirty="0" smtClean="0"/>
          </a:p>
          <a:p>
            <a:r>
              <a:rPr lang="en-US" altLang="zh-TW" dirty="0" smtClean="0">
                <a:latin typeface="Times New Roman" panose="02020603050405020304" pitchFamily="18" charset="0"/>
                <a:cs typeface="Times New Roman" panose="02020603050405020304" pitchFamily="18" charset="0"/>
                <a:sym typeface="Wingdings" panose="05000000000000000000" pitchFamily="2" charset="2"/>
              </a:rPr>
              <a:t>Fine</a:t>
            </a:r>
            <a:r>
              <a:rPr lang="zh-TW" altLang="en-US" dirty="0" smtClean="0">
                <a:latin typeface="Times New Roman" panose="02020603050405020304" pitchFamily="18" charset="0"/>
                <a:cs typeface="Times New Roman" panose="02020603050405020304" pitchFamily="18" charset="0"/>
                <a:sym typeface="Wingdings" panose="05000000000000000000" pitchFamily="2" charset="2"/>
              </a:rPr>
              <a:t>紋理 </a:t>
            </a:r>
            <a:r>
              <a:rPr lang="en-US" altLang="zh-TW" dirty="0" smtClean="0">
                <a:latin typeface="Times New Roman" panose="02020603050405020304" pitchFamily="18" charset="0"/>
                <a:cs typeface="Times New Roman" panose="02020603050405020304" pitchFamily="18" charset="0"/>
                <a:sym typeface="Wingdings" panose="05000000000000000000" pitchFamily="2" charset="2"/>
              </a:rPr>
              <a:t></a:t>
            </a:r>
            <a:r>
              <a:rPr lang="zh-TW" altLang="zh-TW" dirty="0" smtClean="0"/>
              <a:t>迅速下降</a:t>
            </a:r>
            <a:endParaRPr lang="zh-TW" altLang="en-US" b="1"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58</a:t>
            </a:fld>
            <a:endParaRPr lang="zh-TW" altLang="en-US"/>
          </a:p>
        </p:txBody>
      </p:sp>
    </p:spTree>
    <p:extLst>
      <p:ext uri="{BB962C8B-B14F-4D97-AF65-F5344CB8AC3E}">
        <p14:creationId xmlns:p14="http://schemas.microsoft.com/office/powerpoint/2010/main" val="1614299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59</a:t>
            </a:fld>
            <a:endParaRPr lang="zh-TW" altLang="en-US"/>
          </a:p>
        </p:txBody>
      </p:sp>
    </p:spTree>
    <p:extLst>
      <p:ext uri="{BB962C8B-B14F-4D97-AF65-F5344CB8AC3E}">
        <p14:creationId xmlns:p14="http://schemas.microsoft.com/office/powerpoint/2010/main" val="3216246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以往在分析</a:t>
            </a:r>
            <a:r>
              <a:rPr lang="en-US" altLang="zh-TW" dirty="0" smtClean="0"/>
              <a:t>texture</a:t>
            </a:r>
            <a:r>
              <a:rPr lang="zh-TW" altLang="en-US" dirty="0" smtClean="0"/>
              <a:t>可能都會是針對</a:t>
            </a:r>
            <a:r>
              <a:rPr lang="en-US" altLang="zh-TW" dirty="0" err="1" smtClean="0"/>
              <a:t>x,y</a:t>
            </a:r>
            <a:r>
              <a:rPr lang="zh-TW" altLang="en-US" dirty="0" smtClean="0"/>
              <a:t>最標對應到的</a:t>
            </a:r>
            <a:r>
              <a:rPr lang="en-US" altLang="zh-TW" dirty="0" smtClean="0"/>
              <a:t>intensity</a:t>
            </a:r>
          </a:p>
          <a:p>
            <a:endParaRPr lang="en-US" altLang="zh-TW" dirty="0" smtClean="0"/>
          </a:p>
          <a:p>
            <a:r>
              <a:rPr lang="zh-TW" altLang="en-US" dirty="0" smtClean="0"/>
              <a:t>這小節講解不一樣的方式，如：傅立葉轉換 </a:t>
            </a:r>
            <a:r>
              <a:rPr lang="en-US" altLang="zh-TW" dirty="0" smtClean="0"/>
              <a:t>Spatial</a:t>
            </a:r>
            <a:r>
              <a:rPr lang="en-US" altLang="zh-TW" baseline="0" dirty="0" smtClean="0"/>
              <a:t> domain </a:t>
            </a:r>
            <a:r>
              <a:rPr lang="en-US" altLang="zh-TW" baseline="0" dirty="0" smtClean="0">
                <a:sym typeface="Wingdings" panose="05000000000000000000" pitchFamily="2" charset="2"/>
              </a:rPr>
              <a:t> frequency domain</a:t>
            </a:r>
            <a:endParaRPr lang="en-US" altLang="zh-TW" dirty="0" smtClean="0"/>
          </a:p>
          <a:p>
            <a:endParaRPr lang="en-US" altLang="zh-TW" dirty="0" smtClean="0"/>
          </a:p>
          <a:p>
            <a:r>
              <a:rPr lang="zh-TW" altLang="en-US" dirty="0" smtClean="0"/>
              <a:t>在紋理分析的數字變換方法中，</a:t>
            </a:r>
            <a:r>
              <a:rPr lang="en-US" altLang="zh-TW" sz="1200" dirty="0" smtClean="0">
                <a:latin typeface="Times New Roman" panose="02020603050405020304" pitchFamily="18" charset="0"/>
                <a:cs typeface="Times New Roman" panose="02020603050405020304" pitchFamily="18" charset="0"/>
              </a:rPr>
              <a:t>Digital Transform Methods</a:t>
            </a:r>
            <a:r>
              <a:rPr lang="zh-TW" altLang="en-US" dirty="0" smtClean="0"/>
              <a:t>通常將圖像劃分為</a:t>
            </a:r>
            <a:r>
              <a:rPr lang="zh-TW" altLang="en-US" b="1" dirty="0" smtClean="0"/>
              <a:t>不重疊的小正方形子圖像。 </a:t>
            </a:r>
            <a:r>
              <a:rPr lang="en-US" altLang="zh-TW" b="1" dirty="0" smtClean="0"/>
              <a:t>(</a:t>
            </a:r>
            <a:r>
              <a:rPr lang="zh-TW" altLang="en-US" b="1" dirty="0" smtClean="0"/>
              <a:t>達到更好的結果，每一塊都會得到不同的</a:t>
            </a:r>
            <a:r>
              <a:rPr lang="en-US" altLang="zh-TW" b="1" dirty="0" smtClean="0"/>
              <a:t>property)</a:t>
            </a:r>
            <a:endParaRPr lang="zh-TW" altLang="en-US" b="1" dirty="0" smtClean="0"/>
          </a:p>
          <a:p>
            <a:endParaRPr lang="zh-TW" altLang="en-US" dirty="0" smtClean="0"/>
          </a:p>
          <a:p>
            <a:r>
              <a:rPr lang="zh-TW" altLang="en-US" dirty="0" smtClean="0"/>
              <a:t>將不同向量在新的坐標系中重新表達。</a:t>
            </a:r>
          </a:p>
          <a:p>
            <a:endParaRPr lang="zh-TW" altLang="en-US" dirty="0" smtClean="0"/>
          </a:p>
          <a:p>
            <a:r>
              <a:rPr lang="zh-TW" altLang="en-US" dirty="0" smtClean="0"/>
              <a:t>傅立葉變換使用複數正弦基本集，哈達瑪變換使用</a:t>
            </a:r>
            <a:r>
              <a:rPr lang="en-US" altLang="zh-TW" dirty="0" smtClean="0"/>
              <a:t>Walsh</a:t>
            </a:r>
            <a:r>
              <a:rPr lang="zh-TW" altLang="en-US" dirty="0" smtClean="0"/>
              <a:t>函數基本集，</a:t>
            </a:r>
            <a:r>
              <a:rPr lang="en-US" altLang="zh-TW" dirty="0" smtClean="0"/>
              <a:t>…..</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60</a:t>
            </a:fld>
            <a:endParaRPr lang="zh-TW" altLang="en-US"/>
          </a:p>
        </p:txBody>
      </p:sp>
    </p:spTree>
    <p:extLst>
      <p:ext uri="{BB962C8B-B14F-4D97-AF65-F5344CB8AC3E}">
        <p14:creationId xmlns:p14="http://schemas.microsoft.com/office/powerpoint/2010/main" val="9127238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en-US" altLang="zh-TW" dirty="0" smtClean="0"/>
          </a:p>
          <a:p>
            <a:r>
              <a:rPr lang="zh-TW" altLang="en-US" dirty="0" smtClean="0"/>
              <a:t>亮點會與原圖紋理垂直，如圖</a:t>
            </a:r>
            <a:r>
              <a:rPr lang="en-US" altLang="zh-TW" dirty="0" smtClean="0"/>
              <a:t>(1)</a:t>
            </a:r>
          </a:p>
          <a:p>
            <a:endParaRPr lang="en-US" altLang="zh-TW" dirty="0" smtClean="0"/>
          </a:p>
          <a:p>
            <a:r>
              <a:rPr lang="en-US" altLang="zh-TW" dirty="0" smtClean="0"/>
              <a:t>Fine</a:t>
            </a:r>
            <a:r>
              <a:rPr lang="en-US" altLang="zh-TW" baseline="0" dirty="0" smtClean="0"/>
              <a:t> texture </a:t>
            </a:r>
            <a:r>
              <a:rPr lang="zh-TW" altLang="en-US" baseline="0" dirty="0" smtClean="0"/>
              <a:t>距離原點越遠</a:t>
            </a:r>
            <a:endParaRPr lang="en-US" altLang="zh-TW" baseline="0" dirty="0" smtClean="0"/>
          </a:p>
          <a:p>
            <a:r>
              <a:rPr lang="zh-TW" altLang="en-US" baseline="0" dirty="0" smtClean="0"/>
              <a:t>反之 距離越近</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61</a:t>
            </a:fld>
            <a:endParaRPr lang="zh-TW" altLang="en-US"/>
          </a:p>
        </p:txBody>
      </p:sp>
    </p:spTree>
    <p:extLst>
      <p:ext uri="{BB962C8B-B14F-4D97-AF65-F5344CB8AC3E}">
        <p14:creationId xmlns:p14="http://schemas.microsoft.com/office/powerpoint/2010/main" val="860098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en-US" altLang="zh-TW" dirty="0" smtClean="0"/>
          </a:p>
          <a:p>
            <a:r>
              <a:rPr lang="zh-TW" altLang="en-US" dirty="0" smtClean="0"/>
              <a:t>亮點會與原圖紋理垂直，如圖</a:t>
            </a:r>
            <a:r>
              <a:rPr lang="en-US" altLang="zh-TW" dirty="0" smtClean="0"/>
              <a:t>(1)</a:t>
            </a:r>
          </a:p>
          <a:p>
            <a:endParaRPr lang="en-US" altLang="zh-TW" dirty="0" smtClean="0"/>
          </a:p>
          <a:p>
            <a:r>
              <a:rPr lang="en-US" altLang="zh-TW" dirty="0" smtClean="0"/>
              <a:t>Fine</a:t>
            </a:r>
            <a:r>
              <a:rPr lang="en-US" altLang="zh-TW" baseline="0" dirty="0" smtClean="0"/>
              <a:t> texture </a:t>
            </a:r>
            <a:r>
              <a:rPr lang="zh-TW" altLang="en-US" baseline="0" dirty="0" smtClean="0"/>
              <a:t>距離原點越遠</a:t>
            </a:r>
            <a:endParaRPr lang="en-US" altLang="zh-TW" baseline="0" dirty="0" smtClean="0"/>
          </a:p>
          <a:p>
            <a:r>
              <a:rPr lang="zh-TW" altLang="en-US" baseline="0" dirty="0" smtClean="0"/>
              <a:t>反之 距離越近</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62</a:t>
            </a:fld>
            <a:endParaRPr lang="zh-TW" altLang="en-US"/>
          </a:p>
        </p:txBody>
      </p:sp>
    </p:spTree>
    <p:extLst>
      <p:ext uri="{BB962C8B-B14F-4D97-AF65-F5344CB8AC3E}">
        <p14:creationId xmlns:p14="http://schemas.microsoft.com/office/powerpoint/2010/main" val="3091996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p>
          <a:p>
            <a:endParaRPr lang="en-US" altLang="zh-TW" dirty="0" smtClean="0"/>
          </a:p>
          <a:p>
            <a:r>
              <a:rPr lang="zh-TW" altLang="en-US" dirty="0" smtClean="0"/>
              <a:t>亮點會與原圖紋理垂直，如圖</a:t>
            </a:r>
            <a:r>
              <a:rPr lang="en-US" altLang="zh-TW" dirty="0" smtClean="0"/>
              <a:t>(1)</a:t>
            </a:r>
          </a:p>
          <a:p>
            <a:endParaRPr lang="en-US" altLang="zh-TW" dirty="0" smtClean="0"/>
          </a:p>
          <a:p>
            <a:r>
              <a:rPr lang="en-US" altLang="zh-TW" dirty="0" smtClean="0"/>
              <a:t>Fine</a:t>
            </a:r>
            <a:r>
              <a:rPr lang="en-US" altLang="zh-TW" baseline="0" dirty="0" smtClean="0"/>
              <a:t> texture </a:t>
            </a:r>
            <a:r>
              <a:rPr lang="zh-TW" altLang="en-US" baseline="0" dirty="0" smtClean="0"/>
              <a:t>距離原點越遠</a:t>
            </a:r>
            <a:endParaRPr lang="en-US" altLang="zh-TW" baseline="0" dirty="0" smtClean="0"/>
          </a:p>
          <a:p>
            <a:r>
              <a:rPr lang="zh-TW" altLang="en-US" baseline="0" dirty="0" smtClean="0"/>
              <a:t>反之 距離越近</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63</a:t>
            </a:fld>
            <a:endParaRPr lang="zh-TW" altLang="en-US"/>
          </a:p>
        </p:txBody>
      </p:sp>
    </p:spTree>
    <p:extLst>
      <p:ext uri="{BB962C8B-B14F-4D97-AF65-F5344CB8AC3E}">
        <p14:creationId xmlns:p14="http://schemas.microsoft.com/office/powerpoint/2010/main" val="4259945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關鍵點：</a:t>
            </a:r>
          </a:p>
          <a:p>
            <a:r>
              <a:rPr lang="zh-TW" altLang="en-US" dirty="0" smtClean="0"/>
              <a:t>新坐標系的基向量具有與</a:t>
            </a:r>
            <a:r>
              <a:rPr lang="zh-TW" altLang="en-US" b="1" dirty="0" smtClean="0"/>
              <a:t>空間頻率</a:t>
            </a:r>
            <a:r>
              <a:rPr lang="zh-TW" altLang="en-US" dirty="0" smtClean="0"/>
              <a:t>或</a:t>
            </a:r>
            <a:r>
              <a:rPr lang="zh-TW" altLang="en-US" b="1" dirty="0" smtClean="0">
                <a:solidFill>
                  <a:schemeClr val="tx1"/>
                </a:solidFill>
              </a:rPr>
              <a:t>序列</a:t>
            </a:r>
            <a:r>
              <a:rPr lang="zh-TW" altLang="en-US" dirty="0" smtClean="0"/>
              <a:t>有關的解釋。</a:t>
            </a:r>
          </a:p>
          <a:p>
            <a:r>
              <a:rPr lang="zh-TW" altLang="en-US" dirty="0" smtClean="0"/>
              <a:t>由於</a:t>
            </a:r>
            <a:r>
              <a:rPr lang="zh-TW" altLang="en-US" b="1" dirty="0" smtClean="0"/>
              <a:t>頻率</a:t>
            </a:r>
            <a:r>
              <a:rPr lang="zh-TW" altLang="en-US" dirty="0" smtClean="0"/>
              <a:t>與</a:t>
            </a:r>
            <a:r>
              <a:rPr lang="zh-TW" altLang="en-US" b="1" dirty="0" smtClean="0"/>
              <a:t>紋理密切相關</a:t>
            </a:r>
            <a:r>
              <a:rPr lang="zh-TW" altLang="en-US" dirty="0" smtClean="0"/>
              <a:t>，因此此類轉換非常有用。</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64</a:t>
            </a:fld>
            <a:endParaRPr lang="zh-TW" altLang="en-US"/>
          </a:p>
        </p:txBody>
      </p:sp>
    </p:spTree>
    <p:extLst>
      <p:ext uri="{BB962C8B-B14F-4D97-AF65-F5344CB8AC3E}">
        <p14:creationId xmlns:p14="http://schemas.microsoft.com/office/powerpoint/2010/main" val="367352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Tx/>
              <a:buChar char="-"/>
            </a:pPr>
            <a:r>
              <a:rPr lang="en-US" altLang="zh-TW" dirty="0" smtClean="0"/>
              <a:t>Non-local </a:t>
            </a:r>
            <a:r>
              <a:rPr lang="zh-TW" altLang="en-US" dirty="0" smtClean="0"/>
              <a:t>非區域性的 </a:t>
            </a:r>
            <a:r>
              <a:rPr lang="en-US" altLang="zh-TW" dirty="0" smtClean="0"/>
              <a:t/>
            </a:r>
            <a:br>
              <a:rPr lang="en-US" altLang="zh-TW" dirty="0" smtClean="0"/>
            </a:br>
            <a:r>
              <a:rPr lang="zh-TW" altLang="en-US" dirty="0" smtClean="0"/>
              <a:t>只有一小塊是無法辨識的，需要看到整體</a:t>
            </a:r>
            <a:endParaRPr lang="en-US" altLang="zh-TW" dirty="0" smtClean="0"/>
          </a:p>
          <a:p>
            <a:pPr marL="171450" indent="-171450">
              <a:buFontTx/>
              <a:buChar char="-"/>
            </a:pPr>
            <a:r>
              <a:rPr lang="en-US" altLang="zh-TW" dirty="0" smtClean="0"/>
              <a:t>Repeat</a:t>
            </a:r>
            <a:r>
              <a:rPr lang="zh-TW" altLang="en-US" dirty="0" smtClean="0"/>
              <a:t>的材質應該視為相同的材質，而非不同的</a:t>
            </a:r>
            <a:endParaRPr lang="en-US" altLang="zh-TW"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a:t>
            </a:fld>
            <a:endParaRPr lang="zh-TW" altLang="en-US"/>
          </a:p>
        </p:txBody>
      </p:sp>
    </p:spTree>
    <p:extLst>
      <p:ext uri="{BB962C8B-B14F-4D97-AF65-F5344CB8AC3E}">
        <p14:creationId xmlns:p14="http://schemas.microsoft.com/office/powerpoint/2010/main" val="2889008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透過</a:t>
            </a:r>
            <a:r>
              <a:rPr lang="en-US" altLang="zh-TW" dirty="0" smtClean="0"/>
              <a:t>digita</a:t>
            </a:r>
            <a:r>
              <a:rPr lang="en-US" altLang="zh-TW" baseline="0" dirty="0" smtClean="0"/>
              <a:t>l transform method </a:t>
            </a:r>
            <a:r>
              <a:rPr lang="zh-TW" altLang="en-US" baseline="0" dirty="0" smtClean="0"/>
              <a:t>可以知道</a:t>
            </a:r>
            <a:endParaRPr lang="en-US" altLang="zh-TW" baseline="0" dirty="0" smtClean="0"/>
          </a:p>
          <a:p>
            <a:pPr marL="228600" indent="-228600">
              <a:buAutoNum type="arabicPeriod"/>
            </a:pPr>
            <a:r>
              <a:rPr lang="en-US" altLang="zh-TW" baseline="0" dirty="0" smtClean="0"/>
              <a:t>Fine or coarse</a:t>
            </a:r>
          </a:p>
          <a:p>
            <a:pPr marL="228600" indent="-228600">
              <a:buAutoNum type="arabicPeriod"/>
            </a:pPr>
            <a:r>
              <a:rPr lang="zh-TW" altLang="en-US" baseline="0" dirty="0" smtClean="0"/>
              <a:t>方向性</a:t>
            </a:r>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65</a:t>
            </a:fld>
            <a:endParaRPr lang="zh-TW" altLang="en-US"/>
          </a:p>
        </p:txBody>
      </p:sp>
    </p:spTree>
    <p:extLst>
      <p:ext uri="{BB962C8B-B14F-4D97-AF65-F5344CB8AC3E}">
        <p14:creationId xmlns:p14="http://schemas.microsoft.com/office/powerpoint/2010/main" val="24573375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大家可能有疑問，轉成頻率愈的處理是否比在空間愈處理來的好？</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不一定，要以</a:t>
            </a:r>
            <a:r>
              <a:rPr lang="en-US" altLang="zh-TW" dirty="0" smtClean="0"/>
              <a:t>image </a:t>
            </a:r>
            <a:r>
              <a:rPr lang="zh-TW" altLang="en-US" dirty="0" smtClean="0"/>
              <a:t>的</a:t>
            </a:r>
            <a:r>
              <a:rPr lang="en-US" altLang="zh-TW" dirty="0" smtClean="0"/>
              <a:t>texture </a:t>
            </a:r>
            <a:r>
              <a:rPr lang="zh-TW" altLang="en-US" dirty="0" smtClean="0"/>
              <a:t>來比較 </a:t>
            </a:r>
            <a:r>
              <a:rPr lang="en-US" altLang="zh-TW" dirty="0" smtClean="0"/>
              <a:t>(ad hoc)</a:t>
            </a:r>
          </a:p>
          <a:p>
            <a:endParaRPr lang="en-US" altLang="zh-TW" dirty="0" smtClean="0"/>
          </a:p>
          <a:p>
            <a:r>
              <a:rPr lang="zh-TW" altLang="en-US" dirty="0" smtClean="0"/>
              <a:t>不過，課本有說到，</a:t>
            </a:r>
            <a:r>
              <a:rPr lang="zh-TW" altLang="zh-TW" dirty="0" smtClean="0"/>
              <a:t>通常，基於傅立葉功率譜的特徵</a:t>
            </a:r>
            <a:r>
              <a:rPr lang="zh-TW" altLang="en-US" dirty="0" smtClean="0"/>
              <a:t>會比</a:t>
            </a:r>
            <a:endParaRPr lang="en-US" altLang="zh-TW" dirty="0" smtClean="0"/>
          </a:p>
          <a:p>
            <a:r>
              <a:rPr lang="zh-TW" altLang="zh-TW" dirty="0" smtClean="0"/>
              <a:t> 二階灰度共現統計 空間灰度差異的一階統計</a:t>
            </a:r>
            <a:endParaRPr lang="en-US" altLang="zh-TW" dirty="0" smtClean="0"/>
          </a:p>
          <a:p>
            <a:r>
              <a:rPr lang="zh-TW" altLang="en-US" dirty="0" smtClean="0"/>
              <a:t>表現更差</a:t>
            </a:r>
            <a:endParaRPr lang="en-US" altLang="zh-TW" dirty="0" smtClean="0"/>
          </a:p>
          <a:p>
            <a:endParaRPr lang="en-US" altLang="zh-TW" dirty="0" smtClean="0"/>
          </a:p>
          <a:p>
            <a:r>
              <a:rPr lang="zh-TW" altLang="en-US" dirty="0" smtClean="0"/>
              <a:t>但也不依定，要依情況而定</a:t>
            </a:r>
            <a:endParaRPr lang="en-US" altLang="zh-TW"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66</a:t>
            </a:fld>
            <a:endParaRPr lang="zh-TW" altLang="en-US"/>
          </a:p>
        </p:txBody>
      </p:sp>
    </p:spTree>
    <p:extLst>
      <p:ext uri="{BB962C8B-B14F-4D97-AF65-F5344CB8AC3E}">
        <p14:creationId xmlns:p14="http://schemas.microsoft.com/office/powerpoint/2010/main" val="16780263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smtClean="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67</a:t>
            </a:fld>
            <a:endParaRPr lang="zh-TW" altLang="en-US"/>
          </a:p>
        </p:txBody>
      </p:sp>
    </p:spTree>
    <p:extLst>
      <p:ext uri="{BB962C8B-B14F-4D97-AF65-F5344CB8AC3E}">
        <p14:creationId xmlns:p14="http://schemas.microsoft.com/office/powerpoint/2010/main" val="855367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68</a:t>
            </a:fld>
            <a:endParaRPr lang="zh-TW" altLang="en-US"/>
          </a:p>
        </p:txBody>
      </p:sp>
    </p:spTree>
    <p:extLst>
      <p:ext uri="{BB962C8B-B14F-4D97-AF65-F5344CB8AC3E}">
        <p14:creationId xmlns:p14="http://schemas.microsoft.com/office/powerpoint/2010/main" val="19211766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Convolve (v.)</a:t>
            </a:r>
          </a:p>
          <a:p>
            <a:r>
              <a:rPr lang="en-US" altLang="zh-TW" dirty="0" smtClean="0"/>
              <a:t>Convolution (n.)</a:t>
            </a:r>
          </a:p>
          <a:p>
            <a:endParaRPr lang="en-US" altLang="zh-TW" dirty="0" smtClean="0"/>
          </a:p>
          <a:p>
            <a:r>
              <a:rPr lang="zh-TW" altLang="en-US" dirty="0" smtClean="0"/>
              <a:t>第一步：</a:t>
            </a:r>
            <a:endParaRPr lang="en-US" altLang="zh-TW" dirty="0" smtClean="0"/>
          </a:p>
          <a:p>
            <a:r>
              <a:rPr lang="zh-TW" altLang="en-US" dirty="0" smtClean="0"/>
              <a:t>首先將映像與各種內核進行卷積</a:t>
            </a:r>
            <a:r>
              <a:rPr lang="en-US" altLang="zh-TW" dirty="0" smtClean="0"/>
              <a:t>(convolve)</a:t>
            </a:r>
            <a:r>
              <a:rPr lang="zh-TW" altLang="en-US" dirty="0" smtClean="0"/>
              <a:t>。 </a:t>
            </a:r>
          </a:p>
          <a:p>
            <a:endParaRPr lang="en-US" altLang="zh-TW" dirty="0" smtClean="0"/>
          </a:p>
          <a:p>
            <a:r>
              <a:rPr lang="zh-TW" altLang="en-US" dirty="0" smtClean="0"/>
              <a:t>第二步：</a:t>
            </a:r>
          </a:p>
          <a:p>
            <a:r>
              <a:rPr lang="zh-TW" altLang="en-US" dirty="0" smtClean="0"/>
              <a:t>然後使用非線性算子</a:t>
            </a:r>
            <a:r>
              <a:rPr lang="en-US" altLang="zh-TW" dirty="0" smtClean="0"/>
              <a:t>(non-linear operator)</a:t>
            </a:r>
            <a:r>
              <a:rPr lang="zh-TW" altLang="en-US" dirty="0" smtClean="0"/>
              <a:t>對每個卷積圖像進行處理，以確定每個像素鄰域中的總紋理能量。</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69</a:t>
            </a:fld>
            <a:endParaRPr lang="zh-TW" altLang="en-US"/>
          </a:p>
        </p:txBody>
      </p:sp>
    </p:spTree>
    <p:extLst>
      <p:ext uri="{BB962C8B-B14F-4D97-AF65-F5344CB8AC3E}">
        <p14:creationId xmlns:p14="http://schemas.microsoft.com/office/powerpoint/2010/main" val="7506553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用一個新的</a:t>
            </a:r>
            <a:r>
              <a:rPr lang="en-US" altLang="zh-TW" dirty="0" smtClean="0"/>
              <a:t>kernel</a:t>
            </a:r>
            <a:r>
              <a:rPr lang="zh-TW" altLang="en-US" dirty="0" smtClean="0"/>
              <a:t>去分析每一個區域給予一個新的定義</a:t>
            </a:r>
            <a:endParaRPr lang="en-US" altLang="zh-TW" dirty="0" smtClean="0"/>
          </a:p>
          <a:p>
            <a:endParaRPr lang="en-US" altLang="zh-TW" dirty="0" smtClean="0"/>
          </a:p>
          <a:p>
            <a:r>
              <a:rPr lang="zh-TW" altLang="en-US" dirty="0" smtClean="0"/>
              <a:t>紋理能量方法非常符合前面提到的</a:t>
            </a:r>
            <a:r>
              <a:rPr lang="en-US" altLang="zh-TW" dirty="0" smtClean="0"/>
              <a:t>Fourier transform</a:t>
            </a:r>
            <a:r>
              <a:rPr lang="zh-TW" altLang="en-US" dirty="0" smtClean="0"/>
              <a:t> </a:t>
            </a:r>
            <a:r>
              <a:rPr lang="en-US" altLang="zh-TW" dirty="0" smtClean="0"/>
              <a:t>method</a:t>
            </a:r>
            <a:r>
              <a:rPr lang="zh-TW" altLang="en-US" dirty="0" smtClean="0"/>
              <a:t>的精神 。</a:t>
            </a:r>
            <a:endParaRPr lang="en-US" altLang="zh-TW" dirty="0" smtClean="0"/>
          </a:p>
          <a:p>
            <a:r>
              <a:rPr lang="en-US" altLang="zh-TW" dirty="0" smtClean="0">
                <a:sym typeface="Wingdings" panose="05000000000000000000" pitchFamily="2" charset="2"/>
              </a:rPr>
              <a:t></a:t>
            </a:r>
            <a:r>
              <a:rPr lang="zh-TW" altLang="en-US" dirty="0" smtClean="0">
                <a:sym typeface="Wingdings" panose="05000000000000000000" pitchFamily="2" charset="2"/>
              </a:rPr>
              <a:t>對每一個</a:t>
            </a:r>
            <a:r>
              <a:rPr lang="en-US" altLang="zh-TW" dirty="0" smtClean="0">
                <a:sym typeface="Wingdings" panose="05000000000000000000" pitchFamily="2" charset="2"/>
              </a:rPr>
              <a:t>pixel</a:t>
            </a:r>
            <a:r>
              <a:rPr lang="zh-TW" altLang="en-US" dirty="0" smtClean="0">
                <a:sym typeface="Wingdings" panose="05000000000000000000" pitchFamily="2" charset="2"/>
              </a:rPr>
              <a:t>都以另一種形式去描述他們</a:t>
            </a:r>
            <a:endParaRPr lang="en-US" altLang="zh-TW" dirty="0" smtClean="0">
              <a:sym typeface="Wingdings" panose="05000000000000000000" pitchFamily="2" charset="2"/>
            </a:endParaRPr>
          </a:p>
          <a:p>
            <a:r>
              <a:rPr lang="en-US" altLang="zh-TW" dirty="0" smtClean="0">
                <a:sym typeface="Wingdings" panose="05000000000000000000" pitchFamily="2" charset="2"/>
              </a:rPr>
              <a:t>spatial</a:t>
            </a:r>
            <a:r>
              <a:rPr lang="en-US" altLang="zh-TW" baseline="0" dirty="0" smtClean="0">
                <a:sym typeface="Wingdings" panose="05000000000000000000" pitchFamily="2" charset="2"/>
              </a:rPr>
              <a:t> domain to frequency domain</a:t>
            </a:r>
          </a:p>
          <a:p>
            <a:r>
              <a:rPr lang="en-US" altLang="zh-TW" baseline="0" dirty="0" smtClean="0">
                <a:sym typeface="Wingdings" panose="05000000000000000000" pitchFamily="2" charset="2"/>
              </a:rPr>
              <a:t></a:t>
            </a:r>
            <a:r>
              <a:rPr lang="zh-TW" altLang="en-US" baseline="0" dirty="0" smtClean="0">
                <a:sym typeface="Wingdings" panose="05000000000000000000" pitchFamily="2" charset="2"/>
              </a:rPr>
              <a:t>先</a:t>
            </a:r>
            <a:r>
              <a:rPr lang="en-US" altLang="zh-TW" baseline="0" dirty="0" smtClean="0">
                <a:sym typeface="Wingdings" panose="05000000000000000000" pitchFamily="2" charset="2"/>
              </a:rPr>
              <a:t>convolve</a:t>
            </a:r>
            <a:r>
              <a:rPr lang="zh-TW" altLang="en-US" baseline="0" dirty="0" smtClean="0">
                <a:sym typeface="Wingdings" panose="05000000000000000000" pitchFamily="2" charset="2"/>
              </a:rPr>
              <a:t>再</a:t>
            </a:r>
            <a:r>
              <a:rPr lang="en-US" altLang="zh-TW" baseline="0" dirty="0" smtClean="0">
                <a:sym typeface="Wingdings" panose="05000000000000000000" pitchFamily="2" charset="2"/>
              </a:rPr>
              <a:t>none-linear operator </a:t>
            </a:r>
            <a:r>
              <a:rPr lang="zh-TW" altLang="en-US" baseline="0" dirty="0" smtClean="0">
                <a:sym typeface="Wingdings" panose="05000000000000000000" pitchFamily="2" charset="2"/>
              </a:rPr>
              <a:t>計算出</a:t>
            </a:r>
            <a:r>
              <a:rPr lang="en-US" altLang="zh-TW" baseline="0" dirty="0" smtClean="0">
                <a:sym typeface="Wingdings" panose="05000000000000000000" pitchFamily="2" charset="2"/>
              </a:rPr>
              <a:t>pixel</a:t>
            </a:r>
            <a:r>
              <a:rPr lang="zh-TW" altLang="en-US" baseline="0" dirty="0" smtClean="0">
                <a:sym typeface="Wingdings" panose="05000000000000000000" pitchFamily="2" charset="2"/>
              </a:rPr>
              <a:t>的</a:t>
            </a:r>
            <a:r>
              <a:rPr lang="en-US" altLang="zh-TW" baseline="0" dirty="0" smtClean="0">
                <a:sym typeface="Wingdings" panose="05000000000000000000" pitchFamily="2" charset="2"/>
              </a:rPr>
              <a:t>texture energy</a:t>
            </a:r>
          </a:p>
          <a:p>
            <a:endParaRPr lang="zh-TW" altLang="en-US" dirty="0" smtClean="0"/>
          </a:p>
          <a:p>
            <a:r>
              <a:rPr lang="zh-TW" altLang="en-US" dirty="0" smtClean="0"/>
              <a:t>但它使用較小的窗戶或鄰里支撐。</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70</a:t>
            </a:fld>
            <a:endParaRPr lang="zh-TW" altLang="en-US"/>
          </a:p>
        </p:txBody>
      </p:sp>
    </p:spTree>
    <p:extLst>
      <p:ext uri="{BB962C8B-B14F-4D97-AF65-F5344CB8AC3E}">
        <p14:creationId xmlns:p14="http://schemas.microsoft.com/office/powerpoint/2010/main" val="3309942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先對</a:t>
            </a:r>
            <a:r>
              <a:rPr lang="en-US" altLang="zh-TW" dirty="0" smtClean="0"/>
              <a:t>pixel value</a:t>
            </a:r>
            <a:r>
              <a:rPr lang="zh-TW" altLang="en-US" dirty="0" smtClean="0"/>
              <a:t>取絕對值後針對</a:t>
            </a:r>
            <a:r>
              <a:rPr lang="en-US" altLang="zh-TW" dirty="0" smtClean="0"/>
              <a:t>neighborhood</a:t>
            </a:r>
            <a:r>
              <a:rPr lang="zh-TW" altLang="en-US" dirty="0" smtClean="0"/>
              <a:t>做相加再取平均</a:t>
            </a:r>
            <a:endParaRPr lang="en-US" altLang="zh-TW" dirty="0" smtClean="0"/>
          </a:p>
          <a:p>
            <a:endParaRPr lang="en-US" altLang="zh-TW" dirty="0" smtClean="0"/>
          </a:p>
          <a:p>
            <a:endParaRPr lang="en-US" altLang="zh-TW" dirty="0" smtClean="0"/>
          </a:p>
          <a:p>
            <a:r>
              <a:rPr lang="en-US" altLang="zh-TW" dirty="0" smtClean="0"/>
              <a:t>DL</a:t>
            </a:r>
            <a:r>
              <a:rPr lang="zh-TW" altLang="en-US" dirty="0" smtClean="0"/>
              <a:t>方式中，</a:t>
            </a:r>
            <a:r>
              <a:rPr lang="en-US" altLang="zh-TW" dirty="0" smtClean="0"/>
              <a:t>kernel</a:t>
            </a:r>
            <a:r>
              <a:rPr lang="zh-TW" altLang="en-US" dirty="0" smtClean="0"/>
              <a:t>的數值是針對每一次訓練，</a:t>
            </a:r>
            <a:r>
              <a:rPr lang="en-US" altLang="zh-TW" dirty="0" smtClean="0"/>
              <a:t>loss function</a:t>
            </a:r>
            <a:r>
              <a:rPr lang="zh-TW" altLang="en-US" dirty="0" smtClean="0"/>
              <a:t>跟</a:t>
            </a:r>
            <a:r>
              <a:rPr lang="en-US" altLang="zh-TW" dirty="0" smtClean="0"/>
              <a:t>operator</a:t>
            </a:r>
            <a:r>
              <a:rPr lang="zh-TW" altLang="en-US" dirty="0" smtClean="0"/>
              <a:t>進行運算得到的</a:t>
            </a:r>
            <a:endParaRPr lang="en-US" altLang="zh-TW" dirty="0" smtClean="0"/>
          </a:p>
          <a:p>
            <a:endParaRPr lang="en-US" altLang="zh-TW" dirty="0" smtClean="0"/>
          </a:p>
          <a:p>
            <a:r>
              <a:rPr lang="zh-TW" altLang="en-US" dirty="0" smtClean="0"/>
              <a:t>此處的</a:t>
            </a:r>
            <a:r>
              <a:rPr lang="en-US" altLang="zh-TW" dirty="0" smtClean="0"/>
              <a:t>kernel</a:t>
            </a:r>
            <a:r>
              <a:rPr lang="zh-TW" altLang="en-US" dirty="0" smtClean="0"/>
              <a:t>如何運算？</a:t>
            </a:r>
            <a:endParaRPr lang="en-US" altLang="zh-TW"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71</a:t>
            </a:fld>
            <a:endParaRPr lang="zh-TW" altLang="en-US"/>
          </a:p>
        </p:txBody>
      </p:sp>
    </p:spTree>
    <p:extLst>
      <p:ext uri="{BB962C8B-B14F-4D97-AF65-F5344CB8AC3E}">
        <p14:creationId xmlns:p14="http://schemas.microsoft.com/office/powerpoint/2010/main" val="32983056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Law’s</a:t>
            </a:r>
            <a:r>
              <a:rPr lang="zh-TW" altLang="en-US" dirty="0" smtClean="0"/>
              <a:t>自己定義了一</a:t>
            </a:r>
            <a:r>
              <a:rPr lang="en-US" altLang="zh-TW" dirty="0" smtClean="0"/>
              <a:t>kernel</a:t>
            </a:r>
          </a:p>
          <a:p>
            <a:endParaRPr lang="en-US" altLang="zh-TW" dirty="0" smtClean="0"/>
          </a:p>
          <a:p>
            <a:r>
              <a:rPr lang="zh-TW" altLang="en-US" dirty="0" smtClean="0"/>
              <a:t>跟第七章學得的有點像</a:t>
            </a:r>
            <a:endParaRPr lang="en-US" altLang="zh-TW" dirty="0" smtClean="0"/>
          </a:p>
          <a:p>
            <a:r>
              <a:rPr lang="en-US" altLang="zh-TW" dirty="0" smtClean="0"/>
              <a:t>Gaussian</a:t>
            </a:r>
            <a:r>
              <a:rPr lang="en-US" altLang="zh-TW" baseline="0" dirty="0" smtClean="0"/>
              <a:t> </a:t>
            </a:r>
            <a:r>
              <a:rPr lang="en-US" altLang="zh-TW" baseline="0" dirty="0" smtClean="0">
                <a:sym typeface="Wingdings" panose="05000000000000000000" pitchFamily="2" charset="2"/>
              </a:rPr>
              <a:t> 1 4 6 4 1</a:t>
            </a:r>
            <a:endParaRPr lang="en-US" altLang="zh-TW" dirty="0" smtClean="0"/>
          </a:p>
          <a:p>
            <a:r>
              <a:rPr lang="en-US" altLang="zh-TW" dirty="0" smtClean="0"/>
              <a:t>Spot </a:t>
            </a:r>
            <a:r>
              <a:rPr lang="zh-TW" altLang="en-US" dirty="0" smtClean="0"/>
              <a:t>點</a:t>
            </a:r>
            <a:r>
              <a:rPr lang="en-US" altLang="zh-TW" dirty="0" smtClean="0"/>
              <a:t>(</a:t>
            </a:r>
            <a:r>
              <a:rPr lang="zh-TW" altLang="en-US" dirty="0" smtClean="0"/>
              <a:t>高點</a:t>
            </a:r>
            <a:r>
              <a:rPr lang="en-US" altLang="zh-TW" dirty="0" smtClean="0"/>
              <a:t>)</a:t>
            </a:r>
            <a:r>
              <a:rPr lang="zh-TW" altLang="en-US" dirty="0" smtClean="0"/>
              <a:t> </a:t>
            </a:r>
            <a:endParaRPr lang="en-US" altLang="zh-TW" dirty="0" smtClean="0"/>
          </a:p>
          <a:p>
            <a:r>
              <a:rPr lang="en-US" altLang="zh-TW" dirty="0" smtClean="0"/>
              <a:t>Ripple </a:t>
            </a:r>
            <a:r>
              <a:rPr lang="zh-TW" altLang="en-US" dirty="0" smtClean="0"/>
              <a:t>漣漪 </a:t>
            </a:r>
            <a:endParaRPr lang="en-US" altLang="zh-TW" dirty="0" smtClean="0"/>
          </a:p>
          <a:p>
            <a:endParaRPr lang="en-US" altLang="zh-TW" dirty="0" smtClean="0"/>
          </a:p>
          <a:p>
            <a:r>
              <a:rPr lang="zh-TW" altLang="en-US" dirty="0" smtClean="0"/>
              <a:t>這幾個</a:t>
            </a:r>
            <a:r>
              <a:rPr lang="en-US" altLang="zh-TW" dirty="0" smtClean="0"/>
              <a:t>kernel</a:t>
            </a:r>
            <a:r>
              <a:rPr lang="zh-TW" altLang="en-US" dirty="0" smtClean="0"/>
              <a:t>比較容易</a:t>
            </a:r>
            <a:r>
              <a:rPr lang="en-US" altLang="zh-TW" dirty="0" smtClean="0"/>
              <a:t>activate</a:t>
            </a:r>
            <a:r>
              <a:rPr lang="zh-TW" altLang="en-US" dirty="0" smtClean="0"/>
              <a:t>這些屬性</a:t>
            </a:r>
            <a:endParaRPr lang="en-US" altLang="zh-TW" dirty="0" smtClean="0"/>
          </a:p>
          <a:p>
            <a:endParaRPr lang="en-US" altLang="zh-TW" dirty="0" smtClean="0"/>
          </a:p>
          <a:p>
            <a:r>
              <a:rPr lang="zh-TW" altLang="en-US" dirty="0" smtClean="0"/>
              <a:t>如果看課本，也會有</a:t>
            </a:r>
            <a:r>
              <a:rPr lang="en-US" altLang="zh-TW" dirty="0" smtClean="0"/>
              <a:t>L3</a:t>
            </a:r>
            <a:r>
              <a:rPr lang="zh-TW" altLang="en-US" dirty="0" smtClean="0"/>
              <a:t> </a:t>
            </a:r>
            <a:r>
              <a:rPr lang="en-US" altLang="zh-TW" dirty="0" smtClean="0"/>
              <a:t>L7</a:t>
            </a:r>
            <a:r>
              <a:rPr lang="zh-TW" altLang="en-US" dirty="0" smtClean="0"/>
              <a:t>這種</a:t>
            </a:r>
            <a:r>
              <a:rPr lang="en-US" altLang="zh-TW" dirty="0" smtClean="0"/>
              <a:t>3</a:t>
            </a:r>
            <a:r>
              <a:rPr lang="zh-TW" altLang="en-US" dirty="0" smtClean="0"/>
              <a:t>或</a:t>
            </a:r>
            <a:r>
              <a:rPr lang="en-US" altLang="zh-TW" dirty="0" smtClean="0"/>
              <a:t>7</a:t>
            </a:r>
            <a:r>
              <a:rPr lang="zh-TW" altLang="en-US" dirty="0" smtClean="0"/>
              <a:t>個</a:t>
            </a:r>
            <a:r>
              <a:rPr lang="en-US" altLang="zh-TW" dirty="0" smtClean="0"/>
              <a:t>element</a:t>
            </a:r>
            <a:r>
              <a:rPr lang="zh-TW" altLang="en-US" dirty="0" smtClean="0"/>
              <a:t>的陣列</a:t>
            </a:r>
            <a:endParaRPr lang="en-US" altLang="zh-TW" dirty="0" smtClean="0"/>
          </a:p>
          <a:p>
            <a:endParaRPr lang="en-US" altLang="zh-TW"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72</a:t>
            </a:fld>
            <a:endParaRPr lang="zh-TW" altLang="en-US"/>
          </a:p>
        </p:txBody>
      </p:sp>
    </p:spTree>
    <p:extLst>
      <p:ext uri="{BB962C8B-B14F-4D97-AF65-F5344CB8AC3E}">
        <p14:creationId xmlns:p14="http://schemas.microsoft.com/office/powerpoint/2010/main" val="1506031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1D</a:t>
            </a:r>
            <a:r>
              <a:rPr lang="zh-TW" altLang="en-US" dirty="0" smtClean="0"/>
              <a:t> 如何到 </a:t>
            </a:r>
            <a:r>
              <a:rPr lang="en-US" altLang="zh-TW" dirty="0" smtClean="0"/>
              <a:t>2D</a:t>
            </a:r>
            <a:r>
              <a:rPr lang="zh-TW" altLang="en-US" dirty="0" smtClean="0"/>
              <a:t>？</a:t>
            </a:r>
            <a:endParaRPr lang="en-US" altLang="zh-TW" dirty="0" smtClean="0"/>
          </a:p>
          <a:p>
            <a:endParaRPr lang="en-US" altLang="zh-TW" dirty="0" smtClean="0"/>
          </a:p>
          <a:p>
            <a:r>
              <a:rPr lang="en-US" altLang="zh-TW" dirty="0" smtClean="0"/>
              <a:t>ELSR</a:t>
            </a:r>
            <a:r>
              <a:rPr lang="zh-TW" altLang="en-US" dirty="0" smtClean="0"/>
              <a:t>取排列組合 </a:t>
            </a:r>
            <a:endParaRPr lang="en-US" altLang="zh-TW" dirty="0" smtClean="0"/>
          </a:p>
          <a:p>
            <a:endParaRPr lang="en-US" altLang="zh-TW" dirty="0" smtClean="0"/>
          </a:p>
          <a:p>
            <a:r>
              <a:rPr lang="zh-TW" altLang="en-US" dirty="0" smtClean="0"/>
              <a:t>第一個</a:t>
            </a:r>
            <a:r>
              <a:rPr lang="en-US" altLang="zh-TW" dirty="0" smtClean="0"/>
              <a:t>transpose</a:t>
            </a:r>
            <a:r>
              <a:rPr lang="zh-TW" altLang="en-US" dirty="0" smtClean="0"/>
              <a:t>後與第二個相乘 可以得到 </a:t>
            </a:r>
            <a:r>
              <a:rPr lang="en-US" altLang="zh-TW" dirty="0" smtClean="0"/>
              <a:t>2D</a:t>
            </a:r>
            <a:r>
              <a:rPr lang="zh-TW" altLang="en-US" dirty="0" smtClean="0"/>
              <a:t> </a:t>
            </a:r>
            <a:r>
              <a:rPr lang="en-US" altLang="zh-TW" dirty="0" smtClean="0"/>
              <a:t>kernel</a:t>
            </a: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73</a:t>
            </a:fld>
            <a:endParaRPr lang="zh-TW" altLang="en-US"/>
          </a:p>
        </p:txBody>
      </p:sp>
    </p:spTree>
    <p:extLst>
      <p:ext uri="{BB962C8B-B14F-4D97-AF65-F5344CB8AC3E}">
        <p14:creationId xmlns:p14="http://schemas.microsoft.com/office/powerpoint/2010/main" val="39557051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共有</a:t>
            </a:r>
            <a:r>
              <a:rPr lang="en-US" altLang="zh-TW" sz="1200" b="0" i="0" kern="1200" dirty="0" smtClean="0">
                <a:solidFill>
                  <a:schemeClr val="tx1"/>
                </a:solidFill>
                <a:effectLst/>
                <a:latin typeface="+mn-lt"/>
                <a:ea typeface="+mn-ea"/>
                <a:cs typeface="+mn-cs"/>
              </a:rPr>
              <a:t>16</a:t>
            </a:r>
            <a:r>
              <a:rPr lang="zh-TW" altLang="en-US" sz="1200" b="0" i="0" kern="1200" dirty="0" smtClean="0">
                <a:solidFill>
                  <a:schemeClr val="tx1"/>
                </a:solidFill>
                <a:effectLst/>
                <a:latin typeface="+mn-lt"/>
                <a:ea typeface="+mn-ea"/>
                <a:cs typeface="+mn-cs"/>
              </a:rPr>
              <a:t>個</a:t>
            </a:r>
            <a:r>
              <a:rPr lang="en-US" altLang="zh-TW" sz="1200" b="0" i="0" kern="1200" dirty="0" smtClean="0">
                <a:solidFill>
                  <a:schemeClr val="tx1"/>
                </a:solidFill>
                <a:effectLst/>
                <a:latin typeface="+mn-lt"/>
                <a:ea typeface="+mn-ea"/>
                <a:cs typeface="+mn-cs"/>
              </a:rPr>
              <a:t>5x5</a:t>
            </a:r>
            <a:r>
              <a:rPr lang="zh-TW" altLang="en-US" sz="1200" b="0" i="0" kern="1200" dirty="0" smtClean="0">
                <a:solidFill>
                  <a:schemeClr val="tx1"/>
                </a:solidFill>
                <a:effectLst/>
                <a:latin typeface="+mn-lt"/>
                <a:ea typeface="+mn-ea"/>
                <a:cs typeface="+mn-cs"/>
              </a:rPr>
              <a:t>內核，但有些重複，有些只有方向上的差異，不需要重複運算，最後剩下</a:t>
            </a:r>
            <a:r>
              <a:rPr lang="en-US" altLang="zh-TW" sz="1200" b="0" i="0" kern="1200" dirty="0" smtClean="0">
                <a:solidFill>
                  <a:schemeClr val="tx1"/>
                </a:solidFill>
                <a:effectLst/>
                <a:latin typeface="+mn-lt"/>
                <a:ea typeface="+mn-ea"/>
                <a:cs typeface="+mn-cs"/>
              </a:rPr>
              <a:t>9</a:t>
            </a:r>
            <a:r>
              <a:rPr lang="zh-TW" altLang="en-US" sz="1200" b="0" i="0" kern="1200" dirty="0" smtClean="0">
                <a:solidFill>
                  <a:schemeClr val="tx1"/>
                </a:solidFill>
                <a:effectLst/>
                <a:latin typeface="+mn-lt"/>
                <a:ea typeface="+mn-ea"/>
                <a:cs typeface="+mn-cs"/>
              </a:rPr>
              <a:t>個</a:t>
            </a:r>
            <a:r>
              <a:rPr lang="en-US" altLang="zh-TW" sz="1200" b="0" i="0" kern="1200" dirty="0" err="1" smtClean="0">
                <a:solidFill>
                  <a:schemeClr val="tx1"/>
                </a:solidFill>
                <a:effectLst/>
                <a:latin typeface="+mn-lt"/>
                <a:ea typeface="+mn-ea"/>
                <a:cs typeface="+mn-cs"/>
              </a:rPr>
              <a:t>kenel</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 </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通過求和像素周圍附近的濾波器輸出的絕對值的總和來計算每個像素的能量 </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定義</a:t>
            </a:r>
            <a:r>
              <a:rPr lang="en-US" altLang="zh-TW" sz="1200" b="0" i="0" kern="1200" dirty="0" smtClean="0">
                <a:solidFill>
                  <a:schemeClr val="tx1"/>
                </a:solidFill>
                <a:effectLst/>
                <a:latin typeface="+mn-lt"/>
                <a:ea typeface="+mn-ea"/>
                <a:cs typeface="+mn-cs"/>
              </a:rPr>
              <a:t>9</a:t>
            </a:r>
            <a:r>
              <a:rPr lang="zh-TW" altLang="en-US" sz="1200" b="0" i="0" kern="1200" dirty="0" smtClean="0">
                <a:solidFill>
                  <a:schemeClr val="tx1"/>
                </a:solidFill>
                <a:effectLst/>
                <a:latin typeface="+mn-lt"/>
                <a:ea typeface="+mn-ea"/>
                <a:cs typeface="+mn-cs"/>
              </a:rPr>
              <a:t>個功能</a:t>
            </a:r>
            <a:r>
              <a:rPr lang="zh-TW" altLang="en-US" sz="1200" b="0" i="0" kern="1200" baseline="0" dirty="0" smtClean="0">
                <a:solidFill>
                  <a:schemeClr val="tx1"/>
                </a:solidFill>
                <a:effectLst/>
                <a:latin typeface="+mn-lt"/>
                <a:ea typeface="+mn-ea"/>
                <a:cs typeface="+mn-cs"/>
              </a:rPr>
              <a:t> </a:t>
            </a:r>
            <a:r>
              <a:rPr lang="en-US" altLang="zh-TW" sz="1200" b="0" i="0" kern="1200" baseline="0" dirty="0" smtClean="0">
                <a:solidFill>
                  <a:schemeClr val="tx1"/>
                </a:solidFill>
                <a:effectLst/>
                <a:latin typeface="+mn-lt"/>
                <a:ea typeface="+mn-ea"/>
                <a:cs typeface="+mn-cs"/>
              </a:rPr>
              <a:t>kernel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74</a:t>
            </a:fld>
            <a:endParaRPr lang="zh-TW" altLang="en-US"/>
          </a:p>
        </p:txBody>
      </p:sp>
    </p:spTree>
    <p:extLst>
      <p:ext uri="{BB962C8B-B14F-4D97-AF65-F5344CB8AC3E}">
        <p14:creationId xmlns:p14="http://schemas.microsoft.com/office/powerpoint/2010/main" val="366031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Texel</a:t>
            </a:r>
            <a:r>
              <a:rPr lang="en-US" altLang="zh-TW" baseline="0" dirty="0" smtClean="0"/>
              <a:t> = texture element </a:t>
            </a:r>
            <a:r>
              <a:rPr lang="zh-TW" altLang="en-US" baseline="0" dirty="0" smtClean="0"/>
              <a:t>紋理元素</a:t>
            </a:r>
            <a:endParaRPr lang="en-US" altLang="zh-TW" baseline="0" dirty="0" smtClean="0"/>
          </a:p>
          <a:p>
            <a:endParaRPr lang="en-US" altLang="zh-TW" baseline="0" dirty="0" smtClean="0"/>
          </a:p>
          <a:p>
            <a:r>
              <a:rPr lang="en-US" altLang="zh-TW" dirty="0" smtClean="0"/>
              <a:t>Primitive</a:t>
            </a:r>
            <a:r>
              <a:rPr lang="en-US" altLang="zh-TW" baseline="0" dirty="0" smtClean="0"/>
              <a:t> </a:t>
            </a:r>
            <a:r>
              <a:rPr lang="zh-TW" altLang="en-US" baseline="0" dirty="0" smtClean="0"/>
              <a:t>元件</a:t>
            </a:r>
            <a:endParaRPr lang="en-US" altLang="zh-TW" baseline="0" dirty="0" smtClean="0"/>
          </a:p>
          <a:p>
            <a:endParaRPr lang="en-US" altLang="zh-TW" baseline="0" dirty="0" smtClean="0"/>
          </a:p>
          <a:p>
            <a:r>
              <a:rPr lang="zh-TW" altLang="en-US" baseline="0" dirty="0" smtClean="0"/>
              <a:t>如果要了解一個</a:t>
            </a:r>
            <a:r>
              <a:rPr lang="en-US" altLang="zh-TW" baseline="0" dirty="0" smtClean="0"/>
              <a:t>texture</a:t>
            </a:r>
            <a:r>
              <a:rPr lang="zh-TW" altLang="en-US" baseline="0" dirty="0" smtClean="0"/>
              <a:t>需要了解他的基本組成</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8</a:t>
            </a:fld>
            <a:endParaRPr lang="en-US"/>
          </a:p>
        </p:txBody>
      </p:sp>
    </p:spTree>
    <p:extLst>
      <p:ext uri="{BB962C8B-B14F-4D97-AF65-F5344CB8AC3E}">
        <p14:creationId xmlns:p14="http://schemas.microsoft.com/office/powerpoint/2010/main" val="12024487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Ex</a:t>
            </a:r>
            <a:r>
              <a:rPr lang="zh-TW" altLang="en-US" dirty="0" smtClean="0"/>
              <a:t>：</a:t>
            </a:r>
            <a:r>
              <a:rPr lang="en-US" altLang="zh-TW" dirty="0" smtClean="0"/>
              <a:t>tiger</a:t>
            </a:r>
            <a:r>
              <a:rPr lang="en-US" altLang="zh-TW" baseline="0" dirty="0" smtClean="0"/>
              <a:t> R5R5</a:t>
            </a:r>
            <a:r>
              <a:rPr lang="zh-TW" altLang="en-US" baseline="0" dirty="0" smtClean="0"/>
              <a:t>，</a:t>
            </a:r>
            <a:r>
              <a:rPr lang="en-US" altLang="zh-TW" baseline="0" dirty="0" smtClean="0"/>
              <a:t>S5L5</a:t>
            </a:r>
            <a:r>
              <a:rPr lang="zh-TW" altLang="en-US" baseline="0" dirty="0" smtClean="0"/>
              <a:t>數值偏大，可以以此來分類</a:t>
            </a:r>
            <a:endParaRPr lang="en-US" altLang="zh-TW" baseline="0" dirty="0" smtClean="0"/>
          </a:p>
          <a:p>
            <a:endParaRPr lang="en-US" altLang="zh-TW" baseline="0" dirty="0" smtClean="0"/>
          </a:p>
          <a:p>
            <a:r>
              <a:rPr lang="en-US" altLang="zh-TW" baseline="0" dirty="0" smtClean="0"/>
              <a:t>Grass </a:t>
            </a:r>
            <a:r>
              <a:rPr lang="zh-TW" altLang="en-US" baseline="0" dirty="0" smtClean="0"/>
              <a:t>再</a:t>
            </a:r>
            <a:r>
              <a:rPr lang="en-US" altLang="zh-TW" baseline="0" dirty="0" smtClean="0"/>
              <a:t>R5R5</a:t>
            </a:r>
            <a:r>
              <a:rPr lang="zh-TW" altLang="en-US" baseline="0" dirty="0" smtClean="0"/>
              <a:t>會有最大的數值</a:t>
            </a:r>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75</a:t>
            </a:fld>
            <a:endParaRPr lang="zh-TW" altLang="en-US"/>
          </a:p>
        </p:txBody>
      </p:sp>
    </p:spTree>
    <p:extLst>
      <p:ext uri="{BB962C8B-B14F-4D97-AF65-F5344CB8AC3E}">
        <p14:creationId xmlns:p14="http://schemas.microsoft.com/office/powerpoint/2010/main" val="29111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可以大致將物體做區分，但我覺得比</a:t>
            </a:r>
            <a:r>
              <a:rPr lang="en-US" altLang="zh-TW" dirty="0" smtClean="0"/>
              <a:t>DL</a:t>
            </a:r>
            <a:r>
              <a:rPr lang="zh-TW" altLang="en-US" dirty="0" smtClean="0"/>
              <a:t>差很多</a:t>
            </a:r>
            <a:endParaRPr lang="en-US" altLang="zh-TW" dirty="0" smtClean="0"/>
          </a:p>
          <a:p>
            <a:endParaRPr lang="en-US" altLang="zh-TW" dirty="0" smtClean="0"/>
          </a:p>
          <a:p>
            <a:r>
              <a:rPr lang="zh-TW" altLang="en-US" dirty="0" smtClean="0"/>
              <a:t>不過課本提到，此一方法與</a:t>
            </a:r>
            <a:r>
              <a:rPr lang="en-US" altLang="zh-TW" sz="1200" dirty="0" smtClean="0">
                <a:latin typeface="Times New Roman" panose="02020603050405020304" pitchFamily="18" charset="0"/>
                <a:cs typeface="Times New Roman" panose="02020603050405020304" pitchFamily="18" charset="0"/>
              </a:rPr>
              <a:t>Co-Occurrence</a:t>
            </a:r>
            <a:r>
              <a:rPr lang="en-US" altLang="zh-TW" baseline="0" dirty="0" smtClean="0"/>
              <a:t> matrix</a:t>
            </a:r>
            <a:r>
              <a:rPr lang="zh-TW" altLang="en-US" baseline="0" dirty="0" smtClean="0"/>
              <a:t>相比效果好很多</a:t>
            </a:r>
            <a:endParaRPr lang="en-US" altLang="zh-TW" baseline="0" dirty="0" smtClean="0"/>
          </a:p>
          <a:p>
            <a:endParaRPr lang="en-US" altLang="zh-TW" baseline="0" dirty="0" smtClean="0"/>
          </a:p>
          <a:p>
            <a:r>
              <a:rPr lang="en-US" altLang="zh-TW" baseline="0" dirty="0" smtClean="0"/>
              <a:t>Law’s</a:t>
            </a:r>
            <a:r>
              <a:rPr lang="zh-TW" altLang="en-US" baseline="0" dirty="0" smtClean="0"/>
              <a:t>有做一個實驗，他</a:t>
            </a:r>
            <a:r>
              <a:rPr lang="en-US" altLang="zh-TW" baseline="0" dirty="0" smtClean="0"/>
              <a:t>8</a:t>
            </a:r>
            <a:r>
              <a:rPr lang="zh-TW" altLang="en-US" baseline="0" dirty="0" smtClean="0"/>
              <a:t>種</a:t>
            </a:r>
            <a:r>
              <a:rPr lang="en-US" altLang="zh-TW" baseline="0" dirty="0" smtClean="0"/>
              <a:t>texture</a:t>
            </a:r>
            <a:r>
              <a:rPr lang="zh-TW" altLang="en-US" baseline="0" dirty="0" smtClean="0"/>
              <a:t>做比較，結果發現用這種方式的結果準確率達到</a:t>
            </a:r>
            <a:r>
              <a:rPr lang="en-US" altLang="zh-TW" baseline="0" dirty="0" smtClean="0"/>
              <a:t>94%</a:t>
            </a:r>
            <a:r>
              <a:rPr lang="zh-TW" altLang="en-US" baseline="0" dirty="0" smtClean="0"/>
              <a:t> 而</a:t>
            </a:r>
            <a:r>
              <a:rPr lang="en-US" altLang="zh-TW" baseline="0" dirty="0" smtClean="0"/>
              <a:t>co-occurrence matrix</a:t>
            </a:r>
            <a:r>
              <a:rPr lang="zh-TW" altLang="en-US" baseline="0" dirty="0" smtClean="0"/>
              <a:t>只有</a:t>
            </a:r>
            <a:r>
              <a:rPr lang="en-US" altLang="zh-TW" baseline="0" dirty="0" smtClean="0"/>
              <a:t>72%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76</a:t>
            </a:fld>
            <a:endParaRPr lang="zh-TW" altLang="en-US"/>
          </a:p>
        </p:txBody>
      </p:sp>
    </p:spTree>
    <p:extLst>
      <p:ext uri="{BB962C8B-B14F-4D97-AF65-F5344CB8AC3E}">
        <p14:creationId xmlns:p14="http://schemas.microsoft.com/office/powerpoint/2010/main" val="3391348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77</a:t>
            </a:fld>
            <a:endParaRPr lang="zh-TW" altLang="en-US"/>
          </a:p>
        </p:txBody>
      </p:sp>
    </p:spTree>
    <p:extLst>
      <p:ext uri="{BB962C8B-B14F-4D97-AF65-F5344CB8AC3E}">
        <p14:creationId xmlns:p14="http://schemas.microsoft.com/office/powerpoint/2010/main" val="3636893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一些研究人員不是根據空間頻率而是根據</a:t>
            </a:r>
            <a:r>
              <a:rPr lang="zh-TW" altLang="en-US" sz="1200" b="1" i="0" kern="1200" dirty="0" smtClean="0">
                <a:solidFill>
                  <a:schemeClr val="tx1"/>
                </a:solidFill>
                <a:effectLst/>
                <a:latin typeface="+mn-lt"/>
                <a:ea typeface="+mn-ea"/>
                <a:cs typeface="+mn-cs"/>
              </a:rPr>
              <a:t>每單位面積的邊緣度來構思紋理</a:t>
            </a:r>
            <a:r>
              <a:rPr lang="zh-TW" altLang="en-US" sz="1200" b="0" i="0" kern="1200" dirty="0" smtClean="0">
                <a:solidFill>
                  <a:schemeClr val="tx1"/>
                </a:solidFill>
                <a:effectLst/>
                <a:latin typeface="+mn-lt"/>
                <a:ea typeface="+mn-ea"/>
                <a:cs typeface="+mn-cs"/>
              </a:rPr>
              <a:t>。</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也就是可以根據一個</a:t>
            </a:r>
            <a:r>
              <a:rPr lang="en-US" altLang="zh-TW" sz="1200" b="0" i="0" kern="1200" dirty="0" smtClean="0">
                <a:solidFill>
                  <a:schemeClr val="tx1"/>
                </a:solidFill>
                <a:effectLst/>
                <a:latin typeface="+mn-lt"/>
                <a:ea typeface="+mn-ea"/>
                <a:cs typeface="+mn-cs"/>
              </a:rPr>
              <a:t>image</a:t>
            </a:r>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edge</a:t>
            </a:r>
            <a:r>
              <a:rPr lang="zh-TW" altLang="en-US" sz="1200" b="0" i="0" kern="1200" dirty="0" smtClean="0">
                <a:solidFill>
                  <a:schemeClr val="tx1"/>
                </a:solidFill>
                <a:effectLst/>
                <a:latin typeface="+mn-lt"/>
                <a:ea typeface="+mn-ea"/>
                <a:cs typeface="+mn-cs"/>
              </a:rPr>
              <a:t>的特定，來推出</a:t>
            </a:r>
            <a:r>
              <a:rPr lang="en-US" altLang="zh-TW" sz="1200" b="0" i="0" kern="1200" dirty="0" smtClean="0">
                <a:solidFill>
                  <a:schemeClr val="tx1"/>
                </a:solidFill>
                <a:effectLst/>
                <a:latin typeface="+mn-lt"/>
                <a:ea typeface="+mn-ea"/>
                <a:cs typeface="+mn-cs"/>
              </a:rPr>
              <a:t>image</a:t>
            </a:r>
            <a:r>
              <a:rPr lang="zh-TW" altLang="en-US" sz="1200" b="0" i="0" kern="1200" dirty="0" smtClean="0">
                <a:solidFill>
                  <a:schemeClr val="tx1"/>
                </a:solidFill>
                <a:effectLst/>
                <a:latin typeface="+mn-lt"/>
                <a:ea typeface="+mn-ea"/>
                <a:cs typeface="+mn-cs"/>
              </a:rPr>
              <a:t>的</a:t>
            </a:r>
            <a:r>
              <a:rPr lang="en-US" altLang="zh-TW" sz="1200" b="0" i="0" kern="1200" dirty="0" smtClean="0">
                <a:solidFill>
                  <a:schemeClr val="tx1"/>
                </a:solidFill>
                <a:effectLst/>
                <a:latin typeface="+mn-lt"/>
                <a:ea typeface="+mn-ea"/>
                <a:cs typeface="+mn-cs"/>
              </a:rPr>
              <a:t>property</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78</a:t>
            </a:fld>
            <a:endParaRPr lang="zh-TW" altLang="en-US"/>
          </a:p>
        </p:txBody>
      </p:sp>
    </p:spTree>
    <p:extLst>
      <p:ext uri="{BB962C8B-B14F-4D97-AF65-F5344CB8AC3E}">
        <p14:creationId xmlns:p14="http://schemas.microsoft.com/office/powerpoint/2010/main" val="29680566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Edge</a:t>
            </a:r>
            <a:r>
              <a:rPr lang="en-US" altLang="zh-TW" baseline="0" dirty="0" smtClean="0"/>
              <a:t> detector </a:t>
            </a:r>
            <a:r>
              <a:rPr lang="zh-TW" altLang="en-US" baseline="0" dirty="0" smtClean="0"/>
              <a:t>可以得到</a:t>
            </a:r>
            <a:r>
              <a:rPr lang="en-US" altLang="zh-TW" baseline="0" dirty="0" smtClean="0"/>
              <a:t>edge</a:t>
            </a:r>
            <a:r>
              <a:rPr lang="zh-TW" altLang="en-US" baseline="0" dirty="0" smtClean="0"/>
              <a:t>的</a:t>
            </a:r>
            <a:r>
              <a:rPr lang="en-US" altLang="zh-TW" baseline="0" dirty="0" smtClean="0"/>
              <a:t>size(density)</a:t>
            </a:r>
            <a:r>
              <a:rPr lang="zh-TW" altLang="en-US" baseline="0" dirty="0" smtClean="0"/>
              <a:t>或方向等</a:t>
            </a:r>
            <a:r>
              <a:rPr lang="en-US" altLang="zh-TW" baseline="0" dirty="0" smtClean="0"/>
              <a:t> </a:t>
            </a:r>
            <a:endParaRPr lang="en-US" altLang="zh-TW" dirty="0" smtClean="0"/>
          </a:p>
          <a:p>
            <a:r>
              <a:rPr lang="zh-TW" altLang="en-US" dirty="0" smtClean="0"/>
              <a:t/>
            </a:r>
            <a:br>
              <a:rPr lang="zh-TW" altLang="en-US" dirty="0" smtClean="0"/>
            </a:br>
            <a:r>
              <a:rPr lang="zh-TW" altLang="en-US" sz="1200" b="0" i="0" kern="1200" dirty="0" smtClean="0">
                <a:solidFill>
                  <a:schemeClr val="tx1"/>
                </a:solidFill>
                <a:effectLst/>
                <a:latin typeface="+mn-lt"/>
                <a:ea typeface="+mn-ea"/>
                <a:cs typeface="+mn-cs"/>
              </a:rPr>
              <a:t>邊緣密度和方向 將邊緣檢測器用作紋理分析的第一步。</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 固定大小區域中邊緣像素的數量告訴我們該區域有密集。 </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邊緣的方向也有助於表徵紋理。</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79</a:t>
            </a:fld>
            <a:endParaRPr lang="zh-TW" altLang="en-US"/>
          </a:p>
        </p:txBody>
      </p:sp>
    </p:spTree>
    <p:extLst>
      <p:ext uri="{BB962C8B-B14F-4D97-AF65-F5344CB8AC3E}">
        <p14:creationId xmlns:p14="http://schemas.microsoft.com/office/powerpoint/2010/main" val="3450302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smtClean="0"/>
                  <a:t>課本舉了這兩個例子</a:t>
                </a:r>
                <a:endParaRPr lang="en-US" altLang="zh-TW" dirty="0" smtClean="0"/>
              </a:p>
              <a:p>
                <a:endParaRPr lang="en-US" altLang="zh-TW" dirty="0" smtClean="0"/>
              </a:p>
              <a:p>
                <a:r>
                  <a:rPr lang="en-US" altLang="zh-TW" dirty="0" smtClean="0"/>
                  <a:t>1.</a:t>
                </a:r>
                <a:r>
                  <a:rPr lang="zh-TW" altLang="en-US" dirty="0" smtClean="0"/>
                  <a:t>給定一個有</a:t>
                </a:r>
                <a:r>
                  <a:rPr lang="en-US" altLang="zh-TW" dirty="0" smtClean="0"/>
                  <a:t>N</a:t>
                </a:r>
                <a:r>
                  <a:rPr lang="en-US" altLang="zh-TW" baseline="0" dirty="0" smtClean="0"/>
                  <a:t> pixel</a:t>
                </a:r>
                <a:r>
                  <a:rPr lang="zh-TW" altLang="en-US" baseline="0" dirty="0" smtClean="0"/>
                  <a:t>的</a:t>
                </a:r>
                <a:r>
                  <a:rPr lang="en-US" altLang="zh-TW" baseline="0" dirty="0" smtClean="0"/>
                  <a:t>Region</a:t>
                </a:r>
                <a:r>
                  <a:rPr lang="zh-TW" altLang="en-US" baseline="0" dirty="0" smtClean="0"/>
                  <a:t>，</a:t>
                </a:r>
                <a:r>
                  <a:rPr lang="en-US" altLang="zh-TW" baseline="0" dirty="0" smtClean="0"/>
                  <a:t>p</a:t>
                </a:r>
                <a:r>
                  <a:rPr lang="zh-TW" altLang="en-US" baseline="0" dirty="0" smtClean="0"/>
                  <a:t>占多少</a:t>
                </a:r>
                <a14:m>
                  <m:oMath xmlns:m="http://schemas.openxmlformats.org/officeDocument/2006/math">
                    <m:r>
                      <a:rPr lang="en-US" altLang="zh-TW" b="0" i="0" smtClean="0">
                        <a:latin typeface="Cambria Math" panose="02040503050406030204" pitchFamily="18" charset="0"/>
                      </a:rPr>
                      <m:t>, </m:t>
                    </m:r>
                    <m:r>
                      <m:rPr>
                        <m:sty m:val="p"/>
                      </m:rPr>
                      <a:rPr lang="en-US" altLang="zh-TW" b="0" i="0" smtClean="0">
                        <a:latin typeface="Cambria Math" panose="02040503050406030204" pitchFamily="18" charset="0"/>
                      </a:rPr>
                      <m:t>P</m:t>
                    </m:r>
                    <m:r>
                      <a:rPr lang="zh-TW" altLang="en-US" b="0" i="1" smtClean="0">
                        <a:latin typeface="Cambria Math" panose="02040503050406030204" pitchFamily="18" charset="0"/>
                      </a:rPr>
                      <m:t>屬於</m:t>
                    </m:r>
                    <m:r>
                      <a:rPr lang="en-US" altLang="zh-TW" i="1" smtClean="0">
                        <a:latin typeface="Cambria Math" panose="02040503050406030204" pitchFamily="18" charset="0"/>
                      </a:rPr>
                      <m:t>𝑔</m:t>
                    </m:r>
                    <m:r>
                      <a:rPr lang="zh-TW" altLang="en-US" i="1" smtClean="0">
                        <a:latin typeface="Cambria Math" panose="02040503050406030204" pitchFamily="18" charset="0"/>
                      </a:rPr>
                      <m:t> </m:t>
                    </m:r>
                    <m:r>
                      <a:rPr lang="en-US" altLang="zh-TW" i="1" smtClean="0">
                        <a:latin typeface="Cambria Math" panose="02040503050406030204" pitchFamily="18" charset="0"/>
                      </a:rPr>
                      <m:t>𝑟𝑎𝑑𝑖𝑒𝑛𝑡</m:t>
                    </m:r>
                    <m:r>
                      <a:rPr lang="en-US" altLang="zh-TW" b="0" i="1" smtClean="0">
                        <a:latin typeface="Cambria Math" panose="02040503050406030204" pitchFamily="18" charset="0"/>
                      </a:rPr>
                      <m:t>_</m:t>
                    </m:r>
                    <m:r>
                      <a:rPr lang="en-US" altLang="zh-TW" i="1">
                        <a:latin typeface="Cambria Math" panose="02040503050406030204" pitchFamily="18" charset="0"/>
                      </a:rPr>
                      <m:t>𝑚𝑎𝑔𝑛𝑖𝑡𝑢𝑑𝑒</m:t>
                    </m:r>
                    <m:r>
                      <a:rPr lang="zh-TW" altLang="en-US" i="1" smtClean="0">
                        <a:latin typeface="Cambria Math" panose="02040503050406030204" pitchFamily="18" charset="0"/>
                      </a:rPr>
                      <m:t> </m:t>
                    </m:r>
                    <m:r>
                      <a:rPr lang="en-US" altLang="zh-TW" i="1" smtClean="0">
                        <a:latin typeface="Cambria Math" panose="02040503050406030204" pitchFamily="18" charset="0"/>
                      </a:rPr>
                      <m:t>(</m:t>
                    </m:r>
                    <m:r>
                      <a:rPr lang="zh-TW" altLang="en-US" i="1">
                        <a:latin typeface="Cambria Math" panose="02040503050406030204" pitchFamily="18" charset="0"/>
                      </a:rPr>
                      <m:t>計算</m:t>
                    </m:r>
                  </m:oMath>
                </a14:m>
                <a:r>
                  <a:rPr lang="zh-TW" altLang="en-US" dirty="0" smtClean="0"/>
                  <a:t>梯度強度，可以得到物體的骨架</a:t>
                </a:r>
                <a:r>
                  <a:rPr lang="en-US" altLang="zh-TW" dirty="0" smtClean="0"/>
                  <a:t>)</a:t>
                </a:r>
                <a:r>
                  <a:rPr lang="zh-TW" altLang="en-US" dirty="0" smtClean="0"/>
                  <a:t>，滿足某個數值的門檻</a:t>
                </a:r>
                <a:endParaRPr lang="en-US" altLang="zh-TW" dirty="0" smtClean="0"/>
              </a:p>
              <a:p>
                <a:endParaRPr lang="en-US" altLang="zh-TW" dirty="0" smtClean="0"/>
              </a:p>
              <a:p>
                <a:r>
                  <a:rPr lang="en-US" altLang="zh-TW" dirty="0" smtClean="0"/>
                  <a:t>2.</a:t>
                </a:r>
                <a:r>
                  <a:rPr lang="zh-TW" altLang="en-US" dirty="0" smtClean="0"/>
                  <a:t> 對於一個</a:t>
                </a:r>
                <a:r>
                  <a:rPr lang="en-US" altLang="zh-TW" dirty="0" smtClean="0"/>
                  <a:t>Region R</a:t>
                </a:r>
                <a:r>
                  <a:rPr lang="zh-TW" altLang="en-US" dirty="0" smtClean="0"/>
                  <a:t>來說，可以直接畫出他的</a:t>
                </a:r>
                <a:r>
                  <a:rPr lang="en-US" altLang="zh-TW" dirty="0" smtClean="0"/>
                  <a:t>magnitude</a:t>
                </a:r>
                <a:r>
                  <a:rPr lang="zh-TW" altLang="en-US" dirty="0" smtClean="0"/>
                  <a:t>與</a:t>
                </a:r>
                <a:r>
                  <a:rPr lang="en-US" altLang="zh-TW" dirty="0" smtClean="0"/>
                  <a:t>direction</a:t>
                </a:r>
                <a:r>
                  <a:rPr lang="zh-TW" altLang="en-US" dirty="0" smtClean="0"/>
                  <a:t>的</a:t>
                </a:r>
                <a:r>
                  <a:rPr lang="en-US" altLang="zh-TW" dirty="0" smtClean="0"/>
                  <a:t>X,Y</a:t>
                </a:r>
                <a:r>
                  <a:rPr lang="zh-TW" altLang="en-US" dirty="0" smtClean="0"/>
                  <a:t>圖，可以此分析出</a:t>
                </a:r>
                <a:r>
                  <a:rPr lang="en-US" altLang="zh-TW" dirty="0" smtClean="0"/>
                  <a:t>region</a:t>
                </a:r>
                <a:r>
                  <a:rPr lang="zh-TW" altLang="en-US" dirty="0" smtClean="0"/>
                  <a:t>的特性</a:t>
                </a:r>
                <a:endParaRPr lang="en-US" altLang="zh-TW" dirty="0" smtClean="0"/>
              </a:p>
            </p:txBody>
          </p:sp>
        </mc:Choice>
        <mc:Fallback xmlns="">
          <p:sp>
            <p:nvSpPr>
              <p:cNvPr id="3" name="備忘稿版面配置區 2"/>
              <p:cNvSpPr>
                <a:spLocks noGrp="1"/>
              </p:cNvSpPr>
              <p:nvPr>
                <p:ph type="body" idx="1"/>
              </p:nvPr>
            </p:nvSpPr>
            <p:spPr/>
            <p:txBody>
              <a:bodyPr/>
              <a:lstStyle/>
              <a:p>
                <a:r>
                  <a:rPr lang="zh-TW" altLang="en-US" dirty="0"/>
                  <a:t>單位面積邊緣密度</a:t>
                </a:r>
                <a:r>
                  <a:rPr lang="en-US" altLang="zh-TW" dirty="0"/>
                  <a:t>:</a:t>
                </a:r>
                <a:r>
                  <a:rPr lang="zh-TW" altLang="en-US" dirty="0"/>
                  <a:t> 利用第七張提過的判斷邊緣方式，再多除一項面積 </a:t>
                </a:r>
                <a:r>
                  <a:rPr lang="en-US" altLang="zh-TW" dirty="0"/>
                  <a:t>N</a:t>
                </a:r>
              </a:p>
              <a:p>
                <a:r>
                  <a:rPr lang="en-US" altLang="zh-TW" sz="1200" dirty="0"/>
                  <a:t>Give pixels </a:t>
                </a:r>
                <a:r>
                  <a:rPr lang="en-US" altLang="zh-TW" sz="1200" i="0" dirty="0">
                    <a:latin typeface="Cambria Math" panose="02040503050406030204" pitchFamily="18" charset="0"/>
                  </a:rPr>
                  <a:t>𝑝</a:t>
                </a:r>
                <a:r>
                  <a:rPr lang="en-US" altLang="zh-TW" sz="1200" dirty="0"/>
                  <a:t> in a region:</a:t>
                </a:r>
                <a:r>
                  <a:rPr lang="zh-TW" altLang="en-US" sz="1200" dirty="0"/>
                  <a:t>給定一個區域，這個區域是</a:t>
                </a:r>
                <a:r>
                  <a:rPr lang="en-US" altLang="zh-TW" sz="1200" dirty="0"/>
                  <a:t>p </a:t>
                </a:r>
                <a:r>
                  <a:rPr lang="zh-TW" altLang="en-US" sz="1200" dirty="0"/>
                  <a:t>個</a:t>
                </a:r>
                <a:r>
                  <a:rPr lang="en-US" altLang="zh-TW" sz="1200" dirty="0"/>
                  <a:t>pixel</a:t>
                </a:r>
                <a:r>
                  <a:rPr lang="zh-TW" altLang="en-US" sz="1200" dirty="0"/>
                  <a:t>。</a:t>
                </a:r>
                <a:endParaRPr lang="en-US" altLang="zh-TW" b="0" i="1" dirty="0">
                  <a:latin typeface="Cambria Math" panose="02040503050406030204" pitchFamily="18" charset="0"/>
                  <a:ea typeface="Cambria Math" panose="02040503050406030204" pitchFamily="18" charset="0"/>
                </a:endParaRPr>
              </a:p>
              <a:p>
                <a:r>
                  <a:rPr lang="en-US" altLang="zh-TW" dirty="0"/>
                  <a:t>|P|</a:t>
                </a:r>
                <a:r>
                  <a:rPr lang="zh-TW" altLang="en-US" dirty="0"/>
                  <a:t> </a:t>
                </a:r>
                <a:r>
                  <a:rPr lang="en-US" altLang="zh-TW" dirty="0" err="1"/>
                  <a:t>gradient_magnitude</a:t>
                </a:r>
                <a:r>
                  <a:rPr lang="en-US" altLang="zh-TW" dirty="0"/>
                  <a:t>(p)&gt;= threshold|</a:t>
                </a:r>
                <a:r>
                  <a:rPr lang="zh-TW" altLang="en-US" dirty="0"/>
                  <a:t>表示是</a:t>
                </a:r>
                <a:r>
                  <a:rPr lang="en-US" altLang="zh-TW" dirty="0"/>
                  <a:t>edge</a:t>
                </a:r>
                <a:r>
                  <a:rPr lang="zh-TW" altLang="en-US" dirty="0"/>
                  <a:t>的人，整個式子表示單位面積下有多少屬於</a:t>
                </a:r>
                <a:r>
                  <a:rPr lang="en-US" altLang="zh-TW" dirty="0"/>
                  <a:t>edge</a:t>
                </a:r>
                <a:r>
                  <a:rPr lang="zh-TW" altLang="en-US" dirty="0"/>
                  <a:t>的</a:t>
                </a:r>
                <a:r>
                  <a:rPr lang="en-US" altLang="zh-TW" dirty="0"/>
                  <a:t>pixels</a:t>
                </a:r>
                <a:r>
                  <a:rPr lang="zh-TW" altLang="en-US" dirty="0"/>
                  <a:t>。</a:t>
                </a:r>
                <a:endParaRPr lang="en-US" altLang="zh-TW" dirty="0"/>
              </a:p>
              <a:p>
                <a:r>
                  <a:rPr lang="zh-TW" altLang="en-US" dirty="0"/>
                  <a:t>另外也可以去計算一個 範圍</a:t>
                </a:r>
                <a:r>
                  <a:rPr lang="en-US" altLang="zh-TW" dirty="0"/>
                  <a:t>R</a:t>
                </a:r>
                <a:r>
                  <a:rPr lang="zh-TW" altLang="en-US" dirty="0"/>
                  <a:t> 內的邊緣強度</a:t>
                </a:r>
                <a:r>
                  <a:rPr lang="en-US" altLang="zh-TW" dirty="0"/>
                  <a:t>(edge magnitude)</a:t>
                </a:r>
                <a:r>
                  <a:rPr lang="zh-TW" altLang="en-US" dirty="0"/>
                  <a:t>直方圖和邊緣方向直方圖</a:t>
                </a:r>
                <a:r>
                  <a:rPr lang="en-US" altLang="zh-TW" dirty="0"/>
                  <a:t>(edge direction)</a:t>
                </a:r>
              </a:p>
              <a:p>
                <a:endParaRPr lang="en-US" altLang="zh-TW" dirty="0"/>
              </a:p>
              <a:p>
                <a:r>
                  <a:rPr lang="zh-TW" altLang="en-US" dirty="0"/>
                  <a:t>都是去看</a:t>
                </a:r>
                <a:r>
                  <a:rPr lang="en-US" altLang="zh-TW" dirty="0"/>
                  <a:t>region</a:t>
                </a:r>
                <a:r>
                  <a:rPr lang="zh-TW" altLang="en-US" dirty="0"/>
                  <a:t>內的邊緣性質。</a:t>
                </a:r>
                <a:endParaRPr lang="en-US" altLang="zh-TW" dirty="0"/>
              </a:p>
              <a:p>
                <a:endParaRPr lang="en-US" altLang="zh-TW" dirty="0"/>
              </a:p>
              <a:p>
                <a:r>
                  <a:rPr lang="zh-TW" altLang="en-US" dirty="0"/>
                  <a:t>下面的式子 </a:t>
                </a:r>
                <a:r>
                  <a:rPr lang="en-US" altLang="zh-TW" sz="1200" b="0" i="0" kern="1200" dirty="0">
                    <a:solidFill>
                      <a:schemeClr val="tx1"/>
                    </a:solidFill>
                    <a:effectLst/>
                    <a:latin typeface="+mn-lt"/>
                    <a:ea typeface="+mn-ea"/>
                    <a:cs typeface="+mn-cs"/>
                  </a:rPr>
                  <a:t>is a quantitative texture description of region R.</a:t>
                </a:r>
                <a:endParaRPr lang="en-US" altLang="zh-TW" dirty="0"/>
              </a:p>
              <a:p>
                <a:endParaRPr lang="en-US" altLang="zh-TW" dirty="0"/>
              </a:p>
              <a:p>
                <a:r>
                  <a:rPr lang="en-US" altLang="zh-TW" dirty="0">
                    <a:hlinkClick r:id="rId4"/>
                  </a:rPr>
                  <a:t>https://en.wikipedia.org/wiki/Image_texture</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80</a:t>
            </a:fld>
            <a:endParaRPr lang="zh-TW" altLang="en-US"/>
          </a:p>
        </p:txBody>
      </p:sp>
    </p:spTree>
    <p:extLst>
      <p:ext uri="{BB962C8B-B14F-4D97-AF65-F5344CB8AC3E}">
        <p14:creationId xmlns:p14="http://schemas.microsoft.com/office/powerpoint/2010/main" val="465149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框框中密度差很多，可能就會分析說是不同的物體</a:t>
            </a:r>
            <a:endParaRPr lang="en-US" altLang="zh-TW" dirty="0" smtClean="0"/>
          </a:p>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81</a:t>
            </a:fld>
            <a:endParaRPr lang="zh-TW" altLang="en-US"/>
          </a:p>
        </p:txBody>
      </p:sp>
    </p:spTree>
    <p:extLst>
      <p:ext uri="{BB962C8B-B14F-4D97-AF65-F5344CB8AC3E}">
        <p14:creationId xmlns:p14="http://schemas.microsoft.com/office/powerpoint/2010/main" val="38543503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smtClean="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82</a:t>
            </a:fld>
            <a:endParaRPr lang="zh-TW" altLang="en-US"/>
          </a:p>
        </p:txBody>
      </p:sp>
    </p:spTree>
    <p:extLst>
      <p:ext uri="{BB962C8B-B14F-4D97-AF65-F5344CB8AC3E}">
        <p14:creationId xmlns:p14="http://schemas.microsoft.com/office/powerpoint/2010/main" val="2193015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83</a:t>
            </a:fld>
            <a:endParaRPr lang="zh-TW" altLang="en-US"/>
          </a:p>
        </p:txBody>
      </p:sp>
    </p:spTree>
    <p:extLst>
      <p:ext uri="{BB962C8B-B14F-4D97-AF65-F5344CB8AC3E}">
        <p14:creationId xmlns:p14="http://schemas.microsoft.com/office/powerpoint/2010/main" val="30693607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第八章學到的小平面方法</a:t>
            </a:r>
            <a:endParaRPr lang="en-US" altLang="zh-TW" dirty="0" smtClean="0"/>
          </a:p>
          <a:p>
            <a:endParaRPr lang="en-US" altLang="zh-TW" dirty="0" smtClean="0"/>
          </a:p>
          <a:p>
            <a:r>
              <a:rPr lang="zh-TW" altLang="en-US" dirty="0" smtClean="0"/>
              <a:t>這部分</a:t>
            </a:r>
            <a:endParaRPr lang="en-US" altLang="zh-TW" dirty="0" smtClean="0"/>
          </a:p>
          <a:p>
            <a:r>
              <a:rPr lang="zh-TW" altLang="en-US" dirty="0" smtClean="0"/>
              <a:t>主要處理</a:t>
            </a:r>
            <a:r>
              <a:rPr lang="en-US" altLang="zh-TW" dirty="0" smtClean="0"/>
              <a:t>image</a:t>
            </a:r>
            <a:r>
              <a:rPr lang="zh-TW" altLang="en-US" dirty="0" smtClean="0"/>
              <a:t>是平坦還是崎嶇的</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如果針對</a:t>
            </a:r>
            <a:r>
              <a:rPr lang="en-US" altLang="zh-TW" dirty="0" smtClean="0"/>
              <a:t>image</a:t>
            </a:r>
            <a:r>
              <a:rPr lang="zh-TW" altLang="en-US" dirty="0" smtClean="0"/>
              <a:t>的</a:t>
            </a:r>
            <a:r>
              <a:rPr lang="en-US" altLang="zh-TW" dirty="0" err="1" smtClean="0"/>
              <a:t>x,y,z</a:t>
            </a:r>
            <a:r>
              <a:rPr lang="zh-TW" altLang="en-US" dirty="0" smtClean="0"/>
              <a:t>軸表示的話，</a:t>
            </a:r>
            <a:r>
              <a:rPr lang="en-US" altLang="zh-TW" dirty="0" smtClean="0"/>
              <a:t>Z</a:t>
            </a:r>
            <a:r>
              <a:rPr lang="zh-TW" altLang="en-US" dirty="0" smtClean="0"/>
              <a:t>可以是</a:t>
            </a:r>
            <a:r>
              <a:rPr lang="en-US" altLang="zh-TW" dirty="0" smtClean="0"/>
              <a:t>intensity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r>
              <a:rPr lang="zh-TW" altLang="en-US" dirty="0" smtClean="0"/>
              <a:t>將紋理劃分為互斥的鄰域 </a:t>
            </a:r>
            <a:r>
              <a:rPr lang="en-US" altLang="zh-TW" dirty="0" smtClean="0"/>
              <a:t>(</a:t>
            </a:r>
            <a:r>
              <a:rPr lang="zh-TW" altLang="en-US" dirty="0" smtClean="0"/>
              <a:t>每個平面最像，相互之間</a:t>
            </a:r>
            <a:r>
              <a:rPr lang="en-US" altLang="zh-TW" dirty="0" smtClean="0"/>
              <a:t>error</a:t>
            </a:r>
            <a:r>
              <a:rPr lang="zh-TW" altLang="en-US" dirty="0" smtClean="0"/>
              <a:t>最小的區域</a:t>
            </a:r>
            <a:r>
              <a:rPr lang="en-US" altLang="zh-TW" dirty="0" smtClean="0"/>
              <a:t>)</a:t>
            </a:r>
            <a:endParaRPr lang="zh-TW" altLang="en-US" dirty="0" smtClean="0"/>
          </a:p>
          <a:p>
            <a:endParaRPr lang="zh-TW" altLang="en-US" dirty="0" smtClean="0"/>
          </a:p>
          <a:p>
            <a:r>
              <a:rPr lang="zh-TW" altLang="en-US" dirty="0" smtClean="0"/>
              <a:t>為每個鄰域執行適合灰度的傾斜平面</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84</a:t>
            </a:fld>
            <a:endParaRPr lang="zh-TW" altLang="en-US"/>
          </a:p>
        </p:txBody>
      </p:sp>
    </p:spTree>
    <p:extLst>
      <p:ext uri="{BB962C8B-B14F-4D97-AF65-F5344CB8AC3E}">
        <p14:creationId xmlns:p14="http://schemas.microsoft.com/office/powerpoint/2010/main" val="119943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a:t>
            </a:fld>
            <a:endParaRPr lang="zh-TW" altLang="en-US"/>
          </a:p>
        </p:txBody>
      </p:sp>
    </p:spTree>
    <p:extLst>
      <p:ext uri="{BB962C8B-B14F-4D97-AF65-F5344CB8AC3E}">
        <p14:creationId xmlns:p14="http://schemas.microsoft.com/office/powerpoint/2010/main" val="2918787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平面方程式：</a:t>
            </a:r>
            <a:endParaRPr lang="en-US" altLang="zh-TW" dirty="0" smtClean="0"/>
          </a:p>
          <a:p>
            <a:r>
              <a:rPr lang="en-US" altLang="zh-TW" dirty="0" smtClean="0"/>
              <a:t>Z=alpha*</a:t>
            </a:r>
            <a:r>
              <a:rPr lang="en-US" altLang="zh-TW" dirty="0" err="1" smtClean="0"/>
              <a:t>X+beta</a:t>
            </a:r>
            <a:r>
              <a:rPr lang="en-US" altLang="zh-TW" dirty="0" smtClean="0"/>
              <a:t>*</a:t>
            </a:r>
            <a:r>
              <a:rPr lang="en-US" altLang="zh-TW" dirty="0" err="1" smtClean="0"/>
              <a:t>Y+gamma</a:t>
            </a:r>
            <a:endParaRPr lang="en-US" altLang="zh-TW" dirty="0" smtClean="0"/>
          </a:p>
          <a:p>
            <a:r>
              <a:rPr lang="zh-TW" altLang="en-US" dirty="0" smtClean="0"/>
              <a:t>移項</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alpha*</a:t>
            </a:r>
            <a:r>
              <a:rPr lang="en-US" altLang="zh-TW" dirty="0" err="1" smtClean="0"/>
              <a:t>X+beta</a:t>
            </a:r>
            <a:r>
              <a:rPr lang="en-US" altLang="zh-TW" dirty="0" smtClean="0"/>
              <a:t>*</a:t>
            </a:r>
            <a:r>
              <a:rPr lang="en-US" altLang="zh-TW" dirty="0" err="1" smtClean="0"/>
              <a:t>Y-Z+gamma</a:t>
            </a:r>
            <a:r>
              <a:rPr lang="en-US" altLang="zh-TW" dirty="0" smtClean="0"/>
              <a:t>=0</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Vector=(alpha, beta, -1) </a:t>
            </a:r>
            <a:r>
              <a:rPr lang="en-US" altLang="zh-TW" dirty="0" smtClean="0">
                <a:sym typeface="Wingdings" panose="05000000000000000000" pitchFamily="2" charset="2"/>
              </a:rPr>
              <a:t></a:t>
            </a:r>
            <a:r>
              <a:rPr lang="zh-TW" altLang="en-US" dirty="0" smtClean="0">
                <a:sym typeface="Wingdings" panose="05000000000000000000" pitchFamily="2" charset="2"/>
              </a:rPr>
              <a:t>法向量</a:t>
            </a:r>
            <a:endParaRPr lang="en-US" altLang="zh-TW"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此處是單位法向量：還要計算平方相加開根號</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L m n</a:t>
            </a:r>
            <a:r>
              <a:rPr lang="zh-TW" altLang="en-US" dirty="0" smtClean="0"/>
              <a:t>就是每一個小平面的法向量 </a:t>
            </a:r>
            <a:r>
              <a:rPr lang="en-US" altLang="zh-TW" dirty="0" smtClean="0"/>
              <a:t>(</a:t>
            </a:r>
            <a:r>
              <a:rPr lang="en-US" altLang="zh-TW" dirty="0" err="1" smtClean="0"/>
              <a:t>i</a:t>
            </a:r>
            <a:r>
              <a:rPr lang="en-US" altLang="zh-TW" dirty="0" smtClean="0"/>
              <a:t>)</a:t>
            </a:r>
            <a:r>
              <a:rPr lang="zh-TW" altLang="en-US" dirty="0" smtClean="0"/>
              <a:t>指第</a:t>
            </a:r>
            <a:r>
              <a:rPr lang="en-US" altLang="zh-TW" dirty="0" err="1" smtClean="0"/>
              <a:t>i</a:t>
            </a:r>
            <a:r>
              <a:rPr lang="zh-TW" altLang="en-US" dirty="0" smtClean="0"/>
              <a:t>個</a:t>
            </a:r>
            <a:endParaRPr lang="en-US" altLang="zh-TW" dirty="0" smtClean="0"/>
          </a:p>
          <a:p>
            <a:endParaRPr lang="en-US" altLang="zh-TW"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85</a:t>
            </a:fld>
            <a:endParaRPr lang="zh-TW" altLang="en-US"/>
          </a:p>
        </p:txBody>
      </p:sp>
    </p:spTree>
    <p:extLst>
      <p:ext uri="{BB962C8B-B14F-4D97-AF65-F5344CB8AC3E}">
        <p14:creationId xmlns:p14="http://schemas.microsoft.com/office/powerpoint/2010/main" val="35839282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a:t>
            </a:r>
            <a:r>
              <a:rPr lang="en-US" altLang="zh-TW" dirty="0" smtClean="0"/>
              <a:t>fine</a:t>
            </a:r>
            <a:r>
              <a:rPr lang="en-US" altLang="zh-TW" baseline="0" dirty="0" smtClean="0"/>
              <a:t> </a:t>
            </a:r>
            <a:r>
              <a:rPr lang="en-US" altLang="zh-TW" baseline="0" dirty="0" smtClean="0">
                <a:sym typeface="Wingdings" panose="05000000000000000000" pitchFamily="2" charset="2"/>
              </a:rPr>
              <a:t> </a:t>
            </a:r>
            <a:r>
              <a:rPr lang="en-US" altLang="zh-TW" dirty="0" smtClean="0">
                <a:latin typeface="Times New Roman" panose="02020603050405020304" pitchFamily="18" charset="0"/>
                <a:cs typeface="Times New Roman" panose="02020603050405020304" pitchFamily="18" charset="0"/>
              </a:rPr>
              <a:t>unit surface normal vectors </a:t>
            </a:r>
            <a:r>
              <a:rPr lang="zh-TW" altLang="en-US" dirty="0" smtClean="0">
                <a:latin typeface="Times New Roman" panose="02020603050405020304" pitchFamily="18" charset="0"/>
                <a:cs typeface="Times New Roman" panose="02020603050405020304" pitchFamily="18" charset="0"/>
              </a:rPr>
              <a:t>相近</a:t>
            </a:r>
            <a:endParaRPr lang="en-US" altLang="zh-TW" dirty="0" smtClean="0">
              <a:latin typeface="Times New Roman" panose="02020603050405020304" pitchFamily="18" charset="0"/>
              <a:cs typeface="Times New Roman" panose="02020603050405020304" pitchFamily="18" charset="0"/>
            </a:endParaRPr>
          </a:p>
          <a:p>
            <a:r>
              <a:rPr lang="zh-TW" altLang="en-US" dirty="0" smtClean="0">
                <a:latin typeface="Times New Roman" panose="02020603050405020304" pitchFamily="18" charset="0"/>
                <a:cs typeface="Times New Roman" panose="02020603050405020304" pitchFamily="18" charset="0"/>
              </a:rPr>
              <a:t>反之 </a:t>
            </a:r>
            <a:r>
              <a:rPr lang="en-US" altLang="zh-TW" dirty="0" smtClean="0">
                <a:latin typeface="Times New Roman" panose="02020603050405020304" pitchFamily="18" charset="0"/>
                <a:cs typeface="Times New Roman" panose="02020603050405020304" pitchFamily="18" charset="0"/>
              </a:rPr>
              <a:t>coarse </a:t>
            </a:r>
            <a:r>
              <a:rPr lang="en-US" altLang="zh-TW" dirty="0" smtClean="0">
                <a:latin typeface="Times New Roman" panose="02020603050405020304" pitchFamily="18" charset="0"/>
                <a:cs typeface="Times New Roman" panose="02020603050405020304" pitchFamily="18" charset="0"/>
                <a:sym typeface="Wingdings" panose="05000000000000000000" pitchFamily="2" charset="2"/>
              </a:rPr>
              <a:t></a:t>
            </a:r>
            <a:r>
              <a:rPr lang="zh-TW" altLang="en-US" dirty="0" smtClean="0">
                <a:latin typeface="Times New Roman" panose="02020603050405020304" pitchFamily="18" charset="0"/>
                <a:cs typeface="Times New Roman" panose="02020603050405020304" pitchFamily="18" charset="0"/>
                <a:sym typeface="Wingdings" panose="05000000000000000000" pitchFamily="2" charset="2"/>
              </a:rPr>
              <a:t>相差比較大</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86</a:t>
            </a:fld>
            <a:endParaRPr lang="zh-TW" altLang="en-US"/>
          </a:p>
        </p:txBody>
      </p:sp>
    </p:spTree>
    <p:extLst>
      <p:ext uri="{BB962C8B-B14F-4D97-AF65-F5344CB8AC3E}">
        <p14:creationId xmlns:p14="http://schemas.microsoft.com/office/powerpoint/2010/main" val="25731561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87</a:t>
            </a:fld>
            <a:endParaRPr lang="zh-TW" altLang="en-US"/>
          </a:p>
        </p:txBody>
      </p:sp>
    </p:spTree>
    <p:extLst>
      <p:ext uri="{BB962C8B-B14F-4D97-AF65-F5344CB8AC3E}">
        <p14:creationId xmlns:p14="http://schemas.microsoft.com/office/powerpoint/2010/main" val="15971107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計算每單位面積的相對極值以進行紋理測量</a:t>
            </a:r>
            <a:endParaRPr lang="en-US" altLang="zh-TW" dirty="0" smtClean="0"/>
          </a:p>
          <a:p>
            <a:endParaRPr lang="en-US" altLang="zh-TW" dirty="0" smtClean="0"/>
          </a:p>
          <a:p>
            <a:r>
              <a:rPr lang="zh-TW" altLang="en-US" dirty="0" smtClean="0"/>
              <a:t>一個</a:t>
            </a:r>
            <a:r>
              <a:rPr lang="en-US" altLang="zh-TW" dirty="0" smtClean="0"/>
              <a:t>texture</a:t>
            </a:r>
            <a:r>
              <a:rPr lang="zh-TW" altLang="en-US" dirty="0" smtClean="0"/>
              <a:t>中有多少個</a:t>
            </a:r>
            <a:r>
              <a:rPr lang="en-US" altLang="zh-TW" dirty="0" smtClean="0"/>
              <a:t>max </a:t>
            </a:r>
            <a:r>
              <a:rPr lang="zh-TW" altLang="en-US" dirty="0" smtClean="0"/>
              <a:t>跟 </a:t>
            </a:r>
            <a:r>
              <a:rPr lang="en-US" altLang="zh-TW" dirty="0" smtClean="0"/>
              <a:t>min</a:t>
            </a:r>
          </a:p>
          <a:p>
            <a:endParaRPr lang="en-US" altLang="zh-TW" dirty="0" smtClean="0"/>
          </a:p>
          <a:p>
            <a:r>
              <a:rPr lang="en-US" altLang="zh-TW" sz="1200" b="1" dirty="0" smtClean="0">
                <a:latin typeface="Times New Roman" panose="02020603050405020304" pitchFamily="18" charset="0"/>
                <a:cs typeface="Times New Roman" panose="02020603050405020304" pitchFamily="18" charset="0"/>
              </a:rPr>
              <a:t>Relative extrema</a:t>
            </a:r>
            <a:r>
              <a:rPr lang="zh-TW" altLang="en-US" sz="1200" b="1" dirty="0" smtClean="0">
                <a:latin typeface="Times New Roman" panose="02020603050405020304" pitchFamily="18" charset="0"/>
                <a:cs typeface="Times New Roman" panose="02020603050405020304" pitchFamily="18" charset="0"/>
              </a:rPr>
              <a:t> 可以分為局部最小跟最大</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88</a:t>
            </a:fld>
            <a:endParaRPr lang="zh-TW" altLang="en-US"/>
          </a:p>
        </p:txBody>
      </p:sp>
    </p:spTree>
    <p:extLst>
      <p:ext uri="{BB962C8B-B14F-4D97-AF65-F5344CB8AC3E}">
        <p14:creationId xmlns:p14="http://schemas.microsoft.com/office/powerpoint/2010/main" val="27583662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若要偵測</a:t>
            </a:r>
            <a:r>
              <a:rPr lang="en-US" altLang="zh-TW" dirty="0" smtClean="0"/>
              <a:t>pixel </a:t>
            </a:r>
            <a:r>
              <a:rPr lang="en-US" altLang="zh-TW" dirty="0" err="1" smtClean="0"/>
              <a:t>i</a:t>
            </a:r>
            <a:r>
              <a:rPr lang="zh-TW" altLang="en-US" dirty="0" smtClean="0"/>
              <a:t>則比較前後的數值 </a:t>
            </a:r>
            <a:endParaRPr lang="en-US" altLang="zh-TW" dirty="0" smtClean="0"/>
          </a:p>
          <a:p>
            <a:r>
              <a:rPr lang="en-US" altLang="zh-TW" dirty="0" smtClean="0"/>
              <a:t>G</a:t>
            </a:r>
            <a:r>
              <a:rPr lang="zh-TW" altLang="en-US" dirty="0" smtClean="0"/>
              <a:t>是指一個</a:t>
            </a:r>
            <a:r>
              <a:rPr lang="en-US" altLang="zh-TW" dirty="0" smtClean="0"/>
              <a:t>function(</a:t>
            </a:r>
            <a:r>
              <a:rPr lang="zh-TW" altLang="en-US" dirty="0" smtClean="0"/>
              <a:t>偵測</a:t>
            </a:r>
            <a:r>
              <a:rPr lang="en-US" altLang="zh-TW" dirty="0" smtClean="0"/>
              <a:t>intensity)</a:t>
            </a:r>
            <a:r>
              <a:rPr lang="zh-TW" altLang="en-US" dirty="0" smtClean="0"/>
              <a:t>之類的</a:t>
            </a:r>
            <a:endParaRPr lang="en-US" altLang="zh-TW" dirty="0" smtClean="0"/>
          </a:p>
          <a:p>
            <a:endParaRPr lang="en-US" altLang="zh-TW" dirty="0" smtClean="0"/>
          </a:p>
          <a:p>
            <a:r>
              <a:rPr lang="zh-TW" altLang="en-US" dirty="0" smtClean="0"/>
              <a:t>比較若較小</a:t>
            </a:r>
            <a:r>
              <a:rPr lang="en-US" altLang="zh-TW" dirty="0" smtClean="0"/>
              <a:t>min</a:t>
            </a:r>
            <a:r>
              <a:rPr lang="zh-TW" altLang="en-US" dirty="0" smtClean="0"/>
              <a:t> 若較大 </a:t>
            </a:r>
            <a:r>
              <a:rPr lang="en-US" altLang="zh-TW" dirty="0" smtClean="0"/>
              <a:t>max</a:t>
            </a:r>
          </a:p>
          <a:p>
            <a:r>
              <a:rPr lang="en-US" altLang="zh-TW" dirty="0" smtClean="0"/>
              <a:t> </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89</a:t>
            </a:fld>
            <a:endParaRPr lang="zh-TW" altLang="en-US"/>
          </a:p>
        </p:txBody>
      </p:sp>
    </p:spTree>
    <p:extLst>
      <p:ext uri="{BB962C8B-B14F-4D97-AF65-F5344CB8AC3E}">
        <p14:creationId xmlns:p14="http://schemas.microsoft.com/office/powerpoint/2010/main" val="1341914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Fine </a:t>
            </a:r>
            <a:r>
              <a:rPr lang="en-US" altLang="zh-TW" dirty="0" smtClean="0">
                <a:sym typeface="Wingdings" panose="05000000000000000000" pitchFamily="2" charset="2"/>
              </a:rPr>
              <a:t> Max min</a:t>
            </a:r>
            <a:r>
              <a:rPr lang="zh-TW" altLang="en-US" dirty="0" smtClean="0">
                <a:sym typeface="Wingdings" panose="05000000000000000000" pitchFamily="2" charset="2"/>
              </a:rPr>
              <a:t>數量多</a:t>
            </a:r>
            <a:endParaRPr lang="en-US" altLang="zh-TW" dirty="0" smtClean="0">
              <a:sym typeface="Wingdings" panose="05000000000000000000" pitchFamily="2" charset="2"/>
            </a:endParaRPr>
          </a:p>
          <a:p>
            <a:endParaRPr lang="en-US" altLang="zh-TW" dirty="0" smtClean="0">
              <a:sym typeface="Wingdings" panose="05000000000000000000" pitchFamily="2" charset="2"/>
            </a:endParaRPr>
          </a:p>
          <a:p>
            <a:r>
              <a:rPr lang="zh-TW" altLang="en-US" dirty="0" smtClean="0">
                <a:sym typeface="Wingdings" panose="05000000000000000000" pitchFamily="2" charset="2"/>
              </a:rPr>
              <a:t>反之 數量少</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90</a:t>
            </a:fld>
            <a:endParaRPr lang="zh-TW" altLang="en-US"/>
          </a:p>
        </p:txBody>
      </p:sp>
    </p:spTree>
    <p:extLst>
      <p:ext uri="{BB962C8B-B14F-4D97-AF65-F5344CB8AC3E}">
        <p14:creationId xmlns:p14="http://schemas.microsoft.com/office/powerpoint/2010/main" val="5497294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0</a:t>
            </a:r>
            <a:r>
              <a:rPr lang="zh-TW" altLang="en-US" dirty="0" smtClean="0"/>
              <a:t>是黑 </a:t>
            </a:r>
            <a:r>
              <a:rPr lang="en-US" altLang="zh-TW" dirty="0" smtClean="0"/>
              <a:t>1</a:t>
            </a:r>
            <a:r>
              <a:rPr lang="zh-TW" altLang="en-US" dirty="0" smtClean="0"/>
              <a:t>是白</a:t>
            </a:r>
            <a:endParaRPr lang="en-US" altLang="zh-TW" smtClean="0"/>
          </a:p>
          <a:p>
            <a:endParaRPr lang="en-US" altLang="zh-TW" smtClean="0"/>
          </a:p>
          <a:p>
            <a:r>
              <a:rPr lang="zh-TW" altLang="en-US" dirty="0" smtClean="0"/>
              <a:t>比較後可以得知</a:t>
            </a:r>
            <a:endParaRPr lang="en-US" altLang="zh-TW" dirty="0" smtClean="0"/>
          </a:p>
          <a:p>
            <a:endParaRPr lang="en-US" altLang="zh-TW" dirty="0" smtClean="0"/>
          </a:p>
          <a:p>
            <a:r>
              <a:rPr lang="en-US" altLang="zh-TW" dirty="0" smtClean="0"/>
              <a:t>Fine </a:t>
            </a:r>
            <a:r>
              <a:rPr lang="en-US" altLang="zh-TW" dirty="0" smtClean="0">
                <a:sym typeface="Wingdings" panose="05000000000000000000" pitchFamily="2" charset="2"/>
              </a:rPr>
              <a:t> Max min</a:t>
            </a:r>
            <a:r>
              <a:rPr lang="zh-TW" altLang="en-US" dirty="0" smtClean="0">
                <a:sym typeface="Wingdings" panose="05000000000000000000" pitchFamily="2" charset="2"/>
              </a:rPr>
              <a:t>數量多</a:t>
            </a:r>
            <a:endParaRPr lang="en-US" altLang="zh-TW" dirty="0" smtClean="0">
              <a:sym typeface="Wingdings" panose="05000000000000000000" pitchFamily="2" charset="2"/>
            </a:endParaRPr>
          </a:p>
          <a:p>
            <a:endParaRPr lang="en-US" altLang="zh-TW" dirty="0" smtClean="0">
              <a:sym typeface="Wingdings" panose="05000000000000000000" pitchFamily="2" charset="2"/>
            </a:endParaRPr>
          </a:p>
          <a:p>
            <a:r>
              <a:rPr lang="zh-TW" altLang="en-US" dirty="0" smtClean="0">
                <a:sym typeface="Wingdings" panose="05000000000000000000" pitchFamily="2" charset="2"/>
              </a:rPr>
              <a:t>反之 數量少</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91</a:t>
            </a:fld>
            <a:endParaRPr lang="en-US"/>
          </a:p>
        </p:txBody>
      </p:sp>
    </p:spTree>
    <p:extLst>
      <p:ext uri="{BB962C8B-B14F-4D97-AF65-F5344CB8AC3E}">
        <p14:creationId xmlns:p14="http://schemas.microsoft.com/office/powerpoint/2010/main" val="17611474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solidFill>
                  <a:schemeClr val="accent5">
                    <a:lumMod val="75000"/>
                  </a:schemeClr>
                </a:solidFill>
              </a:rPr>
              <a:t>第五章</a:t>
            </a:r>
            <a:endParaRPr lang="en-US" altLang="zh-TW" dirty="0" smtClean="0">
              <a:solidFill>
                <a:schemeClr val="accent5">
                  <a:lumMod val="75000"/>
                </a:schemeClr>
              </a:solidFill>
            </a:endParaRPr>
          </a:p>
          <a:p>
            <a:r>
              <a:rPr lang="en-US" altLang="zh-TW" dirty="0" smtClean="0">
                <a:solidFill>
                  <a:schemeClr val="accent5">
                    <a:lumMod val="75000"/>
                  </a:schemeClr>
                </a:solidFill>
              </a:rPr>
              <a:t>Dilation erosion</a:t>
            </a:r>
            <a:r>
              <a:rPr lang="en-US" altLang="zh-TW" baseline="0" dirty="0" smtClean="0">
                <a:solidFill>
                  <a:schemeClr val="accent5">
                    <a:lumMod val="75000"/>
                  </a:schemeClr>
                </a:solidFill>
              </a:rPr>
              <a:t> opening closing</a:t>
            </a:r>
            <a:endParaRPr lang="en-US" altLang="zh-TW" dirty="0" smtClean="0">
              <a:solidFill>
                <a:schemeClr val="accent5">
                  <a:lumMod val="75000"/>
                </a:schemeClr>
              </a:solidFill>
            </a:endParaRPr>
          </a:p>
          <a:p>
            <a:r>
              <a:rPr lang="en-US" altLang="zh-TW" dirty="0" smtClean="0">
                <a:solidFill>
                  <a:schemeClr val="accent5">
                    <a:lumMod val="75000"/>
                  </a:schemeClr>
                </a:solidFill>
              </a:rPr>
              <a:t>Morphology </a:t>
            </a:r>
            <a:r>
              <a:rPr lang="zh-TW" altLang="en-US" dirty="0" smtClean="0">
                <a:solidFill>
                  <a:schemeClr val="accent5">
                    <a:lumMod val="75000"/>
                  </a:schemeClr>
                </a:solidFill>
              </a:rPr>
              <a:t>形態學</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92</a:t>
            </a:fld>
            <a:endParaRPr lang="zh-TW" altLang="en-US"/>
          </a:p>
        </p:txBody>
      </p:sp>
    </p:spTree>
    <p:extLst>
      <p:ext uri="{BB962C8B-B14F-4D97-AF65-F5344CB8AC3E}">
        <p14:creationId xmlns:p14="http://schemas.microsoft.com/office/powerpoint/2010/main" val="26417873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dirty="0" smtClean="0"/>
              <a:t>Granularity</a:t>
            </a:r>
            <a:r>
              <a:rPr lang="zh-TW" altLang="en-US" sz="1200" b="1" dirty="0" smtClean="0"/>
              <a:t> 顆粒度 </a:t>
            </a:r>
            <a:r>
              <a:rPr lang="en-US" altLang="zh-TW" sz="1200" b="1" dirty="0" smtClean="0"/>
              <a:t>fine coarse </a:t>
            </a:r>
            <a:r>
              <a:rPr lang="zh-TW" altLang="en-US" sz="1200" b="1" dirty="0" smtClean="0"/>
              <a:t>顆粒度大</a:t>
            </a:r>
            <a:r>
              <a:rPr lang="en-US" altLang="zh-TW" sz="1200" b="1" dirty="0" smtClean="0"/>
              <a:t>or</a:t>
            </a:r>
            <a:r>
              <a:rPr lang="zh-TW" altLang="en-US" sz="1200" b="1" dirty="0" smtClean="0"/>
              <a:t>小</a:t>
            </a:r>
            <a:endParaRPr lang="en-US" altLang="zh-TW" sz="1200" b="1" dirty="0" smtClean="0"/>
          </a:p>
          <a:p>
            <a:endParaRPr lang="en-US" altLang="zh-TW" sz="1200" b="1" dirty="0" smtClean="0"/>
          </a:p>
          <a:p>
            <a:r>
              <a:rPr lang="en-US" altLang="zh-TW" sz="1200" b="1" dirty="0" smtClean="0"/>
              <a:t>Fractal </a:t>
            </a:r>
            <a:r>
              <a:rPr lang="zh-TW" altLang="en-US" sz="1200" b="1" dirty="0" smtClean="0"/>
              <a:t>碎形</a:t>
            </a:r>
            <a:endParaRPr lang="en-US" altLang="zh-TW" sz="1200" b="1"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93</a:t>
            </a:fld>
            <a:endParaRPr lang="zh-TW" altLang="en-US"/>
          </a:p>
        </p:txBody>
      </p:sp>
    </p:spTree>
    <p:extLst>
      <p:ext uri="{BB962C8B-B14F-4D97-AF65-F5344CB8AC3E}">
        <p14:creationId xmlns:p14="http://schemas.microsoft.com/office/powerpoint/2010/main" val="39082199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一張</a:t>
            </a:r>
            <a:r>
              <a:rPr lang="en-US" altLang="zh-TW" dirty="0" smtClean="0"/>
              <a:t>binary image F</a:t>
            </a:r>
            <a:r>
              <a:rPr lang="en-US" altLang="zh-TW" baseline="0" dirty="0" smtClean="0"/>
              <a:t> </a:t>
            </a:r>
            <a:r>
              <a:rPr lang="zh-TW" altLang="en-US" baseline="0" dirty="0" smtClean="0"/>
              <a:t>透過</a:t>
            </a:r>
            <a:endParaRPr lang="en-US" altLang="zh-TW" dirty="0" smtClean="0"/>
          </a:p>
          <a:p>
            <a:r>
              <a:rPr lang="zh-TW" altLang="en-US" dirty="0" smtClean="0"/>
              <a:t>直徑為</a:t>
            </a:r>
            <a:r>
              <a:rPr lang="en-US" altLang="zh-TW" dirty="0" smtClean="0"/>
              <a:t>d</a:t>
            </a:r>
            <a:r>
              <a:rPr lang="zh-TW" altLang="en-US" dirty="0" smtClean="0"/>
              <a:t>的</a:t>
            </a:r>
            <a:r>
              <a:rPr lang="en-US" altLang="zh-TW" dirty="0" smtClean="0"/>
              <a:t>structure</a:t>
            </a:r>
            <a:r>
              <a:rPr lang="en-US" altLang="zh-TW" baseline="0" dirty="0" smtClean="0"/>
              <a:t> element opening </a:t>
            </a:r>
            <a:r>
              <a:rPr lang="zh-TW" altLang="en-US" baseline="0" dirty="0" smtClean="0"/>
              <a:t>後佔整體的比例</a:t>
            </a:r>
            <a:endParaRPr lang="en-US" altLang="zh-TW" baseline="0" dirty="0" smtClean="0"/>
          </a:p>
          <a:p>
            <a:endParaRPr lang="en-US" altLang="zh-TW" baseline="0" dirty="0" smtClean="0"/>
          </a:p>
          <a:p>
            <a:r>
              <a:rPr lang="en-US" altLang="zh-TW" dirty="0" smtClean="0"/>
              <a:t>Image </a:t>
            </a:r>
            <a:r>
              <a:rPr lang="zh-TW" altLang="en-US" dirty="0" smtClean="0"/>
              <a:t>經過直徑為</a:t>
            </a:r>
            <a:r>
              <a:rPr lang="en-US" altLang="zh-TW" dirty="0" smtClean="0"/>
              <a:t>d</a:t>
            </a:r>
            <a:r>
              <a:rPr lang="zh-TW" altLang="en-US" dirty="0" smtClean="0"/>
              <a:t>的</a:t>
            </a:r>
            <a:r>
              <a:rPr lang="en-US" altLang="zh-TW" dirty="0" smtClean="0"/>
              <a:t>structure</a:t>
            </a:r>
            <a:r>
              <a:rPr lang="en-US" altLang="zh-TW" baseline="0" dirty="0" smtClean="0"/>
              <a:t> element </a:t>
            </a:r>
            <a:r>
              <a:rPr lang="zh-TW" altLang="en-US" baseline="0" dirty="0" smtClean="0"/>
              <a:t> </a:t>
            </a:r>
            <a:r>
              <a:rPr lang="en-US" altLang="zh-TW" baseline="0" dirty="0" smtClean="0"/>
              <a:t>Opening</a:t>
            </a:r>
            <a:r>
              <a:rPr lang="zh-TW" altLang="en-US" baseline="0" dirty="0" smtClean="0"/>
              <a:t>  後</a:t>
            </a:r>
            <a:endParaRPr lang="en-US" altLang="zh-TW" baseline="0" dirty="0" smtClean="0"/>
          </a:p>
          <a:p>
            <a:r>
              <a:rPr lang="zh-TW" altLang="en-US" baseline="0" dirty="0" smtClean="0"/>
              <a:t>表示會留下顆粒度比</a:t>
            </a:r>
            <a:r>
              <a:rPr lang="en-US" altLang="zh-TW" baseline="0" dirty="0" smtClean="0"/>
              <a:t>d</a:t>
            </a:r>
            <a:r>
              <a:rPr lang="zh-TW" altLang="en-US" baseline="0" dirty="0" smtClean="0"/>
              <a:t>還要大的部分</a:t>
            </a:r>
            <a:endParaRPr lang="en-US" altLang="zh-TW" baseline="0" dirty="0" smtClean="0"/>
          </a:p>
          <a:p>
            <a:r>
              <a:rPr lang="zh-TW" altLang="en-US" baseline="0" dirty="0" smtClean="0"/>
              <a:t>再用</a:t>
            </a:r>
            <a:r>
              <a:rPr lang="en-US" altLang="zh-TW" baseline="0" dirty="0" smtClean="0"/>
              <a:t>1</a:t>
            </a:r>
            <a:r>
              <a:rPr lang="zh-TW" altLang="en-US" baseline="0" dirty="0" smtClean="0"/>
              <a:t>去扣掉，表示比</a:t>
            </a:r>
            <a:r>
              <a:rPr lang="en-US" altLang="zh-TW" baseline="0" dirty="0" smtClean="0"/>
              <a:t>d</a:t>
            </a:r>
            <a:r>
              <a:rPr lang="zh-TW" altLang="en-US" baseline="0" dirty="0" smtClean="0"/>
              <a:t>還小的部分</a:t>
            </a:r>
            <a:endParaRPr lang="en-US" altLang="zh-TW" baseline="0" dirty="0" smtClean="0"/>
          </a:p>
          <a:p>
            <a:endParaRPr lang="en-US" altLang="zh-TW" baseline="0" dirty="0" smtClean="0"/>
          </a:p>
          <a:p>
            <a:r>
              <a:rPr lang="zh-TW" altLang="en-US" baseline="0" dirty="0" smtClean="0"/>
              <a:t>顆粒度小的</a:t>
            </a:r>
            <a:r>
              <a:rPr lang="en-US" altLang="zh-TW" baseline="0" dirty="0" smtClean="0"/>
              <a:t>(fine) </a:t>
            </a:r>
            <a:r>
              <a:rPr lang="en-US" altLang="zh-TW" baseline="0" dirty="0" smtClean="0">
                <a:sym typeface="Wingdings" panose="05000000000000000000" pitchFamily="2" charset="2"/>
              </a:rPr>
              <a:t></a:t>
            </a:r>
            <a:r>
              <a:rPr lang="zh-TW" altLang="en-US" baseline="0" dirty="0" smtClean="0">
                <a:sym typeface="Wingdings" panose="05000000000000000000" pitchFamily="2" charset="2"/>
              </a:rPr>
              <a:t>曲線比較快達到</a:t>
            </a:r>
            <a:r>
              <a:rPr lang="en-US" altLang="zh-TW" baseline="0" dirty="0" smtClean="0">
                <a:sym typeface="Wingdings" panose="05000000000000000000" pitchFamily="2" charset="2"/>
              </a:rPr>
              <a:t>100% (</a:t>
            </a:r>
            <a:r>
              <a:rPr lang="zh-TW" altLang="en-US" baseline="0" dirty="0" smtClean="0">
                <a:sym typeface="Wingdings" panose="05000000000000000000" pitchFamily="2" charset="2"/>
              </a:rPr>
              <a:t>畫圖</a:t>
            </a:r>
            <a:r>
              <a:rPr lang="en-US" altLang="zh-TW" baseline="0" dirty="0" smtClean="0">
                <a:sym typeface="Wingdings" panose="05000000000000000000" pitchFamily="2" charset="2"/>
              </a:rPr>
              <a:t>)</a:t>
            </a:r>
          </a:p>
          <a:p>
            <a:r>
              <a:rPr lang="zh-TW" altLang="en-US" baseline="0" dirty="0" smtClean="0">
                <a:sym typeface="Wingdings" panose="05000000000000000000" pitchFamily="2" charset="2"/>
              </a:rPr>
              <a:t>反之 </a:t>
            </a:r>
            <a:r>
              <a:rPr lang="en-US" altLang="zh-TW" baseline="0" dirty="0" smtClean="0">
                <a:sym typeface="Wingdings" panose="05000000000000000000" pitchFamily="2" charset="2"/>
              </a:rPr>
              <a:t></a:t>
            </a:r>
            <a:r>
              <a:rPr lang="zh-TW" altLang="en-US" baseline="0" dirty="0" smtClean="0">
                <a:sym typeface="Wingdings" panose="05000000000000000000" pitchFamily="2" charset="2"/>
              </a:rPr>
              <a:t>曲線比較平緩達到</a:t>
            </a:r>
            <a:r>
              <a:rPr lang="en-US" altLang="zh-TW" baseline="0" dirty="0" smtClean="0">
                <a:sym typeface="Wingdings" panose="05000000000000000000" pitchFamily="2" charset="2"/>
              </a:rPr>
              <a:t>100%</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94</a:t>
            </a:fld>
            <a:endParaRPr lang="zh-TW" altLang="en-US"/>
          </a:p>
        </p:txBody>
      </p:sp>
    </p:spTree>
    <p:extLst>
      <p:ext uri="{BB962C8B-B14F-4D97-AF65-F5344CB8AC3E}">
        <p14:creationId xmlns:p14="http://schemas.microsoft.com/office/powerpoint/2010/main" val="189301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1,2,3,4</a:t>
            </a:r>
            <a:r>
              <a:rPr lang="zh-TW" altLang="en-US" dirty="0" smtClean="0"/>
              <a:t>是</a:t>
            </a:r>
            <a:r>
              <a:rPr lang="en-US" altLang="zh-TW" dirty="0" err="1" smtClean="0"/>
              <a:t>texel</a:t>
            </a:r>
            <a:endParaRPr lang="en-US" altLang="zh-TW" dirty="0" smtClean="0"/>
          </a:p>
          <a:p>
            <a:r>
              <a:rPr lang="zh-TW" altLang="en-US" dirty="0" smtClean="0"/>
              <a:t>經過重新排列組合可以組成</a:t>
            </a:r>
            <a:r>
              <a:rPr lang="en-US" altLang="zh-TW" dirty="0" smtClean="0"/>
              <a:t>texture</a:t>
            </a:r>
          </a:p>
          <a:p>
            <a:r>
              <a:rPr lang="zh-TW" altLang="en-US" dirty="0" smtClean="0"/>
              <a:t>紅框的不是</a:t>
            </a:r>
            <a:r>
              <a:rPr lang="en-US" altLang="zh-TW" dirty="0" err="1" smtClean="0"/>
              <a:t>texel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a:t>
            </a:fld>
            <a:endParaRPr lang="zh-TW" altLang="en-US"/>
          </a:p>
        </p:txBody>
      </p:sp>
    </p:spTree>
    <p:extLst>
      <p:ext uri="{BB962C8B-B14F-4D97-AF65-F5344CB8AC3E}">
        <p14:creationId xmlns:p14="http://schemas.microsoft.com/office/powerpoint/2010/main" val="8011241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Fractal </a:t>
            </a:r>
            <a:r>
              <a:rPr lang="zh-TW" altLang="en-US" dirty="0" smtClean="0"/>
              <a:t>碎形</a:t>
            </a:r>
            <a:endParaRPr lang="en-US" altLang="zh-TW" dirty="0" smtClean="0"/>
          </a:p>
          <a:p>
            <a:r>
              <a:rPr lang="zh-TW" altLang="en-US" dirty="0" smtClean="0"/>
              <a:t>重複劃出相同的圖案</a:t>
            </a:r>
            <a:endParaRPr lang="en-US" altLang="zh-TW" dirty="0" smtClean="0"/>
          </a:p>
          <a:p>
            <a:r>
              <a:rPr lang="zh-TW" altLang="en-US" dirty="0" smtClean="0"/>
              <a:t>這一類</a:t>
            </a:r>
            <a:r>
              <a:rPr lang="en-US" altLang="zh-TW" dirty="0" smtClean="0"/>
              <a:t>recursive</a:t>
            </a:r>
            <a:r>
              <a:rPr lang="zh-TW" altLang="en-US" dirty="0" smtClean="0"/>
              <a:t>的動作畫出的</a:t>
            </a:r>
            <a:r>
              <a:rPr lang="en-US" altLang="zh-TW" dirty="0" smtClean="0"/>
              <a:t>pattern</a:t>
            </a:r>
            <a:r>
              <a:rPr lang="zh-TW" altLang="en-US" dirty="0" smtClean="0"/>
              <a:t>我們稱為</a:t>
            </a:r>
            <a:r>
              <a:rPr lang="en-US" altLang="zh-TW" dirty="0" smtClean="0"/>
              <a:t>fractal</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95</a:t>
            </a:fld>
            <a:endParaRPr lang="zh-TW" altLang="en-US"/>
          </a:p>
        </p:txBody>
      </p:sp>
    </p:spTree>
    <p:extLst>
      <p:ext uri="{BB962C8B-B14F-4D97-AF65-F5344CB8AC3E}">
        <p14:creationId xmlns:p14="http://schemas.microsoft.com/office/powerpoint/2010/main" val="37426643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放大來看會看到重複的圖形</a:t>
            </a:r>
            <a:endParaRPr lang="en-US" altLang="zh-TW" dirty="0" smtClean="0"/>
          </a:p>
          <a:p>
            <a:r>
              <a:rPr lang="zh-TW" altLang="en-US" dirty="0" smtClean="0"/>
              <a:t>表現出在每個尺度上都顯示的重複模式。</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96</a:t>
            </a:fld>
            <a:endParaRPr lang="zh-TW" altLang="en-US"/>
          </a:p>
        </p:txBody>
      </p:sp>
    </p:spTree>
    <p:extLst>
      <p:ext uri="{BB962C8B-B14F-4D97-AF65-F5344CB8AC3E}">
        <p14:creationId xmlns:p14="http://schemas.microsoft.com/office/powerpoint/2010/main" val="31596215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這是針對一條線的操作</a:t>
            </a:r>
            <a:endParaRPr lang="en-US" altLang="zh-TW" dirty="0" smtClean="0"/>
          </a:p>
          <a:p>
            <a:r>
              <a:rPr lang="zh-TW" altLang="en-US" dirty="0" smtClean="0"/>
              <a:t>對每一個線段再做一樣的操作</a:t>
            </a:r>
            <a:endParaRPr lang="en-US" altLang="zh-TW" dirty="0" smtClean="0"/>
          </a:p>
          <a:p>
            <a:r>
              <a:rPr lang="zh-TW" altLang="en-US" dirty="0" smtClean="0"/>
              <a:t>會得到向第四條的樣子</a:t>
            </a:r>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97</a:t>
            </a:fld>
            <a:endParaRPr lang="en-US"/>
          </a:p>
        </p:txBody>
      </p:sp>
    </p:spTree>
    <p:extLst>
      <p:ext uri="{BB962C8B-B14F-4D97-AF65-F5344CB8AC3E}">
        <p14:creationId xmlns:p14="http://schemas.microsoft.com/office/powerpoint/2010/main" val="5482491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此種分析方式可適用於各式的</a:t>
            </a:r>
            <a:r>
              <a:rPr lang="en-US" altLang="zh-TW" dirty="0" smtClean="0"/>
              <a:t>texture</a:t>
            </a:r>
            <a:r>
              <a:rPr lang="zh-TW" altLang="en-US" dirty="0" smtClean="0"/>
              <a:t>上</a:t>
            </a:r>
            <a:endParaRPr lang="en-US" altLang="zh-TW" dirty="0" smtClean="0"/>
          </a:p>
          <a:p>
            <a:endParaRPr lang="en-US" altLang="zh-TW" dirty="0" smtClean="0"/>
          </a:p>
          <a:p>
            <a:r>
              <a:rPr lang="zh-TW" altLang="en-US" dirty="0" smtClean="0"/>
              <a:t>此處定義一個體積為</a:t>
            </a:r>
            <a:r>
              <a:rPr lang="en-US" altLang="zh-TW" dirty="0" smtClean="0"/>
              <a:t>k</a:t>
            </a:r>
            <a:r>
              <a:rPr lang="zh-TW" altLang="en-US" dirty="0" smtClean="0"/>
              <a:t>且灰階強度為</a:t>
            </a:r>
            <a:r>
              <a:rPr lang="en-US" altLang="zh-TW" dirty="0" smtClean="0"/>
              <a:t>I</a:t>
            </a:r>
            <a:r>
              <a:rPr lang="zh-TW" altLang="en-US" dirty="0" smtClean="0"/>
              <a:t>的</a:t>
            </a:r>
            <a:r>
              <a:rPr lang="en-US" altLang="zh-TW" dirty="0" smtClean="0"/>
              <a:t>blanket</a:t>
            </a:r>
          </a:p>
          <a:p>
            <a:endParaRPr lang="en-US" altLang="zh-TW" baseline="0" dirty="0" smtClean="0"/>
          </a:p>
          <a:p>
            <a:r>
              <a:rPr lang="zh-TW" altLang="en-US" baseline="0" dirty="0" smtClean="0"/>
              <a:t>這個式子表示針對影像做</a:t>
            </a:r>
            <a:r>
              <a:rPr lang="en-US" altLang="zh-TW" baseline="0" dirty="0" smtClean="0"/>
              <a:t>k</a:t>
            </a:r>
            <a:r>
              <a:rPr lang="zh-TW" altLang="en-US" baseline="0" dirty="0" smtClean="0"/>
              <a:t>次的</a:t>
            </a:r>
            <a:r>
              <a:rPr lang="en-US" altLang="zh-TW" baseline="0" dirty="0" smtClean="0"/>
              <a:t>dilation-k</a:t>
            </a:r>
            <a:r>
              <a:rPr lang="zh-TW" altLang="en-US" baseline="0" dirty="0" smtClean="0"/>
              <a:t>次的</a:t>
            </a:r>
            <a:r>
              <a:rPr lang="en-US" altLang="zh-TW" baseline="0" dirty="0" smtClean="0"/>
              <a:t>erosion</a:t>
            </a:r>
          </a:p>
          <a:p>
            <a:endParaRPr lang="en-US" altLang="zh-TW" baseline="0" dirty="0" smtClean="0"/>
          </a:p>
          <a:p>
            <a:r>
              <a:rPr lang="zh-TW" altLang="en-US" baseline="0" dirty="0" smtClean="0"/>
              <a:t>外包線與內包線的差異再做加總，可以得到面積的總和</a:t>
            </a:r>
            <a:endParaRPr lang="en-US" altLang="zh-TW" baseline="0" dirty="0" smtClean="0"/>
          </a:p>
          <a:p>
            <a:endParaRPr lang="en-US" altLang="zh-TW" baseline="0" dirty="0" smtClean="0"/>
          </a:p>
          <a:p>
            <a:r>
              <a:rPr lang="en-US" altLang="zh-TW" baseline="0" dirty="0" smtClean="0"/>
              <a:t>A</a:t>
            </a:r>
            <a:r>
              <a:rPr lang="zh-TW" altLang="en-US" baseline="0" dirty="0" smtClean="0"/>
              <a:t>表示</a:t>
            </a:r>
            <a:r>
              <a:rPr lang="en-US" altLang="zh-TW" baseline="0" dirty="0" smtClean="0"/>
              <a:t>k</a:t>
            </a:r>
            <a:r>
              <a:rPr lang="zh-TW" altLang="en-US" baseline="0" dirty="0" smtClean="0"/>
              <a:t>與</a:t>
            </a:r>
            <a:r>
              <a:rPr lang="en-US" altLang="zh-TW" baseline="0" dirty="0" smtClean="0"/>
              <a:t>k-1</a:t>
            </a:r>
            <a:r>
              <a:rPr lang="zh-TW" altLang="en-US" baseline="0" dirty="0" smtClean="0"/>
              <a:t>增長多少</a:t>
            </a:r>
            <a:endParaRPr lang="en-US" altLang="zh-TW" baseline="0" dirty="0" smtClean="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98</a:t>
            </a:fld>
            <a:endParaRPr lang="zh-TW" altLang="en-US"/>
          </a:p>
        </p:txBody>
      </p:sp>
    </p:spTree>
    <p:extLst>
      <p:ext uri="{BB962C8B-B14F-4D97-AF65-F5344CB8AC3E}">
        <p14:creationId xmlns:p14="http://schemas.microsoft.com/office/powerpoint/2010/main" val="1322882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Fractal signature </a:t>
            </a:r>
          </a:p>
          <a:p>
            <a:endParaRPr lang="en-US" altLang="zh-TW" dirty="0" smtClean="0"/>
          </a:p>
          <a:p>
            <a:r>
              <a:rPr lang="zh-TW" altLang="en-US" dirty="0" smtClean="0"/>
              <a:t>兩個</a:t>
            </a:r>
            <a:r>
              <a:rPr lang="en-US" altLang="zh-TW" dirty="0" smtClean="0"/>
              <a:t>texture</a:t>
            </a:r>
            <a:r>
              <a:rPr lang="zh-TW" altLang="en-US" dirty="0" smtClean="0"/>
              <a:t>的相似度</a:t>
            </a:r>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99</a:t>
            </a:fld>
            <a:endParaRPr lang="zh-TW" altLang="en-US"/>
          </a:p>
        </p:txBody>
      </p:sp>
    </p:spTree>
    <p:extLst>
      <p:ext uri="{BB962C8B-B14F-4D97-AF65-F5344CB8AC3E}">
        <p14:creationId xmlns:p14="http://schemas.microsoft.com/office/powerpoint/2010/main" val="14744913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endParaRPr lang="en-US" altLang="zh-TW" baseline="0" dirty="0" smtClean="0"/>
              </a:p>
            </p:txBody>
          </p:sp>
        </mc:Choice>
        <mc:Fallback xmlns="">
          <p:sp>
            <p:nvSpPr>
              <p:cNvPr id="3" name="備忘稿版面配置區 2"/>
              <p:cNvSpPr>
                <a:spLocks noGrp="1"/>
              </p:cNvSpPr>
              <p:nvPr>
                <p:ph type="body" idx="1"/>
              </p:nvPr>
            </p:nvSpPr>
            <p:spPr/>
            <p:txBody>
              <a:bodyPr/>
              <a:lstStyle/>
              <a:p>
                <a:r>
                  <a:rPr lang="en-US" altLang="zh-TW" dirty="0"/>
                  <a:t>S: </a:t>
                </a:r>
                <a:r>
                  <a:rPr lang="zh-TW" altLang="en-US" dirty="0"/>
                  <a:t>滿足某種空間關係的</a:t>
                </a:r>
                <a:r>
                  <a:rPr lang="en-US" altLang="zh-TW" dirty="0"/>
                  <a:t>primitive</a:t>
                </a:r>
                <a:r>
                  <a:rPr lang="zh-TW" altLang="en-US" dirty="0"/>
                  <a:t>，例如兩個 </a:t>
                </a:r>
                <a:r>
                  <a:rPr lang="en-US" altLang="zh-TW" dirty="0"/>
                  <a:t>primitive </a:t>
                </a:r>
                <a:r>
                  <a:rPr lang="zh-TW" altLang="en-US" dirty="0"/>
                  <a:t>的距離為</a:t>
                </a:r>
                <a:r>
                  <a:rPr lang="en-US" altLang="zh-TW" dirty="0"/>
                  <a:t>5</a:t>
                </a:r>
                <a:r>
                  <a:rPr lang="zh-TW" altLang="en-US" dirty="0"/>
                  <a:t>單位。</a:t>
                </a:r>
                <a:r>
                  <a:rPr lang="en-US" altLang="zh-TW" dirty="0"/>
                  <a:t>f()</a:t>
                </a:r>
                <a:r>
                  <a:rPr lang="zh-TW" altLang="en-US" dirty="0"/>
                  <a:t>可以是測亮度的</a:t>
                </a:r>
                <a:r>
                  <a:rPr lang="en-US" altLang="zh-TW" dirty="0"/>
                  <a:t>function</a:t>
                </a:r>
                <a:r>
                  <a:rPr lang="zh-TW" altLang="en-US" dirty="0"/>
                  <a:t>。 </a:t>
                </a:r>
                <a:r>
                  <a:rPr lang="en-US" altLang="zh-TW" dirty="0"/>
                  <a:t>f(q1)</a:t>
                </a:r>
                <a:r>
                  <a:rPr lang="zh-TW" altLang="en-US" dirty="0"/>
                  <a:t>表示是</a:t>
                </a:r>
                <a:r>
                  <a:rPr lang="en-US" altLang="zh-TW" dirty="0"/>
                  <a:t>primitive q1</a:t>
                </a:r>
                <a:r>
                  <a:rPr lang="zh-TW" altLang="en-US" dirty="0"/>
                  <a:t>的亮度</a:t>
                </a:r>
                <a:r>
                  <a:rPr lang="en-US" altLang="zh-TW" dirty="0"/>
                  <a:t> f(q2)</a:t>
                </a:r>
                <a:r>
                  <a:rPr lang="zh-TW" altLang="en-US" dirty="0"/>
                  <a:t>表示是</a:t>
                </a:r>
                <a:r>
                  <a:rPr lang="en-US" altLang="zh-TW" dirty="0"/>
                  <a:t>primitive q2</a:t>
                </a:r>
                <a:r>
                  <a:rPr lang="zh-TW" altLang="en-US" dirty="0"/>
                  <a:t>的亮度。若 </a:t>
                </a:r>
                <a:r>
                  <a:rPr lang="en-US" altLang="zh-TW" dirty="0"/>
                  <a:t>t1 </a:t>
                </a:r>
                <a:r>
                  <a:rPr lang="zh-TW" altLang="en-US" dirty="0"/>
                  <a:t>是亮度</a:t>
                </a:r>
                <a:r>
                  <a:rPr lang="en-US" altLang="zh-TW" dirty="0"/>
                  <a:t>=</a:t>
                </a:r>
                <a:r>
                  <a:rPr lang="zh-TW" altLang="en-US" dirty="0"/>
                  <a:t> </a:t>
                </a:r>
                <a:r>
                  <a:rPr lang="en-US" altLang="zh-TW" dirty="0"/>
                  <a:t>50</a:t>
                </a:r>
                <a:r>
                  <a:rPr lang="zh-TW" altLang="en-US" dirty="0"/>
                  <a:t>， </a:t>
                </a:r>
                <a:r>
                  <a:rPr lang="en-US" altLang="zh-TW" dirty="0"/>
                  <a:t>t2 </a:t>
                </a:r>
                <a:r>
                  <a:rPr lang="zh-TW" altLang="en-US" dirty="0"/>
                  <a:t>表示是亮度</a:t>
                </a:r>
                <a:r>
                  <a:rPr lang="en-US" altLang="zh-TW" dirty="0"/>
                  <a:t>=100</a:t>
                </a:r>
                <a:r>
                  <a:rPr lang="zh-TW" altLang="en-US" dirty="0"/>
                  <a:t>。整個式子表示是</a:t>
                </a:r>
                <a:r>
                  <a:rPr lang="en-US" altLang="zh-TW" dirty="0"/>
                  <a:t>number of(</a:t>
                </a:r>
                <a:r>
                  <a:rPr lang="zh-TW" altLang="en-US" dirty="0"/>
                  <a:t>亮度是</a:t>
                </a:r>
                <a:r>
                  <a:rPr lang="en-US" altLang="zh-TW" dirty="0"/>
                  <a:t>50</a:t>
                </a:r>
                <a:r>
                  <a:rPr lang="zh-TW" altLang="en-US" dirty="0"/>
                  <a:t>且亮度是</a:t>
                </a:r>
                <a:r>
                  <a:rPr lang="en-US" altLang="zh-TW" dirty="0"/>
                  <a:t>100</a:t>
                </a:r>
                <a:r>
                  <a:rPr lang="zh-TW" altLang="en-US" dirty="0"/>
                  <a:t>的</a:t>
                </a:r>
                <a:r>
                  <a:rPr lang="en-US" altLang="zh-TW" dirty="0"/>
                  <a:t>primitive(</a:t>
                </a:r>
                <a:r>
                  <a:rPr lang="en-US" altLang="zh-TW" sz="1200" b="0" i="0">
                    <a:latin typeface="Cambria Math" panose="02040503050406030204" pitchFamily="18" charset="0"/>
                    <a:ea typeface="Cambria Math" panose="02040503050406030204" pitchFamily="18" charset="0"/>
                  </a:rPr>
                  <a:t>𝑓(𝑞_1 )=𝑡_1 𝑎𝑛𝑑 𝑓(𝑞_2 )=𝑡_2</a:t>
                </a:r>
                <a:r>
                  <a:rPr lang="en-US" altLang="zh-TW" dirty="0"/>
                  <a:t>)</a:t>
                </a:r>
                <a:r>
                  <a:rPr lang="zh-TW" altLang="en-US" dirty="0"/>
                  <a:t>的情況下，屬於</a:t>
                </a:r>
                <a:r>
                  <a:rPr lang="en-US" altLang="zh-TW" dirty="0"/>
                  <a:t>S</a:t>
                </a:r>
                <a:r>
                  <a:rPr lang="zh-TW" altLang="en-US" dirty="0"/>
                  <a:t>這個</a:t>
                </a:r>
                <a:r>
                  <a:rPr lang="en-US" altLang="zh-TW" dirty="0"/>
                  <a:t>property</a:t>
                </a:r>
                <a:r>
                  <a:rPr lang="zh-TW" altLang="en-US" dirty="0"/>
                  <a:t>的，也就是兩個一個是</a:t>
                </a:r>
                <a:r>
                  <a:rPr lang="en-US" altLang="zh-TW" dirty="0"/>
                  <a:t>50</a:t>
                </a:r>
                <a:r>
                  <a:rPr lang="zh-TW" altLang="en-US" dirty="0"/>
                  <a:t>亮度，另一個是</a:t>
                </a:r>
                <a:r>
                  <a:rPr lang="en-US" altLang="zh-TW" dirty="0"/>
                  <a:t>100</a:t>
                </a:r>
                <a:r>
                  <a:rPr lang="zh-TW" altLang="en-US" dirty="0"/>
                  <a:t>兩度的人又剛好距離相差</a:t>
                </a:r>
                <a:r>
                  <a:rPr lang="en-US" altLang="zh-TW" dirty="0"/>
                  <a:t>5</a:t>
                </a:r>
                <a:r>
                  <a:rPr lang="zh-TW" altLang="en-US" dirty="0"/>
                  <a:t>單位。總數就是分母</a:t>
                </a:r>
                <a:r>
                  <a:rPr lang="en-US" altLang="zh-TW" dirty="0"/>
                  <a:t>)</a:t>
                </a:r>
              </a:p>
              <a:p>
                <a:r>
                  <a:rPr lang="zh-TW" altLang="en-US" dirty="0"/>
                  <a:t>分子就是滿足這個空間關係</a:t>
                </a:r>
                <a:r>
                  <a:rPr lang="en-US" altLang="zh-TW" dirty="0"/>
                  <a:t>(</a:t>
                </a:r>
                <a:r>
                  <a:rPr lang="zh-TW" altLang="en-US" dirty="0"/>
                  <a:t>也就是距離</a:t>
                </a:r>
                <a:r>
                  <a:rPr lang="en-US" altLang="zh-TW" dirty="0"/>
                  <a:t>5</a:t>
                </a:r>
                <a:r>
                  <a:rPr lang="zh-TW" altLang="en-US" dirty="0"/>
                  <a:t>單位</a:t>
                </a:r>
                <a:r>
                  <a:rPr lang="en-US" altLang="zh-TW" dirty="0"/>
                  <a:t>)</a:t>
                </a:r>
                <a:r>
                  <a:rPr lang="zh-TW" altLang="en-US" dirty="0"/>
                  <a:t>的所有</a:t>
                </a:r>
                <a:r>
                  <a:rPr lang="en-US" altLang="zh-TW" dirty="0"/>
                  <a:t>primitive</a:t>
                </a:r>
                <a:r>
                  <a:rPr lang="zh-TW" altLang="en-US" dirty="0"/>
                  <a:t> </a:t>
                </a:r>
                <a:r>
                  <a:rPr lang="en-US" altLang="zh-TW" dirty="0"/>
                  <a:t>pair</a:t>
                </a:r>
                <a:r>
                  <a:rPr lang="zh-TW" altLang="en-US" dirty="0"/>
                  <a:t>數量。</a:t>
                </a:r>
                <a:endParaRPr lang="en-US" altLang="zh-TW" dirty="0"/>
              </a:p>
              <a:p>
                <a:endParaRPr lang="en-US" altLang="zh-TW" dirty="0"/>
              </a:p>
              <a:p>
                <a:endParaRPr lang="en-US" altLang="zh-TW" dirty="0"/>
              </a:p>
              <a:p>
                <a:r>
                  <a:rPr lang="zh-TW" altLang="en-US" dirty="0"/>
                  <a:t>類似前面</a:t>
                </a:r>
                <a:r>
                  <a:rPr lang="en-US" altLang="zh-TW" dirty="0"/>
                  <a:t>pixel</a:t>
                </a:r>
                <a:r>
                  <a:rPr lang="zh-TW" altLang="en-US" dirty="0"/>
                  <a:t> </a:t>
                </a:r>
                <a:r>
                  <a:rPr lang="en-US" altLang="zh-TW" dirty="0"/>
                  <a:t>co-occurrence</a:t>
                </a:r>
                <a:r>
                  <a:rPr lang="zh-TW" altLang="en-US" dirty="0"/>
                  <a:t> </a:t>
                </a:r>
                <a:r>
                  <a:rPr lang="en-US" altLang="zh-TW" dirty="0"/>
                  <a:t>matrix</a:t>
                </a:r>
              </a:p>
              <a:p>
                <a:r>
                  <a:rPr lang="zh-TW" altLang="en-US" dirty="0"/>
                  <a:t>只是</a:t>
                </a:r>
                <a:r>
                  <a:rPr lang="en-US" altLang="zh-TW" dirty="0"/>
                  <a:t>“pixel”</a:t>
                </a:r>
                <a:r>
                  <a:rPr lang="zh-TW" altLang="en-US" dirty="0"/>
                  <a:t>換成了</a:t>
                </a:r>
                <a:r>
                  <a:rPr lang="en-US" altLang="zh-TW" dirty="0"/>
                  <a:t>”</a:t>
                </a:r>
                <a:r>
                  <a:rPr lang="zh-TW" altLang="en-US" dirty="0"/>
                  <a:t>原質</a:t>
                </a:r>
                <a:r>
                  <a:rPr lang="en-US" altLang="zh-TW" dirty="0"/>
                  <a:t>”</a:t>
                </a:r>
              </a:p>
              <a:p>
                <a:r>
                  <a:rPr lang="en-US" altLang="zh-TW" dirty="0"/>
                  <a:t>(P464)</a:t>
                </a:r>
              </a:p>
              <a:p>
                <a:endParaRPr lang="en-US" altLang="zh-TW" dirty="0"/>
              </a:p>
              <a:p>
                <a:r>
                  <a:rPr lang="en-US" altLang="zh-TW" dirty="0">
                    <a:hlinkClick r:id="rId4"/>
                  </a:rPr>
                  <a:t>https://ieeexplore.ieee.org/stamp/stamp.jsp?tp=&amp;arnumber=4766921</a:t>
                </a:r>
                <a:endParaRPr lang="en-US" altLang="zh-TW" dirty="0"/>
              </a:p>
              <a:p>
                <a:endParaRPr lang="en-US" altLang="zh-TW" dirty="0"/>
              </a:p>
              <a:p>
                <a:r>
                  <a:rPr lang="en-US" altLang="zh-TW" dirty="0"/>
                  <a:t>Abstract-We present a new approach to texture analysis based on the spatial distribution of local features in unsegmented textures. The textures are described using features derived from generalized co-occurrence matrices (GCM). A GCM is determined by a spatial constraint predicate F and a set of local features P = {(Xi, Yi, di), </a:t>
                </a:r>
                <a:r>
                  <a:rPr lang="en-US" altLang="zh-TW" dirty="0" err="1"/>
                  <a:t>i</a:t>
                </a:r>
                <a:r>
                  <a:rPr lang="en-US" altLang="zh-TW" dirty="0"/>
                  <a:t> = 1,* m.* , } where (Xi, Yi) is the location of the </a:t>
                </a:r>
                <a:r>
                  <a:rPr lang="en-US" altLang="zh-TW" dirty="0" err="1"/>
                  <a:t>ith</a:t>
                </a:r>
                <a:r>
                  <a:rPr lang="en-US" altLang="zh-TW" dirty="0"/>
                  <a:t> feature, and di is a description of the </a:t>
                </a:r>
                <a:r>
                  <a:rPr lang="en-US" altLang="zh-TW" dirty="0" err="1"/>
                  <a:t>ith</a:t>
                </a:r>
                <a:r>
                  <a:rPr lang="en-US" altLang="zh-TW" dirty="0"/>
                  <a:t> feature. The GCM of P under F, GF, is defined by GF(</a:t>
                </a:r>
                <a:r>
                  <a:rPr lang="en-US" altLang="zh-TW" dirty="0" err="1"/>
                  <a:t>i</a:t>
                </a:r>
                <a:r>
                  <a:rPr lang="en-US" altLang="zh-TW" dirty="0"/>
                  <a:t>, j) = number of pairs, </a:t>
                </a:r>
                <a:r>
                  <a:rPr lang="en-US" altLang="zh-TW" dirty="0" err="1"/>
                  <a:t>Pk</a:t>
                </a:r>
                <a:r>
                  <a:rPr lang="en-US" altLang="zh-TW" dirty="0"/>
                  <a:t>, PI such that F(pk, PI) is true and di and di are the descriptions of </a:t>
                </a:r>
                <a:r>
                  <a:rPr lang="en-US" altLang="zh-TW" dirty="0" err="1"/>
                  <a:t>Pk</a:t>
                </a:r>
                <a:r>
                  <a:rPr lang="en-US" altLang="zh-TW" dirty="0"/>
                  <a:t> and Pi, respectively. We discuss features derived from GCM's and present an experimental study using natural textures. </a:t>
                </a:r>
                <a:endParaRPr lang="zh-TW" altLang="en-US" dirty="0"/>
              </a:p>
            </p:txBody>
          </p:sp>
        </mc:Fallback>
      </mc:AlternateContent>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100</a:t>
            </a:fld>
            <a:endParaRPr lang="zh-TW" altLang="en-US"/>
          </a:p>
        </p:txBody>
      </p:sp>
    </p:spTree>
    <p:extLst>
      <p:ext uri="{BB962C8B-B14F-4D97-AF65-F5344CB8AC3E}">
        <p14:creationId xmlns:p14="http://schemas.microsoft.com/office/powerpoint/2010/main" val="35534719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3E079603-A446-4351-803F-97E8D98C8489}" type="slidenum">
              <a:rPr lang="en-US" smtClean="0"/>
              <a:t>101</a:t>
            </a:fld>
            <a:endParaRPr lang="en-US"/>
          </a:p>
        </p:txBody>
      </p:sp>
    </p:spTree>
    <p:extLst>
      <p:ext uri="{BB962C8B-B14F-4D97-AF65-F5344CB8AC3E}">
        <p14:creationId xmlns:p14="http://schemas.microsoft.com/office/powerpoint/2010/main" val="25083390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latin typeface="+mn-lt"/>
                <a:ea typeface="+mn-ea"/>
                <a:cs typeface="+mn-cs"/>
              </a:rPr>
              <a:t>類似</a:t>
            </a:r>
            <a:r>
              <a:rPr lang="en-US" altLang="zh-TW" sz="1200" kern="1200" dirty="0" smtClean="0">
                <a:solidFill>
                  <a:schemeClr val="tx1"/>
                </a:solidFill>
                <a:latin typeface="+mn-lt"/>
                <a:ea typeface="+mn-ea"/>
                <a:cs typeface="+mn-cs"/>
              </a:rPr>
              <a:t>DL</a:t>
            </a:r>
            <a:r>
              <a:rPr lang="zh-TW" altLang="en-US" sz="1200" kern="1200" dirty="0" smtClean="0">
                <a:solidFill>
                  <a:schemeClr val="tx1"/>
                </a:solidFill>
                <a:latin typeface="+mn-lt"/>
                <a:ea typeface="+mn-ea"/>
                <a:cs typeface="+mn-cs"/>
              </a:rPr>
              <a:t>中的訓練</a:t>
            </a:r>
            <a:r>
              <a:rPr lang="en-US" altLang="zh-TW" sz="1200" kern="1200" dirty="0" smtClean="0">
                <a:solidFill>
                  <a:schemeClr val="tx1"/>
                </a:solidFill>
                <a:latin typeface="+mn-lt"/>
                <a:ea typeface="+mn-ea"/>
                <a:cs typeface="+mn-cs"/>
              </a:rPr>
              <a:t>(training) </a:t>
            </a:r>
            <a:r>
              <a:rPr lang="zh-TW" altLang="en-US" sz="1200" kern="1200" dirty="0" smtClean="0">
                <a:solidFill>
                  <a:schemeClr val="tx1"/>
                </a:solidFill>
                <a:latin typeface="+mn-lt"/>
                <a:ea typeface="+mn-ea"/>
                <a:cs typeface="+mn-cs"/>
              </a:rPr>
              <a:t>跟測試</a:t>
            </a:r>
            <a:r>
              <a:rPr lang="en-US" altLang="zh-TW" sz="1200" kern="1200" dirty="0" smtClean="0">
                <a:solidFill>
                  <a:schemeClr val="tx1"/>
                </a:solidFill>
                <a:latin typeface="+mn-lt"/>
                <a:ea typeface="+mn-ea"/>
                <a:cs typeface="+mn-cs"/>
              </a:rPr>
              <a:t>(testing)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latin typeface="+mn-lt"/>
                <a:ea typeface="+mn-ea"/>
                <a:cs typeface="+mn-cs"/>
              </a:rPr>
              <a:t>估算：</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latin typeface="+mn-lt"/>
                <a:ea typeface="+mn-ea"/>
                <a:cs typeface="+mn-cs"/>
              </a:rPr>
              <a:t>基於觀察到的基於模型的技術的樣本示例，估計模型參數的值。</a:t>
            </a: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latin typeface="+mn-lt"/>
                <a:ea typeface="+mn-ea"/>
                <a:cs typeface="+mn-cs"/>
              </a:rPr>
              <a:t>驗證：</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latin typeface="+mn-lt"/>
                <a:ea typeface="+mn-ea"/>
                <a:cs typeface="+mn-cs"/>
              </a:rPr>
              <a:t>驗證給定的圖像紋理樣本與模型一致或適合模型。</a:t>
            </a:r>
            <a:endParaRPr lang="en-US" altLang="zh-TW" sz="1200" kern="1200" dirty="0">
              <a:solidFill>
                <a:schemeClr val="tx1"/>
              </a:solidFill>
              <a:latin typeface="+mn-lt"/>
              <a:ea typeface="+mn-ea"/>
              <a:cs typeface="+mn-cs"/>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102</a:t>
            </a:fld>
            <a:endParaRPr lang="zh-TW" altLang="en-US"/>
          </a:p>
        </p:txBody>
      </p:sp>
    </p:spTree>
    <p:extLst>
      <p:ext uri="{BB962C8B-B14F-4D97-AF65-F5344CB8AC3E}">
        <p14:creationId xmlns:p14="http://schemas.microsoft.com/office/powerpoint/2010/main" val="27861831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103</a:t>
            </a:fld>
            <a:endParaRPr lang="zh-TW" altLang="en-US"/>
          </a:p>
        </p:txBody>
      </p:sp>
    </p:spTree>
    <p:extLst>
      <p:ext uri="{BB962C8B-B14F-4D97-AF65-F5344CB8AC3E}">
        <p14:creationId xmlns:p14="http://schemas.microsoft.com/office/powerpoint/2010/main" val="39203490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Auto-regression</a:t>
            </a:r>
            <a:r>
              <a:rPr lang="zh-TW" altLang="en-US" dirty="0" smtClean="0"/>
              <a:t>表示透過該位置前面幾個</a:t>
            </a:r>
            <a:r>
              <a:rPr lang="en-US" altLang="zh-TW" dirty="0" smtClean="0"/>
              <a:t>pixel</a:t>
            </a:r>
            <a:r>
              <a:rPr lang="zh-TW" altLang="en-US" dirty="0" smtClean="0"/>
              <a:t>的值來求得結果</a:t>
            </a:r>
            <a:endParaRPr lang="en-US" altLang="zh-TW" dirty="0" smtClean="0"/>
          </a:p>
          <a:p>
            <a:endParaRPr lang="en-US" altLang="zh-TW" dirty="0" smtClean="0"/>
          </a:p>
          <a:p>
            <a:r>
              <a:rPr lang="en-US" altLang="zh-TW" dirty="0" smtClean="0"/>
              <a:t>Coarse </a:t>
            </a:r>
            <a:r>
              <a:rPr lang="en-US" altLang="zh-TW" dirty="0" smtClean="0">
                <a:sym typeface="Wingdings" panose="05000000000000000000" pitchFamily="2" charset="2"/>
              </a:rPr>
              <a:t> coefficient</a:t>
            </a:r>
            <a:r>
              <a:rPr lang="zh-TW" altLang="en-US" dirty="0" smtClean="0">
                <a:sym typeface="Wingdings" panose="05000000000000000000" pitchFamily="2" charset="2"/>
              </a:rPr>
              <a:t>相似</a:t>
            </a:r>
            <a:endParaRPr lang="en-US" altLang="zh-TW" dirty="0" smtClean="0">
              <a:sym typeface="Wingdings" panose="05000000000000000000" pitchFamily="2" charset="2"/>
            </a:endParaRPr>
          </a:p>
          <a:p>
            <a:r>
              <a:rPr lang="zh-TW" altLang="en-US" dirty="0" smtClean="0">
                <a:sym typeface="Wingdings" panose="05000000000000000000" pitchFamily="2" charset="2"/>
              </a:rPr>
              <a:t>反之 不相似</a:t>
            </a:r>
            <a:endParaRPr lang="en-US" altLang="zh-TW" dirty="0" smtClean="0">
              <a:sym typeface="Wingdings" panose="05000000000000000000" pitchFamily="2" charset="2"/>
            </a:endParaRPr>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fld id="{E6CDE5BF-F7DC-4777-9642-9F931C57A98D}" type="slidenum">
              <a:rPr lang="zh-TW" altLang="en-US" smtClean="0"/>
              <a:t>104</a:t>
            </a:fld>
            <a:endParaRPr lang="zh-TW" altLang="en-US"/>
          </a:p>
        </p:txBody>
      </p:sp>
    </p:spTree>
    <p:extLst>
      <p:ext uri="{BB962C8B-B14F-4D97-AF65-F5344CB8AC3E}">
        <p14:creationId xmlns:p14="http://schemas.microsoft.com/office/powerpoint/2010/main" val="2083424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297059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498171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78571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04152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682934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81117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35994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29149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207924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26591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FD09314E-FE1C-49E0-AAC4-DDB000D023B6}" type="datetimeFigureOut">
              <a:rPr lang="zh-TW" altLang="en-US" smtClean="0"/>
              <a:t>2020/12/15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356055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9314E-FE1C-49E0-AAC4-DDB000D023B6}" type="datetimeFigureOut">
              <a:rPr lang="zh-TW" altLang="en-US" smtClean="0"/>
              <a:t>2020/12/15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0E74B-BC82-44BF-A0FE-CEF171C425CC}" type="slidenum">
              <a:rPr lang="zh-TW" altLang="en-US" smtClean="0"/>
              <a:t>‹#›</a:t>
            </a:fld>
            <a:endParaRPr lang="zh-TW" altLang="en-US"/>
          </a:p>
        </p:txBody>
      </p:sp>
    </p:spTree>
    <p:extLst>
      <p:ext uri="{BB962C8B-B14F-4D97-AF65-F5344CB8AC3E}">
        <p14:creationId xmlns:p14="http://schemas.microsoft.com/office/powerpoint/2010/main" val="1427261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5.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19.png"/></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27.jpg"/></Relationships>
</file>

<file path=ppt/slides/_rels/slide1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0vnA_KIojL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slide" Target="slide2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slide" Target="slide2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37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370.png"/></Relationships>
</file>

<file path=ppt/slides/_rels/slide3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0.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jp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7.jpg"/><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jp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6.png"/><Relationship Id="rId4" Type="http://schemas.openxmlformats.org/officeDocument/2006/relationships/image" Target="../media/image7.jp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gif"/><Relationship Id="rId7" Type="http://schemas.openxmlformats.org/officeDocument/2006/relationships/image" Target="../media/image27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240.png"/></Relationships>
</file>

<file path=ppt/slides/_rels/slide5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68.png"/><Relationship Id="rId3" Type="http://schemas.openxmlformats.org/officeDocument/2006/relationships/image" Target="../media/image47.jpg"/><Relationship Id="rId7" Type="http://schemas.openxmlformats.org/officeDocument/2006/relationships/image" Target="../media/image50.jpg"/><Relationship Id="rId12"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66.png"/><Relationship Id="rId5" Type="http://schemas.openxmlformats.org/officeDocument/2006/relationships/image" Target="../media/image48.jp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0.png"/><Relationship Id="rId9" Type="http://schemas.openxmlformats.org/officeDocument/2006/relationships/image" Target="../media/image52.jpg"/><Relationship Id="rId14" Type="http://schemas.openxmlformats.org/officeDocument/2006/relationships/image" Target="../media/image69.png"/></Relationships>
</file>

<file path=ppt/slides/_rels/slide55.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3.jpg"/><Relationship Id="rId7" Type="http://schemas.openxmlformats.org/officeDocument/2006/relationships/image" Target="../media/image55.jpg"/><Relationship Id="rId12"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4.jpg"/><Relationship Id="rId11" Type="http://schemas.openxmlformats.org/officeDocument/2006/relationships/image" Target="../media/image65.png"/><Relationship Id="rId5" Type="http://schemas.openxmlformats.org/officeDocument/2006/relationships/image" Target="../media/image48.jpg"/><Relationship Id="rId10" Type="http://schemas.openxmlformats.org/officeDocument/2006/relationships/image" Target="../media/image76.png"/><Relationship Id="rId4" Type="http://schemas.openxmlformats.org/officeDocument/2006/relationships/image" Target="../media/image590.png"/><Relationship Id="rId9" Type="http://schemas.openxmlformats.org/officeDocument/2006/relationships/image" Target="../media/image57.jpg"/></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2.jpg"/><Relationship Id="rId4" Type="http://schemas.openxmlformats.org/officeDocument/2006/relationships/image" Target="../media/image58.jp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62.xml.rels><?xml version="1.0" encoding="UTF-8" standalone="yes"?>
<Relationships xmlns="http://schemas.openxmlformats.org/package/2006/relationships"><Relationship Id="rId8" Type="http://schemas.openxmlformats.org/officeDocument/2006/relationships/image" Target="../media/image70.bmp"/><Relationship Id="rId3" Type="http://schemas.openxmlformats.org/officeDocument/2006/relationships/image" Target="../media/image65.emf"/><Relationship Id="rId7" Type="http://schemas.openxmlformats.org/officeDocument/2006/relationships/image" Target="../media/image69.bmp"/><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8.bmp"/><Relationship Id="rId5" Type="http://schemas.openxmlformats.org/officeDocument/2006/relationships/image" Target="../media/image67.bmp"/><Relationship Id="rId4" Type="http://schemas.openxmlformats.org/officeDocument/2006/relationships/image" Target="../media/image66.bmp"/><Relationship Id="rId9" Type="http://schemas.openxmlformats.org/officeDocument/2006/relationships/image" Target="../media/image71.bmp"/></Relationships>
</file>

<file path=ppt/slides/_rels/slide6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0.JPG"/><Relationship Id="rId7"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1.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76.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75.emf"/><Relationship Id="rId7" Type="http://schemas.openxmlformats.org/officeDocument/2006/relationships/image" Target="../media/image79.emf"/><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83.jpg"/><Relationship Id="rId7"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84.jp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7.gif"/></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a:ln w="0">
                  <a:solidFill>
                    <a:schemeClr val="tx1">
                      <a:lumMod val="50000"/>
                      <a:lumOff val="50000"/>
                    </a:schemeClr>
                  </a:solidFill>
                </a:ln>
                <a:effectLst>
                  <a:outerShdw blurRad="50800" dist="38100" dir="2700000" algn="tl" rotWithShape="0">
                    <a:prstClr val="black">
                      <a:alpha val="40000"/>
                    </a:prstClr>
                  </a:outerShdw>
                  <a:reflection blurRad="6350" stA="60000" endA="900" endPos="58000" dir="5400000" sy="-100000" algn="bl" rotWithShape="0"/>
                </a:effectLst>
                <a:latin typeface="Bahnschrift SemiBold" panose="020B0502040204020203" pitchFamily="34" charset="0"/>
              </a:rPr>
              <a:t>Chapter9 </a:t>
            </a:r>
            <a:br>
              <a:rPr lang="en-US" altLang="zh-TW" dirty="0">
                <a:ln w="0">
                  <a:solidFill>
                    <a:schemeClr val="tx1">
                      <a:lumMod val="50000"/>
                      <a:lumOff val="50000"/>
                    </a:schemeClr>
                  </a:solidFill>
                </a:ln>
                <a:effectLst>
                  <a:outerShdw blurRad="50800" dist="38100" dir="2700000" algn="tl" rotWithShape="0">
                    <a:prstClr val="black">
                      <a:alpha val="40000"/>
                    </a:prstClr>
                  </a:outerShdw>
                  <a:reflection blurRad="6350" stA="60000" endA="900" endPos="58000" dir="5400000" sy="-100000" algn="bl" rotWithShape="0"/>
                </a:effectLst>
                <a:latin typeface="Bahnschrift SemiBold" panose="020B0502040204020203" pitchFamily="34" charset="0"/>
              </a:rPr>
            </a:br>
            <a:r>
              <a:rPr lang="en-US" altLang="zh-TW" dirty="0">
                <a:ln w="0">
                  <a:solidFill>
                    <a:schemeClr val="tx1">
                      <a:lumMod val="50000"/>
                      <a:lumOff val="50000"/>
                    </a:schemeClr>
                  </a:solidFill>
                </a:ln>
                <a:effectLst>
                  <a:outerShdw blurRad="50800" dist="38100" dir="2700000" algn="tl" rotWithShape="0">
                    <a:prstClr val="black">
                      <a:alpha val="40000"/>
                    </a:prstClr>
                  </a:outerShdw>
                  <a:reflection blurRad="6350" stA="60000" endA="900" endPos="58000" dir="5400000" sy="-100000" algn="bl" rotWithShape="0"/>
                </a:effectLst>
                <a:latin typeface="Bahnschrift SemiBold" panose="020B0502040204020203" pitchFamily="34" charset="0"/>
              </a:rPr>
              <a:t>Texture</a:t>
            </a:r>
            <a:r>
              <a:rPr lang="zh-TW" altLang="en-US" dirty="0">
                <a:ln w="0">
                  <a:solidFill>
                    <a:schemeClr val="tx1">
                      <a:lumMod val="50000"/>
                      <a:lumOff val="50000"/>
                    </a:schemeClr>
                  </a:solidFill>
                </a:ln>
                <a:effectLst>
                  <a:outerShdw blurRad="50800" dist="38100" dir="2700000" algn="tl" rotWithShape="0">
                    <a:prstClr val="black">
                      <a:alpha val="40000"/>
                    </a:prstClr>
                  </a:outerShdw>
                  <a:reflection blurRad="6350" stA="60000" endA="900" endPos="58000" dir="5400000" sy="-100000" algn="bl" rotWithShape="0"/>
                </a:effectLst>
              </a:rPr>
              <a:t/>
            </a:r>
            <a:br>
              <a:rPr lang="zh-TW" altLang="en-US" dirty="0">
                <a:ln w="0">
                  <a:solidFill>
                    <a:schemeClr val="tx1">
                      <a:lumMod val="50000"/>
                      <a:lumOff val="50000"/>
                    </a:schemeClr>
                  </a:solidFill>
                </a:ln>
                <a:effectLst>
                  <a:outerShdw blurRad="50800" dist="38100" dir="2700000" algn="tl" rotWithShape="0">
                    <a:prstClr val="black">
                      <a:alpha val="40000"/>
                    </a:prstClr>
                  </a:outerShdw>
                  <a:reflection blurRad="6350" stA="60000" endA="900" endPos="58000" dir="5400000" sy="-100000" algn="bl" rotWithShape="0"/>
                </a:effectLst>
              </a:rPr>
            </a:br>
            <a:endParaRPr lang="zh-TW" altLang="en-US" dirty="0"/>
          </a:p>
        </p:txBody>
      </p:sp>
      <p:sp>
        <p:nvSpPr>
          <p:cNvPr id="3" name="副標題 2"/>
          <p:cNvSpPr>
            <a:spLocks noGrp="1"/>
          </p:cNvSpPr>
          <p:nvPr>
            <p:ph type="subTitle" idx="1"/>
          </p:nvPr>
        </p:nvSpPr>
        <p:spPr>
          <a:xfrm>
            <a:off x="1524000" y="3602038"/>
            <a:ext cx="9144000" cy="2058098"/>
          </a:xfrm>
        </p:spPr>
        <p:txBody>
          <a:bodyPr>
            <a:normAutofit fontScale="92500" lnSpcReduction="20000"/>
          </a:bodyPr>
          <a:lstStyle/>
          <a:p>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Presenter: Yu-Hsiang Shao (</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邵育翔</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p>
          <a:p>
            <a:pPr>
              <a:lnSpc>
                <a:spcPct val="150000"/>
              </a:lnSpc>
              <a:tabLst>
                <a:tab pos="1243013" algn="l"/>
              </a:tabLst>
            </a:pP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Phone:</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0972326030</a:t>
            </a:r>
            <a:endParaRPr lang="de-DE" altLang="zh-CN" b="1"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tabLst>
                <a:tab pos="1243013" algn="l"/>
              </a:tabLst>
            </a:pPr>
            <a:r>
              <a:rPr lang="de-DE" altLang="zh-CN" b="1" spc="-40" dirty="0" smtClean="0">
                <a:latin typeface="Times New Roman" panose="02020603050405020304" pitchFamily="18" charset="0"/>
                <a:ea typeface="標楷體" panose="03000509000000000000" pitchFamily="65" charset="-120"/>
                <a:cs typeface="Times New Roman" panose="02020603050405020304" pitchFamily="18" charset="0"/>
              </a:rPr>
              <a:t>E-Mail</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alex0967100@gmail.com</a:t>
            </a:r>
            <a:endParaRPr lang="de-DE" altLang="zh-CN" b="1"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tabLst>
                <a:tab pos="1243013" algn="l"/>
              </a:tabLst>
            </a:pP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Advisor:</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 </a:t>
            </a:r>
            <a:r>
              <a:rPr lang="de-DE" altLang="zh-CN" b="1" dirty="0">
                <a:latin typeface="Times New Roman" panose="02020603050405020304" pitchFamily="18" charset="0"/>
                <a:ea typeface="標楷體" panose="03000509000000000000" pitchFamily="65" charset="-120"/>
                <a:cs typeface="Times New Roman" panose="02020603050405020304" pitchFamily="18" charset="0"/>
              </a:rPr>
              <a:t>Prof. Chiou</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de-DE" altLang="zh-CN" b="1" dirty="0">
                <a:latin typeface="Times New Roman" panose="02020603050405020304" pitchFamily="18" charset="0"/>
                <a:ea typeface="標楷體" panose="03000509000000000000" pitchFamily="65" charset="-120"/>
                <a:cs typeface="Times New Roman" panose="02020603050405020304" pitchFamily="18" charset="0"/>
              </a:rPr>
              <a:t>Shann</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 </a:t>
            </a:r>
            <a:r>
              <a:rPr lang="de-DE" altLang="zh-CN" b="1" dirty="0">
                <a:latin typeface="Times New Roman" panose="02020603050405020304" pitchFamily="18" charset="0"/>
                <a:ea typeface="標楷體" panose="03000509000000000000" pitchFamily="65" charset="-120"/>
                <a:cs typeface="Times New Roman" panose="02020603050405020304" pitchFamily="18" charset="0"/>
              </a:rPr>
              <a:t>Fuh</a:t>
            </a:r>
            <a:endParaRPr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smtClean="0">
              <a:latin typeface="Times New Roman" panose="02020603050405020304" pitchFamily="18" charset="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648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Texel</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657" y="1690690"/>
            <a:ext cx="7949527" cy="4940735"/>
          </a:xfrm>
          <a:prstGeom prst="rect">
            <a:avLst/>
          </a:prstGeom>
        </p:spPr>
      </p:pic>
      <p:sp>
        <p:nvSpPr>
          <p:cNvPr id="3" name="投影片編號版面配置區 2">
            <a:extLst>
              <a:ext uri="{FF2B5EF4-FFF2-40B4-BE49-F238E27FC236}">
                <a16:creationId xmlns:a16="http://schemas.microsoft.com/office/drawing/2014/main" id="{35140D4C-6DD9-4012-B16D-E35D88B38E77}"/>
              </a:ext>
            </a:extLst>
          </p:cNvPr>
          <p:cNvSpPr>
            <a:spLocks noGrp="1"/>
          </p:cNvSpPr>
          <p:nvPr>
            <p:ph type="sldNum" sz="quarter" idx="12"/>
          </p:nvPr>
        </p:nvSpPr>
        <p:spPr/>
        <p:txBody>
          <a:bodyPr/>
          <a:lstStyle/>
          <a:p>
            <a:r>
              <a:rPr lang="en-US" altLang="zh-TW" dirty="0" smtClean="0"/>
              <a:t>9</a:t>
            </a:r>
            <a:endParaRPr lang="zh-TW" altLang="en-US" dirty="0"/>
          </a:p>
        </p:txBody>
      </p:sp>
      <p:sp>
        <p:nvSpPr>
          <p:cNvPr id="5" name="矩形 4">
            <a:extLst>
              <a:ext uri="{FF2B5EF4-FFF2-40B4-BE49-F238E27FC236}">
                <a16:creationId xmlns:a16="http://schemas.microsoft.com/office/drawing/2014/main" id="{D616B584-DA6E-4DD6-834A-7A7A149B71FF}"/>
              </a:ext>
            </a:extLst>
          </p:cNvPr>
          <p:cNvSpPr/>
          <p:nvPr/>
        </p:nvSpPr>
        <p:spPr>
          <a:xfrm>
            <a:off x="6672577" y="5167312"/>
            <a:ext cx="1309373" cy="992856"/>
          </a:xfrm>
          <a:prstGeom prst="rect">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300253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54955"/>
            <a:ext cx="8341730" cy="4845565"/>
          </a:xfrm>
        </p:spPr>
        <p:txBody>
          <a:bodyPr>
            <a:normAutofit/>
          </a:bodyPr>
          <a:lstStyle/>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r>
              <a:rPr lang="en-US" altLang="zh-TW" sz="4800" dirty="0" smtClean="0">
                <a:latin typeface="Times New Roman" panose="02020603050405020304" pitchFamily="18" charset="0"/>
                <a:cs typeface="Times New Roman" panose="02020603050405020304" pitchFamily="18" charset="0"/>
              </a:rPr>
              <a:t>Fun Time</a:t>
            </a:r>
            <a:endParaRPr lang="en-US" altLang="zh-TW" sz="48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smtClean="0"/>
              <a:t>47</a:t>
            </a:r>
            <a:endParaRPr lang="zh-TW" altLang="en-US" dirty="0"/>
          </a:p>
        </p:txBody>
      </p:sp>
    </p:spTree>
    <p:extLst>
      <p:ext uri="{BB962C8B-B14F-4D97-AF65-F5344CB8AC3E}">
        <p14:creationId xmlns:p14="http://schemas.microsoft.com/office/powerpoint/2010/main" val="5739260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AFCFEC-E31E-4BD7-9EC6-9E232C0BCED5}"/>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Model-based Technique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E71A9918-08A1-45AF-979B-6310860F0339}"/>
              </a:ext>
            </a:extLst>
          </p:cNvPr>
          <p:cNvSpPr>
            <a:spLocks noGrp="1"/>
          </p:cNvSpPr>
          <p:nvPr>
            <p:ph type="sldNum" sz="quarter" idx="12"/>
          </p:nvPr>
        </p:nvSpPr>
        <p:spPr/>
        <p:txBody>
          <a:bodyPr/>
          <a:lstStyle/>
          <a:p>
            <a:r>
              <a:rPr lang="en-US" altLang="zh-TW" dirty="0" smtClean="0"/>
              <a:t>95</a:t>
            </a:r>
            <a:endParaRPr lang="zh-TW" altLang="en-US" dirty="0"/>
          </a:p>
        </p:txBody>
      </p:sp>
    </p:spTree>
    <p:extLst>
      <p:ext uri="{BB962C8B-B14F-4D97-AF65-F5344CB8AC3E}">
        <p14:creationId xmlns:p14="http://schemas.microsoft.com/office/powerpoint/2010/main" val="13219827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Model</a:t>
            </a:r>
            <a:r>
              <a:rPr lang="zh-TW" altLang="en-US" sz="4000" dirty="0">
                <a:latin typeface="Times New Roman" panose="02020603050405020304" pitchFamily="18" charset="0"/>
                <a:cs typeface="Times New Roman" panose="02020603050405020304" pitchFamily="18" charset="0"/>
              </a:rPr>
              <a:t> </a:t>
            </a:r>
            <a:r>
              <a:rPr lang="en-US" altLang="zh-TW" sz="4000" dirty="0">
                <a:latin typeface="Times New Roman" panose="02020603050405020304" pitchFamily="18" charset="0"/>
                <a:cs typeface="Times New Roman" panose="02020603050405020304" pitchFamily="18" charset="0"/>
              </a:rPr>
              <a:t>Based Technique</a:t>
            </a: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內容版面配置區 2"/>
          <p:cNvSpPr txBox="1">
            <a:spLocks/>
          </p:cNvSpPr>
          <p:nvPr/>
        </p:nvSpPr>
        <p:spPr>
          <a:xfrm>
            <a:off x="1562665" y="1625252"/>
            <a:ext cx="8879143" cy="391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60000"/>
            <a:r>
              <a:rPr lang="en-US" altLang="zh-TW" sz="3200" b="1" dirty="0" smtClean="0">
                <a:latin typeface="Times New Roman" panose="02020603050405020304" pitchFamily="18" charset="0"/>
                <a:cs typeface="Times New Roman" panose="02020603050405020304" pitchFamily="18" charset="0"/>
              </a:rPr>
              <a:t>Estimation: </a:t>
            </a:r>
          </a:p>
          <a:p>
            <a:pPr lvl="1" indent="-360000">
              <a:buFont typeface="Wingdings" panose="05000000000000000000" pitchFamily="2" charset="2"/>
              <a:buChar char="Ø"/>
            </a:pPr>
            <a:r>
              <a:rPr lang="en-US" altLang="zh-TW" sz="2800" dirty="0" smtClean="0">
                <a:latin typeface="Times New Roman" panose="02020603050405020304" pitchFamily="18" charset="0"/>
                <a:cs typeface="Times New Roman" panose="02020603050405020304" pitchFamily="18" charset="0"/>
              </a:rPr>
              <a:t>Estimate values of model parameters based on observed sample examples of model-based techniques.</a:t>
            </a:r>
          </a:p>
          <a:p>
            <a:endParaRPr lang="en-US" altLang="zh-TW" sz="800" dirty="0" smtClean="0">
              <a:latin typeface="Times New Roman" panose="02020603050405020304" pitchFamily="18" charset="0"/>
              <a:cs typeface="Times New Roman" panose="02020603050405020304" pitchFamily="18" charset="0"/>
            </a:endParaRPr>
          </a:p>
          <a:p>
            <a:pPr indent="-360000"/>
            <a:r>
              <a:rPr lang="en-US" altLang="zh-TW" sz="3200" b="1" dirty="0" smtClean="0">
                <a:latin typeface="Times New Roman" panose="02020603050405020304" pitchFamily="18" charset="0"/>
                <a:cs typeface="Times New Roman" panose="02020603050405020304" pitchFamily="18" charset="0"/>
              </a:rPr>
              <a:t>Verification: </a:t>
            </a:r>
          </a:p>
          <a:p>
            <a:pPr lvl="1" indent="-360000">
              <a:buFont typeface="Wingdings" panose="05000000000000000000" pitchFamily="2" charset="2"/>
              <a:buChar char="Ø"/>
            </a:pPr>
            <a:r>
              <a:rPr lang="en-US" altLang="zh-TW" sz="2800" dirty="0" smtClean="0">
                <a:latin typeface="Times New Roman" panose="02020603050405020304" pitchFamily="18" charset="0"/>
                <a:cs typeface="Times New Roman" panose="02020603050405020304" pitchFamily="18" charset="0"/>
              </a:rPr>
              <a:t>Verify given image texture sample is consistent with or fits the model.</a:t>
            </a:r>
            <a:endParaRPr lang="en-US" altLang="zh-TW" sz="2800"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F80B2249-8272-4F84-BE4E-076BBE76083A}"/>
              </a:ext>
            </a:extLst>
          </p:cNvPr>
          <p:cNvSpPr>
            <a:spLocks noGrp="1"/>
          </p:cNvSpPr>
          <p:nvPr>
            <p:ph type="sldNum" sz="quarter" idx="12"/>
          </p:nvPr>
        </p:nvSpPr>
        <p:spPr/>
        <p:txBody>
          <a:bodyPr/>
          <a:lstStyle/>
          <a:p>
            <a:r>
              <a:rPr lang="en-US" altLang="zh-TW" dirty="0" smtClean="0"/>
              <a:t>96</a:t>
            </a:r>
            <a:endParaRPr lang="zh-TW" altLang="en-US" dirty="0"/>
          </a:p>
        </p:txBody>
      </p:sp>
    </p:spTree>
    <p:extLst>
      <p:ext uri="{BB962C8B-B14F-4D97-AF65-F5344CB8AC3E}">
        <p14:creationId xmlns:p14="http://schemas.microsoft.com/office/powerpoint/2010/main" val="31757738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9" name="橢圓 218"/>
          <p:cNvSpPr/>
          <p:nvPr/>
        </p:nvSpPr>
        <p:spPr>
          <a:xfrm>
            <a:off x="6183992" y="259976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0" name="橢圓 219"/>
          <p:cNvSpPr/>
          <p:nvPr/>
        </p:nvSpPr>
        <p:spPr>
          <a:xfrm>
            <a:off x="6743057" y="2597627"/>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圓角矩形圖說文字 140"/>
          <p:cNvSpPr/>
          <p:nvPr/>
        </p:nvSpPr>
        <p:spPr>
          <a:xfrm>
            <a:off x="5788234" y="2033267"/>
            <a:ext cx="2747980"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rPr>
              <a:t>Mathematical Morphology</a:t>
            </a:r>
            <a:endParaRPr lang="zh-TW" altLang="en-US" dirty="0">
              <a:solidFill>
                <a:schemeClr val="accent5">
                  <a:lumMod val="75000"/>
                </a:schemeClr>
              </a:solidFill>
            </a:endParaRPr>
          </a:p>
        </p:txBody>
      </p:sp>
      <p:sp>
        <p:nvSpPr>
          <p:cNvPr id="142" name="圓角矩形圖說文字 141"/>
          <p:cNvSpPr/>
          <p:nvPr/>
        </p:nvSpPr>
        <p:spPr>
          <a:xfrm>
            <a:off x="6408220" y="2033707"/>
            <a:ext cx="2376952" cy="295861"/>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Auto-regression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6119244" y="2722271"/>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5892D343-85C1-4A31-B337-53F76A2DA423}"/>
              </a:ext>
            </a:extLst>
          </p:cNvPr>
          <p:cNvSpPr>
            <a:spLocks noGrp="1"/>
          </p:cNvSpPr>
          <p:nvPr>
            <p:ph type="sldNum" sz="quarter" idx="12"/>
          </p:nvPr>
        </p:nvSpPr>
        <p:spPr/>
        <p:txBody>
          <a:bodyPr/>
          <a:lstStyle/>
          <a:p>
            <a:r>
              <a:rPr lang="en-US" altLang="zh-TW" dirty="0" smtClean="0"/>
              <a:t>97</a:t>
            </a:r>
            <a:endParaRPr lang="zh-TW" altLang="en-US" dirty="0"/>
          </a:p>
        </p:txBody>
      </p:sp>
    </p:spTree>
    <p:extLst>
      <p:ext uri="{BB962C8B-B14F-4D97-AF65-F5344CB8AC3E}">
        <p14:creationId xmlns:p14="http://schemas.microsoft.com/office/powerpoint/2010/main" val="30093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p:cTn id="25" dur="3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1"/>
                                        </p:tgtEl>
                                        <p:attrNameLst>
                                          <p:attrName>ppt_y</p:attrName>
                                        </p:attrNameLst>
                                      </p:cBhvr>
                                      <p:tavLst>
                                        <p:tav tm="0">
                                          <p:val>
                                            <p:strVal val="#ppt_y"/>
                                          </p:val>
                                        </p:tav>
                                        <p:tav tm="100000">
                                          <p:val>
                                            <p:strVal val="#ppt_y"/>
                                          </p:val>
                                        </p:tav>
                                      </p:tavLst>
                                    </p:anim>
                                    <p:anim calcmode="lin" valueType="num">
                                      <p:cBhvr>
                                        <p:cTn id="27" dur="3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9"/>
                                        </p:tgtEl>
                                        <p:attrNameLst>
                                          <p:attrName>style.visibility</p:attrName>
                                        </p:attrNameLst>
                                      </p:cBhvr>
                                      <p:to>
                                        <p:strVal val="visible"/>
                                      </p:to>
                                    </p:set>
                                    <p:animEffect transition="in" filter="fade">
                                      <p:cBhvr>
                                        <p:cTn id="32" dur="300"/>
                                        <p:tgtEl>
                                          <p:spTgt spid="219"/>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1"/>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1"/>
                                        </p:tgtEl>
                                        <p:attrNameLst>
                                          <p:attrName>ppt_y</p:attrName>
                                        </p:attrNameLst>
                                      </p:cBhvr>
                                      <p:tavLst>
                                        <p:tav tm="0">
                                          <p:val>
                                            <p:strVal val="ppt_y"/>
                                          </p:val>
                                        </p:tav>
                                        <p:tav tm="100000">
                                          <p:val>
                                            <p:strVal val="ppt_y"/>
                                          </p:val>
                                        </p:tav>
                                      </p:tavLst>
                                    </p:anim>
                                    <p:anim calcmode="lin" valueType="num">
                                      <p:cBhvr>
                                        <p:cTn id="41" dur="200"/>
                                        <p:tgtEl>
                                          <p:spTgt spid="141"/>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1"/>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1"/>
                                        </p:tgtEl>
                                      </p:cBhvr>
                                    </p:animEffect>
                                    <p:set>
                                      <p:cBhvr>
                                        <p:cTn id="44" dur="1" fill="hold">
                                          <p:stCondLst>
                                            <p:cond delay="199"/>
                                          </p:stCondLst>
                                        </p:cTn>
                                        <p:tgtEl>
                                          <p:spTgt spid="14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9"/>
                                        </p:tgtEl>
                                      </p:cBhvr>
                                    </p:animEffect>
                                    <p:set>
                                      <p:cBhvr>
                                        <p:cTn id="47" dur="1" fill="hold">
                                          <p:stCondLst>
                                            <p:cond delay="299"/>
                                          </p:stCondLst>
                                        </p:cTn>
                                        <p:tgtEl>
                                          <p:spTgt spid="219"/>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2.22222E-6 -2.59259E-6 L 0.06059 -2.59259E-6 " pathEditMode="relative" rAng="0" ptsTypes="AA">
                                      <p:cBhvr>
                                        <p:cTn id="49" dur="700" fill="hold"/>
                                        <p:tgtEl>
                                          <p:spTgt spid="153"/>
                                        </p:tgtEl>
                                        <p:attrNameLst>
                                          <p:attrName>ppt_x</p:attrName>
                                          <p:attrName>ppt_y</p:attrName>
                                        </p:attrNameLst>
                                      </p:cBhvr>
                                      <p:rCtr x="302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2"/>
                                        </p:tgtEl>
                                        <p:attrNameLst>
                                          <p:attrName>style.visibility</p:attrName>
                                        </p:attrNameLst>
                                      </p:cBhvr>
                                      <p:to>
                                        <p:strVal val="visible"/>
                                      </p:to>
                                    </p:set>
                                    <p:anim calcmode="lin" valueType="num">
                                      <p:cBhvr>
                                        <p:cTn id="53" dur="300" fill="hold"/>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2"/>
                                        </p:tgtEl>
                                        <p:attrNameLst>
                                          <p:attrName>ppt_y</p:attrName>
                                        </p:attrNameLst>
                                      </p:cBhvr>
                                      <p:tavLst>
                                        <p:tav tm="0">
                                          <p:val>
                                            <p:strVal val="#ppt_y"/>
                                          </p:val>
                                        </p:tav>
                                        <p:tav tm="100000">
                                          <p:val>
                                            <p:strVal val="#ppt_y"/>
                                          </p:val>
                                        </p:tav>
                                      </p:tavLst>
                                    </p:anim>
                                    <p:anim calcmode="lin" valueType="num">
                                      <p:cBhvr>
                                        <p:cTn id="55" dur="300" fill="hold"/>
                                        <p:tgtEl>
                                          <p:spTgt spid="142"/>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2"/>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0"/>
                                        </p:tgtEl>
                                        <p:attrNameLst>
                                          <p:attrName>style.visibility</p:attrName>
                                        </p:attrNameLst>
                                      </p:cBhvr>
                                      <p:to>
                                        <p:strVal val="visible"/>
                                      </p:to>
                                    </p:set>
                                    <p:animEffect transition="in" filter="fade">
                                      <p:cBhvr>
                                        <p:cTn id="60" dur="300"/>
                                        <p:tgtEl>
                                          <p:spTgt spid="220"/>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2"/>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2"/>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2"/>
                                        </p:tgtEl>
                                        <p:attrNameLst>
                                          <p:attrName>ppt_y</p:attrName>
                                        </p:attrNameLst>
                                      </p:cBhvr>
                                      <p:tavLst>
                                        <p:tav tm="0">
                                          <p:val>
                                            <p:strVal val="ppt_y"/>
                                          </p:val>
                                        </p:tav>
                                        <p:tav tm="100000">
                                          <p:val>
                                            <p:strVal val="ppt_y"/>
                                          </p:val>
                                        </p:tav>
                                      </p:tavLst>
                                    </p:anim>
                                    <p:anim calcmode="lin" valueType="num">
                                      <p:cBhvr>
                                        <p:cTn id="69" dur="200"/>
                                        <p:tgtEl>
                                          <p:spTgt spid="142"/>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2"/>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2"/>
                                        </p:tgtEl>
                                      </p:cBhvr>
                                    </p:animEffect>
                                    <p:set>
                                      <p:cBhvr>
                                        <p:cTn id="72" dur="1" fill="hold">
                                          <p:stCondLst>
                                            <p:cond delay="199"/>
                                          </p:stCondLst>
                                        </p:cTn>
                                        <p:tgtEl>
                                          <p:spTgt spid="14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0"/>
                                        </p:tgtEl>
                                      </p:cBhvr>
                                    </p:animEffect>
                                    <p:set>
                                      <p:cBhvr>
                                        <p:cTn id="75" dur="1" fill="hold">
                                          <p:stCondLst>
                                            <p:cond delay="299"/>
                                          </p:stCondLst>
                                        </p:cTn>
                                        <p:tgtEl>
                                          <p:spTgt spid="220"/>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9" grpId="0" animBg="1"/>
      <p:bldP spid="219" grpId="1" animBg="1"/>
      <p:bldP spid="220" grpId="0" animBg="1"/>
      <p:bldP spid="220" grpId="1" animBg="1"/>
      <p:bldP spid="141" grpId="0" animBg="1"/>
      <p:bldP spid="141" grpId="1" animBg="1"/>
      <p:bldP spid="141" grpId="2" animBg="1"/>
      <p:bldP spid="142" grpId="0" animBg="1"/>
      <p:bldP spid="142" grpId="1" animBg="1"/>
      <p:bldP spid="142" grpId="2" animBg="1"/>
      <p:bldP spid="153" grpId="0" animBg="1"/>
      <p:bldP spid="153" grpId="1" animBg="1"/>
      <p:bldP spid="153" grpId="2"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3074317"/>
          </a:xfrm>
        </p:spPr>
        <p:txBody>
          <a:bodyPr numCol="1">
            <a:noAutofit/>
          </a:bodyPr>
          <a:lstStyle/>
          <a:p>
            <a:r>
              <a:rPr lang="en-US" altLang="zh-TW" sz="3200" dirty="0">
                <a:latin typeface="Times New Roman" panose="02020603050405020304" pitchFamily="18" charset="0"/>
                <a:cs typeface="Times New Roman" panose="02020603050405020304" pitchFamily="18" charset="0"/>
              </a:rPr>
              <a:t>Doing linear estimates of a pixel’s gray level with the gray levels in the neighborhood</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coarse texture, coefficient will be similar</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fine texture, coefficient will vary widely</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EB2482B-1233-4420-9ACA-288F60B8A4C5}"/>
              </a:ext>
            </a:extLst>
          </p:cNvPr>
          <p:cNvSpPr>
            <a:spLocks noGrp="1"/>
          </p:cNvSpPr>
          <p:nvPr>
            <p:ph type="sldNum" sz="quarter" idx="12"/>
          </p:nvPr>
        </p:nvSpPr>
        <p:spPr/>
        <p:txBody>
          <a:bodyPr/>
          <a:lstStyle/>
          <a:p>
            <a:r>
              <a:rPr lang="en-US" altLang="zh-TW" dirty="0" smtClean="0"/>
              <a:t>98</a:t>
            </a:r>
            <a:endParaRPr lang="zh-TW" altLang="en-US" dirty="0"/>
          </a:p>
        </p:txBody>
      </p:sp>
    </p:spTree>
    <p:extLst>
      <p:ext uri="{BB962C8B-B14F-4D97-AF65-F5344CB8AC3E}">
        <p14:creationId xmlns:p14="http://schemas.microsoft.com/office/powerpoint/2010/main" val="39994627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7"/>
                <a:ext cx="8058150" cy="483217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One-dimensional auto-regression model:</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Next gray value </a:t>
                </a:r>
                <a14:m>
                  <m:oMath xmlns:m="http://schemas.openxmlformats.org/officeDocument/2006/math">
                    <m:sSub>
                      <m:sSubPr>
                        <m:ctrlPr>
                          <a:rPr lang="en-US" altLang="zh-TW" sz="2800" i="1" dirty="0">
                            <a:latin typeface="Cambria Math" panose="02040503050406030204" pitchFamily="18" charset="0"/>
                          </a:rPr>
                        </m:ctrlPr>
                      </m:sSubPr>
                      <m:e>
                        <m:r>
                          <a:rPr lang="en-US" altLang="zh-TW" sz="2800" i="1" dirty="0">
                            <a:latin typeface="Cambria Math" panose="02040503050406030204" pitchFamily="18" charset="0"/>
                          </a:rPr>
                          <m:t>𝑎</m:t>
                        </m:r>
                      </m:e>
                      <m:sub>
                        <m:r>
                          <a:rPr lang="en-US" altLang="zh-TW" sz="2800" i="1" dirty="0">
                            <a:latin typeface="Cambria Math" panose="02040503050406030204" pitchFamily="18" charset="0"/>
                          </a:rPr>
                          <m:t>𝑁</m:t>
                        </m:r>
                        <m:r>
                          <a:rPr lang="en-US" altLang="zh-TW" sz="2800" i="1" dirty="0">
                            <a:latin typeface="Cambria Math" panose="02040503050406030204" pitchFamily="18" charset="0"/>
                          </a:rPr>
                          <m:t>+1</m:t>
                        </m:r>
                      </m:sub>
                    </m:sSub>
                  </m:oMath>
                </a14:m>
                <a:r>
                  <a:rPr lang="en-US" altLang="zh-TW" sz="2800" dirty="0">
                    <a:latin typeface="Times New Roman" panose="02020603050405020304" pitchFamily="18" charset="0"/>
                    <a:cs typeface="Times New Roman" panose="02020603050405020304" pitchFamily="18" charset="0"/>
                  </a:rPr>
                  <a:t>: linear combination of synthesized data and noise value</a:t>
                </a:r>
              </a:p>
              <a:p>
                <a:pPr marL="0" indent="0">
                  <a:buNone/>
                </a:pPr>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+1</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𝑘</m:t>
                          </m:r>
                          <m:r>
                            <a:rPr lang="en-US" altLang="zh-TW" sz="2400" i="1">
                              <a:latin typeface="Cambria Math" panose="02040503050406030204" pitchFamily="18" charset="0"/>
                            </a:rPr>
                            <m:t>=0</m:t>
                          </m:r>
                        </m:sub>
                        <m:sup>
                          <m:r>
                            <a:rPr lang="en-US" altLang="zh-TW" sz="2400" i="1">
                              <a:latin typeface="Cambria Math" panose="02040503050406030204" pitchFamily="18" charset="0"/>
                            </a:rPr>
                            <m:t>𝐾</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𝑘</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𝑘</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𝑙</m:t>
                              </m:r>
                              <m:r>
                                <a:rPr lang="en-US" altLang="zh-TW" sz="2400" i="1">
                                  <a:latin typeface="Cambria Math" panose="02040503050406030204" pitchFamily="18" charset="0"/>
                                </a:rPr>
                                <m:t>=0</m:t>
                              </m:r>
                            </m:sub>
                            <m:sup>
                              <m:r>
                                <a:rPr lang="en-US" altLang="zh-TW" sz="2400" i="1">
                                  <a:latin typeface="Cambria Math" panose="02040503050406030204" pitchFamily="18" charset="0"/>
                                </a:rPr>
                                <m:t>𝐿</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𝛽</m:t>
                                  </m:r>
                                </m:e>
                                <m:sub>
                                  <m:r>
                                    <a:rPr lang="en-US" altLang="zh-TW" sz="2400" i="1">
                                      <a:latin typeface="Cambria Math" panose="02040503050406030204" pitchFamily="18" charset="0"/>
                                    </a:rPr>
                                    <m:t>𝑙</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𝑏</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𝑙</m:t>
                                  </m:r>
                                </m:sub>
                              </m:sSub>
                            </m:e>
                          </m:nary>
                        </m:e>
                      </m:nary>
                    </m:oMath>
                  </m:oMathPara>
                </a14:m>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endParaRPr lang="en-US" altLang="zh-TW" sz="1600" dirty="0">
                  <a:latin typeface="Times New Roman" panose="02020603050405020304" pitchFamily="18" charset="0"/>
                  <a:cs typeface="Times New Roman" panose="02020603050405020304" pitchFamily="18" charset="0"/>
                </a:endParaRPr>
              </a:p>
              <a:p>
                <a:pPr marL="457200" lvl="1" indent="0" algn="ctr">
                  <a:buNone/>
                </a:pP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𝑘</m:t>
                        </m:r>
                      </m:sub>
                    </m:sSub>
                  </m:oMath>
                </a14:m>
                <a:r>
                  <a:rPr lang="en-US" altLang="zh-TW" dirty="0">
                    <a:latin typeface="Times New Roman" panose="02020603050405020304" pitchFamily="18" charset="0"/>
                    <a:cs typeface="Times New Roman" panose="02020603050405020304" pitchFamily="18" charset="0"/>
                  </a:rPr>
                  <a:t>: given starting sequence</a:t>
                </a:r>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i="1">
                            <a:latin typeface="Cambria Math" panose="02040503050406030204" pitchFamily="18" charset="0"/>
                          </a:rPr>
                          <m:t>𝑘</m:t>
                        </m:r>
                      </m:sub>
                    </m:sSub>
                  </m:oMath>
                </a14:m>
                <a:r>
                  <a:rPr lang="en-US" altLang="zh-TW" dirty="0">
                    <a:latin typeface="Times New Roman" panose="02020603050405020304" pitchFamily="18" charset="0"/>
                    <a:cs typeface="Times New Roman" panose="02020603050405020304" pitchFamily="18" charset="0"/>
                  </a:rPr>
                  <a:t>: randomly generated noise image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7"/>
                <a:ext cx="8058150" cy="4832172"/>
              </a:xfrm>
              <a:blipFill>
                <a:blip r:embed="rId3"/>
                <a:stretch>
                  <a:fillRect l="-1740" t="-2778" b="-253"/>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
        <p:nvSpPr>
          <p:cNvPr id="7" name="左大括弧 6"/>
          <p:cNvSpPr/>
          <p:nvPr/>
        </p:nvSpPr>
        <p:spPr>
          <a:xfrm rot="16200000">
            <a:off x="5740323" y="4220411"/>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左大括弧 7"/>
          <p:cNvSpPr/>
          <p:nvPr/>
        </p:nvSpPr>
        <p:spPr>
          <a:xfrm rot="16200000">
            <a:off x="7494473" y="4212569"/>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9" name="文字方塊 8"/>
          <p:cNvSpPr txBox="1"/>
          <p:nvPr/>
        </p:nvSpPr>
        <p:spPr>
          <a:xfrm>
            <a:off x="4379471" y="5111791"/>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0" name="文字方塊 9"/>
          <p:cNvSpPr txBox="1"/>
          <p:nvPr/>
        </p:nvSpPr>
        <p:spPr>
          <a:xfrm>
            <a:off x="6441058" y="5111791"/>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sp>
        <p:nvSpPr>
          <p:cNvPr id="2" name="投影片編號版面配置區 1">
            <a:extLst>
              <a:ext uri="{FF2B5EF4-FFF2-40B4-BE49-F238E27FC236}">
                <a16:creationId xmlns:a16="http://schemas.microsoft.com/office/drawing/2014/main" id="{CB1DC5F6-B2A0-4D44-9F7E-BC172E1AE4DE}"/>
              </a:ext>
            </a:extLst>
          </p:cNvPr>
          <p:cNvSpPr>
            <a:spLocks noGrp="1"/>
          </p:cNvSpPr>
          <p:nvPr>
            <p:ph type="sldNum" sz="quarter" idx="12"/>
          </p:nvPr>
        </p:nvSpPr>
        <p:spPr/>
        <p:txBody>
          <a:bodyPr/>
          <a:lstStyle/>
          <a:p>
            <a:r>
              <a:rPr lang="en-US" altLang="zh-TW" dirty="0" smtClean="0"/>
              <a:t>99</a:t>
            </a:r>
            <a:endParaRPr lang="zh-TW" altLang="en-US" dirty="0"/>
          </a:p>
        </p:txBody>
      </p:sp>
    </p:spTree>
    <p:extLst>
      <p:ext uri="{BB962C8B-B14F-4D97-AF65-F5344CB8AC3E}">
        <p14:creationId xmlns:p14="http://schemas.microsoft.com/office/powerpoint/2010/main" val="35964779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8"/>
                <a:ext cx="8058150" cy="4753344"/>
              </a:xfrm>
            </p:spPr>
            <p:txBody>
              <a:bodyPr numCol="1">
                <a:normAutofit/>
              </a:bodyPr>
              <a:lstStyle/>
              <a:p>
                <a:pPr marL="0" indent="0">
                  <a:buNone/>
                </a:pPr>
                <a:endParaRPr lang="en-US" altLang="zh-TW" sz="3200" dirty="0">
                  <a:solidFill>
                    <a:schemeClr val="bg1"/>
                  </a:solidFill>
                </a:endParaRPr>
              </a:p>
              <a:p>
                <a:pPr marL="0" indent="0">
                  <a:buNone/>
                </a:pPr>
                <a:endParaRPr lang="en-US" altLang="zh-TW" sz="3200" dirty="0">
                  <a:solidFill>
                    <a:schemeClr val="bg1"/>
                  </a:solidFill>
                </a:endParaRPr>
              </a:p>
              <a:p>
                <a:pPr marL="0" indent="0">
                  <a:buNone/>
                </a:pPr>
                <a:endParaRPr lang="en-US" altLang="zh-TW" sz="3200" dirty="0"/>
              </a:p>
              <a:p>
                <a:pPr marL="0" indent="0">
                  <a:buNone/>
                </a:pPr>
                <a:endParaRPr lang="en-US" altLang="zh-TW" sz="1200" dirty="0"/>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+1</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𝑘</m:t>
                          </m:r>
                          <m:r>
                            <a:rPr lang="en-US" altLang="zh-TW" sz="2400" i="1">
                              <a:latin typeface="Cambria Math" panose="02040503050406030204" pitchFamily="18" charset="0"/>
                            </a:rPr>
                            <m:t>=0</m:t>
                          </m:r>
                        </m:sub>
                        <m:sup>
                          <m:r>
                            <a:rPr lang="en-US" altLang="zh-TW" sz="2400" i="1">
                              <a:latin typeface="Cambria Math" panose="02040503050406030204" pitchFamily="18" charset="0"/>
                            </a:rPr>
                            <m:t>𝐾</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𝛼</m:t>
                              </m:r>
                            </m:e>
                            <m:sub>
                              <m:r>
                                <a:rPr lang="en-US" altLang="zh-TW" sz="2400" i="1">
                                  <a:latin typeface="Cambria Math" panose="02040503050406030204" pitchFamily="18" charset="0"/>
                                </a:rPr>
                                <m:t>𝑘</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𝑎</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𝑘</m:t>
                              </m:r>
                            </m:sub>
                          </m:sSub>
                          <m:r>
                            <a:rPr lang="en-US" altLang="zh-TW" sz="2400" i="1">
                              <a:latin typeface="Cambria Math" panose="02040503050406030204" pitchFamily="18" charset="0"/>
                            </a:rPr>
                            <m:t>+</m:t>
                          </m:r>
                          <m:nary>
                            <m:naryPr>
                              <m:chr m:val="∑"/>
                              <m:ctrlPr>
                                <a:rPr lang="en-US" altLang="zh-TW" sz="2400" i="1">
                                  <a:latin typeface="Cambria Math" panose="02040503050406030204" pitchFamily="18" charset="0"/>
                                </a:rPr>
                              </m:ctrlPr>
                            </m:naryPr>
                            <m:sub>
                              <m:r>
                                <m:rPr>
                                  <m:brk m:alnAt="23"/>
                                </m:rPr>
                                <a:rPr lang="en-US" altLang="zh-TW" sz="2400" i="1">
                                  <a:latin typeface="Cambria Math" panose="02040503050406030204" pitchFamily="18" charset="0"/>
                                </a:rPr>
                                <m:t>𝑙</m:t>
                              </m:r>
                              <m:r>
                                <a:rPr lang="en-US" altLang="zh-TW" sz="2400" i="1">
                                  <a:latin typeface="Cambria Math" panose="02040503050406030204" pitchFamily="18" charset="0"/>
                                </a:rPr>
                                <m:t>=0</m:t>
                              </m:r>
                            </m:sub>
                            <m:sup>
                              <m:r>
                                <a:rPr lang="en-US" altLang="zh-TW" sz="2400" i="1">
                                  <a:latin typeface="Cambria Math" panose="02040503050406030204" pitchFamily="18" charset="0"/>
                                </a:rPr>
                                <m:t>𝐿</m:t>
                              </m:r>
                              <m:r>
                                <a:rPr lang="en-US" altLang="zh-TW" sz="2400" i="1">
                                  <a:latin typeface="Cambria Math" panose="02040503050406030204" pitchFamily="18" charset="0"/>
                                </a:rPr>
                                <m:t>−1</m:t>
                              </m:r>
                            </m:sup>
                            <m:e>
                              <m:sSub>
                                <m:sSubPr>
                                  <m:ctrlPr>
                                    <a:rPr lang="en-US" altLang="zh-TW" sz="2400" i="1">
                                      <a:latin typeface="Cambria Math" panose="02040503050406030204" pitchFamily="18" charset="0"/>
                                    </a:rPr>
                                  </m:ctrlPr>
                                </m:sSubPr>
                                <m:e>
                                  <m:r>
                                    <a:rPr lang="zh-TW" altLang="en-US" sz="2400" i="1">
                                      <a:latin typeface="Cambria Math" panose="02040503050406030204" pitchFamily="18" charset="0"/>
                                    </a:rPr>
                                    <m:t>𝛽</m:t>
                                  </m:r>
                                </m:e>
                                <m:sub>
                                  <m:r>
                                    <a:rPr lang="en-US" altLang="zh-TW" sz="2400" i="1">
                                      <a:latin typeface="Cambria Math" panose="02040503050406030204" pitchFamily="18" charset="0"/>
                                    </a:rPr>
                                    <m:t>𝑙</m:t>
                                  </m:r>
                                </m:sub>
                              </m:sSub>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𝑏</m:t>
                                  </m:r>
                                </m:e>
                                <m:sub>
                                  <m:r>
                                    <a:rPr lang="en-US" altLang="zh-TW" sz="2400" i="1">
                                      <a:latin typeface="Cambria Math" panose="02040503050406030204" pitchFamily="18" charset="0"/>
                                    </a:rPr>
                                    <m:t>𝑁</m:t>
                                  </m:r>
                                  <m:r>
                                    <a:rPr lang="en-US" altLang="zh-TW" sz="2400" i="1">
                                      <a:latin typeface="Cambria Math" panose="02040503050406030204" pitchFamily="18" charset="0"/>
                                    </a:rPr>
                                    <m:t>−</m:t>
                                  </m:r>
                                  <m:r>
                                    <a:rPr lang="en-US" altLang="zh-TW" sz="2400" i="1">
                                      <a:latin typeface="Cambria Math" panose="02040503050406030204" pitchFamily="18" charset="0"/>
                                    </a:rPr>
                                    <m:t>𝑙</m:t>
                                  </m:r>
                                </m:sub>
                              </m:sSub>
                            </m:e>
                          </m:nary>
                        </m:e>
                      </m:nary>
                    </m:oMath>
                  </m:oMathPara>
                </a14:m>
                <a:endParaRPr lang="en-US" altLang="zh-TW" sz="2400" dirty="0"/>
              </a:p>
              <a:p>
                <a:pPr marL="0" indent="0">
                  <a:buNone/>
                </a:pPr>
                <a:endParaRPr lang="en-US" altLang="zh-TW" sz="800" dirty="0"/>
              </a:p>
              <a:p>
                <a:pPr marL="0" indent="0">
                  <a:buNone/>
                </a:pPr>
                <a:endParaRPr lang="en-US" altLang="zh-TW" sz="800" dirty="0"/>
              </a:p>
              <a:p>
                <a:pPr marL="0" indent="0">
                  <a:buNone/>
                </a:pPr>
                <a:endParaRPr lang="en-US" altLang="zh-TW" sz="1600" dirty="0"/>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𝑘</m:t>
                        </m:r>
                      </m:sub>
                    </m:sSub>
                  </m:oMath>
                </a14:m>
                <a:r>
                  <a:rPr lang="en-US" altLang="zh-TW" dirty="0"/>
                  <a:t>: given starting sequence</a:t>
                </a:r>
              </a:p>
              <a:p>
                <a:pPr marL="457200" lvl="1" indent="0" algn="ctr">
                  <a:buNone/>
                </a:pP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𝑏</m:t>
                        </m:r>
                      </m:e>
                      <m:sub>
                        <m:r>
                          <a:rPr lang="en-US" altLang="zh-TW" i="1">
                            <a:latin typeface="Cambria Math" panose="02040503050406030204" pitchFamily="18" charset="0"/>
                          </a:rPr>
                          <m:t>𝑘</m:t>
                        </m:r>
                      </m:sub>
                    </m:sSub>
                  </m:oMath>
                </a14:m>
                <a:r>
                  <a:rPr lang="en-US" altLang="zh-TW" dirty="0"/>
                  <a:t>: randomly generated noise image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8"/>
                <a:ext cx="8058150" cy="4753344"/>
              </a:xfrm>
              <a:blipFill>
                <a:blip r:embed="rId3"/>
                <a:stretch>
                  <a:fillRect b="-2439"/>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nvPr>
            </p:nvGraphicFramePr>
            <p:xfrm>
              <a:off x="2481263" y="1578303"/>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08654">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1</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2</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3</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4</m:t>
                                    </m:r>
                                  </m:sub>
                                </m:sSub>
                              </m:oMath>
                            </m:oMathPara>
                          </a14:m>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b="0" i="1" smtClean="0">
                                        <a:latin typeface="Cambria Math" panose="02040503050406030204" pitchFamily="18" charset="0"/>
                                      </a:rPr>
                                      <m:t>𝑛</m:t>
                                    </m:r>
                                  </m:sub>
                                </m:sSub>
                              </m:oMath>
                            </m:oMathPara>
                          </a14:m>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08654">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Choice>
        <mc:Fallback xmlns="">
          <p:graphicFrame>
            <p:nvGraphicFramePr>
              <p:cNvPr id="2" name="表格 1"/>
              <p:cNvGraphicFramePr>
                <a:graphicFrameLocks noGrp="1"/>
              </p:cNvGraphicFramePr>
              <p:nvPr>
                <p:extLst/>
              </p:nvPr>
            </p:nvGraphicFramePr>
            <p:xfrm>
              <a:off x="2481263" y="1578303"/>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65760">
                    <a:tc>
                      <a:txBody>
                        <a:bodyPr/>
                        <a:lstStyle/>
                        <a:p>
                          <a:endParaRPr lang="zh-TW"/>
                        </a:p>
                      </a:txBody>
                      <a:tcPr anchor="ctr">
                        <a:blipFill>
                          <a:blip r:embed="rId4"/>
                          <a:stretch>
                            <a:fillRect l="-2532" t="-8333" r="-505063" b="-405000"/>
                          </a:stretch>
                        </a:blipFill>
                      </a:tcPr>
                    </a:tc>
                    <a:tc>
                      <a:txBody>
                        <a:bodyPr/>
                        <a:lstStyle/>
                        <a:p>
                          <a:endParaRPr lang="zh-TW"/>
                        </a:p>
                      </a:txBody>
                      <a:tcPr anchor="ctr">
                        <a:blipFill>
                          <a:blip r:embed="rId4"/>
                          <a:stretch>
                            <a:fillRect l="-101250" t="-8333" r="-398750" b="-405000"/>
                          </a:stretch>
                        </a:blipFill>
                      </a:tcPr>
                    </a:tc>
                    <a:tc>
                      <a:txBody>
                        <a:bodyPr/>
                        <a:lstStyle/>
                        <a:p>
                          <a:endParaRPr lang="zh-TW"/>
                        </a:p>
                      </a:txBody>
                      <a:tcPr anchor="ctr">
                        <a:blipFill>
                          <a:blip r:embed="rId4"/>
                          <a:stretch>
                            <a:fillRect l="-203797" t="-8333" r="-303797" b="-405000"/>
                          </a:stretch>
                        </a:blipFill>
                      </a:tcPr>
                    </a:tc>
                    <a:tc>
                      <a:txBody>
                        <a:bodyPr/>
                        <a:lstStyle/>
                        <a:p>
                          <a:endParaRPr lang="zh-TW"/>
                        </a:p>
                      </a:txBody>
                      <a:tcPr anchor="ctr">
                        <a:blipFill>
                          <a:blip r:embed="rId4"/>
                          <a:stretch>
                            <a:fillRect l="-303797" t="-8333" r="-203797" b="-405000"/>
                          </a:stretch>
                        </a:blipFill>
                      </a:tcP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endParaRPr lang="zh-TW"/>
                        </a:p>
                      </a:txBody>
                      <a:tcPr anchor="ctr">
                        <a:blipFill>
                          <a:blip r:embed="rId4"/>
                          <a:stretch>
                            <a:fillRect l="-203797" t="-310000" r="-303797" b="-103333"/>
                          </a:stretch>
                        </a:blipFill>
                      </a:tcP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65760">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表格 7"/>
              <p:cNvGraphicFramePr>
                <a:graphicFrameLocks noGrp="1"/>
              </p:cNvGraphicFramePr>
              <p:nvPr>
                <p:extLst/>
              </p:nvPr>
            </p:nvGraphicFramePr>
            <p:xfrm>
              <a:off x="6863256" y="1578303"/>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08654">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1</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2</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3</m:t>
                                    </m:r>
                                  </m:sub>
                                </m:sSub>
                              </m:oMath>
                            </m:oMathPara>
                          </a14:m>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4</m:t>
                                    </m:r>
                                  </m:sub>
                                </m:sSub>
                              </m:oMath>
                            </m:oMathPara>
                          </a14:m>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08654">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𝑏</m:t>
                                    </m:r>
                                  </m:e>
                                  <m:sub>
                                    <m:r>
                                      <a:rPr lang="en-US" altLang="zh-TW" b="0" i="1" smtClean="0">
                                        <a:latin typeface="Cambria Math" panose="02040503050406030204" pitchFamily="18" charset="0"/>
                                      </a:rPr>
                                      <m:t>𝑛</m:t>
                                    </m:r>
                                  </m:sub>
                                </m:sSub>
                              </m:oMath>
                            </m:oMathPara>
                          </a14:m>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08654">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Choice>
        <mc:Fallback xmlns="">
          <p:graphicFrame>
            <p:nvGraphicFramePr>
              <p:cNvPr id="8" name="表格 7"/>
              <p:cNvGraphicFramePr>
                <a:graphicFrameLocks noGrp="1"/>
              </p:cNvGraphicFramePr>
              <p:nvPr>
                <p:extLst/>
              </p:nvPr>
            </p:nvGraphicFramePr>
            <p:xfrm>
              <a:off x="6863256" y="1578303"/>
              <a:ext cx="2898228" cy="1828800"/>
            </p:xfrm>
            <a:graphic>
              <a:graphicData uri="http://schemas.openxmlformats.org/drawingml/2006/table">
                <a:tbl>
                  <a:tblPr firstRow="1" bandRow="1">
                    <a:tableStyleId>{5940675A-B579-460E-94D1-54222C63F5DA}</a:tableStyleId>
                  </a:tblPr>
                  <a:tblGrid>
                    <a:gridCol w="483038">
                      <a:extLst>
                        <a:ext uri="{9D8B030D-6E8A-4147-A177-3AD203B41FA5}">
                          <a16:colId xmlns:a16="http://schemas.microsoft.com/office/drawing/2014/main" val="20000"/>
                        </a:ext>
                      </a:extLst>
                    </a:gridCol>
                    <a:gridCol w="483038">
                      <a:extLst>
                        <a:ext uri="{9D8B030D-6E8A-4147-A177-3AD203B41FA5}">
                          <a16:colId xmlns:a16="http://schemas.microsoft.com/office/drawing/2014/main" val="20001"/>
                        </a:ext>
                      </a:extLst>
                    </a:gridCol>
                    <a:gridCol w="483038">
                      <a:extLst>
                        <a:ext uri="{9D8B030D-6E8A-4147-A177-3AD203B41FA5}">
                          <a16:colId xmlns:a16="http://schemas.microsoft.com/office/drawing/2014/main" val="20002"/>
                        </a:ext>
                      </a:extLst>
                    </a:gridCol>
                    <a:gridCol w="483038">
                      <a:extLst>
                        <a:ext uri="{9D8B030D-6E8A-4147-A177-3AD203B41FA5}">
                          <a16:colId xmlns:a16="http://schemas.microsoft.com/office/drawing/2014/main" val="20003"/>
                        </a:ext>
                      </a:extLst>
                    </a:gridCol>
                    <a:gridCol w="483038">
                      <a:extLst>
                        <a:ext uri="{9D8B030D-6E8A-4147-A177-3AD203B41FA5}">
                          <a16:colId xmlns:a16="http://schemas.microsoft.com/office/drawing/2014/main" val="20004"/>
                        </a:ext>
                      </a:extLst>
                    </a:gridCol>
                    <a:gridCol w="483038">
                      <a:extLst>
                        <a:ext uri="{9D8B030D-6E8A-4147-A177-3AD203B41FA5}">
                          <a16:colId xmlns:a16="http://schemas.microsoft.com/office/drawing/2014/main" val="20005"/>
                        </a:ext>
                      </a:extLst>
                    </a:gridCol>
                  </a:tblGrid>
                  <a:tr h="365760">
                    <a:tc>
                      <a:txBody>
                        <a:bodyPr/>
                        <a:lstStyle/>
                        <a:p>
                          <a:endParaRPr lang="zh-TW"/>
                        </a:p>
                      </a:txBody>
                      <a:tcPr anchor="ctr">
                        <a:blipFill>
                          <a:blip r:embed="rId5"/>
                          <a:stretch>
                            <a:fillRect l="-1250" t="-8333" r="-498750" b="-405000"/>
                          </a:stretch>
                        </a:blipFill>
                      </a:tcPr>
                    </a:tc>
                    <a:tc>
                      <a:txBody>
                        <a:bodyPr/>
                        <a:lstStyle/>
                        <a:p>
                          <a:endParaRPr lang="zh-TW"/>
                        </a:p>
                      </a:txBody>
                      <a:tcPr anchor="ctr">
                        <a:blipFill>
                          <a:blip r:embed="rId5"/>
                          <a:stretch>
                            <a:fillRect l="-102532" t="-8333" r="-405063" b="-405000"/>
                          </a:stretch>
                        </a:blipFill>
                      </a:tcPr>
                    </a:tc>
                    <a:tc>
                      <a:txBody>
                        <a:bodyPr/>
                        <a:lstStyle/>
                        <a:p>
                          <a:endParaRPr lang="zh-TW"/>
                        </a:p>
                      </a:txBody>
                      <a:tcPr anchor="ctr">
                        <a:blipFill>
                          <a:blip r:embed="rId5"/>
                          <a:stretch>
                            <a:fillRect l="-200000" t="-8333" r="-300000" b="-405000"/>
                          </a:stretch>
                        </a:blipFill>
                      </a:tcPr>
                    </a:tc>
                    <a:tc>
                      <a:txBody>
                        <a:bodyPr/>
                        <a:lstStyle/>
                        <a:p>
                          <a:endParaRPr lang="zh-TW"/>
                        </a:p>
                      </a:txBody>
                      <a:tcPr anchor="ctr">
                        <a:blipFill>
                          <a:blip r:embed="rId5"/>
                          <a:stretch>
                            <a:fillRect l="-303797" t="-8333" r="-203797" b="-405000"/>
                          </a:stretch>
                        </a:blipFill>
                      </a:tcP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0"/>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1"/>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extLst>
                      <a:ext uri="{0D108BD9-81ED-4DB2-BD59-A6C34878D82A}">
                        <a16:rowId xmlns:a16="http://schemas.microsoft.com/office/drawing/2014/main" val="10002"/>
                      </a:ext>
                    </a:extLst>
                  </a:tr>
                  <a:tr h="365760">
                    <a:tc>
                      <a:txBody>
                        <a:bodyPr/>
                        <a:lstStyle/>
                        <a:p>
                          <a:pPr algn="ctr"/>
                          <a:r>
                            <a:rPr lang="en-US" altLang="zh-TW" dirty="0"/>
                            <a:t>..</a:t>
                          </a:r>
                          <a:endParaRPr lang="zh-TW" altLang="en-US" dirty="0"/>
                        </a:p>
                      </a:txBody>
                      <a:tcPr anchor="ctr"/>
                    </a:tc>
                    <a:tc>
                      <a:txBody>
                        <a:bodyPr/>
                        <a:lstStyle/>
                        <a:p>
                          <a:pPr algn="ctr"/>
                          <a:r>
                            <a:rPr lang="en-US" altLang="zh-TW" dirty="0"/>
                            <a:t>..</a:t>
                          </a:r>
                          <a:endParaRPr lang="zh-TW" altLang="en-US" dirty="0"/>
                        </a:p>
                      </a:txBody>
                      <a:tcPr anchor="ctr"/>
                    </a:tc>
                    <a:tc>
                      <a:txBody>
                        <a:bodyPr/>
                        <a:lstStyle/>
                        <a:p>
                          <a:endParaRPr lang="zh-TW"/>
                        </a:p>
                      </a:txBody>
                      <a:tcPr anchor="ctr">
                        <a:blipFill>
                          <a:blip r:embed="rId5"/>
                          <a:stretch>
                            <a:fillRect l="-200000" t="-310000" r="-300000" b="-103333"/>
                          </a:stretch>
                        </a:blipFill>
                      </a:tcPr>
                    </a:tc>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3"/>
                      </a:ext>
                    </a:extLst>
                  </a:tr>
                  <a:tr h="365760">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a:p>
                      </a:txBody>
                      <a:tcPr anchor="ctr"/>
                    </a:tc>
                    <a:tc>
                      <a:txBody>
                        <a:bodyPr/>
                        <a:lstStyle/>
                        <a:p>
                          <a:pPr algn="ctr"/>
                          <a:endParaRPr lang="zh-TW" altLang="en-US" dirty="0"/>
                        </a:p>
                      </a:txBody>
                      <a:tcPr anchor="ctr"/>
                    </a:tc>
                    <a:extLst>
                      <a:ext uri="{0D108BD9-81ED-4DB2-BD59-A6C34878D82A}">
                        <a16:rowId xmlns:a16="http://schemas.microsoft.com/office/drawing/2014/main" val="10004"/>
                      </a:ext>
                    </a:extLst>
                  </a:tr>
                </a:tbl>
              </a:graphicData>
            </a:graphic>
          </p:graphicFrame>
        </mc:Fallback>
      </mc:AlternateContent>
      <p:sp>
        <p:nvSpPr>
          <p:cNvPr id="10" name="左大括弧 9"/>
          <p:cNvSpPr/>
          <p:nvPr/>
        </p:nvSpPr>
        <p:spPr>
          <a:xfrm rot="16200000">
            <a:off x="5740323" y="4220411"/>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1" name="左大括弧 10"/>
          <p:cNvSpPr/>
          <p:nvPr/>
        </p:nvSpPr>
        <p:spPr>
          <a:xfrm rot="16200000">
            <a:off x="7494473" y="4212569"/>
            <a:ext cx="209016" cy="1471447"/>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2" name="文字方塊 11"/>
          <p:cNvSpPr txBox="1"/>
          <p:nvPr/>
        </p:nvSpPr>
        <p:spPr>
          <a:xfrm>
            <a:off x="4379471" y="5111791"/>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3" name="文字方塊 12"/>
          <p:cNvSpPr txBox="1"/>
          <p:nvPr/>
        </p:nvSpPr>
        <p:spPr>
          <a:xfrm>
            <a:off x="6441058" y="5111791"/>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sp>
        <p:nvSpPr>
          <p:cNvPr id="4" name="投影片編號版面配置區 3">
            <a:extLst>
              <a:ext uri="{FF2B5EF4-FFF2-40B4-BE49-F238E27FC236}">
                <a16:creationId xmlns:a16="http://schemas.microsoft.com/office/drawing/2014/main" id="{1C2DB9B6-D50F-4F62-8CEF-E2362E6DFF7A}"/>
              </a:ext>
            </a:extLst>
          </p:cNvPr>
          <p:cNvSpPr>
            <a:spLocks noGrp="1"/>
          </p:cNvSpPr>
          <p:nvPr>
            <p:ph type="sldNum" sz="quarter" idx="12"/>
          </p:nvPr>
        </p:nvSpPr>
        <p:spPr/>
        <p:txBody>
          <a:bodyPr/>
          <a:lstStyle/>
          <a:p>
            <a:r>
              <a:rPr lang="en-US" altLang="zh-TW" dirty="0" smtClean="0"/>
              <a:t>100</a:t>
            </a:r>
            <a:endParaRPr lang="zh-TW" altLang="en-US" dirty="0"/>
          </a:p>
        </p:txBody>
      </p:sp>
    </p:spTree>
    <p:extLst>
      <p:ext uri="{BB962C8B-B14F-4D97-AF65-F5344CB8AC3E}">
        <p14:creationId xmlns:p14="http://schemas.microsoft.com/office/powerpoint/2010/main" val="15190485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7"/>
                <a:ext cx="8058150" cy="4847937"/>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Two-dimensional auto-regression model:</a:t>
                </a:r>
              </a:p>
              <a:p>
                <a:pPr marL="0" indent="0">
                  <a:buNone/>
                </a:pPr>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𝑗</m:t>
                          </m:r>
                        </m:e>
                      </m:d>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𝛼</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e>
                      </m:nary>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𝛽</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𝑏</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e>
                      </m:nary>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12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𝑁</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e>
                      </m:d>
                      <m:r>
                        <a:rPr lang="en-US" altLang="zh-TW" sz="1800" i="1" dirty="0">
                          <a:latin typeface="Cambria Math" panose="02040503050406030204" pitchFamily="18" charset="0"/>
                        </a:rPr>
                        <m:t>=</m:t>
                      </m:r>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𝑙</m:t>
                              </m:r>
                            </m:e>
                          </m:d>
                        </m:e>
                      </m:d>
                      <m:r>
                        <a:rPr lang="en-US" altLang="zh-TW" sz="1800" i="1" dirty="0">
                          <a:latin typeface="Cambria Math" panose="02040503050406030204" pitchFamily="18" charset="0"/>
                        </a:rPr>
                        <m:t> </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𝑘</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𝑖</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𝑎𝑛𝑑</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e>
                      </m:d>
                    </m:oMath>
                  </m:oMathPara>
                </a14:m>
                <a:endParaRPr lang="en-US" altLang="zh-TW" sz="1800" i="1" dirty="0">
                  <a:latin typeface="Times New Roman" panose="02020603050405020304" pitchFamily="18" charset="0"/>
                  <a:ea typeface="Cambria Math" panose="020405030504060302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𝑎𝑛𝑑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7"/>
                <a:ext cx="8058150" cy="4847937"/>
              </a:xfrm>
              <a:blipFill>
                <a:blip r:embed="rId3"/>
                <a:stretch>
                  <a:fillRect l="-1740" t="-2767"/>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
        <p:nvSpPr>
          <p:cNvPr id="7" name="左大括弧 6"/>
          <p:cNvSpPr/>
          <p:nvPr/>
        </p:nvSpPr>
        <p:spPr>
          <a:xfrm rot="16200000">
            <a:off x="4915139" y="3153117"/>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左大括弧 7"/>
          <p:cNvSpPr/>
          <p:nvPr/>
        </p:nvSpPr>
        <p:spPr>
          <a:xfrm rot="16200000">
            <a:off x="8094518" y="3145276"/>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p>
        </p:txBody>
      </p:sp>
      <p:sp>
        <p:nvSpPr>
          <p:cNvPr id="9" name="文字方塊 8"/>
          <p:cNvSpPr txBox="1"/>
          <p:nvPr/>
        </p:nvSpPr>
        <p:spPr>
          <a:xfrm>
            <a:off x="3725679" y="4771597"/>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0" name="文字方塊 9"/>
          <p:cNvSpPr txBox="1"/>
          <p:nvPr/>
        </p:nvSpPr>
        <p:spPr>
          <a:xfrm>
            <a:off x="6905058" y="4771597"/>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sp>
        <p:nvSpPr>
          <p:cNvPr id="2" name="投影片編號版面配置區 1">
            <a:extLst>
              <a:ext uri="{FF2B5EF4-FFF2-40B4-BE49-F238E27FC236}">
                <a16:creationId xmlns:a16="http://schemas.microsoft.com/office/drawing/2014/main" id="{CE6AA09A-D089-4517-A451-58C80E28E372}"/>
              </a:ext>
            </a:extLst>
          </p:cNvPr>
          <p:cNvSpPr>
            <a:spLocks noGrp="1"/>
          </p:cNvSpPr>
          <p:nvPr>
            <p:ph type="sldNum" sz="quarter" idx="12"/>
          </p:nvPr>
        </p:nvSpPr>
        <p:spPr/>
        <p:txBody>
          <a:bodyPr/>
          <a:lstStyle/>
          <a:p>
            <a:r>
              <a:rPr lang="en-US" altLang="zh-TW" dirty="0" smtClean="0"/>
              <a:t>101</a:t>
            </a:r>
            <a:endParaRPr lang="zh-TW" altLang="en-US" dirty="0"/>
          </a:p>
        </p:txBody>
      </p:sp>
    </p:spTree>
    <p:extLst>
      <p:ext uri="{BB962C8B-B14F-4D97-AF65-F5344CB8AC3E}">
        <p14:creationId xmlns:p14="http://schemas.microsoft.com/office/powerpoint/2010/main" val="29505582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7"/>
                <a:ext cx="8058150" cy="4784875"/>
              </a:xfrm>
            </p:spPr>
            <p:txBody>
              <a:bodyPr numCol="1">
                <a:normAutofit/>
              </a:bodyPr>
              <a:lstStyle/>
              <a:p>
                <a:pPr marL="0" indent="0">
                  <a:buNone/>
                </a:pPr>
                <a:endParaRPr lang="en-US" altLang="zh-TW" sz="3200" dirty="0">
                  <a:solidFill>
                    <a:schemeClr val="bg1"/>
                  </a:solidFill>
                </a:endParaRPr>
              </a:p>
              <a:p>
                <a:pPr marL="0" indent="0">
                  <a:buNone/>
                </a:pPr>
                <a:endParaRPr lang="en-US" altLang="zh-TW" sz="3200" dirty="0"/>
              </a:p>
              <a:p>
                <a:pPr marL="0" indent="0">
                  <a:buNone/>
                </a:pPr>
                <a:endParaRPr lang="en-US" altLang="zh-TW" sz="3200" dirty="0"/>
              </a:p>
              <a:p>
                <a:pPr marL="0" indent="0">
                  <a:buNone/>
                </a:pPr>
                <a:endParaRPr lang="en-US" altLang="zh-TW" sz="800" dirty="0"/>
              </a:p>
              <a:p>
                <a:pPr marL="0" indent="0">
                  <a:buNone/>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𝑗</m:t>
                          </m:r>
                        </m:e>
                      </m:d>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𝛼</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𝑎</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e>
                      </m:nary>
                      <m:r>
                        <a:rPr lang="en-US" altLang="zh-TW" sz="1800" i="1">
                          <a:latin typeface="Cambria Math" panose="02040503050406030204" pitchFamily="18" charset="0"/>
                        </a:rPr>
                        <m:t>+</m:t>
                      </m:r>
                      <m:nary>
                        <m:naryPr>
                          <m:chr m:val="∑"/>
                          <m:supHide m:val="on"/>
                          <m:ctrlPr>
                            <a:rPr lang="en-US" altLang="zh-TW" sz="1800" i="1">
                              <a:latin typeface="Cambria Math" panose="02040503050406030204" pitchFamily="18" charset="0"/>
                            </a:rPr>
                          </m:ctrlPr>
                        </m:naryPr>
                        <m:sub>
                          <m:d>
                            <m:dPr>
                              <m:ctrlPr>
                                <a:rPr lang="en-US" altLang="zh-TW" sz="1800" i="1">
                                  <a:latin typeface="Cambria Math" panose="02040503050406030204" pitchFamily="18" charset="0"/>
                                </a:rPr>
                              </m:ctrlPr>
                            </m:dPr>
                            <m:e>
                              <m:r>
                                <m:rPr>
                                  <m:brk m:alnAt="7"/>
                                </m:rP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e>
                          </m:d>
                          <m:r>
                            <m:rPr>
                              <m:brk m:alnAt="7"/>
                            </m:rP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𝑁</m:t>
                          </m:r>
                          <m:d>
                            <m:dPr>
                              <m:ctrlPr>
                                <a:rPr lang="en-US" altLang="zh-TW" sz="1800" i="1">
                                  <a:latin typeface="Cambria Math" panose="02040503050406030204" pitchFamily="18" charset="0"/>
                                  <a:ea typeface="Cambria Math" panose="02040503050406030204" pitchFamily="18" charset="0"/>
                                </a:rPr>
                              </m:ctrlPr>
                            </m:dPr>
                            <m:e>
                              <m:r>
                                <m:rPr>
                                  <m:brk m:alnAt="7"/>
                                </m:rPr>
                                <a:rPr lang="en-US" altLang="zh-TW" sz="1800" i="1">
                                  <a:latin typeface="Cambria Math" panose="02040503050406030204" pitchFamily="18" charset="0"/>
                                  <a:ea typeface="Cambria Math" panose="02040503050406030204" pitchFamily="18" charset="0"/>
                                </a:rPr>
                                <m:t>𝑖</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𝑗</m:t>
                              </m:r>
                            </m:e>
                          </m:d>
                        </m:sub>
                        <m:sup/>
                        <m:e>
                          <m:r>
                            <a:rPr lang="zh-TW" altLang="en-US" sz="1800" i="1">
                              <a:latin typeface="Cambria Math" panose="02040503050406030204" pitchFamily="18" charset="0"/>
                            </a:rPr>
                            <m:t>𝛽</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𝑖</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𝑗</m:t>
                              </m:r>
                              <m:r>
                                <a:rPr lang="en-US" altLang="zh-TW" sz="1800" i="1">
                                  <a:latin typeface="Cambria Math" panose="02040503050406030204" pitchFamily="18" charset="0"/>
                                </a:rPr>
                                <m:t>−</m:t>
                              </m:r>
                              <m:r>
                                <a:rPr lang="en-US" altLang="zh-TW" sz="1800" i="1">
                                  <a:latin typeface="Cambria Math" panose="02040503050406030204" pitchFamily="18" charset="0"/>
                                </a:rPr>
                                <m:t>𝑙</m:t>
                              </m:r>
                            </m:e>
                          </m:d>
                          <m:r>
                            <a:rPr lang="en-US" altLang="zh-TW" sz="1800" i="1">
                              <a:latin typeface="Cambria Math" panose="02040503050406030204" pitchFamily="18" charset="0"/>
                            </a:rPr>
                            <m:t>𝑏</m:t>
                          </m:r>
                          <m:r>
                            <a:rPr lang="en-US" altLang="zh-TW" sz="1800" i="1">
                              <a:latin typeface="Cambria Math" panose="02040503050406030204" pitchFamily="18" charset="0"/>
                            </a:rPr>
                            <m:t>(</m:t>
                          </m:r>
                          <m:r>
                            <a:rPr lang="en-US" altLang="zh-TW" sz="1800" i="1">
                              <a:latin typeface="Cambria Math" panose="02040503050406030204" pitchFamily="18" charset="0"/>
                            </a:rPr>
                            <m:t>𝑘</m:t>
                          </m:r>
                          <m:r>
                            <a:rPr lang="en-US" altLang="zh-TW" sz="1800" i="1">
                              <a:latin typeface="Cambria Math" panose="02040503050406030204" pitchFamily="18" charset="0"/>
                            </a:rPr>
                            <m:t>,</m:t>
                          </m:r>
                          <m:r>
                            <a:rPr lang="en-US" altLang="zh-TW" sz="1800" i="1">
                              <a:latin typeface="Cambria Math" panose="02040503050406030204" pitchFamily="18" charset="0"/>
                            </a:rPr>
                            <m:t>𝑙</m:t>
                          </m:r>
                          <m:r>
                            <a:rPr lang="en-US" altLang="zh-TW" sz="1800" i="1">
                              <a:latin typeface="Cambria Math" panose="02040503050406030204" pitchFamily="18" charset="0"/>
                            </a:rPr>
                            <m:t>)</m:t>
                          </m:r>
                        </m:e>
                      </m:nary>
                    </m:oMath>
                  </m:oMathPara>
                </a14:m>
                <a:endParaRPr lang="en-US" altLang="zh-TW" dirty="0"/>
              </a:p>
              <a:p>
                <a:pPr marL="0" indent="0">
                  <a:buNone/>
                </a:pPr>
                <a:endParaRPr lang="en-US" altLang="zh-TW" dirty="0"/>
              </a:p>
              <a:p>
                <a:pPr marL="0" indent="0">
                  <a:buNone/>
                </a:pPr>
                <a:endParaRPr lang="en-US" altLang="zh-TW" dirty="0"/>
              </a:p>
              <a:p>
                <a:pPr marL="0" indent="0">
                  <a:buNone/>
                </a:pPr>
                <a:endParaRPr lang="en-US" altLang="zh-TW" sz="1200" dirty="0"/>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𝑁</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e>
                      </m:d>
                      <m:r>
                        <a:rPr lang="en-US" altLang="zh-TW" sz="1800" i="1" dirty="0">
                          <a:latin typeface="Cambria Math" panose="02040503050406030204" pitchFamily="18" charset="0"/>
                        </a:rPr>
                        <m:t>=</m:t>
                      </m:r>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𝑙</m:t>
                              </m:r>
                            </m:e>
                          </m:d>
                        </m:e>
                      </m:d>
                      <m:r>
                        <a:rPr lang="en-US" altLang="zh-TW" sz="1800" i="1" dirty="0">
                          <a:latin typeface="Cambria Math" panose="02040503050406030204" pitchFamily="18" charset="0"/>
                        </a:rPr>
                        <m:t> </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𝑘</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𝑖</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𝑎𝑛𝑑</m:t>
                          </m:r>
                          <m:r>
                            <a:rPr lang="en-US" altLang="zh-TW" sz="1800" i="1" dirty="0">
                              <a:latin typeface="Cambria Math" panose="02040503050406030204" pitchFamily="18" charset="0"/>
                              <a:ea typeface="Cambria Math" panose="02040503050406030204" pitchFamily="18" charset="0"/>
                            </a:rPr>
                            <m:t>  </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𝐷</m:t>
                          </m:r>
                        </m:e>
                      </m:d>
                    </m:oMath>
                  </m:oMathPara>
                </a14:m>
                <a:endParaRPr lang="en-US" altLang="zh-TW" sz="18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𝑎𝑛𝑑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𝐷</m:t>
                      </m:r>
                      <m:r>
                        <a:rPr lang="en-US" altLang="zh-TW" sz="1800" i="1" dirty="0">
                          <a:latin typeface="Cambria Math" panose="02040503050406030204" pitchFamily="18" charset="0"/>
                          <a:ea typeface="Cambria Math" panose="02040503050406030204" pitchFamily="18" charset="0"/>
                        </a:rPr>
                        <m:t>≤</m:t>
                      </m:r>
                      <m:r>
                        <a:rPr lang="en-US" altLang="zh-TW" sz="1800" i="1" dirty="0">
                          <a:latin typeface="Cambria Math" panose="02040503050406030204" pitchFamily="18" charset="0"/>
                          <a:ea typeface="Cambria Math" panose="02040503050406030204" pitchFamily="18" charset="0"/>
                        </a:rPr>
                        <m:t>𝑙</m:t>
                      </m:r>
                      <m:r>
                        <a:rPr lang="en-US" altLang="zh-TW" sz="1800" i="1" dirty="0">
                          <a:latin typeface="Cambria Math" panose="02040503050406030204" pitchFamily="18" charset="0"/>
                          <a:ea typeface="Cambria Math" panose="02040503050406030204" pitchFamily="18" charset="0"/>
                        </a:rPr>
                        <m:t>&lt;</m:t>
                      </m:r>
                      <m:r>
                        <a:rPr lang="en-US" altLang="zh-TW" sz="1800" i="1" dirty="0">
                          <a:latin typeface="Cambria Math" panose="02040503050406030204" pitchFamily="18" charset="0"/>
                          <a:ea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7"/>
                <a:ext cx="8058150" cy="4784875"/>
              </a:xfrm>
              <a:blipFill>
                <a:blip r:embed="rId3"/>
                <a:stretch>
                  <a:fillRect/>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nvPr>
            </p:nvGraphicFramePr>
            <p:xfrm>
              <a:off x="3099296" y="2015621"/>
              <a:ext cx="2996160" cy="1097280"/>
            </p:xfrm>
            <a:graphic>
              <a:graphicData uri="http://schemas.openxmlformats.org/drawingml/2006/table">
                <a:tbl>
                  <a:tblPr firstRow="1" bandRow="1">
                    <a:tableStyleId>{5940675A-B579-460E-94D1-54222C63F5DA}</a:tableStyleId>
                  </a:tblPr>
                  <a:tblGrid>
                    <a:gridCol w="599232">
                      <a:extLst>
                        <a:ext uri="{9D8B030D-6E8A-4147-A177-3AD203B41FA5}">
                          <a16:colId xmlns:a16="http://schemas.microsoft.com/office/drawing/2014/main" val="20000"/>
                        </a:ext>
                      </a:extLst>
                    </a:gridCol>
                    <a:gridCol w="599232">
                      <a:extLst>
                        <a:ext uri="{9D8B030D-6E8A-4147-A177-3AD203B41FA5}">
                          <a16:colId xmlns:a16="http://schemas.microsoft.com/office/drawing/2014/main" val="20001"/>
                        </a:ext>
                      </a:extLst>
                    </a:gridCol>
                    <a:gridCol w="599232">
                      <a:extLst>
                        <a:ext uri="{9D8B030D-6E8A-4147-A177-3AD203B41FA5}">
                          <a16:colId xmlns:a16="http://schemas.microsoft.com/office/drawing/2014/main" val="20002"/>
                        </a:ext>
                      </a:extLst>
                    </a:gridCol>
                    <a:gridCol w="599232">
                      <a:extLst>
                        <a:ext uri="{9D8B030D-6E8A-4147-A177-3AD203B41FA5}">
                          <a16:colId xmlns:a16="http://schemas.microsoft.com/office/drawing/2014/main" val="20003"/>
                        </a:ext>
                      </a:extLst>
                    </a:gridCol>
                    <a:gridCol w="599232">
                      <a:extLst>
                        <a:ext uri="{9D8B030D-6E8A-4147-A177-3AD203B41FA5}">
                          <a16:colId xmlns:a16="http://schemas.microsoft.com/office/drawing/2014/main" val="20004"/>
                        </a:ext>
                      </a:extLst>
                    </a:gridCol>
                  </a:tblGrid>
                  <a:tr h="273488">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0"/>
                      </a:ext>
                    </a:extLst>
                  </a:tr>
                  <a:tr h="273488">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lnB w="12700" cap="flat" cmpd="sng" algn="ctr">
                          <a:solidFill>
                            <a:schemeClr val="tx1"/>
                          </a:solidFill>
                          <a:prstDash val="solid"/>
                          <a:round/>
                          <a:headEnd type="none" w="med" len="med"/>
                          <a:tailEnd type="none" w="med" len="med"/>
                        </a:lnB>
                      </a:tcP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1"/>
                      </a:ext>
                    </a:extLst>
                  </a:tr>
                  <a:tr h="273488">
                    <a:tc>
                      <a:txBody>
                        <a:bodyPr/>
                        <a:lstStyle/>
                        <a:p>
                          <a:pPr algn="ctr"/>
                          <a:endParaRPr lang="zh-TW" altLang="en-US"/>
                        </a:p>
                      </a:txBody>
                      <a:tcPr anchor="ctr"/>
                    </a:tc>
                    <a:tc>
                      <a:txBody>
                        <a:bodyPr/>
                        <a:lstStyle/>
                        <a:p>
                          <a:pPr algn="ctr"/>
                          <a:endParaRPr lang="zh-TW" altLang="en-US" dirty="0"/>
                        </a:p>
                      </a:txBody>
                      <a:tcPr anchor="ct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
                              </m:oMathParaPr>
                              <m:oMath xmlns:m="http://schemas.openxmlformats.org/officeDocument/2006/math">
                                <m:r>
                                  <a:rPr lang="en-US" altLang="zh-TW" sz="1600" b="0" i="1" smtClean="0">
                                    <a:latin typeface="Cambria Math" panose="02040503050406030204" pitchFamily="18" charset="0"/>
                                  </a:rPr>
                                  <m:t>𝑎</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𝑖</m:t>
                                    </m:r>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𝑗</m:t>
                                    </m:r>
                                  </m:e>
                                </m:d>
                              </m:oMath>
                            </m:oMathPara>
                          </a14:m>
                          <a:endParaRPr lang="zh-TW"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Choice>
        <mc:Fallback xmlns="">
          <p:graphicFrame>
            <p:nvGraphicFramePr>
              <p:cNvPr id="2" name="表格 1"/>
              <p:cNvGraphicFramePr>
                <a:graphicFrameLocks noGrp="1"/>
              </p:cNvGraphicFramePr>
              <p:nvPr>
                <p:extLst/>
              </p:nvPr>
            </p:nvGraphicFramePr>
            <p:xfrm>
              <a:off x="3099296" y="2015621"/>
              <a:ext cx="2996160" cy="1097280"/>
            </p:xfrm>
            <a:graphic>
              <a:graphicData uri="http://schemas.openxmlformats.org/drawingml/2006/table">
                <a:tbl>
                  <a:tblPr firstRow="1" bandRow="1">
                    <a:tableStyleId>{5940675A-B579-460E-94D1-54222C63F5DA}</a:tableStyleId>
                  </a:tblPr>
                  <a:tblGrid>
                    <a:gridCol w="599232">
                      <a:extLst>
                        <a:ext uri="{9D8B030D-6E8A-4147-A177-3AD203B41FA5}">
                          <a16:colId xmlns:a16="http://schemas.microsoft.com/office/drawing/2014/main" val="20000"/>
                        </a:ext>
                      </a:extLst>
                    </a:gridCol>
                    <a:gridCol w="599232">
                      <a:extLst>
                        <a:ext uri="{9D8B030D-6E8A-4147-A177-3AD203B41FA5}">
                          <a16:colId xmlns:a16="http://schemas.microsoft.com/office/drawing/2014/main" val="20001"/>
                        </a:ext>
                      </a:extLst>
                    </a:gridCol>
                    <a:gridCol w="599232">
                      <a:extLst>
                        <a:ext uri="{9D8B030D-6E8A-4147-A177-3AD203B41FA5}">
                          <a16:colId xmlns:a16="http://schemas.microsoft.com/office/drawing/2014/main" val="20002"/>
                        </a:ext>
                      </a:extLst>
                    </a:gridCol>
                    <a:gridCol w="599232">
                      <a:extLst>
                        <a:ext uri="{9D8B030D-6E8A-4147-A177-3AD203B41FA5}">
                          <a16:colId xmlns:a16="http://schemas.microsoft.com/office/drawing/2014/main" val="20003"/>
                        </a:ext>
                      </a:extLst>
                    </a:gridCol>
                    <a:gridCol w="599232">
                      <a:extLst>
                        <a:ext uri="{9D8B030D-6E8A-4147-A177-3AD203B41FA5}">
                          <a16:colId xmlns:a16="http://schemas.microsoft.com/office/drawing/2014/main" val="20004"/>
                        </a:ext>
                      </a:extLst>
                    </a:gridCol>
                  </a:tblGrid>
                  <a:tr h="365760">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dirty="0"/>
                        </a:p>
                      </a:txBody>
                      <a:tcPr anchor="ctr"/>
                    </a:tc>
                    <a:tc>
                      <a:txBody>
                        <a:bodyPr/>
                        <a:lstStyle/>
                        <a:p>
                          <a:pPr algn="ctr"/>
                          <a:endParaRPr lang="zh-TW" altLang="en-US"/>
                        </a:p>
                      </a:txBody>
                      <a:tcPr anchor="ctr"/>
                    </a:tc>
                    <a:extLst>
                      <a:ext uri="{0D108BD9-81ED-4DB2-BD59-A6C34878D82A}">
                        <a16:rowId xmlns:a16="http://schemas.microsoft.com/office/drawing/2014/main" val="10000"/>
                      </a:ext>
                    </a:extLst>
                  </a:tr>
                  <a:tr h="365760">
                    <a:tc>
                      <a:txBody>
                        <a:bodyPr/>
                        <a:lstStyle/>
                        <a:p>
                          <a:pPr algn="ctr"/>
                          <a:endParaRPr lang="zh-TW" altLang="en-US" dirty="0"/>
                        </a:p>
                      </a:txBody>
                      <a:tcPr anchor="ctr"/>
                    </a:tc>
                    <a:tc>
                      <a:txBody>
                        <a:bodyPr/>
                        <a:lstStyle/>
                        <a:p>
                          <a:pPr algn="ctr"/>
                          <a:endParaRPr lang="zh-TW" altLang="en-US"/>
                        </a:p>
                      </a:txBody>
                      <a:tcPr anchor="ctr"/>
                    </a:tc>
                    <a:tc>
                      <a:txBody>
                        <a:bodyPr/>
                        <a:lstStyle/>
                        <a:p>
                          <a:pPr algn="ctr"/>
                          <a:endParaRPr lang="zh-TW" altLang="en-US"/>
                        </a:p>
                      </a:txBody>
                      <a:tcPr anchor="ctr">
                        <a:lnB w="12700" cap="flat" cmpd="sng" algn="ctr">
                          <a:solidFill>
                            <a:schemeClr val="tx1"/>
                          </a:solidFill>
                          <a:prstDash val="solid"/>
                          <a:round/>
                          <a:headEnd type="none" w="med" len="med"/>
                          <a:tailEnd type="none" w="med" len="med"/>
                        </a:lnB>
                      </a:tcPr>
                    </a:tc>
                    <a:tc>
                      <a:txBody>
                        <a:bodyPr/>
                        <a:lstStyle/>
                        <a:p>
                          <a:pPr algn="ctr"/>
                          <a:endParaRPr lang="zh-TW" altLang="en-US"/>
                        </a:p>
                      </a:txBody>
                      <a:tcPr anchor="ctr"/>
                    </a:tc>
                    <a:tc>
                      <a:txBody>
                        <a:bodyPr/>
                        <a:lstStyle/>
                        <a:p>
                          <a:pPr algn="ctr"/>
                          <a:endParaRPr lang="zh-TW" altLang="en-US"/>
                        </a:p>
                      </a:txBody>
                      <a:tcPr anchor="ctr"/>
                    </a:tc>
                    <a:extLst>
                      <a:ext uri="{0D108BD9-81ED-4DB2-BD59-A6C34878D82A}">
                        <a16:rowId xmlns:a16="http://schemas.microsoft.com/office/drawing/2014/main" val="10001"/>
                      </a:ext>
                    </a:extLst>
                  </a:tr>
                  <a:tr h="365760">
                    <a:tc>
                      <a:txBody>
                        <a:bodyPr/>
                        <a:lstStyle/>
                        <a:p>
                          <a:pPr algn="ctr"/>
                          <a:endParaRPr lang="zh-TW" altLang="en-US"/>
                        </a:p>
                      </a:txBody>
                      <a:tcPr anchor="ctr"/>
                    </a:tc>
                    <a:tc>
                      <a:txBody>
                        <a:bodyPr/>
                        <a:lstStyle/>
                        <a:p>
                          <a:pPr algn="ctr"/>
                          <a:endParaRPr lang="zh-TW" altLang="en-US" dirty="0"/>
                        </a:p>
                      </a:txBody>
                      <a:tcPr anchor="ctr">
                        <a:lnR w="12700" cap="flat" cmpd="sng" algn="ctr">
                          <a:solidFill>
                            <a:schemeClr val="tx1"/>
                          </a:solidFill>
                          <a:prstDash val="solid"/>
                          <a:round/>
                          <a:headEnd type="none" w="med" len="med"/>
                          <a:tailEnd type="none" w="med" len="med"/>
                        </a:lnR>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02041" t="-203333" r="-203061" b="-5000"/>
                          </a:stretch>
                        </a:blipFill>
                      </a:tcPr>
                    </a:tc>
                    <a:tc>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zh-TW" altLang="en-US" dirty="0"/>
                        </a:p>
                      </a:txBody>
                      <a:tcPr anchor="ct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表格 9"/>
              <p:cNvGraphicFramePr>
                <a:graphicFrameLocks noGrp="1"/>
              </p:cNvGraphicFramePr>
              <p:nvPr>
                <p:extLst/>
              </p:nvPr>
            </p:nvGraphicFramePr>
            <p:xfrm>
              <a:off x="6787528" y="2011700"/>
              <a:ext cx="3006000" cy="1097280"/>
            </p:xfrm>
            <a:graphic>
              <a:graphicData uri="http://schemas.openxmlformats.org/drawingml/2006/table">
                <a:tbl>
                  <a:tblPr firstRow="1" bandRow="1">
                    <a:tableStyleId>{5940675A-B579-460E-94D1-54222C63F5DA}</a:tableStyleId>
                  </a:tblPr>
                  <a:tblGrid>
                    <a:gridCol w="601200">
                      <a:extLst>
                        <a:ext uri="{9D8B030D-6E8A-4147-A177-3AD203B41FA5}">
                          <a16:colId xmlns:a16="http://schemas.microsoft.com/office/drawing/2014/main" val="20000"/>
                        </a:ext>
                      </a:extLst>
                    </a:gridCol>
                    <a:gridCol w="601200">
                      <a:extLst>
                        <a:ext uri="{9D8B030D-6E8A-4147-A177-3AD203B41FA5}">
                          <a16:colId xmlns:a16="http://schemas.microsoft.com/office/drawing/2014/main" val="20001"/>
                        </a:ext>
                      </a:extLst>
                    </a:gridCol>
                    <a:gridCol w="601200">
                      <a:extLst>
                        <a:ext uri="{9D8B030D-6E8A-4147-A177-3AD203B41FA5}">
                          <a16:colId xmlns:a16="http://schemas.microsoft.com/office/drawing/2014/main" val="20002"/>
                        </a:ext>
                      </a:extLst>
                    </a:gridCol>
                    <a:gridCol w="601200">
                      <a:extLst>
                        <a:ext uri="{9D8B030D-6E8A-4147-A177-3AD203B41FA5}">
                          <a16:colId xmlns:a16="http://schemas.microsoft.com/office/drawing/2014/main" val="20003"/>
                        </a:ext>
                      </a:extLst>
                    </a:gridCol>
                    <a:gridCol w="601200">
                      <a:extLst>
                        <a:ext uri="{9D8B030D-6E8A-4147-A177-3AD203B41FA5}">
                          <a16:colId xmlns:a16="http://schemas.microsoft.com/office/drawing/2014/main" val="20004"/>
                        </a:ext>
                      </a:extLst>
                    </a:gridCol>
                  </a:tblGrid>
                  <a:tr h="273488">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10000"/>
                      </a:ext>
                    </a:extLst>
                  </a:tr>
                  <a:tr h="273488">
                    <a:tc>
                      <a:txBody>
                        <a:bodyPr/>
                        <a:lstStyle/>
                        <a:p>
                          <a:endParaRPr lang="zh-TW" altLang="en-US"/>
                        </a:p>
                      </a:txBody>
                      <a:tcPr/>
                    </a:tc>
                    <a:tc>
                      <a:txBody>
                        <a:bodyPr/>
                        <a:lstStyle/>
                        <a:p>
                          <a:endParaRPr lang="zh-TW" altLang="en-US"/>
                        </a:p>
                      </a:txBody>
                      <a:tcPr/>
                    </a:tc>
                    <a:tc>
                      <a:txBody>
                        <a:bodyPr/>
                        <a:lstStyle/>
                        <a:p>
                          <a:endParaRPr lang="zh-TW" altLang="en-US"/>
                        </a:p>
                      </a:txBody>
                      <a:tcPr>
                        <a:lnB w="12700" cap="flat" cmpd="sng" algn="ctr">
                          <a:solidFill>
                            <a:schemeClr val="tx1"/>
                          </a:solidFill>
                          <a:prstDash val="solid"/>
                          <a:round/>
                          <a:headEnd type="none" w="med" len="med"/>
                          <a:tailEnd type="none" w="med" len="med"/>
                        </a:lnB>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0001"/>
                      </a:ext>
                    </a:extLst>
                  </a:tr>
                  <a:tr h="273488">
                    <a:tc>
                      <a:txBody>
                        <a:bodyPr/>
                        <a:lstStyle/>
                        <a:p>
                          <a:endParaRPr lang="zh-TW" altLang="en-US"/>
                        </a:p>
                      </a:txBody>
                      <a:tcPr/>
                    </a:tc>
                    <a:tc>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
                              </m:oMathParaPr>
                              <m:oMath xmlns:m="http://schemas.openxmlformats.org/officeDocument/2006/math">
                                <m:r>
                                  <a:rPr lang="en-US" altLang="zh-TW" sz="1600" b="0" i="1" smtClean="0">
                                    <a:latin typeface="Cambria Math" panose="02040503050406030204" pitchFamily="18" charset="0"/>
                                  </a:rPr>
                                  <m:t>𝑏</m:t>
                                </m:r>
                                <m:d>
                                  <m:dPr>
                                    <m:ctrlPr>
                                      <a:rPr lang="en-US" altLang="zh-TW" sz="1600" b="0" i="1" smtClean="0">
                                        <a:latin typeface="Cambria Math" panose="02040503050406030204" pitchFamily="18" charset="0"/>
                                      </a:rPr>
                                    </m:ctrlPr>
                                  </m:dPr>
                                  <m:e>
                                    <m:r>
                                      <a:rPr lang="en-US" altLang="zh-TW" sz="1600" b="0" i="1" smtClean="0">
                                        <a:latin typeface="Cambria Math" panose="02040503050406030204" pitchFamily="18" charset="0"/>
                                      </a:rPr>
                                      <m:t>𝑖</m:t>
                                    </m:r>
                                    <m:r>
                                      <a:rPr lang="en-US" altLang="zh-TW" sz="1600" b="0" i="1" smtClean="0">
                                        <a:latin typeface="Cambria Math" panose="02040503050406030204" pitchFamily="18" charset="0"/>
                                      </a:rPr>
                                      <m:t>,</m:t>
                                    </m:r>
                                    <m:r>
                                      <a:rPr lang="en-US" altLang="zh-TW" sz="1600" b="0" i="1" smtClean="0">
                                        <a:latin typeface="Cambria Math" panose="02040503050406030204" pitchFamily="18" charset="0"/>
                                      </a:rPr>
                                      <m:t>𝑗</m:t>
                                    </m:r>
                                  </m:e>
                                </m:d>
                              </m:oMath>
                            </m:oMathPara>
                          </a14:m>
                          <a:endParaRPr lang="zh-TW"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lang="zh-TW" altLang="en-US" dirty="0"/>
                        </a:p>
                      </a:txBody>
                      <a:tcP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Choice>
        <mc:Fallback xmlns="">
          <p:graphicFrame>
            <p:nvGraphicFramePr>
              <p:cNvPr id="10" name="表格 9"/>
              <p:cNvGraphicFramePr>
                <a:graphicFrameLocks noGrp="1"/>
              </p:cNvGraphicFramePr>
              <p:nvPr>
                <p:extLst/>
              </p:nvPr>
            </p:nvGraphicFramePr>
            <p:xfrm>
              <a:off x="6787528" y="2011700"/>
              <a:ext cx="3006000" cy="1097280"/>
            </p:xfrm>
            <a:graphic>
              <a:graphicData uri="http://schemas.openxmlformats.org/drawingml/2006/table">
                <a:tbl>
                  <a:tblPr firstRow="1" bandRow="1">
                    <a:tableStyleId>{5940675A-B579-460E-94D1-54222C63F5DA}</a:tableStyleId>
                  </a:tblPr>
                  <a:tblGrid>
                    <a:gridCol w="601200">
                      <a:extLst>
                        <a:ext uri="{9D8B030D-6E8A-4147-A177-3AD203B41FA5}">
                          <a16:colId xmlns:a16="http://schemas.microsoft.com/office/drawing/2014/main" val="20000"/>
                        </a:ext>
                      </a:extLst>
                    </a:gridCol>
                    <a:gridCol w="601200">
                      <a:extLst>
                        <a:ext uri="{9D8B030D-6E8A-4147-A177-3AD203B41FA5}">
                          <a16:colId xmlns:a16="http://schemas.microsoft.com/office/drawing/2014/main" val="20001"/>
                        </a:ext>
                      </a:extLst>
                    </a:gridCol>
                    <a:gridCol w="601200">
                      <a:extLst>
                        <a:ext uri="{9D8B030D-6E8A-4147-A177-3AD203B41FA5}">
                          <a16:colId xmlns:a16="http://schemas.microsoft.com/office/drawing/2014/main" val="20002"/>
                        </a:ext>
                      </a:extLst>
                    </a:gridCol>
                    <a:gridCol w="601200">
                      <a:extLst>
                        <a:ext uri="{9D8B030D-6E8A-4147-A177-3AD203B41FA5}">
                          <a16:colId xmlns:a16="http://schemas.microsoft.com/office/drawing/2014/main" val="20003"/>
                        </a:ext>
                      </a:extLst>
                    </a:gridCol>
                    <a:gridCol w="601200">
                      <a:extLst>
                        <a:ext uri="{9D8B030D-6E8A-4147-A177-3AD203B41FA5}">
                          <a16:colId xmlns:a16="http://schemas.microsoft.com/office/drawing/2014/main" val="20004"/>
                        </a:ext>
                      </a:extLst>
                    </a:gridCol>
                  </a:tblGrid>
                  <a:tr h="365760">
                    <a:tc>
                      <a:txBody>
                        <a:bodyPr/>
                        <a:lstStyle/>
                        <a:p>
                          <a:endParaRPr lang="zh-TW" altLang="en-US" dirty="0"/>
                        </a:p>
                      </a:txBody>
                      <a:tcPr/>
                    </a:tc>
                    <a:tc>
                      <a:txBody>
                        <a:bodyPr/>
                        <a:lstStyle/>
                        <a:p>
                          <a:endParaRPr lang="zh-TW" altLang="en-US"/>
                        </a:p>
                      </a:txBody>
                      <a:tcPr/>
                    </a:tc>
                    <a:tc>
                      <a:txBody>
                        <a:bodyPr/>
                        <a:lstStyle/>
                        <a:p>
                          <a:endParaRPr lang="zh-TW" altLang="en-US"/>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10000"/>
                      </a:ext>
                    </a:extLst>
                  </a:tr>
                  <a:tr h="365760">
                    <a:tc>
                      <a:txBody>
                        <a:bodyPr/>
                        <a:lstStyle/>
                        <a:p>
                          <a:endParaRPr lang="zh-TW" altLang="en-US"/>
                        </a:p>
                      </a:txBody>
                      <a:tcPr/>
                    </a:tc>
                    <a:tc>
                      <a:txBody>
                        <a:bodyPr/>
                        <a:lstStyle/>
                        <a:p>
                          <a:endParaRPr lang="zh-TW" altLang="en-US"/>
                        </a:p>
                      </a:txBody>
                      <a:tcPr/>
                    </a:tc>
                    <a:tc>
                      <a:txBody>
                        <a:bodyPr/>
                        <a:lstStyle/>
                        <a:p>
                          <a:endParaRPr lang="zh-TW" altLang="en-US"/>
                        </a:p>
                      </a:txBody>
                      <a:tcPr>
                        <a:lnB w="12700" cap="flat" cmpd="sng" algn="ctr">
                          <a:solidFill>
                            <a:schemeClr val="tx1"/>
                          </a:solidFill>
                          <a:prstDash val="solid"/>
                          <a:round/>
                          <a:headEnd type="none" w="med" len="med"/>
                          <a:tailEnd type="none" w="med" len="med"/>
                        </a:lnB>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0001"/>
                      </a:ext>
                    </a:extLst>
                  </a:tr>
                  <a:tr h="365760">
                    <a:tc>
                      <a:txBody>
                        <a:bodyPr/>
                        <a:lstStyle/>
                        <a:p>
                          <a:endParaRPr lang="zh-TW" altLang="en-US"/>
                        </a:p>
                      </a:txBody>
                      <a:tcPr/>
                    </a:tc>
                    <a:tc>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endParaRPr lang="zh-TW"/>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03061" t="-205000" r="-204082" b="-3333"/>
                          </a:stretch>
                        </a:blipFill>
                      </a:tcPr>
                    </a:tc>
                    <a:tc>
                      <a:txBody>
                        <a:bodyPr/>
                        <a:lstStyle/>
                        <a:p>
                          <a:endParaRPr lang="zh-TW" altLang="en-US" sz="1600" dirty="0"/>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endParaRPr lang="zh-TW" altLang="en-US" dirty="0"/>
                        </a:p>
                      </a:txBody>
                      <a:tcPr>
                        <a:lnL w="12700" cap="flat" cmpd="sng" algn="ctr">
                          <a:solidFill>
                            <a:schemeClr val="bg1"/>
                          </a:solidFill>
                          <a:prstDash val="solid"/>
                          <a:round/>
                          <a:headEnd type="none" w="med" len="med"/>
                          <a:tailEnd type="none" w="med" len="med"/>
                        </a:lnL>
                        <a:lnR w="12700" cmpd="sng">
                          <a:noFill/>
                        </a:lnR>
                        <a:lnB w="12700" cmpd="sng">
                          <a:noFill/>
                        </a:lnB>
                      </a:tcPr>
                    </a:tc>
                    <a:extLst>
                      <a:ext uri="{0D108BD9-81ED-4DB2-BD59-A6C34878D82A}">
                        <a16:rowId xmlns:a16="http://schemas.microsoft.com/office/drawing/2014/main" val="10002"/>
                      </a:ext>
                    </a:extLst>
                  </a:tr>
                </a:tbl>
              </a:graphicData>
            </a:graphic>
          </p:graphicFrame>
        </mc:Fallback>
      </mc:AlternateContent>
      <p:cxnSp>
        <p:nvCxnSpPr>
          <p:cNvPr id="7" name="直線單箭頭接點 6"/>
          <p:cNvCxnSpPr>
            <a:cxnSpLocks/>
          </p:cNvCxnSpPr>
          <p:nvPr/>
        </p:nvCxnSpPr>
        <p:spPr>
          <a:xfrm>
            <a:off x="2853235" y="2011700"/>
            <a:ext cx="0" cy="74238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789035" y="2213616"/>
            <a:ext cx="935396" cy="338554"/>
          </a:xfrm>
          <a:prstGeom prst="rect">
            <a:avLst/>
          </a:prstGeom>
          <a:noFill/>
        </p:spPr>
        <p:txBody>
          <a:bodyPr wrap="square" rtlCol="0">
            <a:spAutoFit/>
          </a:bodyPr>
          <a:lstStyle/>
          <a:p>
            <a:pPr algn="ctr"/>
            <a:r>
              <a:rPr lang="en-US" altLang="zh-TW" sz="1600" b="1" dirty="0"/>
              <a:t>D Pixels</a:t>
            </a:r>
            <a:endParaRPr lang="zh-TW" altLang="en-US" sz="1600" b="1" dirty="0"/>
          </a:p>
        </p:txBody>
      </p:sp>
      <p:sp>
        <p:nvSpPr>
          <p:cNvPr id="11" name="左大括弧 10"/>
          <p:cNvSpPr/>
          <p:nvPr/>
        </p:nvSpPr>
        <p:spPr>
          <a:xfrm rot="16200000">
            <a:off x="4915139" y="3153117"/>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6" name="左大括弧 15"/>
          <p:cNvSpPr/>
          <p:nvPr/>
        </p:nvSpPr>
        <p:spPr>
          <a:xfrm rot="16200000">
            <a:off x="8094518" y="3145276"/>
            <a:ext cx="236483" cy="2850461"/>
          </a:xfrm>
          <a:prstGeom prst="leftBrace">
            <a:avLst>
              <a:gd name="adj1" fmla="val 8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7" name="文字方塊 16"/>
          <p:cNvSpPr txBox="1"/>
          <p:nvPr/>
        </p:nvSpPr>
        <p:spPr>
          <a:xfrm>
            <a:off x="3725679" y="4771597"/>
            <a:ext cx="2615401" cy="307777"/>
          </a:xfrm>
          <a:prstGeom prst="rect">
            <a:avLst/>
          </a:prstGeom>
          <a:noFill/>
        </p:spPr>
        <p:txBody>
          <a:bodyPr wrap="square" rtlCol="0">
            <a:spAutoFit/>
          </a:bodyPr>
          <a:lstStyle/>
          <a:p>
            <a:pPr algn="ctr"/>
            <a:r>
              <a:rPr lang="en-US" altLang="zh-TW" sz="1400" dirty="0"/>
              <a:t>Auto-regression Terms</a:t>
            </a:r>
            <a:endParaRPr lang="zh-TW" altLang="en-US" sz="1400" dirty="0"/>
          </a:p>
        </p:txBody>
      </p:sp>
      <p:sp>
        <p:nvSpPr>
          <p:cNvPr id="18" name="文字方塊 17"/>
          <p:cNvSpPr txBox="1"/>
          <p:nvPr/>
        </p:nvSpPr>
        <p:spPr>
          <a:xfrm>
            <a:off x="6905058" y="4771597"/>
            <a:ext cx="2615401" cy="307777"/>
          </a:xfrm>
          <a:prstGeom prst="rect">
            <a:avLst/>
          </a:prstGeom>
          <a:noFill/>
        </p:spPr>
        <p:txBody>
          <a:bodyPr wrap="square" rtlCol="0">
            <a:spAutoFit/>
          </a:bodyPr>
          <a:lstStyle/>
          <a:p>
            <a:pPr algn="ctr"/>
            <a:r>
              <a:rPr lang="en-US" altLang="zh-TW" sz="1400" dirty="0"/>
              <a:t>Moving Average Terms</a:t>
            </a:r>
            <a:endParaRPr lang="zh-TW" altLang="en-US" sz="1400" dirty="0"/>
          </a:p>
        </p:txBody>
      </p:sp>
      <p:sp>
        <p:nvSpPr>
          <p:cNvPr id="4" name="投影片編號版面配置區 3">
            <a:extLst>
              <a:ext uri="{FF2B5EF4-FFF2-40B4-BE49-F238E27FC236}">
                <a16:creationId xmlns:a16="http://schemas.microsoft.com/office/drawing/2014/main" id="{0FA09CCA-2E57-4C96-83D1-1E6ADD88BD57}"/>
              </a:ext>
            </a:extLst>
          </p:cNvPr>
          <p:cNvSpPr>
            <a:spLocks noGrp="1"/>
          </p:cNvSpPr>
          <p:nvPr>
            <p:ph type="sldNum" sz="quarter" idx="12"/>
          </p:nvPr>
        </p:nvSpPr>
        <p:spPr/>
        <p:txBody>
          <a:bodyPr/>
          <a:lstStyle/>
          <a:p>
            <a:r>
              <a:rPr lang="en-US" altLang="zh-TW" dirty="0" smtClean="0"/>
              <a:t>102</a:t>
            </a:r>
            <a:endParaRPr lang="zh-TW" altLang="en-US" dirty="0"/>
          </a:p>
        </p:txBody>
      </p:sp>
      <p:cxnSp>
        <p:nvCxnSpPr>
          <p:cNvPr id="19" name="直線單箭頭接點 18">
            <a:extLst>
              <a:ext uri="{FF2B5EF4-FFF2-40B4-BE49-F238E27FC236}">
                <a16:creationId xmlns:a16="http://schemas.microsoft.com/office/drawing/2014/main" id="{8A6DC212-3B8D-4F2E-8239-27F8C0C90595}"/>
              </a:ext>
            </a:extLst>
          </p:cNvPr>
          <p:cNvCxnSpPr>
            <a:cxnSpLocks/>
          </p:cNvCxnSpPr>
          <p:nvPr/>
        </p:nvCxnSpPr>
        <p:spPr>
          <a:xfrm flipV="1">
            <a:off x="3126046" y="1776143"/>
            <a:ext cx="1152041"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DE89736C-1DAA-4B51-9026-20D3254DEBF6}"/>
              </a:ext>
            </a:extLst>
          </p:cNvPr>
          <p:cNvSpPr txBox="1"/>
          <p:nvPr/>
        </p:nvSpPr>
        <p:spPr>
          <a:xfrm>
            <a:off x="3234367" y="1419971"/>
            <a:ext cx="935396" cy="338554"/>
          </a:xfrm>
          <a:prstGeom prst="rect">
            <a:avLst/>
          </a:prstGeom>
          <a:noFill/>
        </p:spPr>
        <p:txBody>
          <a:bodyPr wrap="square" rtlCol="0">
            <a:spAutoFit/>
          </a:bodyPr>
          <a:lstStyle/>
          <a:p>
            <a:pPr algn="ctr"/>
            <a:r>
              <a:rPr lang="en-US" altLang="zh-TW" sz="1600" b="1" dirty="0"/>
              <a:t>D Pixels</a:t>
            </a:r>
            <a:endParaRPr lang="zh-TW" altLang="en-US" sz="1600" b="1" dirty="0"/>
          </a:p>
        </p:txBody>
      </p:sp>
      <p:cxnSp>
        <p:nvCxnSpPr>
          <p:cNvPr id="22" name="直線單箭頭接點 21">
            <a:extLst>
              <a:ext uri="{FF2B5EF4-FFF2-40B4-BE49-F238E27FC236}">
                <a16:creationId xmlns:a16="http://schemas.microsoft.com/office/drawing/2014/main" id="{596DD4AD-74D8-48EF-8A46-1A2A28900497}"/>
              </a:ext>
            </a:extLst>
          </p:cNvPr>
          <p:cNvCxnSpPr>
            <a:cxnSpLocks/>
          </p:cNvCxnSpPr>
          <p:nvPr/>
        </p:nvCxnSpPr>
        <p:spPr>
          <a:xfrm flipV="1">
            <a:off x="4943416" y="1765696"/>
            <a:ext cx="1152041" cy="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D5282B53-7157-4F25-A95F-D2AB37DDCE43}"/>
              </a:ext>
            </a:extLst>
          </p:cNvPr>
          <p:cNvSpPr txBox="1"/>
          <p:nvPr/>
        </p:nvSpPr>
        <p:spPr>
          <a:xfrm>
            <a:off x="5033378" y="1419971"/>
            <a:ext cx="935396" cy="338554"/>
          </a:xfrm>
          <a:prstGeom prst="rect">
            <a:avLst/>
          </a:prstGeom>
          <a:noFill/>
        </p:spPr>
        <p:txBody>
          <a:bodyPr wrap="square" rtlCol="0">
            <a:spAutoFit/>
          </a:bodyPr>
          <a:lstStyle/>
          <a:p>
            <a:pPr algn="ctr"/>
            <a:r>
              <a:rPr lang="en-US" altLang="zh-TW" sz="1600" b="1" dirty="0"/>
              <a:t>D Pixels</a:t>
            </a:r>
            <a:endParaRPr lang="zh-TW" altLang="en-US" sz="1600" b="1" dirty="0"/>
          </a:p>
        </p:txBody>
      </p:sp>
    </p:spTree>
    <p:extLst>
      <p:ext uri="{BB962C8B-B14F-4D97-AF65-F5344CB8AC3E}">
        <p14:creationId xmlns:p14="http://schemas.microsoft.com/office/powerpoint/2010/main" val="21976224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690690"/>
                <a:ext cx="8058150" cy="4276559"/>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Estimate gray value for 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by using the  differences between the actual values and the estimated value</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𝑗</m:t>
                          </m:r>
                        </m:e>
                      </m:d>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r>
                            <a:rPr lang="zh-TW" altLang="en-US" sz="1600" i="1">
                              <a:latin typeface="Cambria Math" panose="02040503050406030204" pitchFamily="18" charset="0"/>
                            </a:rPr>
                            <m:t>𝛼</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𝑎</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e>
                      </m:nary>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r>
                            <a:rPr lang="zh-TW" altLang="en-US" sz="1600" i="1">
                              <a:latin typeface="Cambria Math" panose="02040503050406030204" pitchFamily="18" charset="0"/>
                            </a:rPr>
                            <m:t>𝛽</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d>
                            <m:dPr>
                              <m:begChr m:val="["/>
                              <m:endChr m:val="]"/>
                              <m:ctrlPr>
                                <a:rPr lang="en-US" altLang="zh-TW" sz="1600" i="1">
                                  <a:latin typeface="Cambria Math" panose="02040503050406030204" pitchFamily="18" charset="0"/>
                                </a:rPr>
                              </m:ctrlPr>
                            </m:dPr>
                            <m:e>
                              <m:r>
                                <a:rPr lang="en-US" altLang="zh-TW" sz="1600" i="1">
                                  <a:latin typeface="Cambria Math" panose="02040503050406030204" pitchFamily="18" charset="0"/>
                                </a:rPr>
                                <m:t>𝑎</m:t>
                              </m:r>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m:t>
                              </m:r>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r>
                                <a:rPr lang="en-US" altLang="zh-TW" sz="1600" i="1">
                                  <a:latin typeface="Cambria Math" panose="02040503050406030204" pitchFamily="18" charset="0"/>
                                </a:rPr>
                                <m:t>)</m:t>
                              </m:r>
                            </m:e>
                          </m:d>
                        </m:e>
                      </m:nary>
                    </m:oMath>
                  </m:oMathPara>
                </a14:m>
                <a:endParaRPr lang="en-US" altLang="zh-TW" sz="16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texture category </a:t>
                </a:r>
                <a:r>
                  <a:rPr lang="en-US" altLang="zh-TW" sz="3200" i="1" dirty="0">
                    <a:latin typeface="Times New Roman" panose="02020603050405020304" pitchFamily="18" charset="0"/>
                    <a:cs typeface="Times New Roman" panose="02020603050405020304" pitchFamily="18" charset="0"/>
                  </a:rPr>
                  <a:t>c</a:t>
                </a:r>
                <a:r>
                  <a:rPr lang="en-US" altLang="zh-TW" sz="3200" dirty="0">
                    <a:latin typeface="Times New Roman" panose="02020603050405020304" pitchFamily="18" charset="0"/>
                    <a:cs typeface="Times New Roman" panose="02020603050405020304" pitchFamily="18" charset="0"/>
                  </a:rPr>
                  <a:t>, define the estimated gray value for 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dirty="0">
                    <a:latin typeface="Times New Roman" panose="02020603050405020304" pitchFamily="18" charset="0"/>
                    <a:cs typeface="Times New Roman" panose="02020603050405020304" pitchFamily="18" charset="0"/>
                  </a:rPr>
                  <a:t>:</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zh-TW" sz="1600" i="1">
                              <a:latin typeface="Cambria Math" panose="02040503050406030204" pitchFamily="18" charset="0"/>
                            </a:rPr>
                          </m:ctrlPr>
                        </m:sSubPr>
                        <m:e>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𝑗</m:t>
                          </m:r>
                        </m:e>
                      </m:d>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ea typeface="Cambria Math" panose="02040503050406030204" pitchFamily="18" charset="0"/>
                                </a:rPr>
                                <m:t>𝛼</m:t>
                              </m:r>
                            </m:e>
                            <m:sub>
                              <m:r>
                                <a:rPr lang="en-US" altLang="zh-TW" sz="1600" i="1">
                                  <a:latin typeface="Cambria Math" panose="02040503050406030204" pitchFamily="18" charset="0"/>
                                  <a:ea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𝑎</m:t>
                              </m:r>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e>
                      </m:nary>
                      <m:r>
                        <a:rPr lang="en-US" altLang="zh-TW" sz="1600" i="1">
                          <a:latin typeface="Cambria Math" panose="02040503050406030204" pitchFamily="18" charset="0"/>
                        </a:rPr>
                        <m:t>+</m:t>
                      </m:r>
                      <m:nary>
                        <m:naryPr>
                          <m:chr m:val="∑"/>
                          <m:supHide m:val="on"/>
                          <m:ctrlPr>
                            <a:rPr lang="en-US" altLang="zh-TW" sz="1600" i="1">
                              <a:latin typeface="Cambria Math" panose="02040503050406030204" pitchFamily="18" charset="0"/>
                            </a:rPr>
                          </m:ctrlPr>
                        </m:naryPr>
                        <m:sub>
                          <m:d>
                            <m:dPr>
                              <m:ctrlPr>
                                <a:rPr lang="en-US" altLang="zh-TW" sz="1600" i="1">
                                  <a:latin typeface="Cambria Math" panose="02040503050406030204" pitchFamily="18" charset="0"/>
                                </a:rPr>
                              </m:ctrlPr>
                            </m:dPr>
                            <m:e>
                              <m:r>
                                <m:rPr>
                                  <m:brk m:alnAt="7"/>
                                </m:rP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m:rPr>
                              <m:brk m:alnAt="7"/>
                            </m:rP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𝑁</m:t>
                          </m:r>
                          <m:d>
                            <m:dPr>
                              <m:ctrlPr>
                                <a:rPr lang="en-US" altLang="zh-TW" sz="1600" i="1">
                                  <a:latin typeface="Cambria Math" panose="02040503050406030204" pitchFamily="18" charset="0"/>
                                  <a:ea typeface="Cambria Math" panose="02040503050406030204" pitchFamily="18" charset="0"/>
                                </a:rPr>
                              </m:ctrlPr>
                            </m:dPr>
                            <m:e>
                              <m:r>
                                <m:rPr>
                                  <m:brk m:alnAt="7"/>
                                </m:rPr>
                                <a:rPr lang="en-US" altLang="zh-TW" sz="1600" i="1">
                                  <a:latin typeface="Cambria Math" panose="02040503050406030204" pitchFamily="18" charset="0"/>
                                  <a:ea typeface="Cambria Math" panose="02040503050406030204" pitchFamily="18" charset="0"/>
                                </a:rPr>
                                <m:t>𝑖</m:t>
                              </m:r>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𝑗</m:t>
                              </m:r>
                            </m:e>
                          </m:d>
                        </m:sub>
                        <m:sup/>
                        <m:e>
                          <m:sSub>
                            <m:sSubPr>
                              <m:ctrlPr>
                                <a:rPr lang="en-US" altLang="zh-TW" sz="1600" i="1">
                                  <a:latin typeface="Cambria Math" panose="02040503050406030204" pitchFamily="18" charset="0"/>
                                  <a:ea typeface="Cambria Math" panose="02040503050406030204" pitchFamily="18" charset="0"/>
                                </a:rPr>
                              </m:ctrlPr>
                            </m:sSubPr>
                            <m:e>
                              <m:r>
                                <a:rPr lang="zh-TW" altLang="en-US" sz="1600" i="1">
                                  <a:latin typeface="Cambria Math" panose="02040503050406030204" pitchFamily="18" charset="0"/>
                                  <a:ea typeface="Cambria Math" panose="02040503050406030204" pitchFamily="18" charset="0"/>
                                </a:rPr>
                                <m:t>𝛽</m:t>
                              </m:r>
                            </m:e>
                            <m:sub>
                              <m:r>
                                <a:rPr lang="en-US" altLang="zh-TW" sz="1600" i="1">
                                  <a:latin typeface="Cambria Math" panose="02040503050406030204" pitchFamily="18" charset="0"/>
                                  <a:ea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𝑖</m:t>
                              </m:r>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𝑗</m:t>
                              </m:r>
                              <m:r>
                                <a:rPr lang="en-US" altLang="zh-TW" sz="1600" i="1">
                                  <a:latin typeface="Cambria Math" panose="02040503050406030204" pitchFamily="18" charset="0"/>
                                </a:rPr>
                                <m:t>−</m:t>
                              </m:r>
                              <m:r>
                                <a:rPr lang="en-US" altLang="zh-TW" sz="1600" i="1">
                                  <a:latin typeface="Cambria Math" panose="02040503050406030204" pitchFamily="18" charset="0"/>
                                </a:rPr>
                                <m:t>𝑙</m:t>
                              </m:r>
                            </m:e>
                          </m:d>
                          <m:d>
                            <m:dPr>
                              <m:begChr m:val="["/>
                              <m:endChr m:val="]"/>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𝑎</m:t>
                                  </m:r>
                                </m:e>
                                <m:sub>
                                  <m:r>
                                    <a:rPr lang="en-US" altLang="zh-TW" sz="1600" i="1">
                                      <a:latin typeface="Cambria Math" panose="02040503050406030204" pitchFamily="18" charset="0"/>
                                    </a:rPr>
                                    <m:t>𝑐</m:t>
                                  </m:r>
                                </m:sub>
                              </m:sSub>
                              <m:d>
                                <m:dPr>
                                  <m:ctrlPr>
                                    <a:rPr lang="en-US" altLang="zh-TW" sz="1600" i="1">
                                      <a:latin typeface="Cambria Math" panose="02040503050406030204" pitchFamily="18" charset="0"/>
                                    </a:rPr>
                                  </m:ctrlPr>
                                </m:dPr>
                                <m:e>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e>
                              </m:d>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acc>
                                    <m:accPr>
                                      <m:chr m:val="̂"/>
                                      <m:ctrlPr>
                                        <a:rPr lang="en-US" altLang="zh-TW" sz="1600" i="1">
                                          <a:latin typeface="Cambria Math" panose="02040503050406030204" pitchFamily="18" charset="0"/>
                                        </a:rPr>
                                      </m:ctrlPr>
                                    </m:accPr>
                                    <m:e>
                                      <m:r>
                                        <a:rPr lang="en-US" altLang="zh-TW" sz="1600" i="1">
                                          <a:latin typeface="Cambria Math" panose="02040503050406030204" pitchFamily="18" charset="0"/>
                                        </a:rPr>
                                        <m:t>𝑎</m:t>
                                      </m:r>
                                    </m:e>
                                  </m:acc>
                                </m:e>
                                <m:sub>
                                  <m:r>
                                    <a:rPr lang="en-US" altLang="zh-TW" sz="1600" i="1">
                                      <a:latin typeface="Cambria Math" panose="02040503050406030204" pitchFamily="18" charset="0"/>
                                    </a:rPr>
                                    <m:t>𝑐</m:t>
                                  </m:r>
                                </m:sub>
                              </m:sSub>
                              <m:r>
                                <a:rPr lang="en-US" altLang="zh-TW" sz="1600" i="1">
                                  <a:latin typeface="Cambria Math" panose="02040503050406030204" pitchFamily="18" charset="0"/>
                                </a:rPr>
                                <m:t>(</m:t>
                              </m:r>
                              <m:r>
                                <a:rPr lang="en-US" altLang="zh-TW" sz="1600" i="1">
                                  <a:latin typeface="Cambria Math" panose="02040503050406030204" pitchFamily="18" charset="0"/>
                                </a:rPr>
                                <m:t>𝑘</m:t>
                              </m:r>
                              <m:r>
                                <a:rPr lang="en-US" altLang="zh-TW" sz="1600" i="1">
                                  <a:latin typeface="Cambria Math" panose="02040503050406030204" pitchFamily="18" charset="0"/>
                                </a:rPr>
                                <m:t>,</m:t>
                              </m:r>
                              <m:r>
                                <a:rPr lang="en-US" altLang="zh-TW" sz="1600" i="1">
                                  <a:latin typeface="Cambria Math" panose="02040503050406030204" pitchFamily="18" charset="0"/>
                                </a:rPr>
                                <m:t>𝑙</m:t>
                              </m:r>
                              <m:r>
                                <a:rPr lang="en-US" altLang="zh-TW" sz="1600" i="1">
                                  <a:latin typeface="Cambria Math" panose="02040503050406030204" pitchFamily="18" charset="0"/>
                                </a:rPr>
                                <m:t>)</m:t>
                              </m:r>
                            </m:e>
                          </m:d>
                        </m:e>
                      </m:nary>
                    </m:oMath>
                  </m:oMathPara>
                </a14:m>
                <a:endParaRPr lang="en-US" altLang="zh-TW" sz="16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690690"/>
                <a:ext cx="8058150" cy="4276559"/>
              </a:xfrm>
              <a:blipFill>
                <a:blip r:embed="rId3"/>
                <a:stretch>
                  <a:fillRect l="-1740" t="-3134" r="-3782" b="-26496"/>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矩形 1"/>
              <p:cNvSpPr/>
              <p:nvPr/>
            </p:nvSpPr>
            <p:spPr>
              <a:xfrm>
                <a:off x="3466484" y="6114389"/>
                <a:ext cx="5440377" cy="338554"/>
              </a:xfrm>
              <a:prstGeom prst="rect">
                <a:avLst/>
              </a:prstGeom>
            </p:spPr>
            <p:txBody>
              <a:bodyPr wrap="square">
                <a:spAutoFit/>
              </a:bodyPr>
              <a:lstStyle/>
              <a:p>
                <a14:m>
                  <m:oMath xmlns:m="http://schemas.openxmlformats.org/officeDocument/2006/math">
                    <m:r>
                      <a:rPr lang="en-US" altLang="zh-TW" sz="1600" i="1" dirty="0">
                        <a:latin typeface="Cambria Math" panose="02040503050406030204" pitchFamily="18" charset="0"/>
                      </a:rPr>
                      <m:t>{</m:t>
                    </m:r>
                    <m:sSub>
                      <m:sSubPr>
                        <m:ctrlPr>
                          <a:rPr lang="en-US" altLang="zh-TW" sz="1600" i="1" dirty="0">
                            <a:latin typeface="Cambria Math" panose="02040503050406030204" pitchFamily="18" charset="0"/>
                          </a:rPr>
                        </m:ctrlPr>
                      </m:sSubPr>
                      <m:e>
                        <m:r>
                          <a:rPr lang="zh-TW" altLang="en-US" sz="1600" i="1" dirty="0">
                            <a:latin typeface="Cambria Math" panose="02040503050406030204" pitchFamily="18" charset="0"/>
                          </a:rPr>
                          <m:t>𝛼</m:t>
                        </m:r>
                      </m:e>
                      <m:sub>
                        <m:r>
                          <a:rPr lang="en-US" altLang="zh-TW" sz="1600" i="1" dirty="0">
                            <a:latin typeface="Cambria Math" panose="02040503050406030204" pitchFamily="18" charset="0"/>
                          </a:rPr>
                          <m:t>𝑐</m:t>
                        </m:r>
                      </m:sub>
                    </m:sSub>
                    <m:d>
                      <m:dPr>
                        <m:ctrlPr>
                          <a:rPr lang="en-US" altLang="zh-TW" sz="1600" i="1" dirty="0">
                            <a:latin typeface="Cambria Math" panose="02040503050406030204" pitchFamily="18" charset="0"/>
                          </a:rPr>
                        </m:ctrlPr>
                      </m:dPr>
                      <m:e>
                        <m:r>
                          <a:rPr lang="en-US" altLang="zh-TW" sz="1600" i="1" dirty="0">
                            <a:latin typeface="Cambria Math" panose="02040503050406030204" pitchFamily="18" charset="0"/>
                          </a:rPr>
                          <m:t>𝑚</m:t>
                        </m:r>
                        <m:r>
                          <a:rPr lang="en-US" altLang="zh-TW" sz="1600" i="1" dirty="0">
                            <a:latin typeface="Cambria Math" panose="02040503050406030204" pitchFamily="18" charset="0"/>
                          </a:rPr>
                          <m:t>,</m:t>
                        </m:r>
                        <m:r>
                          <a:rPr lang="en-US" altLang="zh-TW" sz="1600" i="1" dirty="0">
                            <a:latin typeface="Cambria Math" panose="02040503050406030204" pitchFamily="18" charset="0"/>
                          </a:rPr>
                          <m:t>𝑛</m:t>
                        </m:r>
                      </m:e>
                    </m:d>
                    <m:r>
                      <a:rPr lang="en-US" altLang="zh-TW" sz="1600" i="1" dirty="0">
                        <a:latin typeface="Cambria Math" panose="02040503050406030204" pitchFamily="18" charset="0"/>
                      </a:rPr>
                      <m:t>,</m:t>
                    </m:r>
                    <m:sSub>
                      <m:sSubPr>
                        <m:ctrlPr>
                          <a:rPr lang="en-US" altLang="zh-TW" sz="1600" i="1" dirty="0">
                            <a:latin typeface="Cambria Math" panose="02040503050406030204" pitchFamily="18" charset="0"/>
                          </a:rPr>
                        </m:ctrlPr>
                      </m:sSubPr>
                      <m:e>
                        <m:r>
                          <a:rPr lang="zh-TW" altLang="en-US" sz="1600" i="1" dirty="0">
                            <a:latin typeface="Cambria Math" panose="02040503050406030204" pitchFamily="18" charset="0"/>
                          </a:rPr>
                          <m:t>𝛽</m:t>
                        </m:r>
                      </m:e>
                      <m:sub>
                        <m:r>
                          <a:rPr lang="en-US" altLang="zh-TW" sz="1600" i="1" dirty="0">
                            <a:latin typeface="Cambria Math" panose="02040503050406030204" pitchFamily="18" charset="0"/>
                          </a:rPr>
                          <m:t>𝑐</m:t>
                        </m:r>
                      </m:sub>
                    </m:sSub>
                    <m:r>
                      <a:rPr lang="en-US" altLang="zh-TW" sz="1600" i="1" dirty="0">
                        <a:latin typeface="Cambria Math" panose="02040503050406030204" pitchFamily="18" charset="0"/>
                      </a:rPr>
                      <m:t>(</m:t>
                    </m:r>
                    <m:r>
                      <a:rPr lang="en-US" altLang="zh-TW" sz="1600" i="1" dirty="0">
                        <a:latin typeface="Cambria Math" panose="02040503050406030204" pitchFamily="18" charset="0"/>
                      </a:rPr>
                      <m:t>𝑚</m:t>
                    </m:r>
                    <m:r>
                      <a:rPr lang="en-US" altLang="zh-TW" sz="1600" i="1" dirty="0">
                        <a:latin typeface="Cambria Math" panose="02040503050406030204" pitchFamily="18" charset="0"/>
                      </a:rPr>
                      <m:t>,</m:t>
                    </m:r>
                    <m:r>
                      <a:rPr lang="en-US" altLang="zh-TW" sz="1600" i="1" dirty="0">
                        <a:latin typeface="Cambria Math" panose="02040503050406030204" pitchFamily="18" charset="0"/>
                      </a:rPr>
                      <m:t>𝑛</m:t>
                    </m:r>
                    <m:r>
                      <a:rPr lang="en-US" altLang="zh-TW" sz="1600" i="1" dirty="0">
                        <a:latin typeface="Cambria Math" panose="02040503050406030204" pitchFamily="18" charset="0"/>
                      </a:rPr>
                      <m:t>)}</m:t>
                    </m:r>
                  </m:oMath>
                </a14:m>
                <a:r>
                  <a:rPr lang="en-US" altLang="zh-TW" sz="1600" dirty="0"/>
                  <a:t> are the coefficients for texture category </a:t>
                </a:r>
                <a:r>
                  <a:rPr lang="en-US" altLang="zh-TW" sz="1600" i="1" dirty="0"/>
                  <a:t>c</a:t>
                </a:r>
                <a:r>
                  <a:rPr lang="en-US" altLang="zh-TW" sz="1600" dirty="0"/>
                  <a:t>. </a:t>
                </a:r>
                <a:endParaRPr lang="zh-TW" altLang="en-US" sz="1600" dirty="0"/>
              </a:p>
            </p:txBody>
          </p:sp>
        </mc:Choice>
        <mc:Fallback xmlns="">
          <p:sp>
            <p:nvSpPr>
              <p:cNvPr id="2" name="矩形 1"/>
              <p:cNvSpPr>
                <a:spLocks noRot="1" noChangeAspect="1" noMove="1" noResize="1" noEditPoints="1" noAdjustHandles="1" noChangeArrowheads="1" noChangeShapeType="1" noTextEdit="1"/>
              </p:cNvSpPr>
              <p:nvPr/>
            </p:nvSpPr>
            <p:spPr>
              <a:xfrm>
                <a:off x="3466484" y="6114389"/>
                <a:ext cx="5440377" cy="338554"/>
              </a:xfrm>
              <a:prstGeom prst="rect">
                <a:avLst/>
              </a:prstGeom>
              <a:blipFill>
                <a:blip r:embed="rId4"/>
                <a:stretch>
                  <a:fillRect l="-112" t="-5357" r="-561" b="-21429"/>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9AEEF575-0C3C-4A3E-84FE-DA4D27EF2948}"/>
              </a:ext>
            </a:extLst>
          </p:cNvPr>
          <p:cNvSpPr>
            <a:spLocks noGrp="1"/>
          </p:cNvSpPr>
          <p:nvPr>
            <p:ph type="sldNum" sz="quarter" idx="12"/>
          </p:nvPr>
        </p:nvSpPr>
        <p:spPr/>
        <p:txBody>
          <a:bodyPr/>
          <a:lstStyle/>
          <a:p>
            <a:r>
              <a:rPr lang="en-US" altLang="zh-TW" dirty="0" smtClean="0"/>
              <a:t>103</a:t>
            </a:r>
            <a:endParaRPr lang="zh-TW" altLang="en-US" dirty="0"/>
          </a:p>
        </p:txBody>
      </p:sp>
      <p:sp>
        <p:nvSpPr>
          <p:cNvPr id="5" name="矩形 4"/>
          <p:cNvSpPr/>
          <p:nvPr/>
        </p:nvSpPr>
        <p:spPr>
          <a:xfrm>
            <a:off x="6172199" y="3172620"/>
            <a:ext cx="3933825" cy="7135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10508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Primitive</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039816" y="1690690"/>
            <a:ext cx="8112368" cy="4710107"/>
          </a:xfrm>
        </p:spPr>
        <p:txBody>
          <a:bodyPr>
            <a:normAutofit lnSpcReduction="10000"/>
          </a:bodyPr>
          <a:lstStyle/>
          <a:p>
            <a:r>
              <a:rPr lang="en-US" altLang="zh-TW" sz="3200" dirty="0">
                <a:latin typeface="Times New Roman" panose="02020603050405020304" pitchFamily="18" charset="0"/>
                <a:cs typeface="Times New Roman" panose="02020603050405020304" pitchFamily="18" charset="0"/>
              </a:rPr>
              <a:t>Connected set of pixels characterized by attribute set.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Simplest primitive: pixel with gray level attribute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More complicated primitive: connected set of pixels homogeneous in level, characterized by size, elongation, orientation, and average gray level</a:t>
            </a:r>
          </a:p>
        </p:txBody>
      </p:sp>
      <p:sp>
        <p:nvSpPr>
          <p:cNvPr id="4" name="投影片編號版面配置區 3">
            <a:extLst>
              <a:ext uri="{FF2B5EF4-FFF2-40B4-BE49-F238E27FC236}">
                <a16:creationId xmlns:a16="http://schemas.microsoft.com/office/drawing/2014/main" id="{3772A82A-D972-4B4E-8CF8-44F3272A5298}"/>
              </a:ext>
            </a:extLst>
          </p:cNvPr>
          <p:cNvSpPr>
            <a:spLocks noGrp="1"/>
          </p:cNvSpPr>
          <p:nvPr>
            <p:ph type="sldNum" sz="quarter" idx="12"/>
          </p:nvPr>
        </p:nvSpPr>
        <p:spPr/>
        <p:txBody>
          <a:bodyPr/>
          <a:lstStyle/>
          <a:p>
            <a:r>
              <a:rPr lang="en-US" altLang="zh-TW" dirty="0" smtClean="0"/>
              <a:t>10</a:t>
            </a:r>
            <a:endParaRPr lang="zh-TW" altLang="en-US" dirty="0"/>
          </a:p>
        </p:txBody>
      </p:sp>
      <p:pic>
        <p:nvPicPr>
          <p:cNvPr id="11"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409" y="1889669"/>
            <a:ext cx="2253167" cy="2253167"/>
          </a:xfrm>
          <a:prstGeom prst="rect">
            <a:avLst/>
          </a:prstGeom>
        </p:spPr>
      </p:pic>
      <p:sp>
        <p:nvSpPr>
          <p:cNvPr id="5" name="矩形 4"/>
          <p:cNvSpPr/>
          <p:nvPr/>
        </p:nvSpPr>
        <p:spPr>
          <a:xfrm>
            <a:off x="9626409" y="1889669"/>
            <a:ext cx="1133031" cy="11265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9626409" y="1889669"/>
            <a:ext cx="2253167" cy="2253167"/>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9632857" y="1897985"/>
            <a:ext cx="1720944" cy="168341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8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690689"/>
                <a:ext cx="8058150" cy="4662814"/>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Pixel </a:t>
                </a:r>
                <a14:m>
                  <m:oMath xmlns:m="http://schemas.openxmlformats.org/officeDocument/2006/math">
                    <m:r>
                      <a:rPr lang="en-US" altLang="zh-TW" i="1" dirty="0" smtClean="0">
                        <a:latin typeface="Cambria Math" panose="02040503050406030204" pitchFamily="18" charset="0"/>
                      </a:rPr>
                      <m:t>(</m:t>
                    </m:r>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r>
                      <a:rPr lang="en-US" altLang="zh-TW" i="1" dirty="0" smtClean="0">
                        <a:latin typeface="Cambria Math" panose="02040503050406030204" pitchFamily="18" charset="0"/>
                      </a:rPr>
                      <m:t>)</m:t>
                    </m:r>
                  </m:oMath>
                </a14:m>
                <a:r>
                  <a:rPr lang="en-US" altLang="zh-TW" sz="3200" dirty="0">
                    <a:latin typeface="Times New Roman" panose="02020603050405020304" pitchFamily="18" charset="0"/>
                    <a:cs typeface="Times New Roman" panose="02020603050405020304" pitchFamily="18" charset="0"/>
                  </a:rPr>
                  <a:t> has texture category </a:t>
                </a:r>
                <a:r>
                  <a:rPr lang="en-US" altLang="zh-TW" sz="3200" i="1" dirty="0">
                    <a:latin typeface="Times New Roman" panose="02020603050405020304" pitchFamily="18" charset="0"/>
                    <a:cs typeface="Times New Roman" panose="02020603050405020304" pitchFamily="18" charset="0"/>
                  </a:rPr>
                  <a:t>c</a:t>
                </a:r>
                <a:r>
                  <a:rPr lang="en-US" altLang="zh-TW" sz="3200" dirty="0">
                    <a:latin typeface="Times New Roman" panose="02020603050405020304" pitchFamily="18" charset="0"/>
                    <a:cs typeface="Times New Roman" panose="02020603050405020304" pitchFamily="18" charset="0"/>
                  </a:rPr>
                  <a:t> if</a:t>
                </a:r>
              </a:p>
              <a:p>
                <a:endParaRPr lang="en-US" altLang="zh-TW" sz="800" dirty="0">
                  <a:latin typeface="Times New Roman" panose="02020603050405020304" pitchFamily="18" charset="0"/>
                  <a:cs typeface="Times New Roman" panose="02020603050405020304" pitchFamily="18" charset="0"/>
                </a:endParaRPr>
              </a:p>
              <a:p>
                <a:pPr marL="457200" lvl="1" indent="0">
                  <a:buNone/>
                </a:pPr>
                <a14:m>
                  <m:oMath xmlns:m="http://schemas.openxmlformats.org/officeDocument/2006/math">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𝑎</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m:t>
                        </m:r>
                        <m:sSub>
                          <m:sSubPr>
                            <m:ctrlPr>
                              <a:rPr lang="en-US" altLang="zh-TW" sz="1900" i="1">
                                <a:latin typeface="Cambria Math" panose="02040503050406030204" pitchFamily="18" charset="0"/>
                              </a:rPr>
                            </m:ctrlPr>
                          </m:sSubPr>
                          <m:e>
                            <m:acc>
                              <m:accPr>
                                <m:chr m:val="̂"/>
                                <m:ctrlPr>
                                  <a:rPr lang="en-US" altLang="zh-TW" sz="1900" i="1">
                                    <a:latin typeface="Cambria Math" panose="02040503050406030204" pitchFamily="18" charset="0"/>
                                  </a:rPr>
                                </m:ctrlPr>
                              </m:accPr>
                              <m:e>
                                <m:r>
                                  <a:rPr lang="en-US" altLang="zh-TW" sz="1900" i="1">
                                    <a:latin typeface="Cambria Math" panose="02040503050406030204" pitchFamily="18" charset="0"/>
                                  </a:rPr>
                                  <m:t>𝑎</m:t>
                                </m:r>
                              </m:e>
                            </m:acc>
                          </m:e>
                          <m:sub>
                            <m:r>
                              <a:rPr lang="en-US" altLang="zh-TW" sz="1900" i="1">
                                <a:latin typeface="Cambria Math" panose="02040503050406030204" pitchFamily="18" charset="0"/>
                              </a:rPr>
                              <m:t>𝑐</m:t>
                            </m:r>
                          </m:sub>
                        </m:sSub>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d>
                    <m:r>
                      <a:rPr lang="en-US" altLang="zh-TW" sz="1900" i="1">
                        <a:latin typeface="Cambria Math" panose="02040503050406030204" pitchFamily="18" charset="0"/>
                        <a:ea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𝑎</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m:t>
                        </m:r>
                        <m:sSub>
                          <m:sSubPr>
                            <m:ctrlPr>
                              <a:rPr lang="en-US" altLang="zh-TW" sz="1900" i="1">
                                <a:latin typeface="Cambria Math" panose="02040503050406030204" pitchFamily="18" charset="0"/>
                              </a:rPr>
                            </m:ctrlPr>
                          </m:sSubPr>
                          <m:e>
                            <m:acc>
                              <m:accPr>
                                <m:chr m:val="̂"/>
                                <m:ctrlPr>
                                  <a:rPr lang="en-US" altLang="zh-TW" sz="1900" i="1">
                                    <a:latin typeface="Cambria Math" panose="02040503050406030204" pitchFamily="18" charset="0"/>
                                  </a:rPr>
                                </m:ctrlPr>
                              </m:accPr>
                              <m:e>
                                <m:r>
                                  <a:rPr lang="en-US" altLang="zh-TW" sz="1900" i="1">
                                    <a:latin typeface="Cambria Math" panose="02040503050406030204" pitchFamily="18" charset="0"/>
                                  </a:rPr>
                                  <m:t>𝑎</m:t>
                                </m:r>
                              </m:e>
                            </m:acc>
                          </m:e>
                          <m:sub>
                            <m:r>
                              <a:rPr lang="en-US" altLang="zh-TW" sz="1900" i="1">
                                <a:latin typeface="Cambria Math" panose="02040503050406030204" pitchFamily="18" charset="0"/>
                              </a:rPr>
                              <m:t>𝑑</m:t>
                            </m:r>
                          </m:sub>
                        </m:sSub>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d>
                  </m:oMath>
                </a14:m>
                <a:r>
                  <a:rPr lang="en-US" altLang="zh-TW" sz="2000" dirty="0">
                    <a:latin typeface="Times New Roman" panose="02020603050405020304" pitchFamily="18" charset="0"/>
                    <a:cs typeface="Times New Roman" panose="02020603050405020304" pitchFamily="18" charset="0"/>
                  </a:rPr>
                  <a:t> for every texture category </a:t>
                </a:r>
                <a:r>
                  <a:rPr lang="en-US" altLang="zh-TW" sz="2000" i="1" dirty="0">
                    <a:latin typeface="Times New Roman" panose="02020603050405020304" pitchFamily="18" charset="0"/>
                    <a:cs typeface="Times New Roman" panose="02020603050405020304" pitchFamily="18" charset="0"/>
                  </a:rPr>
                  <a:t>d, </a:t>
                </a:r>
                <a:r>
                  <a:rPr lang="en-US" altLang="zh-TW" sz="2000" dirty="0">
                    <a:latin typeface="Times New Roman" panose="02020603050405020304" pitchFamily="18" charset="0"/>
                    <a:cs typeface="Times New Roman" panose="02020603050405020304" pitchFamily="18" charset="0"/>
                  </a:rPr>
                  <a:t>and </a:t>
                </a:r>
                <a14:m>
                  <m:oMath xmlns:m="http://schemas.openxmlformats.org/officeDocument/2006/math">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𝑎</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m:t>
                        </m:r>
                        <m:sSub>
                          <m:sSubPr>
                            <m:ctrlPr>
                              <a:rPr lang="en-US" altLang="zh-TW" sz="1900" i="1">
                                <a:latin typeface="Cambria Math" panose="02040503050406030204" pitchFamily="18" charset="0"/>
                              </a:rPr>
                            </m:ctrlPr>
                          </m:sSubPr>
                          <m:e>
                            <m:acc>
                              <m:accPr>
                                <m:chr m:val="̂"/>
                                <m:ctrlPr>
                                  <a:rPr lang="en-US" altLang="zh-TW" sz="1900" i="1">
                                    <a:latin typeface="Cambria Math" panose="02040503050406030204" pitchFamily="18" charset="0"/>
                                  </a:rPr>
                                </m:ctrlPr>
                              </m:accPr>
                              <m:e>
                                <m:r>
                                  <a:rPr lang="en-US" altLang="zh-TW" sz="1900" i="1">
                                    <a:latin typeface="Cambria Math" panose="02040503050406030204" pitchFamily="18" charset="0"/>
                                  </a:rPr>
                                  <m:t>𝑎</m:t>
                                </m:r>
                              </m:e>
                            </m:acc>
                          </m:e>
                          <m:sub>
                            <m:r>
                              <a:rPr lang="en-US" altLang="zh-TW" sz="1900" i="1">
                                <a:latin typeface="Cambria Math" panose="02040503050406030204" pitchFamily="18" charset="0"/>
                              </a:rPr>
                              <m:t>𝑐</m:t>
                            </m:r>
                          </m:sub>
                        </m:sSub>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d>
                    <m:r>
                      <a:rPr lang="en-US" altLang="zh-TW" sz="1900" i="1">
                        <a:latin typeface="Cambria Math" panose="02040503050406030204" pitchFamily="18" charset="0"/>
                        <a:ea typeface="Cambria Math" panose="02040503050406030204" pitchFamily="18" charset="0"/>
                      </a:rPr>
                      <m:t>≤</m:t>
                    </m:r>
                    <m:r>
                      <a:rPr lang="zh-TW" altLang="en-US" sz="1900" i="1">
                        <a:latin typeface="Cambria Math" panose="02040503050406030204" pitchFamily="18" charset="0"/>
                      </a:rPr>
                      <m:t>𝜃</m:t>
                    </m:r>
                  </m:oMath>
                </a14:m>
                <a:endParaRPr lang="en-US" altLang="zh-TW" sz="1900" dirty="0">
                  <a:latin typeface="Times New Roman" panose="02020603050405020304" pitchFamily="18" charset="0"/>
                  <a:cs typeface="Times New Roman" panose="02020603050405020304" pitchFamily="18" charset="0"/>
                </a:endParaRPr>
              </a:p>
              <a:p>
                <a:pPr marL="0" indent="0" algn="ctr">
                  <a:buNone/>
                </a:pPr>
                <a14:m>
                  <m:oMath xmlns:m="http://schemas.openxmlformats.org/officeDocument/2006/math">
                    <m:r>
                      <a:rPr lang="zh-TW" altLang="en-US" sz="1900" i="1">
                        <a:latin typeface="Cambria Math" panose="02040503050406030204" pitchFamily="18" charset="0"/>
                      </a:rPr>
                      <m:t>𝜃</m:t>
                    </m:r>
                    <m:r>
                      <a:rPr lang="en-US" altLang="zh-TW" sz="1900" i="1">
                        <a:latin typeface="Cambria Math" panose="02040503050406030204" pitchFamily="18" charset="0"/>
                      </a:rPr>
                      <m:t>:</m:t>
                    </m:r>
                  </m:oMath>
                </a14:m>
                <a:r>
                  <a:rPr lang="en-US" altLang="zh-TW" sz="1900" dirty="0">
                    <a:latin typeface="Times New Roman" panose="02020603050405020304" pitchFamily="18" charset="0"/>
                    <a:cs typeface="Times New Roman" panose="02020603050405020304" pitchFamily="18" charset="0"/>
                  </a:rPr>
                  <a:t> threshold</a:t>
                </a:r>
              </a:p>
              <a:p>
                <a:pPr marL="0" indent="0" algn="ctr">
                  <a:buNone/>
                </a:pPr>
                <a14:m>
                  <m:oMath xmlns:m="http://schemas.openxmlformats.org/officeDocument/2006/math">
                    <m:r>
                      <a:rPr lang="en-US" altLang="zh-TW" sz="2000" i="1" dirty="0">
                        <a:latin typeface="Cambria Math" panose="02040503050406030204" pitchFamily="18" charset="0"/>
                      </a:rPr>
                      <m:t>(</m:t>
                    </m:r>
                    <m:r>
                      <a:rPr lang="en-US" altLang="zh-TW" sz="2000" i="1" dirty="0">
                        <a:latin typeface="Cambria Math" panose="02040503050406030204" pitchFamily="18" charset="0"/>
                      </a:rPr>
                      <m:t>𝑖</m:t>
                    </m:r>
                    <m:r>
                      <a:rPr lang="en-US" altLang="zh-TW" sz="2000" i="1" dirty="0">
                        <a:latin typeface="Cambria Math" panose="02040503050406030204" pitchFamily="18" charset="0"/>
                      </a:rPr>
                      <m:t>,</m:t>
                    </m:r>
                    <m:r>
                      <a:rPr lang="en-US" altLang="zh-TW" sz="2000" i="1" dirty="0">
                        <a:latin typeface="Cambria Math" panose="02040503050406030204" pitchFamily="18" charset="0"/>
                      </a:rPr>
                      <m:t>𝑗</m:t>
                    </m:r>
                    <m:r>
                      <a:rPr lang="en-US" altLang="zh-TW" sz="2000" i="1" dirty="0">
                        <a:latin typeface="Cambria Math" panose="02040503050406030204" pitchFamily="18" charset="0"/>
                      </a:rPr>
                      <m:t>)</m:t>
                    </m:r>
                  </m:oMath>
                </a14:m>
                <a:r>
                  <a:rPr lang="en-US" altLang="zh-TW" sz="2000" dirty="0">
                    <a:latin typeface="Times New Roman" panose="02020603050405020304" pitchFamily="18" charset="0"/>
                    <a:cs typeface="Times New Roman" panose="02020603050405020304" pitchFamily="18" charset="0"/>
                  </a:rPr>
                  <a:t> is a boundary pixel if </a:t>
                </a:r>
                <a14:m>
                  <m:oMath xmlns:m="http://schemas.openxmlformats.org/officeDocument/2006/math">
                    <m:d>
                      <m:dPr>
                        <m:begChr m:val="|"/>
                        <m:endChr m:val="|"/>
                        <m:ctrlPr>
                          <a:rPr lang="en-US" altLang="zh-TW" sz="2000" i="1">
                            <a:latin typeface="Cambria Math" panose="02040503050406030204" pitchFamily="18" charset="0"/>
                          </a:rPr>
                        </m:ctrlPr>
                      </m:dPr>
                      <m:e>
                        <m:r>
                          <a:rPr lang="en-US" altLang="zh-TW" sz="2000" i="1">
                            <a:latin typeface="Cambria Math" panose="02040503050406030204" pitchFamily="18" charset="0"/>
                          </a:rPr>
                          <m:t>𝑎</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sSub>
                          <m:sSubPr>
                            <m:ctrlPr>
                              <a:rPr lang="en-US" altLang="zh-TW" sz="2000" i="1">
                                <a:latin typeface="Cambria Math" panose="02040503050406030204" pitchFamily="18" charset="0"/>
                              </a:rPr>
                            </m:ctrlPr>
                          </m:sSubPr>
                          <m:e>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𝑎</m:t>
                                </m:r>
                              </m:e>
                            </m:acc>
                          </m:e>
                          <m:sub>
                            <m:r>
                              <a:rPr lang="en-US" altLang="zh-TW" sz="2000" i="1">
                                <a:latin typeface="Cambria Math" panose="02040503050406030204" pitchFamily="18" charset="0"/>
                              </a:rPr>
                              <m:t>𝑐</m:t>
                            </m:r>
                          </m:sub>
                        </m:sSub>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r>
                          <a:rPr lang="en-US" altLang="zh-TW" sz="2000" i="1">
                            <a:latin typeface="Cambria Math" panose="02040503050406030204" pitchFamily="18" charset="0"/>
                          </a:rPr>
                          <m:t>)</m:t>
                        </m:r>
                      </m:e>
                    </m:d>
                    <m:r>
                      <a:rPr lang="en-US" altLang="zh-TW" sz="2000" i="1">
                        <a:latin typeface="Cambria Math" panose="02040503050406030204" pitchFamily="18" charset="0"/>
                        <a:ea typeface="Cambria Math" panose="02040503050406030204" pitchFamily="18" charset="0"/>
                      </a:rPr>
                      <m:t>&gt;</m:t>
                    </m:r>
                    <m:r>
                      <a:rPr lang="zh-TW" altLang="en-US" sz="2000" i="1">
                        <a:latin typeface="Cambria Math" panose="02040503050406030204" pitchFamily="18" charset="0"/>
                      </a:rPr>
                      <m:t>𝜃</m:t>
                    </m:r>
                  </m:oMath>
                </a14:m>
                <a:endParaRPr lang="en-US" altLang="zh-TW" sz="2000" dirty="0">
                  <a:latin typeface="Times New Roman" panose="02020603050405020304" pitchFamily="18" charset="0"/>
                  <a:cs typeface="Times New Roman" panose="02020603050405020304" pitchFamily="18" charset="0"/>
                </a:endParaRPr>
              </a:p>
              <a:p>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Can be employed in texture segmentation applications as well as texture synthesis applications.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690689"/>
                <a:ext cx="8058150" cy="4662814"/>
              </a:xfrm>
              <a:blipFill>
                <a:blip r:embed="rId3"/>
                <a:stretch>
                  <a:fillRect l="-1740" t="-2876"/>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Auto-regression Models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E74E45E-2B18-4EE8-BA16-A9356CF4CF11}"/>
              </a:ext>
            </a:extLst>
          </p:cNvPr>
          <p:cNvSpPr>
            <a:spLocks noGrp="1"/>
          </p:cNvSpPr>
          <p:nvPr>
            <p:ph type="sldNum" sz="quarter" idx="12"/>
          </p:nvPr>
        </p:nvSpPr>
        <p:spPr/>
        <p:txBody>
          <a:bodyPr/>
          <a:lstStyle/>
          <a:p>
            <a:r>
              <a:rPr lang="en-US" altLang="zh-TW" dirty="0" smtClean="0"/>
              <a:t>104</a:t>
            </a:r>
            <a:endParaRPr lang="zh-TW" altLang="en-US" dirty="0"/>
          </a:p>
        </p:txBody>
      </p:sp>
    </p:spTree>
    <p:extLst>
      <p:ext uri="{BB962C8B-B14F-4D97-AF65-F5344CB8AC3E}">
        <p14:creationId xmlns:p14="http://schemas.microsoft.com/office/powerpoint/2010/main" val="296460912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0" name="橢圓 219"/>
          <p:cNvSpPr/>
          <p:nvPr/>
        </p:nvSpPr>
        <p:spPr>
          <a:xfrm>
            <a:off x="6743057" y="2597627"/>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1" name="橢圓 220"/>
          <p:cNvSpPr/>
          <p:nvPr/>
        </p:nvSpPr>
        <p:spPr>
          <a:xfrm>
            <a:off x="7202935"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圓角矩形圖說文字 143"/>
          <p:cNvSpPr/>
          <p:nvPr/>
        </p:nvSpPr>
        <p:spPr>
          <a:xfrm>
            <a:off x="6966924" y="1746320"/>
            <a:ext cx="1794934"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Discrete Markov Random Field</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669898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D78F5E98-9CFD-4A4A-B030-C766AF5C76FE}"/>
              </a:ext>
            </a:extLst>
          </p:cNvPr>
          <p:cNvSpPr>
            <a:spLocks noGrp="1"/>
          </p:cNvSpPr>
          <p:nvPr>
            <p:ph type="sldNum" sz="quarter" idx="12"/>
          </p:nvPr>
        </p:nvSpPr>
        <p:spPr/>
        <p:txBody>
          <a:bodyPr/>
          <a:lstStyle/>
          <a:p>
            <a:r>
              <a:rPr lang="en-US" altLang="zh-TW" dirty="0" smtClean="0"/>
              <a:t>105</a:t>
            </a:r>
            <a:endParaRPr lang="zh-TW" altLang="en-US" dirty="0"/>
          </a:p>
        </p:txBody>
      </p:sp>
    </p:spTree>
    <p:extLst>
      <p:ext uri="{BB962C8B-B14F-4D97-AF65-F5344CB8AC3E}">
        <p14:creationId xmlns:p14="http://schemas.microsoft.com/office/powerpoint/2010/main" val="22581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0"/>
                                        </p:tgtEl>
                                        <p:attrNameLst>
                                          <p:attrName>style.visibility</p:attrName>
                                        </p:attrNameLst>
                                      </p:cBhvr>
                                      <p:to>
                                        <p:strVal val="visible"/>
                                      </p:to>
                                    </p:set>
                                    <p:animEffect transition="in" filter="fade">
                                      <p:cBhvr>
                                        <p:cTn id="25" dur="300"/>
                                        <p:tgtEl>
                                          <p:spTgt spid="220"/>
                                        </p:tgtEl>
                                      </p:cBhvr>
                                    </p:animEffect>
                                  </p:childTnLst>
                                </p:cTn>
                              </p:par>
                              <p:par>
                                <p:cTn id="26" presetID="10" presetClass="exit" presetSubtype="0" fill="hold" grpId="1" nodeType="withEffect">
                                  <p:stCondLst>
                                    <p:cond delay="0"/>
                                  </p:stCondLst>
                                  <p:childTnLst>
                                    <p:animEffect transition="out" filter="fade">
                                      <p:cBhvr>
                                        <p:cTn id="27" dur="300"/>
                                        <p:tgtEl>
                                          <p:spTgt spid="220"/>
                                        </p:tgtEl>
                                      </p:cBhvr>
                                    </p:animEffect>
                                    <p:set>
                                      <p:cBhvr>
                                        <p:cTn id="28" dur="1" fill="hold">
                                          <p:stCondLst>
                                            <p:cond delay="299"/>
                                          </p:stCondLst>
                                        </p:cTn>
                                        <p:tgtEl>
                                          <p:spTgt spid="220"/>
                                        </p:tgtEl>
                                        <p:attrNameLst>
                                          <p:attrName>style.visibility</p:attrName>
                                        </p:attrNameLst>
                                      </p:cBhvr>
                                      <p:to>
                                        <p:strVal val="hidden"/>
                                      </p:to>
                                    </p:set>
                                  </p:childTnLst>
                                </p:cTn>
                              </p:par>
                              <p:par>
                                <p:cTn id="29" presetID="63" presetClass="path" presetSubtype="0" decel="100000" fill="hold" grpId="2" nodeType="withEffect">
                                  <p:stCondLst>
                                    <p:cond delay="0"/>
                                  </p:stCondLst>
                                  <p:childTnLst>
                                    <p:animMotion origin="layout" path="M -2.5E-6 -2.59259E-6 L 0.05 -2.59259E-6 " pathEditMode="relative" rAng="0" ptsTypes="AA">
                                      <p:cBhvr>
                                        <p:cTn id="30" dur="700" fill="hold"/>
                                        <p:tgtEl>
                                          <p:spTgt spid="153"/>
                                        </p:tgtEl>
                                        <p:attrNameLst>
                                          <p:attrName>ppt_x</p:attrName>
                                          <p:attrName>ppt_y</p:attrName>
                                        </p:attrNameLst>
                                      </p:cBhvr>
                                      <p:rCtr x="2500" y="0"/>
                                    </p:animMotion>
                                  </p:childTnLst>
                                </p:cTn>
                              </p:par>
                            </p:childTnLst>
                          </p:cTn>
                        </p:par>
                        <p:par>
                          <p:cTn id="31" fill="hold">
                            <p:stCondLst>
                              <p:cond delay="1000"/>
                            </p:stCondLst>
                            <p:childTnLst>
                              <p:par>
                                <p:cTn id="32" presetID="41" presetClass="entr" presetSubtype="0" fill="hold" grpId="0" nodeType="afterEffect">
                                  <p:stCondLst>
                                    <p:cond delay="0"/>
                                  </p:stCondLst>
                                  <p:childTnLst>
                                    <p:set>
                                      <p:cBhvr>
                                        <p:cTn id="33" dur="1" fill="hold">
                                          <p:stCondLst>
                                            <p:cond delay="0"/>
                                          </p:stCondLst>
                                        </p:cTn>
                                        <p:tgtEl>
                                          <p:spTgt spid="144"/>
                                        </p:tgtEl>
                                        <p:attrNameLst>
                                          <p:attrName>style.visibility</p:attrName>
                                        </p:attrNameLst>
                                      </p:cBhvr>
                                      <p:to>
                                        <p:strVal val="visible"/>
                                      </p:to>
                                    </p:set>
                                    <p:anim calcmode="lin" valueType="num">
                                      <p:cBhvr>
                                        <p:cTn id="34" dur="300" fill="hold"/>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35" dur="300" fill="hold"/>
                                        <p:tgtEl>
                                          <p:spTgt spid="144"/>
                                        </p:tgtEl>
                                        <p:attrNameLst>
                                          <p:attrName>ppt_y</p:attrName>
                                        </p:attrNameLst>
                                      </p:cBhvr>
                                      <p:tavLst>
                                        <p:tav tm="0">
                                          <p:val>
                                            <p:strVal val="#ppt_y"/>
                                          </p:val>
                                        </p:tav>
                                        <p:tav tm="100000">
                                          <p:val>
                                            <p:strVal val="#ppt_y"/>
                                          </p:val>
                                        </p:tav>
                                      </p:tavLst>
                                    </p:anim>
                                    <p:anim calcmode="lin" valueType="num">
                                      <p:cBhvr>
                                        <p:cTn id="36" dur="300" fill="hold"/>
                                        <p:tgtEl>
                                          <p:spTgt spid="144"/>
                                        </p:tgtEl>
                                        <p:attrNameLst>
                                          <p:attrName>ppt_h</p:attrName>
                                        </p:attrNameLst>
                                      </p:cBhvr>
                                      <p:tavLst>
                                        <p:tav tm="0">
                                          <p:val>
                                            <p:strVal val="#ppt_h/10"/>
                                          </p:val>
                                        </p:tav>
                                        <p:tav tm="50000">
                                          <p:val>
                                            <p:strVal val="#ppt_h+.01"/>
                                          </p:val>
                                        </p:tav>
                                        <p:tav tm="100000">
                                          <p:val>
                                            <p:strVal val="#ppt_h"/>
                                          </p:val>
                                        </p:tav>
                                      </p:tavLst>
                                    </p:anim>
                                    <p:anim calcmode="lin" valueType="num">
                                      <p:cBhvr>
                                        <p:cTn id="37" dur="300" fill="hold"/>
                                        <p:tgtEl>
                                          <p:spTgt spid="14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300" tmFilter="0,0; .5, 1; 1, 1"/>
                                        <p:tgtEl>
                                          <p:spTgt spid="1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1"/>
                                        </p:tgtEl>
                                        <p:attrNameLst>
                                          <p:attrName>style.visibility</p:attrName>
                                        </p:attrNameLst>
                                      </p:cBhvr>
                                      <p:to>
                                        <p:strVal val="visible"/>
                                      </p:to>
                                    </p:set>
                                    <p:animEffect transition="in" filter="fade">
                                      <p:cBhvr>
                                        <p:cTn id="41" dur="300"/>
                                        <p:tgtEl>
                                          <p:spTgt spid="221"/>
                                        </p:tgtEl>
                                      </p:cBhvr>
                                    </p:animEffect>
                                  </p:childTnLst>
                                </p:cTn>
                              </p:par>
                            </p:childTnLst>
                          </p:cTn>
                        </p:par>
                        <p:par>
                          <p:cTn id="42" fill="hold">
                            <p:stCondLst>
                              <p:cond delay="1300"/>
                            </p:stCondLst>
                            <p:childTnLst>
                              <p:par>
                                <p:cTn id="43"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44" dur="1000" fill="hold"/>
                                        <p:tgtEl>
                                          <p:spTgt spid="144"/>
                                        </p:tgtEl>
                                      </p:cBhvr>
                                      <p:by x="104000" y="104000"/>
                                    </p:animScale>
                                  </p:childTnLst>
                                </p:cTn>
                              </p:par>
                            </p:childTnLst>
                          </p:cTn>
                        </p:par>
                      </p:childTnLst>
                    </p:cTn>
                  </p:par>
                  <p:par>
                    <p:cTn id="45" fill="hold">
                      <p:stCondLst>
                        <p:cond delay="indefinite"/>
                      </p:stCondLst>
                      <p:childTnLst>
                        <p:par>
                          <p:cTn id="46" fill="hold">
                            <p:stCondLst>
                              <p:cond delay="0"/>
                            </p:stCondLst>
                            <p:childTnLst>
                              <p:par>
                                <p:cTn id="47" presetID="41" presetClass="exit" presetSubtype="0" fill="hold" grpId="1" nodeType="clickEffect">
                                  <p:stCondLst>
                                    <p:cond delay="0"/>
                                  </p:stCondLst>
                                  <p:childTnLst>
                                    <p:anim calcmode="lin" valueType="num">
                                      <p:cBhvr>
                                        <p:cTn id="48" dur="200"/>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49" dur="200"/>
                                        <p:tgtEl>
                                          <p:spTgt spid="144"/>
                                        </p:tgtEl>
                                        <p:attrNameLst>
                                          <p:attrName>ppt_y</p:attrName>
                                        </p:attrNameLst>
                                      </p:cBhvr>
                                      <p:tavLst>
                                        <p:tav tm="0">
                                          <p:val>
                                            <p:strVal val="ppt_y"/>
                                          </p:val>
                                        </p:tav>
                                        <p:tav tm="100000">
                                          <p:val>
                                            <p:strVal val="ppt_y"/>
                                          </p:val>
                                        </p:tav>
                                      </p:tavLst>
                                    </p:anim>
                                    <p:anim calcmode="lin" valueType="num">
                                      <p:cBhvr>
                                        <p:cTn id="50" dur="200"/>
                                        <p:tgtEl>
                                          <p:spTgt spid="144"/>
                                        </p:tgtEl>
                                        <p:attrNameLst>
                                          <p:attrName>ppt_h</p:attrName>
                                        </p:attrNameLst>
                                      </p:cBhvr>
                                      <p:tavLst>
                                        <p:tav tm="0">
                                          <p:val>
                                            <p:strVal val="ppt_h"/>
                                          </p:val>
                                        </p:tav>
                                        <p:tav tm="50000">
                                          <p:val>
                                            <p:strVal val="ppt_h+.01"/>
                                          </p:val>
                                        </p:tav>
                                        <p:tav tm="100000">
                                          <p:val>
                                            <p:strVal val="ppt_h/10"/>
                                          </p:val>
                                        </p:tav>
                                      </p:tavLst>
                                    </p:anim>
                                    <p:anim calcmode="lin" valueType="num">
                                      <p:cBhvr>
                                        <p:cTn id="51" dur="200"/>
                                        <p:tgtEl>
                                          <p:spTgt spid="144"/>
                                        </p:tgtEl>
                                        <p:attrNameLst>
                                          <p:attrName>ppt_w</p:attrName>
                                        </p:attrNameLst>
                                      </p:cBhvr>
                                      <p:tavLst>
                                        <p:tav tm="0">
                                          <p:val>
                                            <p:strVal val="ppt_w"/>
                                          </p:val>
                                        </p:tav>
                                        <p:tav tm="50000">
                                          <p:val>
                                            <p:strVal val="ppt_w+.01"/>
                                          </p:val>
                                        </p:tav>
                                        <p:tav tm="100000">
                                          <p:val>
                                            <p:strVal val="ppt_w/10"/>
                                          </p:val>
                                        </p:tav>
                                      </p:tavLst>
                                    </p:anim>
                                    <p:animEffect transition="out" filter="fade">
                                      <p:cBhvr>
                                        <p:cTn id="52" dur="200" tmFilter="0,0; .5, 0; 1, 1"/>
                                        <p:tgtEl>
                                          <p:spTgt spid="144"/>
                                        </p:tgtEl>
                                      </p:cBhvr>
                                    </p:animEffect>
                                    <p:set>
                                      <p:cBhvr>
                                        <p:cTn id="53" dur="1" fill="hold">
                                          <p:stCondLst>
                                            <p:cond delay="199"/>
                                          </p:stCondLst>
                                        </p:cTn>
                                        <p:tgtEl>
                                          <p:spTgt spid="14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300"/>
                                        <p:tgtEl>
                                          <p:spTgt spid="221"/>
                                        </p:tgtEl>
                                      </p:cBhvr>
                                    </p:animEffect>
                                    <p:set>
                                      <p:cBhvr>
                                        <p:cTn id="56" dur="1" fill="hold">
                                          <p:stCondLst>
                                            <p:cond delay="299"/>
                                          </p:stCondLst>
                                        </p:cTn>
                                        <p:tgtEl>
                                          <p:spTgt spid="221"/>
                                        </p:tgtEl>
                                        <p:attrNameLst>
                                          <p:attrName>style.visibility</p:attrName>
                                        </p:attrNameLst>
                                      </p:cBhvr>
                                      <p:to>
                                        <p:strVal val="hidden"/>
                                      </p:to>
                                    </p:set>
                                  </p:childTnLst>
                                </p:cTn>
                              </p:par>
                              <p:par>
                                <p:cTn id="57" presetID="37" presetClass="exit" presetSubtype="0" fill="hold" grpId="0" nodeType="withEffect">
                                  <p:stCondLst>
                                    <p:cond delay="0"/>
                                  </p:stCondLst>
                                  <p:childTnLst>
                                    <p:animEffect transition="out" filter="fade">
                                      <p:cBhvr>
                                        <p:cTn id="58" dur="500"/>
                                        <p:tgtEl>
                                          <p:spTgt spid="153"/>
                                        </p:tgtEl>
                                      </p:cBhvr>
                                    </p:animEffect>
                                    <p:anim calcmode="lin" valueType="num">
                                      <p:cBhvr>
                                        <p:cTn id="59" dur="500"/>
                                        <p:tgtEl>
                                          <p:spTgt spid="153"/>
                                        </p:tgtEl>
                                        <p:attrNameLst>
                                          <p:attrName>ppt_x</p:attrName>
                                        </p:attrNameLst>
                                      </p:cBhvr>
                                      <p:tavLst>
                                        <p:tav tm="0">
                                          <p:val>
                                            <p:strVal val="ppt_x"/>
                                          </p:val>
                                        </p:tav>
                                        <p:tav tm="100000">
                                          <p:val>
                                            <p:strVal val="ppt_x"/>
                                          </p:val>
                                        </p:tav>
                                      </p:tavLst>
                                    </p:anim>
                                    <p:anim calcmode="lin" valueType="num">
                                      <p:cBhvr>
                                        <p:cTn id="60" dur="50" decel="100000"/>
                                        <p:tgtEl>
                                          <p:spTgt spid="153"/>
                                        </p:tgtEl>
                                        <p:attrNameLst>
                                          <p:attrName>ppt_y</p:attrName>
                                        </p:attrNameLst>
                                      </p:cBhvr>
                                      <p:tavLst>
                                        <p:tav tm="0">
                                          <p:val>
                                            <p:strVal val="ppt_y"/>
                                          </p:val>
                                        </p:tav>
                                        <p:tav tm="100000">
                                          <p:val>
                                            <p:strVal val="ppt_y-.03"/>
                                          </p:val>
                                        </p:tav>
                                      </p:tavLst>
                                    </p:anim>
                                    <p:anim calcmode="lin" valueType="num">
                                      <p:cBhvr>
                                        <p:cTn id="61" dur="450" accel="100000">
                                          <p:stCondLst>
                                            <p:cond delay="50"/>
                                          </p:stCondLst>
                                        </p:cTn>
                                        <p:tgtEl>
                                          <p:spTgt spid="153"/>
                                        </p:tgtEl>
                                        <p:attrNameLst>
                                          <p:attrName>ppt_y</p:attrName>
                                        </p:attrNameLst>
                                      </p:cBhvr>
                                      <p:tavLst>
                                        <p:tav tm="0">
                                          <p:val>
                                            <p:strVal val="ppt_y"/>
                                          </p:val>
                                        </p:tav>
                                        <p:tav tm="100000">
                                          <p:val>
                                            <p:strVal val="ppt_y+1"/>
                                          </p:val>
                                        </p:tav>
                                      </p:tavLst>
                                    </p:anim>
                                    <p:set>
                                      <p:cBhvr>
                                        <p:cTn id="62" dur="1" fill="hold">
                                          <p:stCondLst>
                                            <p:cond delay="499"/>
                                          </p:stCondLst>
                                        </p:cTn>
                                        <p:tgtEl>
                                          <p:spTgt spid="153"/>
                                        </p:tgtEl>
                                        <p:attrNameLst>
                                          <p:attrName>style.visibility</p:attrName>
                                        </p:attrNameLst>
                                      </p:cBhvr>
                                      <p:to>
                                        <p:strVal val="hidden"/>
                                      </p:to>
                                    </p:set>
                                  </p:childTnLst>
                                </p:cTn>
                              </p:par>
                              <p:par>
                                <p:cTn id="63" presetID="22" presetClass="exit" presetSubtype="8" fill="hold" nodeType="withEffect">
                                  <p:stCondLst>
                                    <p:cond delay="0"/>
                                  </p:stCondLst>
                                  <p:childTnLst>
                                    <p:animEffect transition="out" filter="wipe(left)">
                                      <p:cBhvr>
                                        <p:cTn id="64" dur="1000"/>
                                        <p:tgtEl>
                                          <p:spTgt spid="154"/>
                                        </p:tgtEl>
                                      </p:cBhvr>
                                    </p:animEffect>
                                    <p:set>
                                      <p:cBhvr>
                                        <p:cTn id="65" dur="1" fill="hold">
                                          <p:stCondLst>
                                            <p:cond delay="999"/>
                                          </p:stCondLst>
                                        </p:cTn>
                                        <p:tgtEl>
                                          <p:spTgt spid="154"/>
                                        </p:tgtEl>
                                        <p:attrNameLst>
                                          <p:attrName>style.visibility</p:attrName>
                                        </p:attrNameLst>
                                      </p:cBhvr>
                                      <p:to>
                                        <p:strVal val="hidden"/>
                                      </p:to>
                                    </p:set>
                                  </p:childTnLst>
                                </p:cTn>
                              </p:par>
                              <p:par>
                                <p:cTn id="66" presetID="22" presetClass="exit" presetSubtype="4" fill="hold" grpId="0" nodeType="withEffect">
                                  <p:stCondLst>
                                    <p:cond delay="0"/>
                                  </p:stCondLst>
                                  <p:childTnLst>
                                    <p:animEffect transition="out" filter="wipe(down)">
                                      <p:cBhvr>
                                        <p:cTn id="67" dur="500"/>
                                        <p:tgtEl>
                                          <p:spTgt spid="128"/>
                                        </p:tgtEl>
                                      </p:cBhvr>
                                    </p:animEffect>
                                    <p:set>
                                      <p:cBhvr>
                                        <p:cTn id="68" dur="1" fill="hold">
                                          <p:stCondLst>
                                            <p:cond delay="499"/>
                                          </p:stCondLst>
                                        </p:cTn>
                                        <p:tgtEl>
                                          <p:spTgt spid="128"/>
                                        </p:tgtEl>
                                        <p:attrNameLst>
                                          <p:attrName>style.visibility</p:attrName>
                                        </p:attrNameLst>
                                      </p:cBhvr>
                                      <p:to>
                                        <p:strVal val="hidden"/>
                                      </p:to>
                                    </p:set>
                                  </p:childTnLst>
                                </p:cTn>
                              </p:par>
                              <p:par>
                                <p:cTn id="69" presetID="22" presetClass="exit" presetSubtype="4" fill="hold" grpId="0" nodeType="withEffect">
                                  <p:stCondLst>
                                    <p:cond delay="300"/>
                                  </p:stCondLst>
                                  <p:childTnLst>
                                    <p:animEffect transition="out" filter="wipe(down)">
                                      <p:cBhvr>
                                        <p:cTn id="70" dur="500"/>
                                        <p:tgtEl>
                                          <p:spTgt spid="129"/>
                                        </p:tgtEl>
                                      </p:cBhvr>
                                    </p:animEffect>
                                    <p:set>
                                      <p:cBhvr>
                                        <p:cTn id="71" dur="1" fill="hold">
                                          <p:stCondLst>
                                            <p:cond delay="499"/>
                                          </p:stCondLst>
                                        </p:cTn>
                                        <p:tgtEl>
                                          <p:spTgt spid="129"/>
                                        </p:tgtEl>
                                        <p:attrNameLst>
                                          <p:attrName>style.visibility</p:attrName>
                                        </p:attrNameLst>
                                      </p:cBhvr>
                                      <p:to>
                                        <p:strVal val="hidden"/>
                                      </p:to>
                                    </p:set>
                                  </p:childTnLst>
                                </p:cTn>
                              </p:par>
                              <p:par>
                                <p:cTn id="72" presetID="22" presetClass="exit" presetSubtype="4" fill="hold" grpId="0" nodeType="withEffect">
                                  <p:stCondLst>
                                    <p:cond delay="500"/>
                                  </p:stCondLst>
                                  <p:childTnLst>
                                    <p:animEffect transition="out" filter="wipe(down)">
                                      <p:cBhvr>
                                        <p:cTn id="73" dur="500"/>
                                        <p:tgtEl>
                                          <p:spTgt spid="130"/>
                                        </p:tgtEl>
                                      </p:cBhvr>
                                    </p:animEffect>
                                    <p:set>
                                      <p:cBhvr>
                                        <p:cTn id="74"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0" grpId="0" animBg="1"/>
      <p:bldP spid="220" grpId="1" animBg="1"/>
      <p:bldP spid="221" grpId="0" animBg="1"/>
      <p:bldP spid="221" grpId="1" animBg="1"/>
      <p:bldP spid="144" grpId="0" animBg="1"/>
      <p:bldP spid="144" grpId="1" animBg="1"/>
      <p:bldP spid="144" grpId="2" animBg="1"/>
      <p:bldP spid="153" grpId="0" animBg="1"/>
      <p:bldP spid="153" grpId="1" animBg="1"/>
      <p:bldP spid="153" grpId="2"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p:sp>
        <p:nvSpPr>
          <p:cNvPr id="4" name="矩形 3"/>
          <p:cNvSpPr/>
          <p:nvPr/>
        </p:nvSpPr>
        <p:spPr>
          <a:xfrm>
            <a:off x="2676524" y="2233396"/>
            <a:ext cx="6877050" cy="3914775"/>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nvGrpSpPr>
          <p:cNvPr id="7" name="群組 6"/>
          <p:cNvGrpSpPr/>
          <p:nvPr/>
        </p:nvGrpSpPr>
        <p:grpSpPr>
          <a:xfrm>
            <a:off x="3409950" y="2923957"/>
            <a:ext cx="1466850" cy="1466850"/>
            <a:chOff x="2619375" y="3514725"/>
            <a:chExt cx="1466850" cy="1466850"/>
          </a:xfrm>
        </p:grpSpPr>
        <p:sp>
          <p:nvSpPr>
            <p:cNvPr id="5" name="矩形 4"/>
            <p:cNvSpPr/>
            <p:nvPr/>
          </p:nvSpPr>
          <p:spPr>
            <a:xfrm>
              <a:off x="2619375" y="3514725"/>
              <a:ext cx="1466850"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243262" y="4138612"/>
              <a:ext cx="219075" cy="2190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p:cNvGrpSpPr/>
          <p:nvPr/>
        </p:nvGrpSpPr>
        <p:grpSpPr>
          <a:xfrm>
            <a:off x="3241702" y="2755487"/>
            <a:ext cx="2059961" cy="2128266"/>
            <a:chOff x="1708176" y="2745962"/>
            <a:chExt cx="2059961" cy="2128266"/>
          </a:xfrm>
        </p:grpSpPr>
        <p:cxnSp>
          <p:nvCxnSpPr>
            <p:cNvPr id="9" name="直線單箭頭接點 8"/>
            <p:cNvCxnSpPr/>
            <p:nvPr/>
          </p:nvCxnSpPr>
          <p:spPr>
            <a:xfrm flipV="1">
              <a:off x="1708176" y="3647636"/>
              <a:ext cx="18223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rot="5400000" flipV="1">
              <a:off x="1698652" y="3657160"/>
              <a:ext cx="18223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2500590" y="4504896"/>
              <a:ext cx="237566" cy="369332"/>
            </a:xfrm>
            <a:prstGeom prst="rect">
              <a:avLst/>
            </a:prstGeom>
            <a:noFill/>
          </p:spPr>
          <p:txBody>
            <a:bodyPr wrap="none" rtlCol="0">
              <a:spAutoFit/>
            </a:bodyPr>
            <a:lstStyle/>
            <a:p>
              <a:r>
                <a:rPr lang="en-US" altLang="zh-TW" i="1" dirty="0" err="1"/>
                <a:t>i</a:t>
              </a:r>
              <a:endParaRPr lang="zh-TW" altLang="en-US" i="1" dirty="0"/>
            </a:p>
          </p:txBody>
        </p:sp>
        <p:sp>
          <p:nvSpPr>
            <p:cNvPr id="29" name="文字方塊 28"/>
            <p:cNvSpPr txBox="1"/>
            <p:nvPr/>
          </p:nvSpPr>
          <p:spPr>
            <a:xfrm>
              <a:off x="3530571" y="3449549"/>
              <a:ext cx="237566" cy="369332"/>
            </a:xfrm>
            <a:prstGeom prst="rect">
              <a:avLst/>
            </a:prstGeom>
            <a:noFill/>
          </p:spPr>
          <p:txBody>
            <a:bodyPr wrap="none" rtlCol="0">
              <a:spAutoFit/>
            </a:bodyPr>
            <a:lstStyle/>
            <a:p>
              <a:r>
                <a:rPr lang="en-US" altLang="zh-TW" i="1" dirty="0"/>
                <a:t>j</a:t>
              </a:r>
              <a:endParaRPr lang="zh-TW" altLang="en-US" i="1" dirty="0"/>
            </a:p>
          </p:txBody>
        </p:sp>
      </p:grpSp>
      <p:grpSp>
        <p:nvGrpSpPr>
          <p:cNvPr id="34" name="群組 33"/>
          <p:cNvGrpSpPr/>
          <p:nvPr/>
        </p:nvGrpSpPr>
        <p:grpSpPr>
          <a:xfrm>
            <a:off x="4198012" y="2450062"/>
            <a:ext cx="807624" cy="1056925"/>
            <a:chOff x="2674012" y="2450061"/>
            <a:chExt cx="807624" cy="1056925"/>
          </a:xfrm>
        </p:grpSpPr>
        <p:sp>
          <p:nvSpPr>
            <p:cNvPr id="25" name="文字方塊 24"/>
            <p:cNvSpPr txBox="1"/>
            <p:nvPr/>
          </p:nvSpPr>
          <p:spPr>
            <a:xfrm>
              <a:off x="2887947" y="2450061"/>
              <a:ext cx="593689" cy="369332"/>
            </a:xfrm>
            <a:prstGeom prst="rect">
              <a:avLst/>
            </a:prstGeom>
            <a:noFill/>
          </p:spPr>
          <p:txBody>
            <a:bodyPr wrap="none" rtlCol="0">
              <a:spAutoFit/>
            </a:bodyPr>
            <a:lstStyle/>
            <a:p>
              <a:r>
                <a:rPr lang="en-US" altLang="zh-TW" dirty="0"/>
                <a:t>(</a:t>
              </a:r>
              <a:r>
                <a:rPr lang="en-US" altLang="zh-TW" i="1" dirty="0"/>
                <a:t>r, c</a:t>
              </a:r>
              <a:r>
                <a:rPr lang="en-US" altLang="zh-TW" dirty="0"/>
                <a:t>)</a:t>
              </a:r>
              <a:endParaRPr lang="zh-TW" altLang="en-US" dirty="0"/>
            </a:p>
          </p:txBody>
        </p:sp>
        <p:cxnSp>
          <p:nvCxnSpPr>
            <p:cNvPr id="28" name="弧形接點 27"/>
            <p:cNvCxnSpPr/>
            <p:nvPr/>
          </p:nvCxnSpPr>
          <p:spPr>
            <a:xfrm rot="5400000">
              <a:off x="2565448" y="2908694"/>
              <a:ext cx="706856" cy="489728"/>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矩形 40"/>
          <p:cNvSpPr/>
          <p:nvPr/>
        </p:nvSpPr>
        <p:spPr>
          <a:xfrm>
            <a:off x="9251518" y="4390366"/>
            <a:ext cx="311582"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2" name="群組 21"/>
          <p:cNvGrpSpPr/>
          <p:nvPr/>
        </p:nvGrpSpPr>
        <p:grpSpPr>
          <a:xfrm>
            <a:off x="2171563" y="1742860"/>
            <a:ext cx="7639186" cy="4627437"/>
            <a:chOff x="647563" y="1742859"/>
            <a:chExt cx="7639186" cy="4627437"/>
          </a:xfrm>
        </p:grpSpPr>
        <p:cxnSp>
          <p:nvCxnSpPr>
            <p:cNvPr id="11" name="直線單箭頭接點 10"/>
            <p:cNvCxnSpPr/>
            <p:nvPr/>
          </p:nvCxnSpPr>
          <p:spPr>
            <a:xfrm>
              <a:off x="838200" y="2076450"/>
              <a:ext cx="74485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a:off x="990599" y="1943100"/>
              <a:ext cx="0" cy="44271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647563" y="5963504"/>
              <a:ext cx="309700" cy="369332"/>
            </a:xfrm>
            <a:prstGeom prst="rect">
              <a:avLst/>
            </a:prstGeom>
            <a:noFill/>
          </p:spPr>
          <p:txBody>
            <a:bodyPr wrap="none" rtlCol="0">
              <a:spAutoFit/>
            </a:bodyPr>
            <a:lstStyle/>
            <a:p>
              <a:r>
                <a:rPr lang="en-US" altLang="zh-TW" i="1" dirty="0"/>
                <a:t>R</a:t>
              </a:r>
              <a:endParaRPr lang="zh-TW" altLang="en-US" i="1" dirty="0"/>
            </a:p>
          </p:txBody>
        </p:sp>
        <p:sp>
          <p:nvSpPr>
            <p:cNvPr id="26" name="文字方塊 25"/>
            <p:cNvSpPr txBox="1"/>
            <p:nvPr/>
          </p:nvSpPr>
          <p:spPr>
            <a:xfrm>
              <a:off x="7953234" y="1742859"/>
              <a:ext cx="309700" cy="369332"/>
            </a:xfrm>
            <a:prstGeom prst="rect">
              <a:avLst/>
            </a:prstGeom>
            <a:noFill/>
          </p:spPr>
          <p:txBody>
            <a:bodyPr wrap="none" rtlCol="0">
              <a:spAutoFit/>
            </a:bodyPr>
            <a:lstStyle/>
            <a:p>
              <a:r>
                <a:rPr lang="en-US" altLang="zh-TW" i="1" dirty="0"/>
                <a:t>C</a:t>
              </a:r>
              <a:endParaRPr lang="zh-TW" altLang="en-US" i="1" dirty="0"/>
            </a:p>
          </p:txBody>
        </p:sp>
      </p:grpSp>
      <p:sp>
        <p:nvSpPr>
          <p:cNvPr id="2" name="投影片編號版面配置區 1">
            <a:extLst>
              <a:ext uri="{FF2B5EF4-FFF2-40B4-BE49-F238E27FC236}">
                <a16:creationId xmlns:a16="http://schemas.microsoft.com/office/drawing/2014/main" id="{F45C11DE-F06C-4072-916F-4E674D26E4C0}"/>
              </a:ext>
            </a:extLst>
          </p:cNvPr>
          <p:cNvSpPr>
            <a:spLocks noGrp="1"/>
          </p:cNvSpPr>
          <p:nvPr>
            <p:ph type="sldNum" sz="quarter" idx="12"/>
          </p:nvPr>
        </p:nvSpPr>
        <p:spPr/>
        <p:txBody>
          <a:bodyPr/>
          <a:lstStyle/>
          <a:p>
            <a:r>
              <a:rPr lang="en-US" altLang="zh-TW" dirty="0" smtClean="0"/>
              <a:t>106</a:t>
            </a:r>
            <a:endParaRPr lang="zh-TW" altLang="en-US" dirty="0"/>
          </a:p>
        </p:txBody>
      </p:sp>
      <p:grpSp>
        <p:nvGrpSpPr>
          <p:cNvPr id="8" name="群組 7">
            <a:extLst>
              <a:ext uri="{FF2B5EF4-FFF2-40B4-BE49-F238E27FC236}">
                <a16:creationId xmlns:a16="http://schemas.microsoft.com/office/drawing/2014/main" id="{7951FE18-1A60-480C-B388-51B55A03E313}"/>
              </a:ext>
            </a:extLst>
          </p:cNvPr>
          <p:cNvGrpSpPr/>
          <p:nvPr/>
        </p:nvGrpSpPr>
        <p:grpSpPr>
          <a:xfrm>
            <a:off x="2666997" y="4390366"/>
            <a:ext cx="1179822" cy="1466850"/>
            <a:chOff x="1142997" y="4390366"/>
            <a:chExt cx="1179822" cy="1466850"/>
          </a:xfrm>
        </p:grpSpPr>
        <p:sp>
          <p:nvSpPr>
            <p:cNvPr id="33" name="矩形 32">
              <a:extLst>
                <a:ext uri="{FF2B5EF4-FFF2-40B4-BE49-F238E27FC236}">
                  <a16:creationId xmlns:a16="http://schemas.microsoft.com/office/drawing/2014/main" id="{70442F16-50D5-498B-8B2D-6CF456645C35}"/>
                </a:ext>
              </a:extLst>
            </p:cNvPr>
            <p:cNvSpPr/>
            <p:nvPr/>
          </p:nvSpPr>
          <p:spPr>
            <a:xfrm>
              <a:off x="1142997" y="4390366"/>
              <a:ext cx="1179822" cy="1466850"/>
            </a:xfrm>
            <a:prstGeom prst="rect">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62AE66F8-3EBC-4EC7-95C5-7426682A6884}"/>
                </a:ext>
              </a:extLst>
            </p:cNvPr>
            <p:cNvSpPr/>
            <p:nvPr/>
          </p:nvSpPr>
          <p:spPr>
            <a:xfrm>
              <a:off x="1476854" y="5014253"/>
              <a:ext cx="219075" cy="2190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81025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par>
                          <p:cTn id="8" fill="hold">
                            <p:stCondLst>
                              <p:cond delay="500"/>
                            </p:stCondLst>
                            <p:childTnLst>
                              <p:par>
                                <p:cTn id="9" presetID="2" presetClass="entr" presetSubtype="8" decel="33333" fill="hold" nodeType="afterEffect">
                                  <p:stCondLst>
                                    <p:cond delay="10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300" fill="hold"/>
                                        <p:tgtEl>
                                          <p:spTgt spid="96"/>
                                        </p:tgtEl>
                                        <p:attrNameLst>
                                          <p:attrName>ppt_x</p:attrName>
                                        </p:attrNameLst>
                                      </p:cBhvr>
                                      <p:tavLst>
                                        <p:tav tm="0">
                                          <p:val>
                                            <p:strVal val="0-#ppt_w/2"/>
                                          </p:val>
                                        </p:tav>
                                        <p:tav tm="100000">
                                          <p:val>
                                            <p:strVal val="#ppt_x"/>
                                          </p:val>
                                        </p:tav>
                                      </p:tavLst>
                                    </p:anim>
                                    <p:anim calcmode="lin" valueType="num">
                                      <p:cBhvr additive="base">
                                        <p:cTn id="12" dur="3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decel="33333"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300" fill="hold"/>
                                        <p:tgtEl>
                                          <p:spTgt spid="97"/>
                                        </p:tgtEl>
                                        <p:attrNameLst>
                                          <p:attrName>ppt_x</p:attrName>
                                        </p:attrNameLst>
                                      </p:cBhvr>
                                      <p:tavLst>
                                        <p:tav tm="0">
                                          <p:val>
                                            <p:strVal val="1+#ppt_w/2"/>
                                          </p:val>
                                        </p:tav>
                                        <p:tav tm="100000">
                                          <p:val>
                                            <p:strVal val="#ppt_x"/>
                                          </p:val>
                                        </p:tav>
                                      </p:tavLst>
                                    </p:anim>
                                    <p:anim calcmode="lin" valueType="num">
                                      <p:cBhvr additive="base">
                                        <p:cTn id="16" dur="300" fill="hold"/>
                                        <p:tgtEl>
                                          <p:spTgt spid="97"/>
                                        </p:tgtEl>
                                        <p:attrNameLst>
                                          <p:attrName>ppt_y</p:attrName>
                                        </p:attrNameLst>
                                      </p:cBhvr>
                                      <p:tavLst>
                                        <p:tav tm="0">
                                          <p:val>
                                            <p:strVal val="#ppt_y"/>
                                          </p:val>
                                        </p:tav>
                                        <p:tav tm="100000">
                                          <p:val>
                                            <p:strVal val="#ppt_y"/>
                                          </p:val>
                                        </p:tav>
                                      </p:tavLst>
                                    </p:anim>
                                  </p:childTnLst>
                                </p:cTn>
                              </p:par>
                              <p:par>
                                <p:cTn id="17" presetID="2" presetClass="entr" presetSubtype="8" decel="33333" fill="hold" nodeType="withEffect">
                                  <p:stCondLst>
                                    <p:cond delay="20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300" fill="hold"/>
                                        <p:tgtEl>
                                          <p:spTgt spid="98"/>
                                        </p:tgtEl>
                                        <p:attrNameLst>
                                          <p:attrName>ppt_x</p:attrName>
                                        </p:attrNameLst>
                                      </p:cBhvr>
                                      <p:tavLst>
                                        <p:tav tm="0">
                                          <p:val>
                                            <p:strVal val="0-#ppt_w/2"/>
                                          </p:val>
                                        </p:tav>
                                        <p:tav tm="100000">
                                          <p:val>
                                            <p:strVal val="#ppt_x"/>
                                          </p:val>
                                        </p:tav>
                                      </p:tavLst>
                                    </p:anim>
                                    <p:anim calcmode="lin" valueType="num">
                                      <p:cBhvr additive="base">
                                        <p:cTn id="20" dur="3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3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strips(downRigh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3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3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1" fill="hold" nodeType="clickEffect">
                                  <p:stCondLst>
                                    <p:cond delay="0"/>
                                  </p:stCondLst>
                                  <p:childTnLst>
                                    <p:animEffect transition="out" filter="wipe(up)">
                                      <p:cBhvr>
                                        <p:cTn id="44" dur="300"/>
                                        <p:tgtEl>
                                          <p:spTgt spid="34"/>
                                        </p:tgtEl>
                                      </p:cBhvr>
                                    </p:animEffect>
                                    <p:set>
                                      <p:cBhvr>
                                        <p:cTn id="45" dur="1" fill="hold">
                                          <p:stCondLst>
                                            <p:cond delay="299"/>
                                          </p:stCondLst>
                                        </p:cTn>
                                        <p:tgtEl>
                                          <p:spTgt spid="34"/>
                                        </p:tgtEl>
                                        <p:attrNameLst>
                                          <p:attrName>style.visibility</p:attrName>
                                        </p:attrNameLst>
                                      </p:cBhvr>
                                      <p:to>
                                        <p:strVal val="hidden"/>
                                      </p:to>
                                    </p:set>
                                  </p:childTnLst>
                                </p:cTn>
                              </p:par>
                              <p:par>
                                <p:cTn id="46" presetID="6" presetClass="entr" presetSubtype="32"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out)">
                                      <p:cBhvr>
                                        <p:cTn id="48" dur="3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xit" presetSubtype="16" fill="hold" nodeType="clickEffect">
                                  <p:stCondLst>
                                    <p:cond delay="0"/>
                                  </p:stCondLst>
                                  <p:childTnLst>
                                    <p:animEffect transition="out" filter="circle(in)">
                                      <p:cBhvr>
                                        <p:cTn id="52" dur="300"/>
                                        <p:tgtEl>
                                          <p:spTgt spid="24"/>
                                        </p:tgtEl>
                                      </p:cBhvr>
                                    </p:animEffect>
                                    <p:set>
                                      <p:cBhvr>
                                        <p:cTn id="53" dur="1" fill="hold">
                                          <p:stCondLst>
                                            <p:cond delay="299"/>
                                          </p:stCondLst>
                                        </p:cTn>
                                        <p:tgtEl>
                                          <p:spTgt spid="2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6" presetClass="path" presetSubtype="0" accel="50000" decel="50000" fill="hold" nodeType="clickEffect">
                                  <p:stCondLst>
                                    <p:cond delay="0"/>
                                  </p:stCondLst>
                                  <p:childTnLst>
                                    <p:animMotion origin="layout" path="M 1.66667E-6 -3.33333E-6 L 0.19792 -0.09074 " pathEditMode="relative" rAng="0" ptsTypes="AA">
                                      <p:cBhvr>
                                        <p:cTn id="57" dur="500" fill="hold"/>
                                        <p:tgtEl>
                                          <p:spTgt spid="7"/>
                                        </p:tgtEl>
                                        <p:attrNameLst>
                                          <p:attrName>ppt_x</p:attrName>
                                          <p:attrName>ppt_y</p:attrName>
                                        </p:attrNameLst>
                                      </p:cBhvr>
                                      <p:rCtr x="9896" y="-4537"/>
                                    </p:animMotion>
                                  </p:childTnLst>
                                </p:cTn>
                              </p:par>
                            </p:childTnLst>
                          </p:cTn>
                        </p:par>
                      </p:childTnLst>
                    </p:cTn>
                  </p:par>
                  <p:par>
                    <p:cTn id="58" fill="hold">
                      <p:stCondLst>
                        <p:cond delay="indefinite"/>
                      </p:stCondLst>
                      <p:childTnLst>
                        <p:par>
                          <p:cTn id="59" fill="hold">
                            <p:stCondLst>
                              <p:cond delay="0"/>
                            </p:stCondLst>
                            <p:childTnLst>
                              <p:par>
                                <p:cTn id="60" presetID="49" presetClass="path" presetSubtype="0" accel="50000" decel="50000" fill="hold" nodeType="clickEffect">
                                  <p:stCondLst>
                                    <p:cond delay="0"/>
                                  </p:stCondLst>
                                  <p:childTnLst>
                                    <p:animMotion origin="layout" path="M 0.19792 -0.09074 L 0.42083 0.23611 " pathEditMode="relative" rAng="0" ptsTypes="AA">
                                      <p:cBhvr>
                                        <p:cTn id="61" dur="500" fill="hold"/>
                                        <p:tgtEl>
                                          <p:spTgt spid="7"/>
                                        </p:tgtEl>
                                        <p:attrNameLst>
                                          <p:attrName>ppt_x</p:attrName>
                                          <p:attrName>ppt_y</p:attrName>
                                        </p:attrNameLst>
                                      </p:cBhvr>
                                      <p:rCtr x="11146" y="16343"/>
                                    </p:animMotion>
                                  </p:childTnLst>
                                </p:cTn>
                              </p:par>
                            </p:childTnLst>
                          </p:cTn>
                        </p:par>
                      </p:childTnLst>
                    </p:cTn>
                  </p:par>
                  <p:par>
                    <p:cTn id="62" fill="hold">
                      <p:stCondLst>
                        <p:cond delay="indefinite"/>
                      </p:stCondLst>
                      <p:childTnLst>
                        <p:par>
                          <p:cTn id="63" fill="hold">
                            <p:stCondLst>
                              <p:cond delay="0"/>
                            </p:stCondLst>
                            <p:childTnLst>
                              <p:par>
                                <p:cTn id="64" presetID="0" presetClass="path" presetSubtype="0" accel="30000" fill="hold" nodeType="clickEffect">
                                  <p:stCondLst>
                                    <p:cond delay="0"/>
                                  </p:stCondLst>
                                  <p:childTnLst>
                                    <p:animMotion origin="layout" path="M 0.42083 0.23611 L 0.35833 -0.07361 L 0.27708 0.21389 L 0.17604 -0.03194 L 0.09479 0.18611 L -0.01979 -0.05972 L 0.44167 0.0125 L 0.01042 0.05139 L 0.47396 0.13195 L -0.11354 0.21389 " pathEditMode="relative" ptsTypes="AAAAAAAAAA">
                                      <p:cBhvr>
                                        <p:cTn id="65" dur="1000" fill="hold"/>
                                        <p:tgtEl>
                                          <p:spTgt spid="7"/>
                                        </p:tgtEl>
                                        <p:attrNameLst>
                                          <p:attrName>ppt_x</p:attrName>
                                          <p:attrName>ppt_y</p:attrName>
                                        </p:attrNameLst>
                                      </p:cBhvr>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7"/>
                                        </p:tgtEl>
                                        <p:attrNameLst>
                                          <p:attrName>style.visibility</p:attrName>
                                        </p:attrNameLst>
                                      </p:cBhvr>
                                      <p:to>
                                        <p:strVal val="hidden"/>
                                      </p:to>
                                    </p:set>
                                  </p:childTnLst>
                                </p:cTn>
                              </p:par>
                              <p:par>
                                <p:cTn id="70" presetID="22" presetClass="entr" presetSubtype="1"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300"/>
                                        <p:tgtEl>
                                          <p:spTgt spid="41"/>
                                        </p:tgtEl>
                                      </p:cBhvr>
                                    </p:animEffect>
                                  </p:childTnLst>
                                </p:cTn>
                              </p:par>
                              <p:par>
                                <p:cTn id="73" presetID="1"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4" grpId="0" animBg="1"/>
      <p:bldP spid="4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800839"/>
                <a:ext cx="8058150" cy="4342895"/>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Each pixel’s value is a linear combination of the values in its neighborhood plus a correlated noise term:</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e>
                      </m:d>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d>
                            <m:dPr>
                              <m:ctrlPr>
                                <a:rPr lang="en-US" altLang="zh-TW" sz="2000" i="1">
                                  <a:latin typeface="Cambria Math" panose="02040503050406030204" pitchFamily="18" charset="0"/>
                                </a:rPr>
                              </m:ctrlPr>
                            </m:dPr>
                            <m:e>
                              <m:r>
                                <m:rPr>
                                  <m:brk m:alnAt="7"/>
                                </m:rP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m:rPr>
                              <m:brk m:alnAt="7"/>
                            </m:rP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𝑁</m:t>
                          </m:r>
                        </m:sub>
                        <m:sup/>
                        <m:e>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h</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m:t>
                          </m:r>
                          <m:r>
                            <a:rPr lang="en-US" altLang="zh-TW" sz="2000" i="1">
                              <a:latin typeface="Cambria Math" panose="02040503050406030204" pitchFamily="18" charset="0"/>
                            </a:rPr>
                            <m:t>𝑢</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e>
                          </m:d>
                        </m:e>
                      </m:nary>
                    </m:oMath>
                  </m:oMathPara>
                </a14:m>
                <a:endParaRPr lang="en-US" altLang="zh-TW" sz="20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spcBef>
                    <a:spcPct val="50000"/>
                  </a:spcBef>
                  <a:buNone/>
                </a:pPr>
                <a14:m>
                  <m:oMath xmlns:m="http://schemas.openxmlformats.org/officeDocument/2006/math">
                    <m:r>
                      <a:rPr lang="en-US" altLang="zh-TW" sz="2400" i="1" dirty="0">
                        <a:latin typeface="Cambria Math" panose="02040503050406030204" pitchFamily="18" charset="0"/>
                      </a:rPr>
                      <m:t>h</m:t>
                    </m:r>
                  </m:oMath>
                </a14:m>
                <a:r>
                  <a:rPr lang="en-US" altLang="zh-TW" sz="2400" dirty="0">
                    <a:latin typeface="Times New Roman" panose="02020603050405020304" pitchFamily="18" charset="0"/>
                    <a:cs typeface="Times New Roman" panose="02020603050405020304" pitchFamily="18" charset="0"/>
                  </a:rPr>
                  <a:t>: coefficients, computed from texture image with least-square method</a:t>
                </a:r>
              </a:p>
              <a:p>
                <a:pPr marL="0" indent="0">
                  <a:spcBef>
                    <a:spcPct val="50000"/>
                  </a:spcBef>
                  <a:buNone/>
                </a:pPr>
                <a14:m>
                  <m:oMath xmlns:m="http://schemas.openxmlformats.org/officeDocument/2006/math">
                    <m:r>
                      <a:rPr lang="en-US" altLang="zh-TW" sz="2400" i="1" dirty="0">
                        <a:latin typeface="Cambria Math" panose="02040503050406030204" pitchFamily="18" charset="0"/>
                      </a:rPr>
                      <m:t>𝑢</m:t>
                    </m:r>
                  </m:oMath>
                </a14:m>
                <a:r>
                  <a:rPr lang="en-US" altLang="zh-TW" sz="2400" dirty="0">
                    <a:latin typeface="Times New Roman" panose="02020603050405020304" pitchFamily="18" charset="0"/>
                    <a:cs typeface="Times New Roman" panose="02020603050405020304" pitchFamily="18" charset="0"/>
                  </a:rPr>
                  <a:t>:</a:t>
                </a:r>
                <a:r>
                  <a:rPr lang="en-US" altLang="zh-TW" sz="2400" i="1"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joint set of possible correlated Gaussian random variables</a:t>
                </a:r>
                <a:endParaRPr lang="en-US" altLang="zh-TW" sz="2400" i="1"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800839"/>
                <a:ext cx="8058150" cy="4342895"/>
              </a:xfrm>
              <a:blipFill>
                <a:blip r:embed="rId3"/>
                <a:stretch>
                  <a:fillRect l="-1740" t="-3086"/>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A4BEAAA-D90F-4D78-93AE-B2702E1A8AAB}"/>
              </a:ext>
            </a:extLst>
          </p:cNvPr>
          <p:cNvSpPr>
            <a:spLocks noGrp="1"/>
          </p:cNvSpPr>
          <p:nvPr>
            <p:ph type="sldNum" sz="quarter" idx="12"/>
          </p:nvPr>
        </p:nvSpPr>
        <p:spPr/>
        <p:txBody>
          <a:bodyPr/>
          <a:lstStyle/>
          <a:p>
            <a:r>
              <a:rPr lang="en-US" altLang="zh-TW" dirty="0" smtClean="0"/>
              <a:t>107</a:t>
            </a:r>
            <a:endParaRPr lang="zh-TW" altLang="en-US" dirty="0"/>
          </a:p>
        </p:txBody>
      </p:sp>
    </p:spTree>
    <p:extLst>
      <p:ext uri="{BB962C8B-B14F-4D97-AF65-F5344CB8AC3E}">
        <p14:creationId xmlns:p14="http://schemas.microsoft.com/office/powerpoint/2010/main" val="23377545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800839"/>
                <a:ext cx="8058150" cy="4342895"/>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To determine the coefficients </a:t>
                </a:r>
                <a14:m>
                  <m:oMath xmlns:m="http://schemas.openxmlformats.org/officeDocument/2006/math">
                    <m:r>
                      <a:rPr lang="en-US" altLang="zh-TW" b="0" i="1" dirty="0" smtClean="0">
                        <a:latin typeface="Cambria Math" panose="02040503050406030204" pitchFamily="18" charset="0"/>
                      </a:rPr>
                      <m:t>h</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oMath>
                </a14:m>
                <a:r>
                  <a:rPr lang="en-US" altLang="zh-TW" sz="3200" dirty="0">
                    <a:latin typeface="Times New Roman" panose="02020603050405020304" pitchFamily="18" charset="0"/>
                    <a:cs typeface="Times New Roman" panose="02020603050405020304" pitchFamily="18" charset="0"/>
                  </a:rPr>
                  <a:t> for </a:t>
                </a:r>
                <a14:m>
                  <m:oMath xmlns:m="http://schemas.openxmlformats.org/officeDocument/2006/math">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𝑖</m:t>
                        </m:r>
                        <m:r>
                          <a:rPr lang="en-US" altLang="zh-TW" b="0" i="1" dirty="0" smtClean="0">
                            <a:latin typeface="Cambria Math" panose="02040503050406030204" pitchFamily="18" charset="0"/>
                          </a:rPr>
                          <m:t>,</m:t>
                        </m:r>
                        <m:r>
                          <a:rPr lang="en-US" altLang="zh-TW" b="0" i="1" dirty="0" smtClean="0">
                            <a:latin typeface="Cambria Math" panose="02040503050406030204" pitchFamily="18" charset="0"/>
                          </a:rPr>
                          <m:t>𝑗</m:t>
                        </m:r>
                      </m:e>
                    </m:d>
                    <m:r>
                      <a:rPr lang="en-US" altLang="zh-TW" b="0" i="1" dirty="0" smtClean="0">
                        <a:latin typeface="Cambria Math" panose="02040503050406030204" pitchFamily="18" charset="0"/>
                        <a:ea typeface="Cambria Math" panose="02040503050406030204" pitchFamily="18" charset="0"/>
                      </a:rPr>
                      <m:t>∈</m:t>
                    </m:r>
                    <m:r>
                      <a:rPr lang="en-US" altLang="zh-TW" b="0" i="1" dirty="0" smtClean="0">
                        <a:latin typeface="Cambria Math" panose="02040503050406030204" pitchFamily="18" charset="0"/>
                        <a:ea typeface="Cambria Math" panose="02040503050406030204" pitchFamily="18" charset="0"/>
                      </a:rPr>
                      <m:t>𝑁</m:t>
                    </m:r>
                  </m:oMath>
                </a14:m>
                <a:r>
                  <a:rPr lang="en-US" altLang="zh-TW" sz="3200" dirty="0">
                    <a:latin typeface="Times New Roman" panose="02020603050405020304" pitchFamily="18" charset="0"/>
                    <a:cs typeface="Times New Roman" panose="02020603050405020304" pitchFamily="18" charset="0"/>
                  </a:rPr>
                  <a:t>, we can proceed by least squares:</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𝜀</m:t>
                          </m:r>
                        </m:e>
                        <m:sup>
                          <m:r>
                            <a:rPr lang="en-US" altLang="zh-TW" sz="2000" i="1">
                              <a:latin typeface="Cambria Math" panose="02040503050406030204" pitchFamily="18" charset="0"/>
                            </a:rPr>
                            <m:t>2</m:t>
                          </m:r>
                        </m:sup>
                      </m:sSup>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r>
                            <m:rPr>
                              <m:brk m:alnAt="7"/>
                            </m:rPr>
                            <a:rPr lang="en-US" altLang="zh-TW" sz="2000" i="1">
                              <a:latin typeface="Cambria Math" panose="02040503050406030204" pitchFamily="18" charset="0"/>
                            </a:rPr>
                            <m:t>(</m:t>
                          </m:r>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sub>
                        <m:sup/>
                        <m:e>
                          <m:sSup>
                            <m:sSupPr>
                              <m:ctrlPr>
                                <a:rPr lang="en-US" altLang="zh-TW" sz="2000" i="1">
                                  <a:latin typeface="Cambria Math" panose="02040503050406030204" pitchFamily="18" charset="0"/>
                                </a:rPr>
                              </m:ctrlPr>
                            </m:sSupPr>
                            <m:e>
                              <m:d>
                                <m:dPr>
                                  <m:begChr m:val="["/>
                                  <m:endChr m:val="]"/>
                                  <m:ctrlPr>
                                    <a:rPr lang="en-US" altLang="zh-TW" sz="2000" i="1">
                                      <a:latin typeface="Cambria Math" panose="02040503050406030204" pitchFamily="18" charset="0"/>
                                    </a:rPr>
                                  </m:ctrlPr>
                                </m:dPr>
                                <m:e>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𝑐</m:t>
                                      </m:r>
                                    </m:e>
                                  </m:d>
                                  <m:r>
                                    <a:rPr lang="en-US" altLang="zh-TW" sz="2000" i="1">
                                      <a:latin typeface="Cambria Math" panose="02040503050406030204" pitchFamily="18" charset="0"/>
                                    </a:rPr>
                                    <m:t>−</m:t>
                                  </m:r>
                                  <m:nary>
                                    <m:naryPr>
                                      <m:chr m:val="∑"/>
                                      <m:supHide m:val="on"/>
                                      <m:ctrlPr>
                                        <a:rPr lang="en-US" altLang="zh-TW" sz="2000" i="1">
                                          <a:latin typeface="Cambria Math" panose="02040503050406030204" pitchFamily="18" charset="0"/>
                                        </a:rPr>
                                      </m:ctrlPr>
                                    </m:naryPr>
                                    <m:sub>
                                      <m:d>
                                        <m:dPr>
                                          <m:ctrlPr>
                                            <a:rPr lang="en-US" altLang="zh-TW" sz="2000" i="1">
                                              <a:latin typeface="Cambria Math" panose="02040503050406030204" pitchFamily="18" charset="0"/>
                                            </a:rPr>
                                          </m:ctrlPr>
                                        </m:dPr>
                                        <m:e>
                                          <m:r>
                                            <m:rPr>
                                              <m:brk m:alnAt="7"/>
                                            </m:rP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r>
                                        <m:rPr>
                                          <m:brk m:alnAt="7"/>
                                        </m:rP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𝑁</m:t>
                                      </m:r>
                                    </m:sub>
                                    <m:sup/>
                                    <m:e>
                                      <m:r>
                                        <a:rPr lang="en-US" altLang="zh-TW" sz="2000" i="1">
                                          <a:latin typeface="Cambria Math" panose="02040503050406030204" pitchFamily="18" charset="0"/>
                                        </a:rPr>
                                        <m:t>𝐼</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𝑟</m:t>
                                          </m:r>
                                          <m:r>
                                            <a:rPr lang="en-US" altLang="zh-TW" sz="2000" i="1">
                                              <a:latin typeface="Cambria Math" panose="02040503050406030204" pitchFamily="18" charset="0"/>
                                            </a:rPr>
                                            <m:t>−</m:t>
                                          </m:r>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𝑐</m:t>
                                          </m:r>
                                          <m:r>
                                            <a:rPr lang="en-US" altLang="zh-TW" sz="2000" i="1">
                                              <a:latin typeface="Cambria Math" panose="02040503050406030204" pitchFamily="18" charset="0"/>
                                            </a:rPr>
                                            <m:t>−</m:t>
                                          </m:r>
                                          <m:r>
                                            <a:rPr lang="en-US" altLang="zh-TW" sz="2000" i="1">
                                              <a:latin typeface="Cambria Math" panose="02040503050406030204" pitchFamily="18" charset="0"/>
                                            </a:rPr>
                                            <m:t>𝑗</m:t>
                                          </m:r>
                                        </m:e>
                                      </m:d>
                                      <m:r>
                                        <a:rPr lang="en-US" altLang="zh-TW" sz="2000" i="1">
                                          <a:latin typeface="Cambria Math" panose="02040503050406030204" pitchFamily="18" charset="0"/>
                                        </a:rPr>
                                        <m:t>h</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𝑖</m:t>
                                          </m:r>
                                          <m:r>
                                            <a:rPr lang="en-US" altLang="zh-TW" sz="2000" i="1">
                                              <a:latin typeface="Cambria Math" panose="02040503050406030204" pitchFamily="18" charset="0"/>
                                            </a:rPr>
                                            <m:t>,</m:t>
                                          </m:r>
                                          <m:r>
                                            <a:rPr lang="en-US" altLang="zh-TW" sz="2000" i="1">
                                              <a:latin typeface="Cambria Math" panose="02040503050406030204" pitchFamily="18" charset="0"/>
                                            </a:rPr>
                                            <m:t>𝑗</m:t>
                                          </m:r>
                                        </m:e>
                                      </m:d>
                                    </m:e>
                                  </m:nary>
                                </m:e>
                              </m:d>
                            </m:e>
                            <m:sup>
                              <m:r>
                                <a:rPr lang="en-US" altLang="zh-TW" sz="2000" i="1">
                                  <a:latin typeface="Cambria Math" panose="02040503050406030204" pitchFamily="18" charset="0"/>
                                </a:rPr>
                                <m:t>2</m:t>
                              </m:r>
                            </m:sup>
                          </m:sSup>
                        </m:e>
                      </m:nary>
                    </m:oMath>
                  </m:oMathPara>
                </a14:m>
                <a:endParaRPr lang="en-US" altLang="zh-TW" sz="2000" i="1" dirty="0">
                  <a:latin typeface="Times New Roman" panose="02020603050405020304" pitchFamily="18" charset="0"/>
                  <a:cs typeface="Times New Roman" panose="02020603050405020304" pitchFamily="18" charset="0"/>
                </a:endParaRPr>
              </a:p>
              <a:p>
                <a:pPr marL="0" indent="0">
                  <a:buNone/>
                </a:pPr>
                <a:endParaRPr lang="en-US" altLang="zh-TW" sz="800" i="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classification can be done by comparing a computed set of coefficients</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800839"/>
                <a:ext cx="8058150" cy="4342895"/>
              </a:xfrm>
              <a:blipFill>
                <a:blip r:embed="rId3"/>
                <a:stretch>
                  <a:fillRect l="-1740" t="-3086"/>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Discrete Markov Random Fields</a:t>
            </a:r>
            <a:endParaRPr lang="zh-TW" altLang="en-US" sz="40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597CDAF0-A787-4EB3-9076-225370576F36}"/>
              </a:ext>
            </a:extLst>
          </p:cNvPr>
          <p:cNvSpPr>
            <a:spLocks noGrp="1"/>
          </p:cNvSpPr>
          <p:nvPr>
            <p:ph type="sldNum" sz="quarter" idx="12"/>
          </p:nvPr>
        </p:nvSpPr>
        <p:spPr/>
        <p:txBody>
          <a:bodyPr/>
          <a:lstStyle/>
          <a:p>
            <a:r>
              <a:rPr lang="en-US" altLang="zh-TW" dirty="0" smtClean="0"/>
              <a:t>108</a:t>
            </a:r>
            <a:endParaRPr lang="zh-TW" altLang="en-US" dirty="0"/>
          </a:p>
        </p:txBody>
      </p:sp>
    </p:spTree>
    <p:extLst>
      <p:ext uri="{BB962C8B-B14F-4D97-AF65-F5344CB8AC3E}">
        <p14:creationId xmlns:p14="http://schemas.microsoft.com/office/powerpoint/2010/main" val="18385188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54955"/>
            <a:ext cx="8341730" cy="4845565"/>
          </a:xfrm>
        </p:spPr>
        <p:txBody>
          <a:bodyPr>
            <a:normAutofit/>
          </a:bodyPr>
          <a:lstStyle/>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r>
              <a:rPr lang="en-US" altLang="zh-TW" sz="4800" dirty="0" smtClean="0">
                <a:latin typeface="Times New Roman" panose="02020603050405020304" pitchFamily="18" charset="0"/>
                <a:cs typeface="Times New Roman" panose="02020603050405020304" pitchFamily="18" charset="0"/>
              </a:rPr>
              <a:t>Fun Time</a:t>
            </a:r>
            <a:endParaRPr lang="en-US" altLang="zh-TW" sz="48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smtClean="0"/>
              <a:t>47</a:t>
            </a:r>
            <a:endParaRPr lang="zh-TW" altLang="en-US" dirty="0"/>
          </a:p>
        </p:txBody>
      </p:sp>
    </p:spTree>
    <p:extLst>
      <p:ext uri="{BB962C8B-B14F-4D97-AF65-F5344CB8AC3E}">
        <p14:creationId xmlns:p14="http://schemas.microsoft.com/office/powerpoint/2010/main" val="36671412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1" name="橢圓 220"/>
          <p:cNvSpPr/>
          <p:nvPr/>
        </p:nvSpPr>
        <p:spPr>
          <a:xfrm>
            <a:off x="7202935"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2" name="橢圓 221"/>
          <p:cNvSpPr/>
          <p:nvPr/>
        </p:nvSpPr>
        <p:spPr>
          <a:xfrm>
            <a:off x="7636274"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7155860"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4" name="圓角矩形圖說文字 143"/>
          <p:cNvSpPr/>
          <p:nvPr/>
        </p:nvSpPr>
        <p:spPr>
          <a:xfrm>
            <a:off x="6966924" y="1746320"/>
            <a:ext cx="1794934"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Discrete Markov Random Field</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3" name="圓角矩形圖說文字 142"/>
          <p:cNvSpPr/>
          <p:nvPr/>
        </p:nvSpPr>
        <p:spPr>
          <a:xfrm>
            <a:off x="7290540" y="2034266"/>
            <a:ext cx="2376952" cy="295861"/>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Random Mosaic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168B54E-B72C-47AE-9D04-3DDDF1C0C55D}"/>
              </a:ext>
            </a:extLst>
          </p:cNvPr>
          <p:cNvSpPr>
            <a:spLocks noGrp="1"/>
          </p:cNvSpPr>
          <p:nvPr>
            <p:ph type="sldNum" sz="quarter" idx="12"/>
          </p:nvPr>
        </p:nvSpPr>
        <p:spPr/>
        <p:txBody>
          <a:bodyPr/>
          <a:lstStyle/>
          <a:p>
            <a:r>
              <a:rPr lang="en-US" altLang="zh-TW" dirty="0" smtClean="0"/>
              <a:t>109</a:t>
            </a:r>
            <a:endParaRPr lang="zh-TW" altLang="en-US" dirty="0"/>
          </a:p>
        </p:txBody>
      </p:sp>
    </p:spTree>
    <p:extLst>
      <p:ext uri="{BB962C8B-B14F-4D97-AF65-F5344CB8AC3E}">
        <p14:creationId xmlns:p14="http://schemas.microsoft.com/office/powerpoint/2010/main" val="18290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p:cTn id="25" dur="300" fill="hold"/>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4"/>
                                        </p:tgtEl>
                                        <p:attrNameLst>
                                          <p:attrName>ppt_y</p:attrName>
                                        </p:attrNameLst>
                                      </p:cBhvr>
                                      <p:tavLst>
                                        <p:tav tm="0">
                                          <p:val>
                                            <p:strVal val="#ppt_y"/>
                                          </p:val>
                                        </p:tav>
                                        <p:tav tm="100000">
                                          <p:val>
                                            <p:strVal val="#ppt_y"/>
                                          </p:val>
                                        </p:tav>
                                      </p:tavLst>
                                    </p:anim>
                                    <p:anim calcmode="lin" valueType="num">
                                      <p:cBhvr>
                                        <p:cTn id="27" dur="300" fill="hold"/>
                                        <p:tgtEl>
                                          <p:spTgt spid="144"/>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1"/>
                                        </p:tgtEl>
                                        <p:attrNameLst>
                                          <p:attrName>style.visibility</p:attrName>
                                        </p:attrNameLst>
                                      </p:cBhvr>
                                      <p:to>
                                        <p:strVal val="visible"/>
                                      </p:to>
                                    </p:set>
                                    <p:animEffect transition="in" filter="fade">
                                      <p:cBhvr>
                                        <p:cTn id="32" dur="300"/>
                                        <p:tgtEl>
                                          <p:spTgt spid="221"/>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4"/>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4"/>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4"/>
                                        </p:tgtEl>
                                        <p:attrNameLst>
                                          <p:attrName>ppt_y</p:attrName>
                                        </p:attrNameLst>
                                      </p:cBhvr>
                                      <p:tavLst>
                                        <p:tav tm="0">
                                          <p:val>
                                            <p:strVal val="ppt_y"/>
                                          </p:val>
                                        </p:tav>
                                        <p:tav tm="100000">
                                          <p:val>
                                            <p:strVal val="ppt_y"/>
                                          </p:val>
                                        </p:tav>
                                      </p:tavLst>
                                    </p:anim>
                                    <p:anim calcmode="lin" valueType="num">
                                      <p:cBhvr>
                                        <p:cTn id="41" dur="200"/>
                                        <p:tgtEl>
                                          <p:spTgt spid="144"/>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4"/>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4"/>
                                        </p:tgtEl>
                                      </p:cBhvr>
                                    </p:animEffect>
                                    <p:set>
                                      <p:cBhvr>
                                        <p:cTn id="44" dur="1" fill="hold">
                                          <p:stCondLst>
                                            <p:cond delay="199"/>
                                          </p:stCondLst>
                                        </p:cTn>
                                        <p:tgtEl>
                                          <p:spTgt spid="14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1"/>
                                        </p:tgtEl>
                                      </p:cBhvr>
                                    </p:animEffect>
                                    <p:set>
                                      <p:cBhvr>
                                        <p:cTn id="47" dur="1" fill="hold">
                                          <p:stCondLst>
                                            <p:cond delay="299"/>
                                          </p:stCondLst>
                                        </p:cTn>
                                        <p:tgtEl>
                                          <p:spTgt spid="221"/>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2.5E-6 -2.59259E-6 L 0.0474 -2.59259E-6 " pathEditMode="relative" rAng="0" ptsTypes="AA">
                                      <p:cBhvr>
                                        <p:cTn id="49" dur="700" fill="hold"/>
                                        <p:tgtEl>
                                          <p:spTgt spid="153"/>
                                        </p:tgtEl>
                                        <p:attrNameLst>
                                          <p:attrName>ppt_x</p:attrName>
                                          <p:attrName>ppt_y</p:attrName>
                                        </p:attrNameLst>
                                      </p:cBhvr>
                                      <p:rCtr x="236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3"/>
                                        </p:tgtEl>
                                        <p:attrNameLst>
                                          <p:attrName>style.visibility</p:attrName>
                                        </p:attrNameLst>
                                      </p:cBhvr>
                                      <p:to>
                                        <p:strVal val="visible"/>
                                      </p:to>
                                    </p:set>
                                    <p:anim calcmode="lin" valueType="num">
                                      <p:cBhvr>
                                        <p:cTn id="53" dur="3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3"/>
                                        </p:tgtEl>
                                        <p:attrNameLst>
                                          <p:attrName>ppt_y</p:attrName>
                                        </p:attrNameLst>
                                      </p:cBhvr>
                                      <p:tavLst>
                                        <p:tav tm="0">
                                          <p:val>
                                            <p:strVal val="#ppt_y"/>
                                          </p:val>
                                        </p:tav>
                                        <p:tav tm="100000">
                                          <p:val>
                                            <p:strVal val="#ppt_y"/>
                                          </p:val>
                                        </p:tav>
                                      </p:tavLst>
                                    </p:anim>
                                    <p:anim calcmode="lin" valueType="num">
                                      <p:cBhvr>
                                        <p:cTn id="55" dur="3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fade">
                                      <p:cBhvr>
                                        <p:cTn id="60" dur="300"/>
                                        <p:tgtEl>
                                          <p:spTgt spid="222"/>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3"/>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3"/>
                                        </p:tgtEl>
                                        <p:attrNameLst>
                                          <p:attrName>ppt_y</p:attrName>
                                        </p:attrNameLst>
                                      </p:cBhvr>
                                      <p:tavLst>
                                        <p:tav tm="0">
                                          <p:val>
                                            <p:strVal val="ppt_y"/>
                                          </p:val>
                                        </p:tav>
                                        <p:tav tm="100000">
                                          <p:val>
                                            <p:strVal val="ppt_y"/>
                                          </p:val>
                                        </p:tav>
                                      </p:tavLst>
                                    </p:anim>
                                    <p:anim calcmode="lin" valueType="num">
                                      <p:cBhvr>
                                        <p:cTn id="69" dur="200"/>
                                        <p:tgtEl>
                                          <p:spTgt spid="143"/>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3"/>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3"/>
                                        </p:tgtEl>
                                      </p:cBhvr>
                                    </p:animEffect>
                                    <p:set>
                                      <p:cBhvr>
                                        <p:cTn id="72" dur="1" fill="hold">
                                          <p:stCondLst>
                                            <p:cond delay="199"/>
                                          </p:stCondLst>
                                        </p:cTn>
                                        <p:tgtEl>
                                          <p:spTgt spid="14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2"/>
                                        </p:tgtEl>
                                      </p:cBhvr>
                                    </p:animEffect>
                                    <p:set>
                                      <p:cBhvr>
                                        <p:cTn id="75" dur="1" fill="hold">
                                          <p:stCondLst>
                                            <p:cond delay="299"/>
                                          </p:stCondLst>
                                        </p:cTn>
                                        <p:tgtEl>
                                          <p:spTgt spid="222"/>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1" grpId="0" animBg="1"/>
      <p:bldP spid="221" grpId="1" animBg="1"/>
      <p:bldP spid="222" grpId="0" animBg="1"/>
      <p:bldP spid="222" grpId="1" animBg="1"/>
      <p:bldP spid="153" grpId="0" animBg="1"/>
      <p:bldP spid="153" grpId="1" animBg="1"/>
      <p:bldP spid="153" grpId="2" animBg="1"/>
      <p:bldP spid="144" grpId="0" animBg="1"/>
      <p:bldP spid="144" grpId="1" animBg="1"/>
      <p:bldP spid="144" grpId="2" animBg="1"/>
      <p:bldP spid="143" grpId="0" animBg="1"/>
      <p:bldP spid="143" grpId="1" animBg="1"/>
      <p:bldP spid="143" grpId="2"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48061"/>
            <a:ext cx="8515350" cy="1627950"/>
          </a:xfrm>
        </p:spPr>
        <p:txBody>
          <a:bodyPr numCol="1">
            <a:normAutofit/>
          </a:bodyPr>
          <a:lstStyle/>
          <a:p>
            <a:r>
              <a:rPr lang="en-US" altLang="zh-TW" sz="3200" b="1" dirty="0" smtClean="0">
                <a:latin typeface="Times New Roman" panose="02020603050405020304" pitchFamily="18" charset="0"/>
                <a:cs typeface="Times New Roman" panose="02020603050405020304" pitchFamily="18" charset="0"/>
              </a:rPr>
              <a:t>Constructing steps:</a:t>
            </a:r>
          </a:p>
          <a:p>
            <a:pPr marL="971550" lvl="1" indent="-514350">
              <a:buFont typeface="+mj-lt"/>
              <a:buAutoNum type="arabicPeriod"/>
            </a:pPr>
            <a:r>
              <a:rPr lang="en-US" altLang="zh-TW" sz="2800" dirty="0" smtClean="0">
                <a:latin typeface="Times New Roman" panose="02020603050405020304" pitchFamily="18" charset="0"/>
                <a:cs typeface="Times New Roman" panose="02020603050405020304" pitchFamily="18" charset="0"/>
              </a:rPr>
              <a:t>Provide a means of tessellating a plane into cells</a:t>
            </a:r>
          </a:p>
          <a:p>
            <a:pPr marL="971550" lvl="1" indent="-514350">
              <a:buFont typeface="+mj-lt"/>
              <a:buAutoNum type="arabicPeriod"/>
            </a:pPr>
            <a:r>
              <a:rPr lang="en-US" altLang="zh-TW" sz="2800" dirty="0" smtClean="0">
                <a:latin typeface="Times New Roman" panose="02020603050405020304" pitchFamily="18" charset="0"/>
                <a:cs typeface="Times New Roman" panose="02020603050405020304" pitchFamily="18" charset="0"/>
              </a:rPr>
              <a:t>Assign a property value to each cell</a:t>
            </a:r>
            <a:endParaRPr lang="en-US" altLang="zh-TW" sz="2800" dirty="0">
              <a:latin typeface="Times New Roman" panose="02020603050405020304" pitchFamily="18" charset="0"/>
              <a:cs typeface="Times New Roman" panose="02020603050405020304" pitchFamily="18" charset="0"/>
            </a:endParaRP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B58771B-59FF-4186-9A28-3CA62B91BBF0}"/>
              </a:ext>
            </a:extLst>
          </p:cNvPr>
          <p:cNvSpPr>
            <a:spLocks noGrp="1"/>
          </p:cNvSpPr>
          <p:nvPr>
            <p:ph type="sldNum" sz="quarter" idx="12"/>
          </p:nvPr>
        </p:nvSpPr>
        <p:spPr/>
        <p:txBody>
          <a:bodyPr/>
          <a:lstStyle/>
          <a:p>
            <a:r>
              <a:rPr lang="en-US" altLang="zh-TW" dirty="0" smtClean="0"/>
              <a:t>110</a:t>
            </a:r>
            <a:endParaRPr lang="zh-TW" altLang="en-US" dirty="0"/>
          </a:p>
        </p:txBody>
      </p:sp>
    </p:spTree>
    <p:extLst>
      <p:ext uri="{BB962C8B-B14F-4D97-AF65-F5344CB8AC3E}">
        <p14:creationId xmlns:p14="http://schemas.microsoft.com/office/powerpoint/2010/main" val="239644009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48061"/>
            <a:ext cx="8058150" cy="342862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Poisson Line Model</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Occupancy Model</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Delaunay Model</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How to partition</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8A06CFE1-B828-4B17-A305-2E554A3AEBBA}"/>
              </a:ext>
            </a:extLst>
          </p:cNvPr>
          <p:cNvSpPr>
            <a:spLocks noGrp="1"/>
          </p:cNvSpPr>
          <p:nvPr>
            <p:ph type="sldNum" sz="quarter" idx="12"/>
          </p:nvPr>
        </p:nvSpPr>
        <p:spPr/>
        <p:txBody>
          <a:bodyPr/>
          <a:lstStyle/>
          <a:p>
            <a:r>
              <a:rPr lang="en-US" altLang="zh-TW" dirty="0" smtClean="0"/>
              <a:t>111</a:t>
            </a:r>
            <a:endParaRPr lang="zh-TW" altLang="en-US" dirty="0"/>
          </a:p>
        </p:txBody>
      </p:sp>
    </p:spTree>
    <p:extLst>
      <p:ext uri="{BB962C8B-B14F-4D97-AF65-F5344CB8AC3E}">
        <p14:creationId xmlns:p14="http://schemas.microsoft.com/office/powerpoint/2010/main" val="19938647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4637690" y="4303989"/>
            <a:ext cx="3342290" cy="192339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39666"/>
                <a:ext cx="8058150" cy="189190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Poisson Line Model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Use a Poisson process of intensity </a:t>
                </a:r>
                <a14:m>
                  <m:oMath xmlns:m="http://schemas.openxmlformats.org/officeDocument/2006/math">
                    <m:r>
                      <a:rPr lang="zh-TW" altLang="en-US" sz="2000" i="1">
                        <a:latin typeface="Cambria Math" panose="02040503050406030204" pitchFamily="18" charset="0"/>
                      </a:rPr>
                      <m:t>𝜆</m:t>
                    </m:r>
                    <m:r>
                      <a:rPr lang="en-US" altLang="zh-TW" sz="2000" i="1">
                        <a:latin typeface="Cambria Math" panose="02040503050406030204" pitchFamily="18" charset="0"/>
                      </a:rPr>
                      <m:t>/</m:t>
                    </m:r>
                    <m:r>
                      <a:rPr lang="zh-TW" altLang="en-US" sz="2000" i="1">
                        <a:latin typeface="Cambria Math" panose="02040503050406030204" pitchFamily="18" charset="0"/>
                      </a:rPr>
                      <m:t>𝜋</m:t>
                    </m:r>
                  </m:oMath>
                </a14:m>
                <a:r>
                  <a:rPr lang="en-US" altLang="zh-TW" dirty="0">
                    <a:latin typeface="Times New Roman" panose="02020603050405020304" pitchFamily="18" charset="0"/>
                    <a:cs typeface="Times New Roman" panose="02020603050405020304" pitchFamily="18" charset="0"/>
                  </a:rPr>
                  <a:t> determine ordered pairs </a:t>
                </a:r>
                <a14:m>
                  <m:oMath xmlns:m="http://schemas.openxmlformats.org/officeDocument/2006/math">
                    <m:d>
                      <m:dPr>
                        <m:ctrlPr>
                          <a:rPr lang="en-US" altLang="zh-TW" sz="2000" i="1" dirty="0">
                            <a:latin typeface="Cambria Math" panose="02040503050406030204" pitchFamily="18" charset="0"/>
                          </a:rPr>
                        </m:ctrlPr>
                      </m:dPr>
                      <m:e>
                        <m:r>
                          <a:rPr lang="zh-TW" altLang="en-US" sz="2000" i="1" dirty="0">
                            <a:latin typeface="Cambria Math" panose="02040503050406030204" pitchFamily="18" charset="0"/>
                          </a:rPr>
                          <m:t>𝜃</m:t>
                        </m:r>
                        <m:r>
                          <a:rPr lang="en-US" altLang="zh-TW" sz="2000" i="1" dirty="0">
                            <a:latin typeface="Cambria Math" panose="02040503050406030204" pitchFamily="18" charset="0"/>
                          </a:rPr>
                          <m:t>,</m:t>
                        </m:r>
                        <m:r>
                          <a:rPr lang="en-US" altLang="zh-TW" sz="2000" i="1" dirty="0">
                            <a:latin typeface="Cambria Math" panose="02040503050406030204" pitchFamily="18" charset="0"/>
                          </a:rPr>
                          <m:t>𝑝</m:t>
                        </m:r>
                      </m:e>
                    </m:d>
                    <m:r>
                      <a:rPr lang="en-US" altLang="zh-TW" sz="2000" i="1" dirty="0">
                        <a:latin typeface="Cambria Math" panose="02040503050406030204" pitchFamily="18" charset="0"/>
                        <a:ea typeface="Cambria Math" panose="02040503050406030204" pitchFamily="18" charset="0"/>
                      </a:rPr>
                      <m:t>∈</m:t>
                    </m:r>
                    <m:d>
                      <m:dPr>
                        <m:begChr m:val="["/>
                        <m:endChr m:val="]"/>
                        <m:ctrlPr>
                          <a:rPr lang="en-US" altLang="zh-TW" sz="2000" i="1" dirty="0">
                            <a:latin typeface="Cambria Math" panose="02040503050406030204" pitchFamily="18" charset="0"/>
                            <a:ea typeface="Cambria Math" panose="02040503050406030204" pitchFamily="18" charset="0"/>
                          </a:rPr>
                        </m:ctrlPr>
                      </m:dPr>
                      <m:e>
                        <m:r>
                          <a:rPr lang="en-US" altLang="zh-TW" sz="2000" i="1" dirty="0">
                            <a:latin typeface="Cambria Math" panose="02040503050406030204" pitchFamily="18" charset="0"/>
                            <a:ea typeface="Cambria Math" panose="02040503050406030204" pitchFamily="18" charset="0"/>
                          </a:rPr>
                          <m:t>0,</m:t>
                        </m:r>
                        <m:r>
                          <a:rPr lang="zh-TW" altLang="en-US" sz="2000" i="1" dirty="0">
                            <a:latin typeface="Cambria Math" panose="02040503050406030204" pitchFamily="18" charset="0"/>
                            <a:ea typeface="Cambria Math" panose="02040503050406030204" pitchFamily="18" charset="0"/>
                          </a:rPr>
                          <m:t>𝜋</m:t>
                        </m:r>
                      </m:e>
                    </m:d>
                    <m:r>
                      <a:rPr lang="en-US" altLang="zh-TW" sz="2000" i="1" dirty="0">
                        <a:latin typeface="Cambria Math" panose="02040503050406030204" pitchFamily="18" charset="0"/>
                        <a:ea typeface="Cambria Math" panose="02040503050406030204" pitchFamily="18" charset="0"/>
                      </a:rPr>
                      <m:t>×</m:t>
                    </m:r>
                    <m:d>
                      <m:dPr>
                        <m:ctrlPr>
                          <a:rPr lang="en-US" altLang="zh-TW" sz="2000" i="1" dirty="0">
                            <a:latin typeface="Cambria Math" panose="02040503050406030204" pitchFamily="18" charset="0"/>
                            <a:ea typeface="Cambria Math" panose="02040503050406030204" pitchFamily="18" charset="0"/>
                          </a:rPr>
                        </m:ctrlPr>
                      </m:dPr>
                      <m:e>
                        <m:r>
                          <a:rPr lang="en-US" altLang="zh-TW" sz="2000" i="1" dirty="0">
                            <a:latin typeface="Cambria Math" panose="02040503050406030204" pitchFamily="18" charset="0"/>
                            <a:ea typeface="Cambria Math" panose="02040503050406030204" pitchFamily="18" charset="0"/>
                          </a:rPr>
                          <m:t>−∞,∞</m:t>
                        </m:r>
                      </m:e>
                    </m:d>
                  </m:oMath>
                </a14:m>
                <a:r>
                  <a:rPr lang="en-US" altLang="zh-TW" dirty="0">
                    <a:latin typeface="Times New Roman" panose="02020603050405020304" pitchFamily="18" charset="0"/>
                    <a:cs typeface="Times New Roman" panose="02020603050405020304" pitchFamily="18" charset="0"/>
                  </a:rPr>
                  <a:t>.</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Each pair </a:t>
                </a:r>
                <a14:m>
                  <m:oMath xmlns:m="http://schemas.openxmlformats.org/officeDocument/2006/math">
                    <m:d>
                      <m:dPr>
                        <m:ctrlPr>
                          <a:rPr lang="en-US" altLang="zh-TW" sz="2000" i="1" dirty="0">
                            <a:latin typeface="Cambria Math" panose="02040503050406030204" pitchFamily="18" charset="0"/>
                          </a:rPr>
                        </m:ctrlPr>
                      </m:dPr>
                      <m:e>
                        <m:r>
                          <a:rPr lang="zh-TW" altLang="en-US" sz="2000" i="1" dirty="0">
                            <a:latin typeface="Cambria Math" panose="02040503050406030204" pitchFamily="18" charset="0"/>
                          </a:rPr>
                          <m:t>𝜃</m:t>
                        </m:r>
                        <m:r>
                          <a:rPr lang="en-US" altLang="zh-TW" sz="2000" i="1" dirty="0">
                            <a:latin typeface="Cambria Math" panose="02040503050406030204" pitchFamily="18" charset="0"/>
                          </a:rPr>
                          <m:t>,</m:t>
                        </m:r>
                        <m:r>
                          <a:rPr lang="en-US" altLang="zh-TW" sz="2000" i="1" dirty="0">
                            <a:latin typeface="Cambria Math" panose="02040503050406030204" pitchFamily="18" charset="0"/>
                          </a:rPr>
                          <m:t>𝑝</m:t>
                        </m:r>
                      </m:e>
                    </m:d>
                  </m:oMath>
                </a14:m>
                <a:r>
                  <a:rPr lang="en-US" altLang="zh-TW" dirty="0">
                    <a:latin typeface="Times New Roman" panose="02020603050405020304" pitchFamily="18" charset="0"/>
                    <a:cs typeface="Times New Roman" panose="02020603050405020304" pitchFamily="18" charset="0"/>
                  </a:rPr>
                  <a:t> is associated with a line </a:t>
                </a:r>
                <a14:m>
                  <m:oMath xmlns:m="http://schemas.openxmlformats.org/officeDocument/2006/math">
                    <m:r>
                      <a:rPr lang="en-US" altLang="zh-TW" sz="2000" i="1">
                        <a:latin typeface="Cambria Math" panose="02040503050406030204" pitchFamily="18" charset="0"/>
                      </a:rPr>
                      <m:t>𝑥</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cos</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𝑦</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sin</m:t>
                        </m:r>
                      </m:fName>
                      <m:e>
                        <m:r>
                          <a:rPr lang="zh-TW" altLang="en-US" sz="2000" i="1">
                            <a:latin typeface="Cambria Math" panose="02040503050406030204" pitchFamily="18" charset="0"/>
                          </a:rPr>
                          <m:t>𝜃</m:t>
                        </m:r>
                      </m:e>
                    </m:func>
                    <m:r>
                      <a:rPr lang="en-US" altLang="zh-TW" sz="2000" i="1">
                        <a:latin typeface="Cambria Math" panose="02040503050406030204" pitchFamily="18" charset="0"/>
                      </a:rPr>
                      <m:t>=</m:t>
                    </m:r>
                    <m:r>
                      <a:rPr lang="en-US" altLang="zh-TW" sz="2000" i="1">
                        <a:latin typeface="Cambria Math" panose="02040503050406030204" pitchFamily="18" charset="0"/>
                      </a:rPr>
                      <m:t>𝑝</m:t>
                    </m:r>
                  </m:oMath>
                </a14:m>
                <a:r>
                  <a:rPr lang="en-US" altLang="zh-TW" sz="2100" dirty="0">
                    <a:latin typeface="Times New Roman" panose="02020603050405020304" pitchFamily="18" charset="0"/>
                    <a:cs typeface="Times New Roman" panose="02020603050405020304" pitchFamily="18" charset="0"/>
                  </a:rPr>
                  <a:t>.</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39666"/>
                <a:ext cx="8058150" cy="1891903"/>
              </a:xfrm>
              <a:blipFill>
                <a:blip r:embed="rId3"/>
                <a:stretch>
                  <a:fillRect l="-1740" t="-7074" r="-605"/>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grpSp>
        <p:nvGrpSpPr>
          <p:cNvPr id="56" name="群組 55"/>
          <p:cNvGrpSpPr/>
          <p:nvPr/>
        </p:nvGrpSpPr>
        <p:grpSpPr>
          <a:xfrm>
            <a:off x="4637690" y="4303988"/>
            <a:ext cx="3342290" cy="1938026"/>
            <a:chOff x="3113690" y="4364265"/>
            <a:chExt cx="3342290" cy="1938026"/>
          </a:xfrm>
        </p:grpSpPr>
        <p:cxnSp>
          <p:nvCxnSpPr>
            <p:cNvPr id="5" name="直線接點 4"/>
            <p:cNvCxnSpPr/>
            <p:nvPr/>
          </p:nvCxnSpPr>
          <p:spPr>
            <a:xfrm>
              <a:off x="3113690" y="4540469"/>
              <a:ext cx="1756926" cy="175692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flipV="1">
              <a:off x="3113690" y="4497254"/>
              <a:ext cx="3342290" cy="53476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H="1">
              <a:off x="4570933" y="4364265"/>
              <a:ext cx="302591" cy="193313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3113690" y="4374932"/>
              <a:ext cx="2677537" cy="170630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5480997" y="4364265"/>
              <a:ext cx="747322" cy="193313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3113690" y="5816946"/>
              <a:ext cx="3342290" cy="2226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3207815" y="4374932"/>
              <a:ext cx="46854" cy="192339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3113690" y="5219404"/>
              <a:ext cx="3342290" cy="63973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flipV="1">
              <a:off x="4311650" y="4384086"/>
              <a:ext cx="2144330" cy="1913309"/>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flipV="1">
              <a:off x="3387725" y="4392318"/>
              <a:ext cx="487007" cy="190600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H="1" flipV="1">
              <a:off x="3552825" y="4371473"/>
              <a:ext cx="2749550" cy="19308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a:off x="4187825" y="4382612"/>
              <a:ext cx="1293172" cy="191478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 name="投影片編號版面配置區 1">
            <a:extLst>
              <a:ext uri="{FF2B5EF4-FFF2-40B4-BE49-F238E27FC236}">
                <a16:creationId xmlns:a16="http://schemas.microsoft.com/office/drawing/2014/main" id="{9E5FCE84-D959-4A3E-8B41-E1369EEF63BC}"/>
              </a:ext>
            </a:extLst>
          </p:cNvPr>
          <p:cNvSpPr>
            <a:spLocks noGrp="1"/>
          </p:cNvSpPr>
          <p:nvPr>
            <p:ph type="sldNum" sz="quarter" idx="12"/>
          </p:nvPr>
        </p:nvSpPr>
        <p:spPr/>
        <p:txBody>
          <a:bodyPr/>
          <a:lstStyle/>
          <a:p>
            <a:r>
              <a:rPr lang="en-US" altLang="zh-TW" dirty="0" smtClean="0"/>
              <a:t>112</a:t>
            </a:r>
            <a:endParaRPr lang="zh-TW" altLang="en-US" dirty="0"/>
          </a:p>
        </p:txBody>
      </p:sp>
    </p:spTree>
    <p:extLst>
      <p:ext uri="{BB962C8B-B14F-4D97-AF65-F5344CB8AC3E}">
        <p14:creationId xmlns:p14="http://schemas.microsoft.com/office/powerpoint/2010/main" val="3925577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smtClean="0">
                <a:latin typeface="Times New Roman" panose="02020603050405020304" pitchFamily="18" charset="0"/>
                <a:cs typeface="Times New Roman" panose="02020603050405020304" pitchFamily="18" charset="0"/>
              </a:rPr>
              <a:t>Characterizing Texture</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17914"/>
            <a:ext cx="7886700" cy="4158063"/>
          </a:xfrm>
        </p:spPr>
        <p:txBody>
          <a:bodyPr>
            <a:normAutofit/>
          </a:bodyPr>
          <a:lstStyle/>
          <a:p>
            <a:r>
              <a:rPr lang="en-US" altLang="zh-TW" sz="3200" dirty="0" smtClean="0">
                <a:latin typeface="Times New Roman" panose="02020603050405020304" pitchFamily="18" charset="0"/>
                <a:cs typeface="Times New Roman" panose="02020603050405020304" pitchFamily="18" charset="0"/>
              </a:rPr>
              <a:t>An </a:t>
            </a:r>
            <a:r>
              <a:rPr lang="en-US" altLang="zh-TW" sz="3200" dirty="0">
                <a:latin typeface="Times New Roman" panose="02020603050405020304" pitchFamily="18" charset="0"/>
                <a:cs typeface="Times New Roman" panose="02020603050405020304" pitchFamily="18" charset="0"/>
              </a:rPr>
              <a:t>image texture is described by </a:t>
            </a:r>
          </a:p>
          <a:p>
            <a:pPr lvl="1"/>
            <a:r>
              <a:rPr lang="en-US" altLang="zh-TW" sz="2800" dirty="0">
                <a:latin typeface="Times New Roman" panose="02020603050405020304" pitchFamily="18" charset="0"/>
                <a:cs typeface="Times New Roman" panose="02020603050405020304" pitchFamily="18" charset="0"/>
              </a:rPr>
              <a:t>types of its primitives</a:t>
            </a:r>
          </a:p>
          <a:p>
            <a:pPr lvl="1"/>
            <a:r>
              <a:rPr lang="en-US" altLang="zh-TW" sz="2800" dirty="0">
                <a:latin typeface="Times New Roman" panose="02020603050405020304" pitchFamily="18" charset="0"/>
                <a:cs typeface="Times New Roman" panose="02020603050405020304" pitchFamily="18" charset="0"/>
              </a:rPr>
              <a:t>number of its primitives</a:t>
            </a:r>
          </a:p>
          <a:p>
            <a:pPr lvl="1"/>
            <a:r>
              <a:rPr lang="en-US" altLang="zh-TW" sz="2800" dirty="0">
                <a:latin typeface="Times New Roman" panose="02020603050405020304" pitchFamily="18" charset="0"/>
                <a:cs typeface="Times New Roman" panose="02020603050405020304" pitchFamily="18" charset="0"/>
              </a:rPr>
              <a:t>their spatial organization or layout. </a:t>
            </a:r>
          </a:p>
          <a:p>
            <a:pPr lvl="1"/>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Image texture can be qualitatively evaluated as some properties.</a:t>
            </a:r>
          </a:p>
        </p:txBody>
      </p:sp>
      <p:pic>
        <p:nvPicPr>
          <p:cNvPr id="8" name="圖片 10"/>
          <p:cNvPicPr>
            <a:picLocks noChangeAspect="1"/>
          </p:cNvPicPr>
          <p:nvPr/>
        </p:nvPicPr>
        <p:blipFill rotWithShape="1">
          <a:blip r:embed="rId3"/>
          <a:srcRect l="68090" r="1047" b="66922"/>
          <a:stretch/>
        </p:blipFill>
        <p:spPr>
          <a:xfrm>
            <a:off x="2045494" y="5091419"/>
            <a:ext cx="2586892" cy="1644637"/>
          </a:xfrm>
          <a:prstGeom prst="rect">
            <a:avLst/>
          </a:prstGeom>
        </p:spPr>
      </p:pic>
      <p:pic>
        <p:nvPicPr>
          <p:cNvPr id="9" name="圖片 12"/>
          <p:cNvPicPr>
            <a:picLocks noChangeAspect="1"/>
          </p:cNvPicPr>
          <p:nvPr/>
        </p:nvPicPr>
        <p:blipFill rotWithShape="1">
          <a:blip r:embed="rId3"/>
          <a:srcRect l="68090" t="33628" r="1047" b="41537"/>
          <a:stretch/>
        </p:blipFill>
        <p:spPr>
          <a:xfrm>
            <a:off x="4893469" y="5454499"/>
            <a:ext cx="2586892" cy="1234831"/>
          </a:xfrm>
          <a:prstGeom prst="rect">
            <a:avLst/>
          </a:prstGeom>
        </p:spPr>
      </p:pic>
      <p:pic>
        <p:nvPicPr>
          <p:cNvPr id="11" name="圖片 14"/>
          <p:cNvPicPr>
            <a:picLocks noChangeAspect="1"/>
          </p:cNvPicPr>
          <p:nvPr/>
        </p:nvPicPr>
        <p:blipFill rotWithShape="1">
          <a:blip r:embed="rId3"/>
          <a:srcRect l="68090" t="58780" r="1047" b="1923"/>
          <a:stretch/>
        </p:blipFill>
        <p:spPr>
          <a:xfrm>
            <a:off x="7741444" y="4767629"/>
            <a:ext cx="2586892" cy="1953846"/>
          </a:xfrm>
          <a:prstGeom prst="rect">
            <a:avLst/>
          </a:prstGeom>
        </p:spPr>
      </p:pic>
      <p:sp>
        <p:nvSpPr>
          <p:cNvPr id="4" name="投影片編號版面配置區 3">
            <a:extLst>
              <a:ext uri="{FF2B5EF4-FFF2-40B4-BE49-F238E27FC236}">
                <a16:creationId xmlns:a16="http://schemas.microsoft.com/office/drawing/2014/main" id="{A299F333-97A7-4C58-89B1-2926E9D42328}"/>
              </a:ext>
            </a:extLst>
          </p:cNvPr>
          <p:cNvSpPr>
            <a:spLocks noGrp="1"/>
          </p:cNvSpPr>
          <p:nvPr>
            <p:ph type="sldNum" sz="quarter" idx="12"/>
          </p:nvPr>
        </p:nvSpPr>
        <p:spPr/>
        <p:txBody>
          <a:bodyPr/>
          <a:lstStyle/>
          <a:p>
            <a:r>
              <a:rPr lang="en-US" altLang="zh-TW" dirty="0" smtClean="0"/>
              <a:t>11</a:t>
            </a:r>
            <a:endParaRPr lang="zh-TW" altLang="en-US" dirty="0"/>
          </a:p>
        </p:txBody>
      </p:sp>
    </p:spTree>
    <p:extLst>
      <p:ext uri="{BB962C8B-B14F-4D97-AF65-F5344CB8AC3E}">
        <p14:creationId xmlns:p14="http://schemas.microsoft.com/office/powerpoint/2010/main" val="17417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3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3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3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300"/>
                                        <p:tgtEl>
                                          <p:spTgt spid="8"/>
                                        </p:tgtEl>
                                      </p:cBhvr>
                                    </p:animEffect>
                                  </p:childTnLst>
                                </p:cTn>
                              </p:par>
                              <p:par>
                                <p:cTn id="22" presetID="10" presetClass="entr" presetSubtype="0" fill="hold" nodeType="withEffect">
                                  <p:stCondLst>
                                    <p:cond delay="2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
                                        <p:tgtEl>
                                          <p:spTgt spid="9"/>
                                        </p:tgtEl>
                                      </p:cBhvr>
                                    </p:animEffect>
                                  </p:childTnLst>
                                </p:cTn>
                              </p:par>
                              <p:par>
                                <p:cTn id="25" presetID="10" presetClass="entr" presetSubtype="0" fill="hold" nodeType="withEffect">
                                  <p:stCondLst>
                                    <p:cond delay="4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3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3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4637690" y="4303989"/>
            <a:ext cx="3342290" cy="192339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2152650" y="1739665"/>
                <a:ext cx="8058150" cy="2378730"/>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Occupancy Model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Tessellation is  produced  by a Poisson process of intensity </a:t>
                </a:r>
                <a14:m>
                  <m:oMath xmlns:m="http://schemas.openxmlformats.org/officeDocument/2006/math">
                    <m:r>
                      <a:rPr lang="zh-TW" altLang="en-US" i="1">
                        <a:latin typeface="Cambria Math" panose="02040503050406030204" pitchFamily="18" charset="0"/>
                      </a:rPr>
                      <m:t>𝜆</m:t>
                    </m:r>
                  </m:oMath>
                </a14:m>
                <a:r>
                  <a:rPr lang="en-US" altLang="zh-TW" dirty="0">
                    <a:latin typeface="Times New Roman" panose="02020603050405020304" pitchFamily="18" charset="0"/>
                    <a:cs typeface="Times New Roman" panose="02020603050405020304" pitchFamily="18" charset="0"/>
                  </a:rPr>
                  <a:t>, which plants points in the plane.</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Each point </a:t>
                </a:r>
                <a:r>
                  <a:rPr lang="en-US" altLang="zh-TW" dirty="0" smtClean="0">
                    <a:latin typeface="Times New Roman" panose="02020603050405020304" pitchFamily="18" charset="0"/>
                    <a:cs typeface="Times New Roman" panose="02020603050405020304" pitchFamily="18" charset="0"/>
                  </a:rPr>
                  <a:t>determines </a:t>
                </a:r>
                <a:r>
                  <a:rPr lang="en-US" altLang="zh-TW" dirty="0">
                    <a:latin typeface="Times New Roman" panose="02020603050405020304" pitchFamily="18" charset="0"/>
                    <a:cs typeface="Times New Roman" panose="02020603050405020304" pitchFamily="18" charset="0"/>
                  </a:rPr>
                  <a:t>a cell that consists of all points in the plane closest to the given planted point.</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(Voronoi Diagram)</a:t>
                </a:r>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2152650" y="1739665"/>
                <a:ext cx="8058150" cy="2378730"/>
              </a:xfrm>
              <a:blipFill>
                <a:blip r:embed="rId3"/>
                <a:stretch>
                  <a:fillRect l="-1740" t="-5627" r="-1740" b="-2558"/>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grpSp>
        <p:nvGrpSpPr>
          <p:cNvPr id="4" name="群組 3"/>
          <p:cNvGrpSpPr/>
          <p:nvPr/>
        </p:nvGrpSpPr>
        <p:grpSpPr>
          <a:xfrm>
            <a:off x="5064836" y="4475567"/>
            <a:ext cx="2768080" cy="1673379"/>
            <a:chOff x="3540836" y="4475566"/>
            <a:chExt cx="2768080" cy="1673379"/>
          </a:xfrm>
        </p:grpSpPr>
        <p:sp>
          <p:nvSpPr>
            <p:cNvPr id="2" name="流程圖: 接點 1"/>
            <p:cNvSpPr/>
            <p:nvPr/>
          </p:nvSpPr>
          <p:spPr>
            <a:xfrm>
              <a:off x="3815337" y="4782600"/>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流程圖: 接點 21"/>
            <p:cNvSpPr/>
            <p:nvPr/>
          </p:nvSpPr>
          <p:spPr>
            <a:xfrm>
              <a:off x="4784835" y="451721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流程圖: 接點 23"/>
            <p:cNvSpPr/>
            <p:nvPr/>
          </p:nvSpPr>
          <p:spPr>
            <a:xfrm>
              <a:off x="4559189" y="5557738"/>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流程圖: 接點 25"/>
            <p:cNvSpPr/>
            <p:nvPr/>
          </p:nvSpPr>
          <p:spPr>
            <a:xfrm>
              <a:off x="3540836" y="5459203"/>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流程圖: 接點 26"/>
            <p:cNvSpPr/>
            <p:nvPr/>
          </p:nvSpPr>
          <p:spPr>
            <a:xfrm>
              <a:off x="5441813" y="526568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流程圖: 接點 27"/>
            <p:cNvSpPr/>
            <p:nvPr/>
          </p:nvSpPr>
          <p:spPr>
            <a:xfrm>
              <a:off x="5303946" y="595187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流程圖: 接點 28"/>
            <p:cNvSpPr/>
            <p:nvPr/>
          </p:nvSpPr>
          <p:spPr>
            <a:xfrm>
              <a:off x="6111847" y="447556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5156145" y="4570819"/>
            <a:ext cx="2625374" cy="1555375"/>
            <a:chOff x="3632145" y="4570818"/>
            <a:chExt cx="2625374" cy="1555375"/>
          </a:xfrm>
        </p:grpSpPr>
        <p:cxnSp>
          <p:nvCxnSpPr>
            <p:cNvPr id="8" name="直線接點 7"/>
            <p:cNvCxnSpPr>
              <a:stCxn id="2" idx="1"/>
              <a:endCxn id="24" idx="5"/>
            </p:cNvCxnSpPr>
            <p:nvPr/>
          </p:nvCxnSpPr>
          <p:spPr>
            <a:xfrm>
              <a:off x="3844197" y="4811460"/>
              <a:ext cx="883201" cy="91448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flipV="1">
              <a:off x="3637336" y="4845184"/>
              <a:ext cx="300276" cy="73527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flipV="1">
              <a:off x="3900490" y="4605814"/>
              <a:ext cx="1001174" cy="29098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V="1">
              <a:off x="4657723" y="4604317"/>
              <a:ext cx="236514" cy="107743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3632145" y="5555259"/>
              <a:ext cx="1063779" cy="112885"/>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flipV="1">
              <a:off x="4634030" y="5641351"/>
              <a:ext cx="792401" cy="41504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接點 50"/>
            <p:cNvCxnSpPr/>
            <p:nvPr/>
          </p:nvCxnSpPr>
          <p:spPr>
            <a:xfrm flipH="1">
              <a:off x="5390052" y="5325701"/>
              <a:ext cx="157265" cy="80049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flipV="1">
              <a:off x="4640876" y="5353670"/>
              <a:ext cx="916555" cy="31477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2" name="直線接點 61"/>
            <p:cNvCxnSpPr/>
            <p:nvPr/>
          </p:nvCxnSpPr>
          <p:spPr>
            <a:xfrm>
              <a:off x="4846210" y="4570818"/>
              <a:ext cx="744884" cy="83655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flipV="1">
              <a:off x="4857342" y="4574921"/>
              <a:ext cx="1400177" cy="3678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1" name="直線接點 70"/>
            <p:cNvCxnSpPr/>
            <p:nvPr/>
          </p:nvCxnSpPr>
          <p:spPr>
            <a:xfrm flipV="1">
              <a:off x="5569095" y="4576676"/>
              <a:ext cx="640278" cy="75756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115" name="群組 114"/>
          <p:cNvGrpSpPr/>
          <p:nvPr/>
        </p:nvGrpSpPr>
        <p:grpSpPr>
          <a:xfrm>
            <a:off x="4659862" y="4282341"/>
            <a:ext cx="3326965" cy="1962733"/>
            <a:chOff x="3135861" y="4282340"/>
            <a:chExt cx="3326965" cy="1962733"/>
          </a:xfrm>
        </p:grpSpPr>
        <p:cxnSp>
          <p:nvCxnSpPr>
            <p:cNvPr id="80" name="直線接點 79"/>
            <p:cNvCxnSpPr/>
            <p:nvPr/>
          </p:nvCxnSpPr>
          <p:spPr>
            <a:xfrm flipH="1">
              <a:off x="4163495" y="5073573"/>
              <a:ext cx="320721" cy="30974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1" name="直線接點 80"/>
            <p:cNvCxnSpPr/>
            <p:nvPr/>
          </p:nvCxnSpPr>
          <p:spPr>
            <a:xfrm>
              <a:off x="3135861" y="4957769"/>
              <a:ext cx="1030204" cy="42071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2" name="直線接點 81"/>
            <p:cNvCxnSpPr/>
            <p:nvPr/>
          </p:nvCxnSpPr>
          <p:spPr>
            <a:xfrm>
              <a:off x="4266466" y="4316363"/>
              <a:ext cx="218251" cy="7509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3" name="直線接點 82"/>
            <p:cNvCxnSpPr/>
            <p:nvPr/>
          </p:nvCxnSpPr>
          <p:spPr>
            <a:xfrm>
              <a:off x="4474905" y="5067416"/>
              <a:ext cx="514794" cy="11300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p:nvCxnSpPr>
          <p:spPr>
            <a:xfrm flipH="1">
              <a:off x="4073642" y="5375558"/>
              <a:ext cx="90393" cy="851823"/>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5" name="直線接點 84"/>
            <p:cNvCxnSpPr/>
            <p:nvPr/>
          </p:nvCxnSpPr>
          <p:spPr>
            <a:xfrm flipV="1">
              <a:off x="4838586" y="5656272"/>
              <a:ext cx="308399" cy="58880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p:nvCxnSpPr>
          <p:spPr>
            <a:xfrm flipH="1" flipV="1">
              <a:off x="5151413" y="5663616"/>
              <a:ext cx="1311413" cy="25764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4981234" y="5176950"/>
              <a:ext cx="168872" cy="4917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a:xfrm flipH="1">
              <a:off x="4985025" y="4669086"/>
              <a:ext cx="572405" cy="50968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5542912" y="4282340"/>
              <a:ext cx="10202" cy="38837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a:xfrm>
              <a:off x="5557432" y="4675025"/>
              <a:ext cx="882804" cy="74613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5" name="投影片編號版面配置區 4">
            <a:extLst>
              <a:ext uri="{FF2B5EF4-FFF2-40B4-BE49-F238E27FC236}">
                <a16:creationId xmlns:a16="http://schemas.microsoft.com/office/drawing/2014/main" id="{BD941300-7497-4D01-8DE1-C717823B7F5A}"/>
              </a:ext>
            </a:extLst>
          </p:cNvPr>
          <p:cNvSpPr>
            <a:spLocks noGrp="1"/>
          </p:cNvSpPr>
          <p:nvPr>
            <p:ph type="sldNum" sz="quarter" idx="12"/>
          </p:nvPr>
        </p:nvSpPr>
        <p:spPr/>
        <p:txBody>
          <a:bodyPr/>
          <a:lstStyle/>
          <a:p>
            <a:r>
              <a:rPr lang="en-US" altLang="zh-TW" dirty="0" smtClean="0"/>
              <a:t>113</a:t>
            </a:r>
            <a:endParaRPr lang="zh-TW" altLang="en-US" dirty="0"/>
          </a:p>
        </p:txBody>
      </p:sp>
    </p:spTree>
    <p:extLst>
      <p:ext uri="{BB962C8B-B14F-4D97-AF65-F5344CB8AC3E}">
        <p14:creationId xmlns:p14="http://schemas.microsoft.com/office/powerpoint/2010/main" val="6390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3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3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500"/>
                                        <p:tgtEl>
                                          <p:spTgt spid="115"/>
                                        </p:tgtEl>
                                      </p:cBhvr>
                                    </p:animEffect>
                                  </p:childTnLst>
                                </p:cTn>
                              </p:par>
                              <p:par>
                                <p:cTn id="29" presetID="9" presetClass="emph" presetSubtype="0" nodeType="withEffect">
                                  <p:stCondLst>
                                    <p:cond delay="0"/>
                                  </p:stCondLst>
                                  <p:childTnLst>
                                    <p:set>
                                      <p:cBhvr rctx="PPT">
                                        <p:cTn id="30" dur="indefinite"/>
                                        <p:tgtEl>
                                          <p:spTgt spid="74"/>
                                        </p:tgtEl>
                                        <p:attrNameLst>
                                          <p:attrName>style.opacity</p:attrName>
                                        </p:attrNameLst>
                                      </p:cBhvr>
                                      <p:to>
                                        <p:strVal val="0.25"/>
                                      </p:to>
                                    </p:set>
                                    <p:animEffect filter="image" prLst="opacity: 0.25">
                                      <p:cBhvr rctx="IE">
                                        <p:cTn id="31" dur="indefinite"/>
                                        <p:tgtEl>
                                          <p:spTgt spid="7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8" accel="100000" fill="hold" grpId="1" nodeType="clickEffect">
                                  <p:stCondLst>
                                    <p:cond delay="0"/>
                                  </p:stCondLst>
                                  <p:childTnLst>
                                    <p:anim calcmode="lin" valueType="num">
                                      <p:cBhvr additive="base">
                                        <p:cTn id="35"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6" dur="300"/>
                                        <p:tgtEl>
                                          <p:spTgt spid="3">
                                            <p:txEl>
                                              <p:pRg st="0" end="0"/>
                                            </p:txEl>
                                          </p:spTgt>
                                        </p:tgtEl>
                                        <p:attrNameLst>
                                          <p:attrName>ppt_y</p:attrName>
                                        </p:attrNameLst>
                                      </p:cBhvr>
                                      <p:tavLst>
                                        <p:tav tm="0">
                                          <p:val>
                                            <p:strVal val="ppt_y"/>
                                          </p:val>
                                        </p:tav>
                                        <p:tav tm="100000">
                                          <p:val>
                                            <p:strVal val="ppt_y"/>
                                          </p:val>
                                        </p:tav>
                                      </p:tavLst>
                                    </p:anim>
                                    <p:set>
                                      <p:cBhvr>
                                        <p:cTn id="37" dur="1" fill="hold">
                                          <p:stCondLst>
                                            <p:cond delay="299"/>
                                          </p:stCondLst>
                                        </p:cTn>
                                        <p:tgtEl>
                                          <p:spTgt spid="3">
                                            <p:txEl>
                                              <p:pRg st="0" end="0"/>
                                            </p:txEl>
                                          </p:spTgt>
                                        </p:tgtEl>
                                        <p:attrNameLst>
                                          <p:attrName>style.visibility</p:attrName>
                                        </p:attrNameLst>
                                      </p:cBhvr>
                                      <p:to>
                                        <p:strVal val="hidden"/>
                                      </p:to>
                                    </p:set>
                                  </p:childTnLst>
                                </p:cTn>
                              </p:par>
                              <p:par>
                                <p:cTn id="38" presetID="2" presetClass="exit" presetSubtype="8" accel="100000" fill="hold" grpId="1" nodeType="withEffect">
                                  <p:stCondLst>
                                    <p:cond delay="200"/>
                                  </p:stCondLst>
                                  <p:childTnLst>
                                    <p:anim calcmode="lin" valueType="num">
                                      <p:cBhvr additive="base">
                                        <p:cTn id="39" dur="3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40" dur="300"/>
                                        <p:tgtEl>
                                          <p:spTgt spid="3">
                                            <p:txEl>
                                              <p:pRg st="1" end="1"/>
                                            </p:txEl>
                                          </p:spTgt>
                                        </p:tgtEl>
                                        <p:attrNameLst>
                                          <p:attrName>ppt_y</p:attrName>
                                        </p:attrNameLst>
                                      </p:cBhvr>
                                      <p:tavLst>
                                        <p:tav tm="0">
                                          <p:val>
                                            <p:strVal val="ppt_y"/>
                                          </p:val>
                                        </p:tav>
                                        <p:tav tm="100000">
                                          <p:val>
                                            <p:strVal val="ppt_y"/>
                                          </p:val>
                                        </p:tav>
                                      </p:tavLst>
                                    </p:anim>
                                    <p:set>
                                      <p:cBhvr>
                                        <p:cTn id="41" dur="1" fill="hold">
                                          <p:stCondLst>
                                            <p:cond delay="299"/>
                                          </p:stCondLst>
                                        </p:cTn>
                                        <p:tgtEl>
                                          <p:spTgt spid="3">
                                            <p:txEl>
                                              <p:pRg st="1" end="1"/>
                                            </p:txEl>
                                          </p:spTgt>
                                        </p:tgtEl>
                                        <p:attrNameLst>
                                          <p:attrName>style.visibility</p:attrName>
                                        </p:attrNameLst>
                                      </p:cBhvr>
                                      <p:to>
                                        <p:strVal val="hidden"/>
                                      </p:to>
                                    </p:set>
                                  </p:childTnLst>
                                </p:cTn>
                              </p:par>
                              <p:par>
                                <p:cTn id="42" presetID="2" presetClass="exit" presetSubtype="8" accel="100000" fill="hold" grpId="1" nodeType="withEffect">
                                  <p:stCondLst>
                                    <p:cond delay="400"/>
                                  </p:stCondLst>
                                  <p:childTnLst>
                                    <p:anim calcmode="lin" valueType="num">
                                      <p:cBhvr additive="base">
                                        <p:cTn id="43"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44" dur="300"/>
                                        <p:tgtEl>
                                          <p:spTgt spid="3">
                                            <p:txEl>
                                              <p:pRg st="2" end="2"/>
                                            </p:txEl>
                                          </p:spTgt>
                                        </p:tgtEl>
                                        <p:attrNameLst>
                                          <p:attrName>ppt_y</p:attrName>
                                        </p:attrNameLst>
                                      </p:cBhvr>
                                      <p:tavLst>
                                        <p:tav tm="0">
                                          <p:val>
                                            <p:strVal val="ppt_y"/>
                                          </p:val>
                                        </p:tav>
                                        <p:tav tm="100000">
                                          <p:val>
                                            <p:strVal val="ppt_y"/>
                                          </p:val>
                                        </p:tav>
                                      </p:tavLst>
                                    </p:anim>
                                    <p:set>
                                      <p:cBhvr>
                                        <p:cTn id="45" dur="1" fill="hold">
                                          <p:stCondLst>
                                            <p:cond delay="2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矩形 356"/>
          <p:cNvSpPr/>
          <p:nvPr/>
        </p:nvSpPr>
        <p:spPr>
          <a:xfrm>
            <a:off x="4637690" y="4303989"/>
            <a:ext cx="3342290" cy="192339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58" name="群組 357"/>
          <p:cNvGrpSpPr/>
          <p:nvPr/>
        </p:nvGrpSpPr>
        <p:grpSpPr>
          <a:xfrm>
            <a:off x="5064836" y="4475567"/>
            <a:ext cx="2768080" cy="1673379"/>
            <a:chOff x="3540836" y="4475566"/>
            <a:chExt cx="2768080" cy="1673379"/>
          </a:xfrm>
        </p:grpSpPr>
        <p:sp>
          <p:nvSpPr>
            <p:cNvPr id="359" name="流程圖: 接點 358"/>
            <p:cNvSpPr/>
            <p:nvPr/>
          </p:nvSpPr>
          <p:spPr>
            <a:xfrm>
              <a:off x="3815337" y="4782600"/>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0" name="流程圖: 接點 359"/>
            <p:cNvSpPr/>
            <p:nvPr/>
          </p:nvSpPr>
          <p:spPr>
            <a:xfrm>
              <a:off x="4784835" y="451721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1" name="流程圖: 接點 360"/>
            <p:cNvSpPr/>
            <p:nvPr/>
          </p:nvSpPr>
          <p:spPr>
            <a:xfrm>
              <a:off x="4559189" y="5557738"/>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2" name="流程圖: 接點 361"/>
            <p:cNvSpPr/>
            <p:nvPr/>
          </p:nvSpPr>
          <p:spPr>
            <a:xfrm>
              <a:off x="3540836" y="5459203"/>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3" name="流程圖: 接點 362"/>
            <p:cNvSpPr/>
            <p:nvPr/>
          </p:nvSpPr>
          <p:spPr>
            <a:xfrm>
              <a:off x="5441813" y="5265684"/>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4" name="流程圖: 接點 363"/>
            <p:cNvSpPr/>
            <p:nvPr/>
          </p:nvSpPr>
          <p:spPr>
            <a:xfrm>
              <a:off x="5303946" y="595187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5" name="流程圖: 接點 364"/>
            <p:cNvSpPr/>
            <p:nvPr/>
          </p:nvSpPr>
          <p:spPr>
            <a:xfrm>
              <a:off x="6111847" y="4475566"/>
              <a:ext cx="197069" cy="19706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66" name="群組 365"/>
          <p:cNvGrpSpPr/>
          <p:nvPr/>
        </p:nvGrpSpPr>
        <p:grpSpPr>
          <a:xfrm>
            <a:off x="5156145" y="4570819"/>
            <a:ext cx="2625374" cy="1555375"/>
            <a:chOff x="3632145" y="4570818"/>
            <a:chExt cx="2625374" cy="1555375"/>
          </a:xfrm>
        </p:grpSpPr>
        <p:cxnSp>
          <p:nvCxnSpPr>
            <p:cNvPr id="367" name="直線接點 366"/>
            <p:cNvCxnSpPr>
              <a:stCxn id="359" idx="1"/>
              <a:endCxn id="361" idx="5"/>
            </p:cNvCxnSpPr>
            <p:nvPr/>
          </p:nvCxnSpPr>
          <p:spPr>
            <a:xfrm>
              <a:off x="3844197" y="4811460"/>
              <a:ext cx="883201" cy="91448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68" name="直線接點 367"/>
            <p:cNvCxnSpPr/>
            <p:nvPr/>
          </p:nvCxnSpPr>
          <p:spPr>
            <a:xfrm flipV="1">
              <a:off x="3637336" y="4845184"/>
              <a:ext cx="300276" cy="73527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69" name="直線接點 368"/>
            <p:cNvCxnSpPr/>
            <p:nvPr/>
          </p:nvCxnSpPr>
          <p:spPr>
            <a:xfrm flipV="1">
              <a:off x="3900490" y="4605814"/>
              <a:ext cx="1001174" cy="290988"/>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0" name="直線接點 369"/>
            <p:cNvCxnSpPr/>
            <p:nvPr/>
          </p:nvCxnSpPr>
          <p:spPr>
            <a:xfrm flipV="1">
              <a:off x="4657723" y="4604317"/>
              <a:ext cx="236514" cy="107743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1" name="直線接點 370"/>
            <p:cNvCxnSpPr/>
            <p:nvPr/>
          </p:nvCxnSpPr>
          <p:spPr>
            <a:xfrm>
              <a:off x="3632145" y="5555259"/>
              <a:ext cx="1063779" cy="112885"/>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2" name="直線接點 371"/>
            <p:cNvCxnSpPr/>
            <p:nvPr/>
          </p:nvCxnSpPr>
          <p:spPr>
            <a:xfrm flipH="1" flipV="1">
              <a:off x="4634030" y="5641351"/>
              <a:ext cx="792401" cy="415040"/>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3" name="直線接點 372"/>
            <p:cNvCxnSpPr/>
            <p:nvPr/>
          </p:nvCxnSpPr>
          <p:spPr>
            <a:xfrm flipH="1">
              <a:off x="5390052" y="5325701"/>
              <a:ext cx="157265" cy="80049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4" name="直線接點 373"/>
            <p:cNvCxnSpPr/>
            <p:nvPr/>
          </p:nvCxnSpPr>
          <p:spPr>
            <a:xfrm flipV="1">
              <a:off x="4640876" y="5353670"/>
              <a:ext cx="916555" cy="314777"/>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5" name="直線接點 374"/>
            <p:cNvCxnSpPr/>
            <p:nvPr/>
          </p:nvCxnSpPr>
          <p:spPr>
            <a:xfrm>
              <a:off x="4846210" y="4570818"/>
              <a:ext cx="744884" cy="83655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6" name="直線接點 375"/>
            <p:cNvCxnSpPr/>
            <p:nvPr/>
          </p:nvCxnSpPr>
          <p:spPr>
            <a:xfrm flipV="1">
              <a:off x="4857342" y="4574921"/>
              <a:ext cx="1400177" cy="36782"/>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77" name="直線接點 376"/>
            <p:cNvCxnSpPr/>
            <p:nvPr/>
          </p:nvCxnSpPr>
          <p:spPr>
            <a:xfrm flipV="1">
              <a:off x="5569095" y="4576676"/>
              <a:ext cx="640278" cy="757563"/>
            </a:xfrm>
            <a:prstGeom prst="line">
              <a:avLst/>
            </a:prstGeom>
            <a:ln w="952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grpSp>
        <p:nvGrpSpPr>
          <p:cNvPr id="378" name="群組 377"/>
          <p:cNvGrpSpPr/>
          <p:nvPr/>
        </p:nvGrpSpPr>
        <p:grpSpPr>
          <a:xfrm>
            <a:off x="4659862" y="4282341"/>
            <a:ext cx="3326965" cy="1962733"/>
            <a:chOff x="3135861" y="4282340"/>
            <a:chExt cx="3326965" cy="1962733"/>
          </a:xfrm>
        </p:grpSpPr>
        <p:cxnSp>
          <p:nvCxnSpPr>
            <p:cNvPr id="379" name="直線接點 378"/>
            <p:cNvCxnSpPr/>
            <p:nvPr/>
          </p:nvCxnSpPr>
          <p:spPr>
            <a:xfrm flipH="1">
              <a:off x="4163495" y="5073573"/>
              <a:ext cx="320721" cy="30974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0" name="直線接點 379"/>
            <p:cNvCxnSpPr/>
            <p:nvPr/>
          </p:nvCxnSpPr>
          <p:spPr>
            <a:xfrm>
              <a:off x="3135861" y="4957769"/>
              <a:ext cx="1030204" cy="42071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1" name="直線接點 380"/>
            <p:cNvCxnSpPr/>
            <p:nvPr/>
          </p:nvCxnSpPr>
          <p:spPr>
            <a:xfrm>
              <a:off x="4266466" y="4316363"/>
              <a:ext cx="218251" cy="7509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2" name="直線接點 381"/>
            <p:cNvCxnSpPr/>
            <p:nvPr/>
          </p:nvCxnSpPr>
          <p:spPr>
            <a:xfrm>
              <a:off x="4474905" y="5067416"/>
              <a:ext cx="514794" cy="11300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3" name="直線接點 382"/>
            <p:cNvCxnSpPr/>
            <p:nvPr/>
          </p:nvCxnSpPr>
          <p:spPr>
            <a:xfrm flipH="1">
              <a:off x="4073642" y="5375558"/>
              <a:ext cx="90393" cy="851823"/>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4" name="直線接點 383"/>
            <p:cNvCxnSpPr/>
            <p:nvPr/>
          </p:nvCxnSpPr>
          <p:spPr>
            <a:xfrm flipV="1">
              <a:off x="4838586" y="5656272"/>
              <a:ext cx="308399" cy="58880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5" name="直線接點 384"/>
            <p:cNvCxnSpPr/>
            <p:nvPr/>
          </p:nvCxnSpPr>
          <p:spPr>
            <a:xfrm flipH="1" flipV="1">
              <a:off x="5151413" y="5663616"/>
              <a:ext cx="1311413" cy="25764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6" name="直線接點 385"/>
            <p:cNvCxnSpPr/>
            <p:nvPr/>
          </p:nvCxnSpPr>
          <p:spPr>
            <a:xfrm>
              <a:off x="4981234" y="5176950"/>
              <a:ext cx="168872" cy="49171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7" name="直線接點 386"/>
            <p:cNvCxnSpPr/>
            <p:nvPr/>
          </p:nvCxnSpPr>
          <p:spPr>
            <a:xfrm flipH="1">
              <a:off x="4985025" y="4669086"/>
              <a:ext cx="572405" cy="50968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8" name="直線接點 387"/>
            <p:cNvCxnSpPr/>
            <p:nvPr/>
          </p:nvCxnSpPr>
          <p:spPr>
            <a:xfrm>
              <a:off x="5542912" y="4282340"/>
              <a:ext cx="10202" cy="388378"/>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89" name="直線接點 388"/>
            <p:cNvCxnSpPr/>
            <p:nvPr/>
          </p:nvCxnSpPr>
          <p:spPr>
            <a:xfrm>
              <a:off x="5557432" y="4675025"/>
              <a:ext cx="882804" cy="74613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3" name="內容版面配置區 2"/>
          <p:cNvSpPr>
            <a:spLocks noGrp="1"/>
          </p:cNvSpPr>
          <p:nvPr>
            <p:ph idx="1"/>
          </p:nvPr>
        </p:nvSpPr>
        <p:spPr>
          <a:xfrm>
            <a:off x="2152650" y="1739666"/>
            <a:ext cx="8058150" cy="2251725"/>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Delaunay Model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A line segmentation is drawn between each pair of planted points whose corresponding cells in the occupancy model share a common border segment.</a:t>
            </a:r>
            <a:endParaRPr lang="en-US" altLang="zh-TW" sz="2100" dirty="0">
              <a:latin typeface="Times New Roman" panose="02020603050405020304" pitchFamily="18" charset="0"/>
              <a:cs typeface="Times New Roman" panose="02020603050405020304" pitchFamily="18" charset="0"/>
            </a:endParaRP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Random Mosaic Models</a:t>
            </a:r>
            <a:endParaRPr lang="zh-TW" altLang="en-US" dirty="0">
              <a:latin typeface="Times New Roman" panose="02020603050405020304" pitchFamily="18" charset="0"/>
              <a:cs typeface="Times New Roman" panose="02020603050405020304" pitchFamily="18" charset="0"/>
            </a:endParaRPr>
          </a:p>
        </p:txBody>
      </p:sp>
      <p:grpSp>
        <p:nvGrpSpPr>
          <p:cNvPr id="312" name="群組 311"/>
          <p:cNvGrpSpPr/>
          <p:nvPr/>
        </p:nvGrpSpPr>
        <p:grpSpPr>
          <a:xfrm>
            <a:off x="5155714" y="4553210"/>
            <a:ext cx="2628193" cy="1480005"/>
            <a:chOff x="3631713" y="4553209"/>
            <a:chExt cx="2628193" cy="1480005"/>
          </a:xfrm>
        </p:grpSpPr>
        <p:cxnSp>
          <p:nvCxnSpPr>
            <p:cNvPr id="313" name="直線接點 312"/>
            <p:cNvCxnSpPr/>
            <p:nvPr/>
          </p:nvCxnSpPr>
          <p:spPr>
            <a:xfrm>
              <a:off x="3948788" y="4922776"/>
              <a:ext cx="753982" cy="780691"/>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4" name="直線接點 313"/>
            <p:cNvCxnSpPr/>
            <p:nvPr/>
          </p:nvCxnSpPr>
          <p:spPr>
            <a:xfrm flipV="1">
              <a:off x="3631713" y="4925628"/>
              <a:ext cx="269112" cy="658967"/>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5" name="直線接點 314"/>
            <p:cNvCxnSpPr/>
            <p:nvPr/>
          </p:nvCxnSpPr>
          <p:spPr>
            <a:xfrm flipV="1">
              <a:off x="3924441" y="4619334"/>
              <a:ext cx="941206" cy="273559"/>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6" name="直線接點 315"/>
            <p:cNvCxnSpPr/>
            <p:nvPr/>
          </p:nvCxnSpPr>
          <p:spPr>
            <a:xfrm flipV="1">
              <a:off x="4645279" y="4672618"/>
              <a:ext cx="228805" cy="104231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7" name="直線接點 316"/>
            <p:cNvCxnSpPr/>
            <p:nvPr/>
          </p:nvCxnSpPr>
          <p:spPr>
            <a:xfrm>
              <a:off x="3664130" y="5557810"/>
              <a:ext cx="1014203" cy="107624"/>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8" name="直線接點 317"/>
            <p:cNvCxnSpPr/>
            <p:nvPr/>
          </p:nvCxnSpPr>
          <p:spPr>
            <a:xfrm flipH="1" flipV="1">
              <a:off x="4615021" y="5633672"/>
              <a:ext cx="750198" cy="392936"/>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19" name="直線接點 318"/>
            <p:cNvCxnSpPr/>
            <p:nvPr/>
          </p:nvCxnSpPr>
          <p:spPr>
            <a:xfrm flipH="1">
              <a:off x="5413046" y="5334239"/>
              <a:ext cx="137321" cy="69897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0" name="直線接點 319"/>
            <p:cNvCxnSpPr/>
            <p:nvPr/>
          </p:nvCxnSpPr>
          <p:spPr>
            <a:xfrm flipV="1">
              <a:off x="4689088" y="5327308"/>
              <a:ext cx="940022" cy="322837"/>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1" name="直線接點 320"/>
            <p:cNvCxnSpPr/>
            <p:nvPr/>
          </p:nvCxnSpPr>
          <p:spPr>
            <a:xfrm>
              <a:off x="4905333" y="4636466"/>
              <a:ext cx="705453" cy="792270"/>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2" name="直線接點 321"/>
            <p:cNvCxnSpPr/>
            <p:nvPr/>
          </p:nvCxnSpPr>
          <p:spPr>
            <a:xfrm flipV="1">
              <a:off x="4838065" y="4574939"/>
              <a:ext cx="1421841" cy="37352"/>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323" name="直線接點 322"/>
            <p:cNvCxnSpPr/>
            <p:nvPr/>
          </p:nvCxnSpPr>
          <p:spPr>
            <a:xfrm flipV="1">
              <a:off x="5521898" y="4553209"/>
              <a:ext cx="703019" cy="831795"/>
            </a:xfrm>
            <a:prstGeom prst="line">
              <a:avLst/>
            </a:prstGeom>
            <a:ln w="1905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390" name="矩形 389"/>
          <p:cNvSpPr/>
          <p:nvPr/>
        </p:nvSpPr>
        <p:spPr>
          <a:xfrm>
            <a:off x="3716653" y="3991629"/>
            <a:ext cx="4930140" cy="2583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C7D0FABE-1684-4BC9-8F72-70025DA5B772}"/>
              </a:ext>
            </a:extLst>
          </p:cNvPr>
          <p:cNvSpPr>
            <a:spLocks noGrp="1"/>
          </p:cNvSpPr>
          <p:nvPr>
            <p:ph type="sldNum" sz="quarter" idx="12"/>
          </p:nvPr>
        </p:nvSpPr>
        <p:spPr/>
        <p:txBody>
          <a:bodyPr/>
          <a:lstStyle/>
          <a:p>
            <a:r>
              <a:rPr lang="en-US" altLang="zh-TW" dirty="0" smtClean="0"/>
              <a:t>114</a:t>
            </a:r>
            <a:endParaRPr lang="zh-TW" altLang="en-US" dirty="0"/>
          </a:p>
        </p:txBody>
      </p:sp>
    </p:spTree>
    <p:extLst>
      <p:ext uri="{BB962C8B-B14F-4D97-AF65-F5344CB8AC3E}">
        <p14:creationId xmlns:p14="http://schemas.microsoft.com/office/powerpoint/2010/main" val="109817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66"/>
                                        </p:tgtEl>
                                        <p:attrNameLst>
                                          <p:attrName>style.opacity</p:attrName>
                                        </p:attrNameLst>
                                      </p:cBhvr>
                                      <p:to>
                                        <p:strVal val="0.25"/>
                                      </p:to>
                                    </p:set>
                                    <p:animEffect filter="image" prLst="opacity: 0.25">
                                      <p:cBhvr rctx="IE">
                                        <p:cTn id="7" dur="indefinite"/>
                                        <p:tgtEl>
                                          <p:spTgt spid="36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3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left)">
                                      <p:cBhvr>
                                        <p:cTn id="13" dur="3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300"/>
                                  </p:stCondLst>
                                  <p:childTnLst>
                                    <p:set>
                                      <p:cBhvr rctx="PPT">
                                        <p:cTn id="17" dur="indefinite"/>
                                        <p:tgtEl>
                                          <p:spTgt spid="378"/>
                                        </p:tgtEl>
                                        <p:attrNameLst>
                                          <p:attrName>style.opacity</p:attrName>
                                        </p:attrNameLst>
                                      </p:cBhvr>
                                      <p:to>
                                        <p:strVal val="0.1"/>
                                      </p:to>
                                    </p:set>
                                    <p:animEffect filter="image" prLst="opacity: 0.1">
                                      <p:cBhvr rctx="IE">
                                        <p:cTn id="18" dur="indefinite"/>
                                        <p:tgtEl>
                                          <p:spTgt spid="378"/>
                                        </p:tgtEl>
                                      </p:cBhvr>
                                    </p:animEffect>
                                  </p:childTnLst>
                                </p:cTn>
                              </p:par>
                              <p:par>
                                <p:cTn id="19" presetID="10" presetClass="exit" presetSubtype="0" fill="hold" nodeType="withEffect">
                                  <p:stCondLst>
                                    <p:cond delay="1000"/>
                                  </p:stCondLst>
                                  <p:childTnLst>
                                    <p:animEffect transition="out" filter="fade">
                                      <p:cBhvr>
                                        <p:cTn id="20" dur="500"/>
                                        <p:tgtEl>
                                          <p:spTgt spid="366"/>
                                        </p:tgtEl>
                                      </p:cBhvr>
                                    </p:animEffect>
                                    <p:set>
                                      <p:cBhvr>
                                        <p:cTn id="21" dur="1" fill="hold">
                                          <p:stCondLst>
                                            <p:cond delay="499"/>
                                          </p:stCondLst>
                                        </p:cTn>
                                        <p:tgtEl>
                                          <p:spTgt spid="36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12"/>
                                        </p:tgtEl>
                                        <p:attrNameLst>
                                          <p:attrName>style.visibility</p:attrName>
                                        </p:attrNameLst>
                                      </p:cBhvr>
                                      <p:to>
                                        <p:strVal val="visible"/>
                                      </p:to>
                                    </p:set>
                                    <p:animEffect transition="in" filter="fade">
                                      <p:cBhvr>
                                        <p:cTn id="24" dur="1000"/>
                                        <p:tgtEl>
                                          <p:spTgt spid="31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8" accel="100000" fill="hold" grpId="1" nodeType="clickEffect">
                                  <p:stCondLst>
                                    <p:cond delay="0"/>
                                  </p:stCondLst>
                                  <p:childTnLst>
                                    <p:anim calcmode="lin" valueType="num">
                                      <p:cBhvr additive="base">
                                        <p:cTn id="28"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29" dur="300"/>
                                        <p:tgtEl>
                                          <p:spTgt spid="3">
                                            <p:txEl>
                                              <p:pRg st="0" end="0"/>
                                            </p:txEl>
                                          </p:spTgt>
                                        </p:tgtEl>
                                        <p:attrNameLst>
                                          <p:attrName>ppt_y</p:attrName>
                                        </p:attrNameLst>
                                      </p:cBhvr>
                                      <p:tavLst>
                                        <p:tav tm="0">
                                          <p:val>
                                            <p:strVal val="ppt_y"/>
                                          </p:val>
                                        </p:tav>
                                        <p:tav tm="100000">
                                          <p:val>
                                            <p:strVal val="ppt_y"/>
                                          </p:val>
                                        </p:tav>
                                      </p:tavLst>
                                    </p:anim>
                                    <p:set>
                                      <p:cBhvr>
                                        <p:cTn id="30" dur="1" fill="hold">
                                          <p:stCondLst>
                                            <p:cond delay="299"/>
                                          </p:stCondLst>
                                        </p:cTn>
                                        <p:tgtEl>
                                          <p:spTgt spid="3">
                                            <p:txEl>
                                              <p:pRg st="0" end="0"/>
                                            </p:txEl>
                                          </p:spTgt>
                                        </p:tgtEl>
                                        <p:attrNameLst>
                                          <p:attrName>style.visibility</p:attrName>
                                        </p:attrNameLst>
                                      </p:cBhvr>
                                      <p:to>
                                        <p:strVal val="hidden"/>
                                      </p:to>
                                    </p:set>
                                  </p:childTnLst>
                                </p:cTn>
                              </p:par>
                              <p:par>
                                <p:cTn id="31" presetID="2" presetClass="exit" presetSubtype="8" accel="100000" fill="hold" grpId="1" nodeType="withEffect">
                                  <p:stCondLst>
                                    <p:cond delay="200"/>
                                  </p:stCondLst>
                                  <p:childTnLst>
                                    <p:anim calcmode="lin" valueType="num">
                                      <p:cBhvr additive="base">
                                        <p:cTn id="32" dur="3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33" dur="300"/>
                                        <p:tgtEl>
                                          <p:spTgt spid="3">
                                            <p:txEl>
                                              <p:pRg st="1" end="1"/>
                                            </p:txEl>
                                          </p:spTgt>
                                        </p:tgtEl>
                                        <p:attrNameLst>
                                          <p:attrName>ppt_y</p:attrName>
                                        </p:attrNameLst>
                                      </p:cBhvr>
                                      <p:tavLst>
                                        <p:tav tm="0">
                                          <p:val>
                                            <p:strVal val="ppt_y"/>
                                          </p:val>
                                        </p:tav>
                                        <p:tav tm="100000">
                                          <p:val>
                                            <p:strVal val="ppt_y"/>
                                          </p:val>
                                        </p:tav>
                                      </p:tavLst>
                                    </p:anim>
                                    <p:set>
                                      <p:cBhvr>
                                        <p:cTn id="34" dur="1" fill="hold">
                                          <p:stCondLst>
                                            <p:cond delay="299"/>
                                          </p:stCondLst>
                                        </p:cTn>
                                        <p:tgtEl>
                                          <p:spTgt spid="3">
                                            <p:txEl>
                                              <p:pRg st="1" end="1"/>
                                            </p:txEl>
                                          </p:spTgt>
                                        </p:tgtEl>
                                        <p:attrNameLst>
                                          <p:attrName>style.visibility</p:attrName>
                                        </p:attrNameLst>
                                      </p:cBhvr>
                                      <p:to>
                                        <p:strVal val="hidden"/>
                                      </p:to>
                                    </p:set>
                                  </p:childTnLst>
                                </p:cTn>
                              </p:par>
                              <p:par>
                                <p:cTn id="35" presetID="10" presetClass="entr" presetSubtype="0" fill="hold" grpId="0" nodeType="withEffect">
                                  <p:stCondLst>
                                    <p:cond delay="200"/>
                                  </p:stCondLst>
                                  <p:childTnLst>
                                    <p:set>
                                      <p:cBhvr>
                                        <p:cTn id="36" dur="1" fill="hold">
                                          <p:stCondLst>
                                            <p:cond delay="0"/>
                                          </p:stCondLst>
                                        </p:cTn>
                                        <p:tgtEl>
                                          <p:spTgt spid="390"/>
                                        </p:tgtEl>
                                        <p:attrNameLst>
                                          <p:attrName>style.visibility</p:attrName>
                                        </p:attrNameLst>
                                      </p:cBhvr>
                                      <p:to>
                                        <p:strVal val="visible"/>
                                      </p:to>
                                    </p:set>
                                    <p:animEffect transition="in" filter="fade">
                                      <p:cBhvr>
                                        <p:cTn id="37" dur="5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9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2" name="橢圓 221"/>
          <p:cNvSpPr/>
          <p:nvPr/>
        </p:nvSpPr>
        <p:spPr>
          <a:xfrm>
            <a:off x="7636274"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3" name="橢圓 222"/>
          <p:cNvSpPr/>
          <p:nvPr/>
        </p:nvSpPr>
        <p:spPr>
          <a:xfrm>
            <a:off x="8084607" y="2597625"/>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7590188"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08" name="矩形 207"/>
          <p:cNvSpPr/>
          <p:nvPr/>
        </p:nvSpPr>
        <p:spPr>
          <a:xfrm>
            <a:off x="7923537" y="2485186"/>
            <a:ext cx="2388059" cy="33593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圓角矩形圖說文字 142"/>
          <p:cNvSpPr/>
          <p:nvPr/>
        </p:nvSpPr>
        <p:spPr>
          <a:xfrm>
            <a:off x="7290540" y="2034266"/>
            <a:ext cx="2376952" cy="295861"/>
          </a:xfrm>
          <a:prstGeom prst="wedgeRoundRectCallout">
            <a:avLst>
              <a:gd name="adj1" fmla="val -33407"/>
              <a:gd name="adj2" fmla="val 85258"/>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Random Mosaic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6" name="圓角矩形圖說文字 145"/>
          <p:cNvSpPr/>
          <p:nvPr/>
        </p:nvSpPr>
        <p:spPr>
          <a:xfrm>
            <a:off x="7779318" y="1746320"/>
            <a:ext cx="2129928"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Structural Approach to Texture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3" name="矩形 112"/>
          <p:cNvSpPr/>
          <p:nvPr/>
        </p:nvSpPr>
        <p:spPr>
          <a:xfrm>
            <a:off x="8448676" y="2849357"/>
            <a:ext cx="1460571" cy="90420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F3A04456-AFDA-478B-9E9C-CA8C9A13C57C}"/>
              </a:ext>
            </a:extLst>
          </p:cNvPr>
          <p:cNvSpPr>
            <a:spLocks noGrp="1"/>
          </p:cNvSpPr>
          <p:nvPr>
            <p:ph type="sldNum" sz="quarter" idx="12"/>
          </p:nvPr>
        </p:nvSpPr>
        <p:spPr/>
        <p:txBody>
          <a:bodyPr/>
          <a:lstStyle/>
          <a:p>
            <a:r>
              <a:rPr lang="en-US" altLang="zh-TW" dirty="0" smtClean="0"/>
              <a:t>115</a:t>
            </a:r>
            <a:endParaRPr lang="zh-TW" altLang="en-US" dirty="0"/>
          </a:p>
        </p:txBody>
      </p:sp>
    </p:spTree>
    <p:extLst>
      <p:ext uri="{BB962C8B-B14F-4D97-AF65-F5344CB8AC3E}">
        <p14:creationId xmlns:p14="http://schemas.microsoft.com/office/powerpoint/2010/main" val="26338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wipe(left)">
                                      <p:cBhvr>
                                        <p:cTn id="11" dur="500"/>
                                        <p:tgtEl>
                                          <p:spTgt spid="154"/>
                                        </p:tgtEl>
                                      </p:cBhvr>
                                    </p:animEffect>
                                  </p:childTnLst>
                                </p:cTn>
                              </p:par>
                              <p:par>
                                <p:cTn id="12" presetID="37" presetClass="entr" presetSubtype="0" fill="hold" grpId="1" nodeType="with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1000"/>
                                        <p:tgtEl>
                                          <p:spTgt spid="153"/>
                                        </p:tgtEl>
                                      </p:cBhvr>
                                    </p:animEffect>
                                    <p:anim calcmode="lin" valueType="num">
                                      <p:cBhvr>
                                        <p:cTn id="15" dur="1000" fill="hold"/>
                                        <p:tgtEl>
                                          <p:spTgt spid="153"/>
                                        </p:tgtEl>
                                        <p:attrNameLst>
                                          <p:attrName>ppt_x</p:attrName>
                                        </p:attrNameLst>
                                      </p:cBhvr>
                                      <p:tavLst>
                                        <p:tav tm="0">
                                          <p:val>
                                            <p:strVal val="#ppt_x"/>
                                          </p:val>
                                        </p:tav>
                                        <p:tav tm="100000">
                                          <p:val>
                                            <p:strVal val="#ppt_x"/>
                                          </p:val>
                                        </p:tav>
                                      </p:tavLst>
                                    </p:anim>
                                    <p:anim calcmode="lin" valueType="num">
                                      <p:cBhvr>
                                        <p:cTn id="16" dur="900" decel="100000" fill="hold"/>
                                        <p:tgtEl>
                                          <p:spTgt spid="15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8" presetID="22" presetClass="entr" presetSubtype="1" fill="hold" grpId="1" nodeType="withEffect">
                                  <p:stCondLst>
                                    <p:cond delay="0"/>
                                  </p:stCondLst>
                                  <p:childTnLst>
                                    <p:set>
                                      <p:cBhvr>
                                        <p:cTn id="19" dur="1" fill="hold">
                                          <p:stCondLst>
                                            <p:cond delay="0"/>
                                          </p:stCondLst>
                                        </p:cTn>
                                        <p:tgtEl>
                                          <p:spTgt spid="128"/>
                                        </p:tgtEl>
                                        <p:attrNameLst>
                                          <p:attrName>style.visibility</p:attrName>
                                        </p:attrNameLst>
                                      </p:cBhvr>
                                      <p:to>
                                        <p:strVal val="visible"/>
                                      </p:to>
                                    </p:set>
                                    <p:animEffect transition="in" filter="wipe(up)">
                                      <p:cBhvr>
                                        <p:cTn id="20" dur="500"/>
                                        <p:tgtEl>
                                          <p:spTgt spid="128"/>
                                        </p:tgtEl>
                                      </p:cBhvr>
                                    </p:animEffect>
                                  </p:childTnLst>
                                </p:cTn>
                              </p:par>
                              <p:par>
                                <p:cTn id="21" presetID="22" presetClass="entr" presetSubtype="1" fill="hold" grpId="1" nodeType="withEffect">
                                  <p:stCondLst>
                                    <p:cond delay="0"/>
                                  </p:stCondLst>
                                  <p:childTnLst>
                                    <p:set>
                                      <p:cBhvr>
                                        <p:cTn id="22" dur="1" fill="hold">
                                          <p:stCondLst>
                                            <p:cond delay="0"/>
                                          </p:stCondLst>
                                        </p:cTn>
                                        <p:tgtEl>
                                          <p:spTgt spid="129"/>
                                        </p:tgtEl>
                                        <p:attrNameLst>
                                          <p:attrName>style.visibility</p:attrName>
                                        </p:attrNameLst>
                                      </p:cBhvr>
                                      <p:to>
                                        <p:strVal val="visible"/>
                                      </p:to>
                                    </p:set>
                                    <p:animEffect transition="in" filter="wipe(up)">
                                      <p:cBhvr>
                                        <p:cTn id="23" dur="500"/>
                                        <p:tgtEl>
                                          <p:spTgt spid="129"/>
                                        </p:tgtEl>
                                      </p:cBhvr>
                                    </p:animEffect>
                                  </p:childTnLst>
                                </p:cTn>
                              </p:par>
                              <p:par>
                                <p:cTn id="24" presetID="22" presetClass="entr" presetSubtype="1" fill="hold" grpId="1"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wipe(up)">
                                      <p:cBhvr>
                                        <p:cTn id="26" dur="500"/>
                                        <p:tgtEl>
                                          <p:spTgt spid="130"/>
                                        </p:tgtEl>
                                      </p:cBhvr>
                                    </p:animEffect>
                                  </p:childTnLst>
                                </p:cTn>
                              </p:par>
                              <p:par>
                                <p:cTn id="27" presetID="41" presetClass="entr" presetSubtype="0" fill="hold" grpId="0" nodeType="withEffect">
                                  <p:stCondLst>
                                    <p:cond delay="0"/>
                                  </p:stCondLst>
                                  <p:childTnLst>
                                    <p:set>
                                      <p:cBhvr>
                                        <p:cTn id="28" dur="1" fill="hold">
                                          <p:stCondLst>
                                            <p:cond delay="0"/>
                                          </p:stCondLst>
                                        </p:cTn>
                                        <p:tgtEl>
                                          <p:spTgt spid="143"/>
                                        </p:tgtEl>
                                        <p:attrNameLst>
                                          <p:attrName>style.visibility</p:attrName>
                                        </p:attrNameLst>
                                      </p:cBhvr>
                                      <p:to>
                                        <p:strVal val="visible"/>
                                      </p:to>
                                    </p:set>
                                    <p:anim calcmode="lin" valueType="num">
                                      <p:cBhvr>
                                        <p:cTn id="29" dur="300" fill="hold"/>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30" dur="300" fill="hold"/>
                                        <p:tgtEl>
                                          <p:spTgt spid="143"/>
                                        </p:tgtEl>
                                        <p:attrNameLst>
                                          <p:attrName>ppt_y</p:attrName>
                                        </p:attrNameLst>
                                      </p:cBhvr>
                                      <p:tavLst>
                                        <p:tav tm="0">
                                          <p:val>
                                            <p:strVal val="#ppt_y"/>
                                          </p:val>
                                        </p:tav>
                                        <p:tav tm="100000">
                                          <p:val>
                                            <p:strVal val="#ppt_y"/>
                                          </p:val>
                                        </p:tav>
                                      </p:tavLst>
                                    </p:anim>
                                    <p:anim calcmode="lin" valueType="num">
                                      <p:cBhvr>
                                        <p:cTn id="31" dur="300" fill="hold"/>
                                        <p:tgtEl>
                                          <p:spTgt spid="143"/>
                                        </p:tgtEl>
                                        <p:attrNameLst>
                                          <p:attrName>ppt_h</p:attrName>
                                        </p:attrNameLst>
                                      </p:cBhvr>
                                      <p:tavLst>
                                        <p:tav tm="0">
                                          <p:val>
                                            <p:strVal val="#ppt_h/10"/>
                                          </p:val>
                                        </p:tav>
                                        <p:tav tm="50000">
                                          <p:val>
                                            <p:strVal val="#ppt_h+.01"/>
                                          </p:val>
                                        </p:tav>
                                        <p:tav tm="100000">
                                          <p:val>
                                            <p:strVal val="#ppt_h"/>
                                          </p:val>
                                        </p:tav>
                                      </p:tavLst>
                                    </p:anim>
                                    <p:anim calcmode="lin" valueType="num">
                                      <p:cBhvr>
                                        <p:cTn id="32" dur="300" fill="hold"/>
                                        <p:tgtEl>
                                          <p:spTgt spid="143"/>
                                        </p:tgtEl>
                                        <p:attrNameLst>
                                          <p:attrName>ppt_w</p:attrName>
                                        </p:attrNameLst>
                                      </p:cBhvr>
                                      <p:tavLst>
                                        <p:tav tm="0">
                                          <p:val>
                                            <p:strVal val="#ppt_w/10"/>
                                          </p:val>
                                        </p:tav>
                                        <p:tav tm="50000">
                                          <p:val>
                                            <p:strVal val="#ppt_w+.01"/>
                                          </p:val>
                                        </p:tav>
                                        <p:tav tm="100000">
                                          <p:val>
                                            <p:strVal val="#ppt_w"/>
                                          </p:val>
                                        </p:tav>
                                      </p:tavLst>
                                    </p:anim>
                                    <p:animEffect transition="in" filter="fade">
                                      <p:cBhvr>
                                        <p:cTn id="33" dur="300" tmFilter="0,0; .5, 1; 1, 1"/>
                                        <p:tgtEl>
                                          <p:spTgt spid="1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2"/>
                                        </p:tgtEl>
                                        <p:attrNameLst>
                                          <p:attrName>style.visibility</p:attrName>
                                        </p:attrNameLst>
                                      </p:cBhvr>
                                      <p:to>
                                        <p:strVal val="visible"/>
                                      </p:to>
                                    </p:set>
                                    <p:animEffect transition="in" filter="fade">
                                      <p:cBhvr>
                                        <p:cTn id="36" dur="300"/>
                                        <p:tgtEl>
                                          <p:spTgt spid="222"/>
                                        </p:tgtEl>
                                      </p:cBhvr>
                                    </p:animEffect>
                                  </p:childTnLst>
                                </p:cTn>
                              </p:par>
                            </p:childTnLst>
                          </p:cTn>
                        </p:par>
                        <p:par>
                          <p:cTn id="37" fill="hold">
                            <p:stCondLst>
                              <p:cond delay="1000"/>
                            </p:stCondLst>
                            <p:childTnLst>
                              <p:par>
                                <p:cTn id="38"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9" dur="1000" fill="hold"/>
                                        <p:tgtEl>
                                          <p:spTgt spid="143"/>
                                        </p:tgtEl>
                                      </p:cBhvr>
                                      <p:by x="104000" y="104000"/>
                                    </p:animScale>
                                  </p:childTnLst>
                                </p:cTn>
                              </p:par>
                            </p:childTnLst>
                          </p:cTn>
                        </p:par>
                      </p:childTnLst>
                    </p:cTn>
                  </p:par>
                  <p:par>
                    <p:cTn id="40" fill="hold">
                      <p:stCondLst>
                        <p:cond delay="indefinite"/>
                      </p:stCondLst>
                      <p:childTnLst>
                        <p:par>
                          <p:cTn id="41" fill="hold">
                            <p:stCondLst>
                              <p:cond delay="0"/>
                            </p:stCondLst>
                            <p:childTnLst>
                              <p:par>
                                <p:cTn id="42" presetID="41" presetClass="exit" presetSubtype="0" fill="hold" grpId="1" nodeType="clickEffect">
                                  <p:stCondLst>
                                    <p:cond delay="0"/>
                                  </p:stCondLst>
                                  <p:childTnLst>
                                    <p:anim calcmode="lin" valueType="num">
                                      <p:cBhvr>
                                        <p:cTn id="43" dur="200"/>
                                        <p:tgtEl>
                                          <p:spTgt spid="143"/>
                                        </p:tgtEl>
                                        <p:attrNameLst>
                                          <p:attrName>ppt_x</p:attrName>
                                        </p:attrNameLst>
                                      </p:cBhvr>
                                      <p:tavLst>
                                        <p:tav tm="0">
                                          <p:val>
                                            <p:strVal val="ppt_x"/>
                                          </p:val>
                                        </p:tav>
                                        <p:tav tm="50000">
                                          <p:val>
                                            <p:strVal val="ppt_x+.1"/>
                                          </p:val>
                                        </p:tav>
                                        <p:tav tm="100000">
                                          <p:val>
                                            <p:strVal val="ppt_x"/>
                                          </p:val>
                                        </p:tav>
                                      </p:tavLst>
                                    </p:anim>
                                    <p:anim calcmode="lin" valueType="num">
                                      <p:cBhvr>
                                        <p:cTn id="44" dur="200"/>
                                        <p:tgtEl>
                                          <p:spTgt spid="143"/>
                                        </p:tgtEl>
                                        <p:attrNameLst>
                                          <p:attrName>ppt_y</p:attrName>
                                        </p:attrNameLst>
                                      </p:cBhvr>
                                      <p:tavLst>
                                        <p:tav tm="0">
                                          <p:val>
                                            <p:strVal val="ppt_y"/>
                                          </p:val>
                                        </p:tav>
                                        <p:tav tm="100000">
                                          <p:val>
                                            <p:strVal val="ppt_y"/>
                                          </p:val>
                                        </p:tav>
                                      </p:tavLst>
                                    </p:anim>
                                    <p:anim calcmode="lin" valueType="num">
                                      <p:cBhvr>
                                        <p:cTn id="45" dur="200"/>
                                        <p:tgtEl>
                                          <p:spTgt spid="143"/>
                                        </p:tgtEl>
                                        <p:attrNameLst>
                                          <p:attrName>ppt_h</p:attrName>
                                        </p:attrNameLst>
                                      </p:cBhvr>
                                      <p:tavLst>
                                        <p:tav tm="0">
                                          <p:val>
                                            <p:strVal val="ppt_h"/>
                                          </p:val>
                                        </p:tav>
                                        <p:tav tm="50000">
                                          <p:val>
                                            <p:strVal val="ppt_h+.01"/>
                                          </p:val>
                                        </p:tav>
                                        <p:tav tm="100000">
                                          <p:val>
                                            <p:strVal val="ppt_h/10"/>
                                          </p:val>
                                        </p:tav>
                                      </p:tavLst>
                                    </p:anim>
                                    <p:anim calcmode="lin" valueType="num">
                                      <p:cBhvr>
                                        <p:cTn id="46" dur="200"/>
                                        <p:tgtEl>
                                          <p:spTgt spid="143"/>
                                        </p:tgtEl>
                                        <p:attrNameLst>
                                          <p:attrName>ppt_w</p:attrName>
                                        </p:attrNameLst>
                                      </p:cBhvr>
                                      <p:tavLst>
                                        <p:tav tm="0">
                                          <p:val>
                                            <p:strVal val="ppt_w"/>
                                          </p:val>
                                        </p:tav>
                                        <p:tav tm="50000">
                                          <p:val>
                                            <p:strVal val="ppt_w+.01"/>
                                          </p:val>
                                        </p:tav>
                                        <p:tav tm="100000">
                                          <p:val>
                                            <p:strVal val="ppt_w/10"/>
                                          </p:val>
                                        </p:tav>
                                      </p:tavLst>
                                    </p:anim>
                                    <p:animEffect transition="out" filter="fade">
                                      <p:cBhvr>
                                        <p:cTn id="47" dur="200" tmFilter="0,0; .5, 0; 1, 1"/>
                                        <p:tgtEl>
                                          <p:spTgt spid="143"/>
                                        </p:tgtEl>
                                      </p:cBhvr>
                                    </p:animEffect>
                                    <p:set>
                                      <p:cBhvr>
                                        <p:cTn id="48" dur="1" fill="hold">
                                          <p:stCondLst>
                                            <p:cond delay="199"/>
                                          </p:stCondLst>
                                        </p:cTn>
                                        <p:tgtEl>
                                          <p:spTgt spid="1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300"/>
                                        <p:tgtEl>
                                          <p:spTgt spid="222"/>
                                        </p:tgtEl>
                                      </p:cBhvr>
                                    </p:animEffect>
                                    <p:set>
                                      <p:cBhvr>
                                        <p:cTn id="51" dur="1" fill="hold">
                                          <p:stCondLst>
                                            <p:cond delay="299"/>
                                          </p:stCondLst>
                                        </p:cTn>
                                        <p:tgtEl>
                                          <p:spTgt spid="222"/>
                                        </p:tgtEl>
                                        <p:attrNameLst>
                                          <p:attrName>style.visibility</p:attrName>
                                        </p:attrNameLst>
                                      </p:cBhvr>
                                      <p:to>
                                        <p:strVal val="hidden"/>
                                      </p:to>
                                    </p:set>
                                  </p:childTnLst>
                                </p:cTn>
                              </p:par>
                            </p:childTnLst>
                          </p:cTn>
                        </p:par>
                        <p:par>
                          <p:cTn id="52" fill="hold">
                            <p:stCondLst>
                              <p:cond delay="300"/>
                            </p:stCondLst>
                            <p:childTnLst>
                              <p:par>
                                <p:cTn id="53" presetID="63" presetClass="path" presetSubtype="0" decel="100000" fill="hold" grpId="1" nodeType="afterEffect">
                                  <p:stCondLst>
                                    <p:cond delay="0"/>
                                  </p:stCondLst>
                                  <p:childTnLst>
                                    <p:animMotion origin="layout" path="M -1.94444E-6 4.44444E-6 L 0.05365 4.44444E-6 " pathEditMode="relative" rAng="0" ptsTypes="AA">
                                      <p:cBhvr>
                                        <p:cTn id="54" dur="700" fill="hold"/>
                                        <p:tgtEl>
                                          <p:spTgt spid="208"/>
                                        </p:tgtEl>
                                        <p:attrNameLst>
                                          <p:attrName>ppt_x</p:attrName>
                                          <p:attrName>ppt_y</p:attrName>
                                        </p:attrNameLst>
                                      </p:cBhvr>
                                      <p:rCtr x="2674" y="0"/>
                                    </p:animMotion>
                                  </p:childTnLst>
                                </p:cTn>
                              </p:par>
                              <p:par>
                                <p:cTn id="55" presetID="63" presetClass="path" presetSubtype="0" decel="100000" fill="hold" grpId="2" nodeType="withEffect">
                                  <p:stCondLst>
                                    <p:cond delay="0"/>
                                  </p:stCondLst>
                                  <p:childTnLst>
                                    <p:animMotion origin="layout" path="M 1.66667E-6 -2.59259E-6 L 0.04913 -2.59259E-6 " pathEditMode="relative" rAng="0" ptsTypes="AA">
                                      <p:cBhvr>
                                        <p:cTn id="56" dur="700" fill="hold"/>
                                        <p:tgtEl>
                                          <p:spTgt spid="153"/>
                                        </p:tgtEl>
                                        <p:attrNameLst>
                                          <p:attrName>ppt_x</p:attrName>
                                          <p:attrName>ppt_y</p:attrName>
                                        </p:attrNameLst>
                                      </p:cBhvr>
                                      <p:rCtr x="2448" y="0"/>
                                    </p:animMotion>
                                  </p:childTnLst>
                                </p:cTn>
                              </p:par>
                            </p:childTnLst>
                          </p:cTn>
                        </p:par>
                        <p:par>
                          <p:cTn id="57" fill="hold">
                            <p:stCondLst>
                              <p:cond delay="1000"/>
                            </p:stCondLst>
                            <p:childTnLst>
                              <p:par>
                                <p:cTn id="58" presetID="41" presetClass="entr" presetSubtype="0" fill="hold" grpId="0" nodeType="afterEffect">
                                  <p:stCondLst>
                                    <p:cond delay="0"/>
                                  </p:stCondLst>
                                  <p:childTnLst>
                                    <p:set>
                                      <p:cBhvr>
                                        <p:cTn id="59" dur="1" fill="hold">
                                          <p:stCondLst>
                                            <p:cond delay="0"/>
                                          </p:stCondLst>
                                        </p:cTn>
                                        <p:tgtEl>
                                          <p:spTgt spid="146"/>
                                        </p:tgtEl>
                                        <p:attrNameLst>
                                          <p:attrName>style.visibility</p:attrName>
                                        </p:attrNameLst>
                                      </p:cBhvr>
                                      <p:to>
                                        <p:strVal val="visible"/>
                                      </p:to>
                                    </p:set>
                                    <p:anim calcmode="lin" valueType="num">
                                      <p:cBhvr>
                                        <p:cTn id="60"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61" dur="300" fill="hold"/>
                                        <p:tgtEl>
                                          <p:spTgt spid="146"/>
                                        </p:tgtEl>
                                        <p:attrNameLst>
                                          <p:attrName>ppt_y</p:attrName>
                                        </p:attrNameLst>
                                      </p:cBhvr>
                                      <p:tavLst>
                                        <p:tav tm="0">
                                          <p:val>
                                            <p:strVal val="#ppt_y"/>
                                          </p:val>
                                        </p:tav>
                                        <p:tav tm="100000">
                                          <p:val>
                                            <p:strVal val="#ppt_y"/>
                                          </p:val>
                                        </p:tav>
                                      </p:tavLst>
                                    </p:anim>
                                    <p:anim calcmode="lin" valueType="num">
                                      <p:cBhvr>
                                        <p:cTn id="62"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63"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64" dur="300" tmFilter="0,0; .5, 1; 1, 1"/>
                                        <p:tgtEl>
                                          <p:spTgt spid="14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3"/>
                                        </p:tgtEl>
                                        <p:attrNameLst>
                                          <p:attrName>style.visibility</p:attrName>
                                        </p:attrNameLst>
                                      </p:cBhvr>
                                      <p:to>
                                        <p:strVal val="visible"/>
                                      </p:to>
                                    </p:set>
                                    <p:animEffect transition="in" filter="fade">
                                      <p:cBhvr>
                                        <p:cTn id="67" dur="300"/>
                                        <p:tgtEl>
                                          <p:spTgt spid="223"/>
                                        </p:tgtEl>
                                      </p:cBhvr>
                                    </p:animEffect>
                                  </p:childTnLst>
                                </p:cTn>
                              </p:par>
                            </p:childTnLst>
                          </p:cTn>
                        </p:par>
                        <p:par>
                          <p:cTn id="68" fill="hold">
                            <p:stCondLst>
                              <p:cond delay="1300"/>
                            </p:stCondLst>
                            <p:childTnLst>
                              <p:par>
                                <p:cTn id="69"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70" dur="1000" fill="hold"/>
                                        <p:tgtEl>
                                          <p:spTgt spid="146"/>
                                        </p:tgtEl>
                                      </p:cBhvr>
                                      <p:by x="104000" y="104000"/>
                                    </p:animScale>
                                  </p:childTnLst>
                                </p:cTn>
                              </p:par>
                            </p:childTnLst>
                          </p:cTn>
                        </p:par>
                      </p:childTnLst>
                    </p:cTn>
                  </p:par>
                  <p:par>
                    <p:cTn id="71" fill="hold">
                      <p:stCondLst>
                        <p:cond delay="indefinite"/>
                      </p:stCondLst>
                      <p:childTnLst>
                        <p:par>
                          <p:cTn id="72" fill="hold">
                            <p:stCondLst>
                              <p:cond delay="0"/>
                            </p:stCondLst>
                            <p:childTnLst>
                              <p:par>
                                <p:cTn id="73" presetID="41" presetClass="exit" presetSubtype="0" fill="hold" grpId="1" nodeType="clickEffect">
                                  <p:stCondLst>
                                    <p:cond delay="0"/>
                                  </p:stCondLst>
                                  <p:childTnLst>
                                    <p:anim calcmode="lin" valueType="num">
                                      <p:cBhvr>
                                        <p:cTn id="74" dur="200"/>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75" dur="200"/>
                                        <p:tgtEl>
                                          <p:spTgt spid="146"/>
                                        </p:tgtEl>
                                        <p:attrNameLst>
                                          <p:attrName>ppt_y</p:attrName>
                                        </p:attrNameLst>
                                      </p:cBhvr>
                                      <p:tavLst>
                                        <p:tav tm="0">
                                          <p:val>
                                            <p:strVal val="ppt_y"/>
                                          </p:val>
                                        </p:tav>
                                        <p:tav tm="100000">
                                          <p:val>
                                            <p:strVal val="ppt_y"/>
                                          </p:val>
                                        </p:tav>
                                      </p:tavLst>
                                    </p:anim>
                                    <p:anim calcmode="lin" valueType="num">
                                      <p:cBhvr>
                                        <p:cTn id="76" dur="200"/>
                                        <p:tgtEl>
                                          <p:spTgt spid="146"/>
                                        </p:tgtEl>
                                        <p:attrNameLst>
                                          <p:attrName>ppt_h</p:attrName>
                                        </p:attrNameLst>
                                      </p:cBhvr>
                                      <p:tavLst>
                                        <p:tav tm="0">
                                          <p:val>
                                            <p:strVal val="ppt_h"/>
                                          </p:val>
                                        </p:tav>
                                        <p:tav tm="50000">
                                          <p:val>
                                            <p:strVal val="ppt_h+.01"/>
                                          </p:val>
                                        </p:tav>
                                        <p:tav tm="100000">
                                          <p:val>
                                            <p:strVal val="ppt_h/10"/>
                                          </p:val>
                                        </p:tav>
                                      </p:tavLst>
                                    </p:anim>
                                    <p:anim calcmode="lin" valueType="num">
                                      <p:cBhvr>
                                        <p:cTn id="77" dur="200"/>
                                        <p:tgtEl>
                                          <p:spTgt spid="146"/>
                                        </p:tgtEl>
                                        <p:attrNameLst>
                                          <p:attrName>ppt_w</p:attrName>
                                        </p:attrNameLst>
                                      </p:cBhvr>
                                      <p:tavLst>
                                        <p:tav tm="0">
                                          <p:val>
                                            <p:strVal val="ppt_w"/>
                                          </p:val>
                                        </p:tav>
                                        <p:tav tm="50000">
                                          <p:val>
                                            <p:strVal val="ppt_w+.01"/>
                                          </p:val>
                                        </p:tav>
                                        <p:tav tm="100000">
                                          <p:val>
                                            <p:strVal val="ppt_w/10"/>
                                          </p:val>
                                        </p:tav>
                                      </p:tavLst>
                                    </p:anim>
                                    <p:animEffect transition="out" filter="fade">
                                      <p:cBhvr>
                                        <p:cTn id="78" dur="200" tmFilter="0,0; .5, 0; 1, 1"/>
                                        <p:tgtEl>
                                          <p:spTgt spid="146"/>
                                        </p:tgtEl>
                                      </p:cBhvr>
                                    </p:animEffect>
                                    <p:set>
                                      <p:cBhvr>
                                        <p:cTn id="79" dur="1" fill="hold">
                                          <p:stCondLst>
                                            <p:cond delay="199"/>
                                          </p:stCondLst>
                                        </p:cTn>
                                        <p:tgtEl>
                                          <p:spTgt spid="14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300"/>
                                        <p:tgtEl>
                                          <p:spTgt spid="223"/>
                                        </p:tgtEl>
                                      </p:cBhvr>
                                    </p:animEffect>
                                    <p:set>
                                      <p:cBhvr>
                                        <p:cTn id="82" dur="1" fill="hold">
                                          <p:stCondLst>
                                            <p:cond delay="299"/>
                                          </p:stCondLst>
                                        </p:cTn>
                                        <p:tgtEl>
                                          <p:spTgt spid="223"/>
                                        </p:tgtEl>
                                        <p:attrNameLst>
                                          <p:attrName>style.visibility</p:attrName>
                                        </p:attrNameLst>
                                      </p:cBhvr>
                                      <p:to>
                                        <p:strVal val="hidden"/>
                                      </p:to>
                                    </p:set>
                                  </p:childTnLst>
                                </p:cTn>
                              </p:par>
                              <p:par>
                                <p:cTn id="83" presetID="37" presetClass="exit" presetSubtype="0" fill="hold" grpId="0" nodeType="withEffect">
                                  <p:stCondLst>
                                    <p:cond delay="0"/>
                                  </p:stCondLst>
                                  <p:childTnLst>
                                    <p:animEffect transition="out" filter="fade">
                                      <p:cBhvr>
                                        <p:cTn id="84" dur="500"/>
                                        <p:tgtEl>
                                          <p:spTgt spid="153"/>
                                        </p:tgtEl>
                                      </p:cBhvr>
                                    </p:animEffect>
                                    <p:anim calcmode="lin" valueType="num">
                                      <p:cBhvr>
                                        <p:cTn id="85" dur="500"/>
                                        <p:tgtEl>
                                          <p:spTgt spid="153"/>
                                        </p:tgtEl>
                                        <p:attrNameLst>
                                          <p:attrName>ppt_x</p:attrName>
                                        </p:attrNameLst>
                                      </p:cBhvr>
                                      <p:tavLst>
                                        <p:tav tm="0">
                                          <p:val>
                                            <p:strVal val="ppt_x"/>
                                          </p:val>
                                        </p:tav>
                                        <p:tav tm="100000">
                                          <p:val>
                                            <p:strVal val="ppt_x"/>
                                          </p:val>
                                        </p:tav>
                                      </p:tavLst>
                                    </p:anim>
                                    <p:anim calcmode="lin" valueType="num">
                                      <p:cBhvr>
                                        <p:cTn id="86" dur="50" decel="100000"/>
                                        <p:tgtEl>
                                          <p:spTgt spid="153"/>
                                        </p:tgtEl>
                                        <p:attrNameLst>
                                          <p:attrName>ppt_y</p:attrName>
                                        </p:attrNameLst>
                                      </p:cBhvr>
                                      <p:tavLst>
                                        <p:tav tm="0">
                                          <p:val>
                                            <p:strVal val="ppt_y"/>
                                          </p:val>
                                        </p:tav>
                                        <p:tav tm="100000">
                                          <p:val>
                                            <p:strVal val="ppt_y-.03"/>
                                          </p:val>
                                        </p:tav>
                                      </p:tavLst>
                                    </p:anim>
                                    <p:anim calcmode="lin" valueType="num">
                                      <p:cBhvr>
                                        <p:cTn id="87" dur="450" accel="100000">
                                          <p:stCondLst>
                                            <p:cond delay="50"/>
                                          </p:stCondLst>
                                        </p:cTn>
                                        <p:tgtEl>
                                          <p:spTgt spid="153"/>
                                        </p:tgtEl>
                                        <p:attrNameLst>
                                          <p:attrName>ppt_y</p:attrName>
                                        </p:attrNameLst>
                                      </p:cBhvr>
                                      <p:tavLst>
                                        <p:tav tm="0">
                                          <p:val>
                                            <p:strVal val="ppt_y"/>
                                          </p:val>
                                        </p:tav>
                                        <p:tav tm="100000">
                                          <p:val>
                                            <p:strVal val="ppt_y+1"/>
                                          </p:val>
                                        </p:tav>
                                      </p:tavLst>
                                    </p:anim>
                                    <p:set>
                                      <p:cBhvr>
                                        <p:cTn id="88" dur="1" fill="hold">
                                          <p:stCondLst>
                                            <p:cond delay="499"/>
                                          </p:stCondLst>
                                        </p:cTn>
                                        <p:tgtEl>
                                          <p:spTgt spid="153"/>
                                        </p:tgtEl>
                                        <p:attrNameLst>
                                          <p:attrName>style.visibility</p:attrName>
                                        </p:attrNameLst>
                                      </p:cBhvr>
                                      <p:to>
                                        <p:strVal val="hidden"/>
                                      </p:to>
                                    </p:set>
                                  </p:childTnLst>
                                </p:cTn>
                              </p:par>
                              <p:par>
                                <p:cTn id="89" presetID="22" presetClass="exit" presetSubtype="8" fill="hold" nodeType="withEffect">
                                  <p:stCondLst>
                                    <p:cond delay="0"/>
                                  </p:stCondLst>
                                  <p:childTnLst>
                                    <p:animEffect transition="out" filter="wipe(left)">
                                      <p:cBhvr>
                                        <p:cTn id="90" dur="1000"/>
                                        <p:tgtEl>
                                          <p:spTgt spid="154"/>
                                        </p:tgtEl>
                                      </p:cBhvr>
                                    </p:animEffect>
                                    <p:set>
                                      <p:cBhvr>
                                        <p:cTn id="91" dur="1" fill="hold">
                                          <p:stCondLst>
                                            <p:cond delay="999"/>
                                          </p:stCondLst>
                                        </p:cTn>
                                        <p:tgtEl>
                                          <p:spTgt spid="154"/>
                                        </p:tgtEl>
                                        <p:attrNameLst>
                                          <p:attrName>style.visibility</p:attrName>
                                        </p:attrNameLst>
                                      </p:cBhvr>
                                      <p:to>
                                        <p:strVal val="hidden"/>
                                      </p:to>
                                    </p:set>
                                  </p:childTnLst>
                                </p:cTn>
                              </p:par>
                              <p:par>
                                <p:cTn id="92" presetID="22" presetClass="exit" presetSubtype="4" fill="hold" grpId="0" nodeType="withEffect">
                                  <p:stCondLst>
                                    <p:cond delay="0"/>
                                  </p:stCondLst>
                                  <p:childTnLst>
                                    <p:animEffect transition="out" filter="wipe(down)">
                                      <p:cBhvr>
                                        <p:cTn id="93" dur="500"/>
                                        <p:tgtEl>
                                          <p:spTgt spid="128"/>
                                        </p:tgtEl>
                                      </p:cBhvr>
                                    </p:animEffect>
                                    <p:set>
                                      <p:cBhvr>
                                        <p:cTn id="94" dur="1" fill="hold">
                                          <p:stCondLst>
                                            <p:cond delay="499"/>
                                          </p:stCondLst>
                                        </p:cTn>
                                        <p:tgtEl>
                                          <p:spTgt spid="128"/>
                                        </p:tgtEl>
                                        <p:attrNameLst>
                                          <p:attrName>style.visibility</p:attrName>
                                        </p:attrNameLst>
                                      </p:cBhvr>
                                      <p:to>
                                        <p:strVal val="hidden"/>
                                      </p:to>
                                    </p:set>
                                  </p:childTnLst>
                                </p:cTn>
                              </p:par>
                              <p:par>
                                <p:cTn id="95" presetID="22" presetClass="exit" presetSubtype="4" fill="hold" grpId="0" nodeType="withEffect">
                                  <p:stCondLst>
                                    <p:cond delay="300"/>
                                  </p:stCondLst>
                                  <p:childTnLst>
                                    <p:animEffect transition="out" filter="wipe(down)">
                                      <p:cBhvr>
                                        <p:cTn id="96" dur="500"/>
                                        <p:tgtEl>
                                          <p:spTgt spid="129"/>
                                        </p:tgtEl>
                                      </p:cBhvr>
                                    </p:animEffect>
                                    <p:set>
                                      <p:cBhvr>
                                        <p:cTn id="97" dur="1" fill="hold">
                                          <p:stCondLst>
                                            <p:cond delay="499"/>
                                          </p:stCondLst>
                                        </p:cTn>
                                        <p:tgtEl>
                                          <p:spTgt spid="129"/>
                                        </p:tgtEl>
                                        <p:attrNameLst>
                                          <p:attrName>style.visibility</p:attrName>
                                        </p:attrNameLst>
                                      </p:cBhvr>
                                      <p:to>
                                        <p:strVal val="hidden"/>
                                      </p:to>
                                    </p:set>
                                  </p:childTnLst>
                                </p:cTn>
                              </p:par>
                              <p:par>
                                <p:cTn id="98" presetID="22" presetClass="exit" presetSubtype="4" fill="hold" grpId="0" nodeType="withEffect">
                                  <p:stCondLst>
                                    <p:cond delay="500"/>
                                  </p:stCondLst>
                                  <p:childTnLst>
                                    <p:animEffect transition="out" filter="wipe(down)">
                                      <p:cBhvr>
                                        <p:cTn id="99" dur="500"/>
                                        <p:tgtEl>
                                          <p:spTgt spid="130"/>
                                        </p:tgtEl>
                                      </p:cBhvr>
                                    </p:animEffect>
                                    <p:set>
                                      <p:cBhvr>
                                        <p:cTn id="100"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2" grpId="0" animBg="1"/>
      <p:bldP spid="222" grpId="1" animBg="1"/>
      <p:bldP spid="223" grpId="0" animBg="1"/>
      <p:bldP spid="223" grpId="1" animBg="1"/>
      <p:bldP spid="153" grpId="0" animBg="1"/>
      <p:bldP spid="153" grpId="1" animBg="1"/>
      <p:bldP spid="153" grpId="2" animBg="1"/>
      <p:bldP spid="208" grpId="0" animBg="1"/>
      <p:bldP spid="208" grpId="1" animBg="1"/>
      <p:bldP spid="143" grpId="0" animBg="1"/>
      <p:bldP spid="143" grpId="1" animBg="1"/>
      <p:bldP spid="143" grpId="2" animBg="1"/>
      <p:bldP spid="146" grpId="0" animBg="1"/>
      <p:bldP spid="146" grpId="1" animBg="1"/>
      <p:bldP spid="146" grpId="2" animBg="1"/>
      <p:bldP spid="11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613235"/>
            <a:ext cx="8237558" cy="2264279"/>
          </a:xfrm>
        </p:spPr>
        <p:txBody>
          <a:bodyPr numCol="1">
            <a:normAutofit fontScale="92500" lnSpcReduction="10000"/>
          </a:bodyPr>
          <a:lstStyle/>
          <a:p>
            <a:r>
              <a:rPr lang="en-US" altLang="zh-TW" sz="3200" dirty="0">
                <a:latin typeface="Times New Roman" panose="02020603050405020304" pitchFamily="18" charset="0"/>
                <a:cs typeface="Times New Roman" panose="02020603050405020304" pitchFamily="18" charset="0"/>
              </a:rPr>
              <a:t>Pure structural models: </a:t>
            </a:r>
          </a:p>
          <a:p>
            <a:pPr marL="783000" lvl="1" indent="-4572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primitive in regular repetitive spatial arrangements. </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To describe the texture, describe the primitive and the placement rules</a:t>
            </a:r>
            <a:endParaRPr lang="en-US" altLang="zh-TW" dirty="0">
              <a:latin typeface="Times New Roman" panose="02020603050405020304" pitchFamily="18" charset="0"/>
              <a:cs typeface="Times New Roman" panose="02020603050405020304" pitchFamily="18" charset="0"/>
            </a:endParaRP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1981201" y="365127"/>
            <a:ext cx="8686800"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Structural Approaches to Texture Models</a:t>
            </a:r>
            <a:endParaRPr lang="zh-TW" altLang="en-US" sz="3600" dirty="0">
              <a:latin typeface="Times New Roman" panose="02020603050405020304" pitchFamily="18" charset="0"/>
              <a:cs typeface="Times New Roman" panose="02020603050405020304" pitchFamily="18" charset="0"/>
            </a:endParaRPr>
          </a:p>
        </p:txBody>
      </p:sp>
      <p:pic>
        <p:nvPicPr>
          <p:cNvPr id="10" name="Picture 4" descr="D95"/>
          <p:cNvPicPr>
            <a:picLocks noChangeAspect="1" noChangeArrowheads="1"/>
          </p:cNvPicPr>
          <p:nvPr/>
        </p:nvPicPr>
        <p:blipFill rotWithShape="1">
          <a:blip r:embed="rId3">
            <a:extLst>
              <a:ext uri="{28A0092B-C50C-407E-A947-70E740481C1C}">
                <a14:useLocalDpi xmlns:a14="http://schemas.microsoft.com/office/drawing/2010/main" val="0"/>
              </a:ext>
            </a:extLst>
          </a:blip>
          <a:srcRect t="15356"/>
          <a:stretch/>
        </p:blipFill>
        <p:spPr bwMode="auto">
          <a:xfrm>
            <a:off x="3817903" y="3877514"/>
            <a:ext cx="4556194" cy="276383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918BBC3B-8C7C-4C95-8589-500404CDD8AB}"/>
              </a:ext>
            </a:extLst>
          </p:cNvPr>
          <p:cNvSpPr>
            <a:spLocks noGrp="1"/>
          </p:cNvSpPr>
          <p:nvPr>
            <p:ph type="sldNum" sz="quarter" idx="12"/>
          </p:nvPr>
        </p:nvSpPr>
        <p:spPr/>
        <p:txBody>
          <a:bodyPr/>
          <a:lstStyle/>
          <a:p>
            <a:r>
              <a:rPr lang="en-US" altLang="zh-TW" dirty="0" smtClean="0"/>
              <a:t>116</a:t>
            </a:r>
            <a:endParaRPr lang="zh-TW" altLang="en-US" dirty="0"/>
          </a:p>
        </p:txBody>
      </p:sp>
    </p:spTree>
    <p:extLst>
      <p:ext uri="{BB962C8B-B14F-4D97-AF65-F5344CB8AC3E}">
        <p14:creationId xmlns:p14="http://schemas.microsoft.com/office/powerpoint/2010/main" val="36968477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sp>
        <p:nvSpPr>
          <p:cNvPr id="2" name="標題 1"/>
          <p:cNvSpPr>
            <a:spLocks noGrp="1"/>
          </p:cNvSpPr>
          <p:nvPr>
            <p:ph type="title"/>
          </p:nvPr>
        </p:nvSpPr>
        <p:spPr>
          <a:xfrm>
            <a:off x="1158370" y="308199"/>
            <a:ext cx="9916030" cy="1325563"/>
          </a:xfrm>
        </p:spPr>
        <p:txBody>
          <a:bodyPr>
            <a:normAutofit/>
          </a:bodyPr>
          <a:lstStyle/>
          <a:p>
            <a:r>
              <a:rPr lang="en-US" altLang="zh-TW" dirty="0">
                <a:latin typeface="Times New Roman" panose="02020603050405020304" pitchFamily="18" charset="0"/>
                <a:cs typeface="Times New Roman" panose="02020603050405020304" pitchFamily="18" charset="0"/>
              </a:rPr>
              <a:t>Structural Approaches to Texture Models</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sp>
        <p:nvSpPr>
          <p:cNvPr id="3" name="投影片編號版面配置區 2">
            <a:extLst>
              <a:ext uri="{FF2B5EF4-FFF2-40B4-BE49-F238E27FC236}">
                <a16:creationId xmlns:a16="http://schemas.microsoft.com/office/drawing/2014/main" id="{6533D749-B474-4AF4-A89A-B41FBAC6258A}"/>
              </a:ext>
            </a:extLst>
          </p:cNvPr>
          <p:cNvSpPr>
            <a:spLocks noGrp="1"/>
          </p:cNvSpPr>
          <p:nvPr>
            <p:ph type="sldNum" sz="quarter" idx="12"/>
          </p:nvPr>
        </p:nvSpPr>
        <p:spPr/>
        <p:txBody>
          <a:bodyPr/>
          <a:lstStyle/>
          <a:p>
            <a:r>
              <a:rPr lang="en-US" altLang="zh-TW" dirty="0" smtClean="0"/>
              <a:t>23</a:t>
            </a:r>
            <a:endParaRPr lang="zh-TW" altLang="en-US" dirty="0"/>
          </a:p>
        </p:txBody>
      </p:sp>
      <p:pic>
        <p:nvPicPr>
          <p:cNvPr id="15" name="Picture 4" descr="D95"/>
          <p:cNvPicPr>
            <a:picLocks noChangeAspect="1" noChangeArrowheads="1"/>
          </p:cNvPicPr>
          <p:nvPr/>
        </p:nvPicPr>
        <p:blipFill rotWithShape="1">
          <a:blip r:embed="rId7">
            <a:extLst>
              <a:ext uri="{28A0092B-C50C-407E-A947-70E740481C1C}">
                <a14:useLocalDpi xmlns:a14="http://schemas.microsoft.com/office/drawing/2010/main" val="0"/>
              </a:ext>
            </a:extLst>
          </a:blip>
          <a:srcRect t="15356"/>
          <a:stretch/>
        </p:blipFill>
        <p:spPr bwMode="auto">
          <a:xfrm>
            <a:off x="3034095" y="1620096"/>
            <a:ext cx="6123809" cy="357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接點 13"/>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Summary of Texture Analysis</a:t>
            </a:r>
            <a:endParaRPr lang="zh-TW" altLang="en-US" dirty="0">
              <a:latin typeface="Times New Roman" panose="02020603050405020304" pitchFamily="18" charset="0"/>
              <a:cs typeface="Times New Roman" panose="02020603050405020304" pitchFamily="18" charset="0"/>
            </a:endParaRPr>
          </a:p>
        </p:txBody>
      </p:sp>
      <p:sp>
        <p:nvSpPr>
          <p:cNvPr id="19" name="內容版面配置區 2"/>
          <p:cNvSpPr txBox="1">
            <a:spLocks/>
          </p:cNvSpPr>
          <p:nvPr/>
        </p:nvSpPr>
        <p:spPr>
          <a:xfrm>
            <a:off x="1732344" y="1449281"/>
            <a:ext cx="8900811" cy="550015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9.2 &amp; 9.3 co-occurrence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顆粒大小</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9.4 autocorrelation</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顆粒、隨機性</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9.5 digital transform methods</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方向、顆粒</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9.6 texture energy (convolution)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segmentation</a:t>
            </a: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9.7 texture </a:t>
            </a:r>
            <a:r>
              <a:rPr lang="en-US" altLang="zh-TW" sz="3000" dirty="0" err="1" smtClean="0">
                <a:latin typeface="Times New Roman" panose="02020603050405020304" pitchFamily="18" charset="0"/>
                <a:ea typeface="標楷體" panose="03000509000000000000" pitchFamily="65" charset="-120"/>
                <a:cs typeface="Times New Roman" panose="02020603050405020304" pitchFamily="18" charset="0"/>
              </a:rPr>
              <a:t>edgeness</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Edge</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的粗細、方向</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9.8 vector dispersion</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粗糙、平坦</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9.9 relative extrema density</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顆粒</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3000" dirty="0">
                <a:latin typeface="Times New Roman" panose="02020603050405020304" pitchFamily="18" charset="0"/>
                <a:ea typeface="標楷體" panose="03000509000000000000" pitchFamily="65" charset="-120"/>
                <a:cs typeface="Times New Roman" panose="02020603050405020304" pitchFamily="18" charset="0"/>
              </a:rPr>
              <a:t>9.10 mathematical morphology</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3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000" dirty="0">
                <a:latin typeface="Times New Roman" panose="02020603050405020304" pitchFamily="18" charset="0"/>
                <a:ea typeface="標楷體" panose="03000509000000000000" pitchFamily="65" charset="-120"/>
                <a:cs typeface="Times New Roman" panose="02020603050405020304" pitchFamily="18" charset="0"/>
              </a:rPr>
              <a:t>顆粒、碎形</a:t>
            </a:r>
            <a:endParaRPr lang="en-US" altLang="zh-TW" sz="3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9.11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9.13 autoregression,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Markov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random field, random mosaic models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係數推測</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7EF1D667-C331-4FCC-8FE8-011F339C1333}"/>
              </a:ext>
            </a:extLst>
          </p:cNvPr>
          <p:cNvSpPr>
            <a:spLocks noGrp="1"/>
          </p:cNvSpPr>
          <p:nvPr>
            <p:ph type="sldNum" sz="quarter" idx="12"/>
          </p:nvPr>
        </p:nvSpPr>
        <p:spPr/>
        <p:txBody>
          <a:bodyPr/>
          <a:lstStyle/>
          <a:p>
            <a:r>
              <a:rPr lang="en-US" altLang="zh-TW" dirty="0" smtClean="0"/>
              <a:t>117</a:t>
            </a:r>
            <a:endParaRPr lang="zh-TW" altLang="en-US" dirty="0"/>
          </a:p>
        </p:txBody>
      </p:sp>
    </p:spTree>
    <p:extLst>
      <p:ext uri="{BB962C8B-B14F-4D97-AF65-F5344CB8AC3E}">
        <p14:creationId xmlns:p14="http://schemas.microsoft.com/office/powerpoint/2010/main" val="6656104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AFCFEC-E31E-4BD7-9EC6-9E232C0BCED5}"/>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Application</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E71A9918-08A1-45AF-979B-6310860F0339}"/>
              </a:ext>
            </a:extLst>
          </p:cNvPr>
          <p:cNvSpPr>
            <a:spLocks noGrp="1"/>
          </p:cNvSpPr>
          <p:nvPr>
            <p:ph type="sldNum" sz="quarter" idx="12"/>
          </p:nvPr>
        </p:nvSpPr>
        <p:spPr/>
        <p:txBody>
          <a:bodyPr/>
          <a:lstStyle/>
          <a:p>
            <a:r>
              <a:rPr lang="en-US" altLang="zh-TW" dirty="0" smtClean="0"/>
              <a:t>118</a:t>
            </a:r>
            <a:endParaRPr lang="zh-TW" altLang="en-US" dirty="0"/>
          </a:p>
        </p:txBody>
      </p:sp>
    </p:spTree>
    <p:extLst>
      <p:ext uri="{BB962C8B-B14F-4D97-AF65-F5344CB8AC3E}">
        <p14:creationId xmlns:p14="http://schemas.microsoft.com/office/powerpoint/2010/main" val="336622978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3" name="橢圓 222"/>
          <p:cNvSpPr/>
          <p:nvPr/>
        </p:nvSpPr>
        <p:spPr>
          <a:xfrm>
            <a:off x="8084607" y="2597625"/>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4" name="橢圓 223"/>
          <p:cNvSpPr/>
          <p:nvPr/>
        </p:nvSpPr>
        <p:spPr>
          <a:xfrm>
            <a:off x="8640155" y="2597624"/>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8047931"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6" name="圓角矩形圖說文字 145"/>
          <p:cNvSpPr/>
          <p:nvPr/>
        </p:nvSpPr>
        <p:spPr>
          <a:xfrm>
            <a:off x="7779318" y="1746320"/>
            <a:ext cx="2129928" cy="587521"/>
          </a:xfrm>
          <a:prstGeom prst="wedgeRoundRectCallout">
            <a:avLst>
              <a:gd name="adj1" fmla="val -33407"/>
              <a:gd name="adj2" fmla="val 68397"/>
              <a:gd name="adj3" fmla="val 16667"/>
            </a:avLst>
          </a:prstGeom>
          <a:solidFill>
            <a:schemeClr val="bg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1">
                    <a:lumMod val="75000"/>
                  </a:schemeClr>
                </a:solidFill>
                <a:latin typeface="Times New Roman" panose="02020603050405020304" pitchFamily="18" charset="0"/>
                <a:cs typeface="Times New Roman" panose="02020603050405020304" pitchFamily="18" charset="0"/>
              </a:rPr>
              <a:t>Structural Approach to Texture Model</a:t>
            </a:r>
            <a:endParaRPr lang="zh-TW" alt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7" name="圓角矩形圖說文字 146"/>
          <p:cNvSpPr/>
          <p:nvPr/>
        </p:nvSpPr>
        <p:spPr>
          <a:xfrm flipH="1">
            <a:off x="6782488" y="2034277"/>
            <a:ext cx="2294768" cy="295861"/>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E75B6"/>
                </a:solidFill>
                <a:latin typeface="Times New Roman" panose="02020603050405020304" pitchFamily="18" charset="0"/>
                <a:cs typeface="Times New Roman" panose="02020603050405020304" pitchFamily="18" charset="0"/>
              </a:rPr>
              <a:t>Texture Segmentation</a:t>
            </a:r>
            <a:endParaRPr lang="zh-TW" altLang="en-US" dirty="0">
              <a:solidFill>
                <a:srgbClr val="2E75B6"/>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A5354E0-ABF0-4020-8646-B1206ED52DA1}"/>
              </a:ext>
            </a:extLst>
          </p:cNvPr>
          <p:cNvSpPr>
            <a:spLocks noGrp="1"/>
          </p:cNvSpPr>
          <p:nvPr>
            <p:ph type="sldNum" sz="quarter" idx="12"/>
          </p:nvPr>
        </p:nvSpPr>
        <p:spPr/>
        <p:txBody>
          <a:bodyPr/>
          <a:lstStyle/>
          <a:p>
            <a:r>
              <a:rPr lang="en-US" altLang="zh-TW" dirty="0" smtClean="0"/>
              <a:t>119</a:t>
            </a:r>
            <a:endParaRPr lang="zh-TW" altLang="en-US" dirty="0"/>
          </a:p>
        </p:txBody>
      </p:sp>
    </p:spTree>
    <p:extLst>
      <p:ext uri="{BB962C8B-B14F-4D97-AF65-F5344CB8AC3E}">
        <p14:creationId xmlns:p14="http://schemas.microsoft.com/office/powerpoint/2010/main" val="245560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6"/>
                                        </p:tgtEl>
                                        <p:attrNameLst>
                                          <p:attrName>style.visibility</p:attrName>
                                        </p:attrNameLst>
                                      </p:cBhvr>
                                      <p:to>
                                        <p:strVal val="visible"/>
                                      </p:to>
                                    </p:set>
                                    <p:anim calcmode="lin" valueType="num">
                                      <p:cBhvr>
                                        <p:cTn id="25"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6"/>
                                        </p:tgtEl>
                                        <p:attrNameLst>
                                          <p:attrName>ppt_y</p:attrName>
                                        </p:attrNameLst>
                                      </p:cBhvr>
                                      <p:tavLst>
                                        <p:tav tm="0">
                                          <p:val>
                                            <p:strVal val="#ppt_y"/>
                                          </p:val>
                                        </p:tav>
                                        <p:tav tm="100000">
                                          <p:val>
                                            <p:strVal val="#ppt_y"/>
                                          </p:val>
                                        </p:tav>
                                      </p:tavLst>
                                    </p:anim>
                                    <p:anim calcmode="lin" valueType="num">
                                      <p:cBhvr>
                                        <p:cTn id="27"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3"/>
                                        </p:tgtEl>
                                        <p:attrNameLst>
                                          <p:attrName>style.visibility</p:attrName>
                                        </p:attrNameLst>
                                      </p:cBhvr>
                                      <p:to>
                                        <p:strVal val="visible"/>
                                      </p:to>
                                    </p:set>
                                    <p:animEffect transition="in" filter="fade">
                                      <p:cBhvr>
                                        <p:cTn id="32" dur="300"/>
                                        <p:tgtEl>
                                          <p:spTgt spid="223"/>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6"/>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6"/>
                                        </p:tgtEl>
                                        <p:attrNameLst>
                                          <p:attrName>ppt_y</p:attrName>
                                        </p:attrNameLst>
                                      </p:cBhvr>
                                      <p:tavLst>
                                        <p:tav tm="0">
                                          <p:val>
                                            <p:strVal val="ppt_y"/>
                                          </p:val>
                                        </p:tav>
                                        <p:tav tm="100000">
                                          <p:val>
                                            <p:strVal val="ppt_y"/>
                                          </p:val>
                                        </p:tav>
                                      </p:tavLst>
                                    </p:anim>
                                    <p:anim calcmode="lin" valueType="num">
                                      <p:cBhvr>
                                        <p:cTn id="41" dur="200"/>
                                        <p:tgtEl>
                                          <p:spTgt spid="146"/>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6"/>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6"/>
                                        </p:tgtEl>
                                      </p:cBhvr>
                                    </p:animEffect>
                                    <p:set>
                                      <p:cBhvr>
                                        <p:cTn id="44" dur="1" fill="hold">
                                          <p:stCondLst>
                                            <p:cond delay="199"/>
                                          </p:stCondLst>
                                        </p:cTn>
                                        <p:tgtEl>
                                          <p:spTgt spid="14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3"/>
                                        </p:tgtEl>
                                      </p:cBhvr>
                                    </p:animEffect>
                                    <p:set>
                                      <p:cBhvr>
                                        <p:cTn id="47" dur="1" fill="hold">
                                          <p:stCondLst>
                                            <p:cond delay="299"/>
                                          </p:stCondLst>
                                        </p:cTn>
                                        <p:tgtEl>
                                          <p:spTgt spid="223"/>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1.94444E-6 -2.59259E-6 L 0.05955 -2.59259E-6 " pathEditMode="relative" rAng="0" ptsTypes="AA">
                                      <p:cBhvr>
                                        <p:cTn id="49" dur="700" fill="hold"/>
                                        <p:tgtEl>
                                          <p:spTgt spid="153"/>
                                        </p:tgtEl>
                                        <p:attrNameLst>
                                          <p:attrName>ppt_x</p:attrName>
                                          <p:attrName>ppt_y</p:attrName>
                                        </p:attrNameLst>
                                      </p:cBhvr>
                                      <p:rCtr x="2969"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7"/>
                                        </p:tgtEl>
                                        <p:attrNameLst>
                                          <p:attrName>style.visibility</p:attrName>
                                        </p:attrNameLst>
                                      </p:cBhvr>
                                      <p:to>
                                        <p:strVal val="visible"/>
                                      </p:to>
                                    </p:set>
                                    <p:anim calcmode="lin" valueType="num">
                                      <p:cBhvr>
                                        <p:cTn id="53"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7"/>
                                        </p:tgtEl>
                                        <p:attrNameLst>
                                          <p:attrName>ppt_y</p:attrName>
                                        </p:attrNameLst>
                                      </p:cBhvr>
                                      <p:tavLst>
                                        <p:tav tm="0">
                                          <p:val>
                                            <p:strVal val="#ppt_y"/>
                                          </p:val>
                                        </p:tav>
                                        <p:tav tm="100000">
                                          <p:val>
                                            <p:strVal val="#ppt_y"/>
                                          </p:val>
                                        </p:tav>
                                      </p:tavLst>
                                    </p:anim>
                                    <p:anim calcmode="lin" valueType="num">
                                      <p:cBhvr>
                                        <p:cTn id="55"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4"/>
                                        </p:tgtEl>
                                        <p:attrNameLst>
                                          <p:attrName>style.visibility</p:attrName>
                                        </p:attrNameLst>
                                      </p:cBhvr>
                                      <p:to>
                                        <p:strVal val="visible"/>
                                      </p:to>
                                    </p:set>
                                    <p:animEffect transition="in" filter="fade">
                                      <p:cBhvr>
                                        <p:cTn id="60" dur="300"/>
                                        <p:tgtEl>
                                          <p:spTgt spid="224"/>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7"/>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7"/>
                                        </p:tgtEl>
                                        <p:attrNameLst>
                                          <p:attrName>ppt_y</p:attrName>
                                        </p:attrNameLst>
                                      </p:cBhvr>
                                      <p:tavLst>
                                        <p:tav tm="0">
                                          <p:val>
                                            <p:strVal val="ppt_y"/>
                                          </p:val>
                                        </p:tav>
                                        <p:tav tm="100000">
                                          <p:val>
                                            <p:strVal val="ppt_y"/>
                                          </p:val>
                                        </p:tav>
                                      </p:tavLst>
                                    </p:anim>
                                    <p:anim calcmode="lin" valueType="num">
                                      <p:cBhvr>
                                        <p:cTn id="69" dur="200"/>
                                        <p:tgtEl>
                                          <p:spTgt spid="147"/>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7"/>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7"/>
                                        </p:tgtEl>
                                      </p:cBhvr>
                                    </p:animEffect>
                                    <p:set>
                                      <p:cBhvr>
                                        <p:cTn id="72" dur="1" fill="hold">
                                          <p:stCondLst>
                                            <p:cond delay="199"/>
                                          </p:stCondLst>
                                        </p:cTn>
                                        <p:tgtEl>
                                          <p:spTgt spid="14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4"/>
                                        </p:tgtEl>
                                      </p:cBhvr>
                                    </p:animEffect>
                                    <p:set>
                                      <p:cBhvr>
                                        <p:cTn id="75" dur="1" fill="hold">
                                          <p:stCondLst>
                                            <p:cond delay="299"/>
                                          </p:stCondLst>
                                        </p:cTn>
                                        <p:tgtEl>
                                          <p:spTgt spid="224"/>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3" grpId="0" animBg="1"/>
      <p:bldP spid="223" grpId="1" animBg="1"/>
      <p:bldP spid="224" grpId="0" animBg="1"/>
      <p:bldP spid="224" grpId="1" animBg="1"/>
      <p:bldP spid="153" grpId="0" animBg="1"/>
      <p:bldP spid="153" grpId="1" animBg="1"/>
      <p:bldP spid="153" grpId="2" animBg="1"/>
      <p:bldP spid="146" grpId="0" animBg="1"/>
      <p:bldP spid="146" grpId="1" animBg="1"/>
      <p:bldP spid="146" grpId="2" animBg="1"/>
      <p:bldP spid="147" grpId="0" animBg="1"/>
      <p:bldP spid="147" grpId="1" animBg="1"/>
      <p:bldP spid="147" grpId="2"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2132332"/>
            <a:ext cx="8058150" cy="1430741"/>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Each region has homogeneous texture, and each pair of adjacent region is differently textured</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Segmentation</a:t>
            </a:r>
            <a:endParaRPr lang="zh-TW" altLang="en-US" dirty="0">
              <a:latin typeface="Times New Roman" panose="02020603050405020304" pitchFamily="18" charset="0"/>
              <a:cs typeface="Times New Roman" panose="02020603050405020304" pitchFamily="18" charset="0"/>
            </a:endParaRPr>
          </a:p>
        </p:txBody>
      </p:sp>
      <p:pic>
        <p:nvPicPr>
          <p:cNvPr id="1026" name="Picture 2" descr="「texture segmentation」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14" y="4010298"/>
            <a:ext cx="3836288" cy="2562640"/>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a:extLst>
              <a:ext uri="{FF2B5EF4-FFF2-40B4-BE49-F238E27FC236}">
                <a16:creationId xmlns:a16="http://schemas.microsoft.com/office/drawing/2014/main" id="{DA5C5904-C5D6-4BEE-8203-CBD2DF5633D2}"/>
              </a:ext>
            </a:extLst>
          </p:cNvPr>
          <p:cNvSpPr>
            <a:spLocks noGrp="1"/>
          </p:cNvSpPr>
          <p:nvPr>
            <p:ph type="sldNum" sz="quarter" idx="12"/>
          </p:nvPr>
        </p:nvSpPr>
        <p:spPr/>
        <p:txBody>
          <a:bodyPr/>
          <a:lstStyle/>
          <a:p>
            <a:r>
              <a:rPr lang="en-US" altLang="zh-TW" dirty="0" smtClean="0"/>
              <a:t>120</a:t>
            </a:r>
            <a:endParaRPr lang="zh-TW" altLang="en-US" dirty="0"/>
          </a:p>
        </p:txBody>
      </p:sp>
    </p:spTree>
    <p:extLst>
      <p:ext uri="{BB962C8B-B14F-4D97-AF65-F5344CB8AC3E}">
        <p14:creationId xmlns:p14="http://schemas.microsoft.com/office/powerpoint/2010/main" val="17853616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4" name="橢圓 223"/>
          <p:cNvSpPr/>
          <p:nvPr/>
        </p:nvSpPr>
        <p:spPr>
          <a:xfrm>
            <a:off x="8640155" y="2597624"/>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橢圓 225"/>
          <p:cNvSpPr/>
          <p:nvPr/>
        </p:nvSpPr>
        <p:spPr>
          <a:xfrm>
            <a:off x="9080138" y="2602386"/>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8600087"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7" name="圓角矩形圖說文字 146"/>
          <p:cNvSpPr/>
          <p:nvPr/>
        </p:nvSpPr>
        <p:spPr>
          <a:xfrm flipH="1">
            <a:off x="6782488" y="2034277"/>
            <a:ext cx="2294768" cy="295861"/>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E75B6"/>
                </a:solidFill>
                <a:latin typeface="Times New Roman" panose="02020603050405020304" pitchFamily="18" charset="0"/>
                <a:cs typeface="Times New Roman" panose="02020603050405020304" pitchFamily="18" charset="0"/>
              </a:rPr>
              <a:t>Texture Segmentation</a:t>
            </a:r>
            <a:endParaRPr lang="zh-TW" altLang="en-US" dirty="0">
              <a:solidFill>
                <a:srgbClr val="2E75B6"/>
              </a:solidFill>
              <a:latin typeface="Times New Roman" panose="02020603050405020304" pitchFamily="18" charset="0"/>
              <a:cs typeface="Times New Roman" panose="02020603050405020304" pitchFamily="18" charset="0"/>
            </a:endParaRPr>
          </a:p>
        </p:txBody>
      </p:sp>
      <p:sp>
        <p:nvSpPr>
          <p:cNvPr id="149" name="圓角矩形圖說文字 148"/>
          <p:cNvSpPr/>
          <p:nvPr/>
        </p:nvSpPr>
        <p:spPr>
          <a:xfrm flipH="1">
            <a:off x="7479978" y="1746320"/>
            <a:ext cx="1971336" cy="587521"/>
          </a:xfrm>
          <a:prstGeom prst="wedgeRoundRectCallout">
            <a:avLst>
              <a:gd name="adj1" fmla="val -33407"/>
              <a:gd name="adj2" fmla="val 68397"/>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E75B6"/>
                </a:solidFill>
                <a:latin typeface="Times New Roman" panose="02020603050405020304" pitchFamily="18" charset="0"/>
                <a:cs typeface="Times New Roman" panose="02020603050405020304" pitchFamily="18" charset="0"/>
              </a:rPr>
              <a:t>Synthetic Texture Image Generation</a:t>
            </a:r>
            <a:endParaRPr lang="zh-TW" altLang="en-US" dirty="0">
              <a:solidFill>
                <a:srgbClr val="2E75B6"/>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20277DA-F31F-4CAA-8EA1-99066C34A456}"/>
              </a:ext>
            </a:extLst>
          </p:cNvPr>
          <p:cNvSpPr>
            <a:spLocks noGrp="1"/>
          </p:cNvSpPr>
          <p:nvPr>
            <p:ph type="sldNum" sz="quarter" idx="12"/>
          </p:nvPr>
        </p:nvSpPr>
        <p:spPr/>
        <p:txBody>
          <a:bodyPr/>
          <a:lstStyle/>
          <a:p>
            <a:r>
              <a:rPr lang="en-US" altLang="zh-TW" dirty="0" smtClean="0"/>
              <a:t>121</a:t>
            </a:r>
            <a:endParaRPr lang="zh-TW" altLang="en-US" dirty="0"/>
          </a:p>
        </p:txBody>
      </p:sp>
    </p:spTree>
    <p:extLst>
      <p:ext uri="{BB962C8B-B14F-4D97-AF65-F5344CB8AC3E}">
        <p14:creationId xmlns:p14="http://schemas.microsoft.com/office/powerpoint/2010/main" val="23753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7"/>
                                        </p:tgtEl>
                                        <p:attrNameLst>
                                          <p:attrName>style.visibility</p:attrName>
                                        </p:attrNameLst>
                                      </p:cBhvr>
                                      <p:to>
                                        <p:strVal val="visible"/>
                                      </p:to>
                                    </p:set>
                                    <p:anim calcmode="lin" valueType="num">
                                      <p:cBhvr>
                                        <p:cTn id="25" dur="300" fill="hold"/>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7"/>
                                        </p:tgtEl>
                                        <p:attrNameLst>
                                          <p:attrName>ppt_y</p:attrName>
                                        </p:attrNameLst>
                                      </p:cBhvr>
                                      <p:tavLst>
                                        <p:tav tm="0">
                                          <p:val>
                                            <p:strVal val="#ppt_y"/>
                                          </p:val>
                                        </p:tav>
                                        <p:tav tm="100000">
                                          <p:val>
                                            <p:strVal val="#ppt_y"/>
                                          </p:val>
                                        </p:tav>
                                      </p:tavLst>
                                    </p:anim>
                                    <p:anim calcmode="lin" valueType="num">
                                      <p:cBhvr>
                                        <p:cTn id="27" dur="300" fill="hold"/>
                                        <p:tgtEl>
                                          <p:spTgt spid="147"/>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4"/>
                                        </p:tgtEl>
                                        <p:attrNameLst>
                                          <p:attrName>style.visibility</p:attrName>
                                        </p:attrNameLst>
                                      </p:cBhvr>
                                      <p:to>
                                        <p:strVal val="visible"/>
                                      </p:to>
                                    </p:set>
                                    <p:animEffect transition="in" filter="fade">
                                      <p:cBhvr>
                                        <p:cTn id="32" dur="300"/>
                                        <p:tgtEl>
                                          <p:spTgt spid="224"/>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7"/>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7"/>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7"/>
                                        </p:tgtEl>
                                        <p:attrNameLst>
                                          <p:attrName>ppt_y</p:attrName>
                                        </p:attrNameLst>
                                      </p:cBhvr>
                                      <p:tavLst>
                                        <p:tav tm="0">
                                          <p:val>
                                            <p:strVal val="ppt_y"/>
                                          </p:val>
                                        </p:tav>
                                        <p:tav tm="100000">
                                          <p:val>
                                            <p:strVal val="ppt_y"/>
                                          </p:val>
                                        </p:tav>
                                      </p:tavLst>
                                    </p:anim>
                                    <p:anim calcmode="lin" valueType="num">
                                      <p:cBhvr>
                                        <p:cTn id="41" dur="200"/>
                                        <p:tgtEl>
                                          <p:spTgt spid="147"/>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7"/>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7"/>
                                        </p:tgtEl>
                                      </p:cBhvr>
                                    </p:animEffect>
                                    <p:set>
                                      <p:cBhvr>
                                        <p:cTn id="44" dur="1" fill="hold">
                                          <p:stCondLst>
                                            <p:cond delay="199"/>
                                          </p:stCondLst>
                                        </p:cTn>
                                        <p:tgtEl>
                                          <p:spTgt spid="14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4"/>
                                        </p:tgtEl>
                                      </p:cBhvr>
                                    </p:animEffect>
                                    <p:set>
                                      <p:cBhvr>
                                        <p:cTn id="47" dur="1" fill="hold">
                                          <p:stCondLst>
                                            <p:cond delay="299"/>
                                          </p:stCondLst>
                                        </p:cTn>
                                        <p:tgtEl>
                                          <p:spTgt spid="224"/>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5E-6 -2.59259E-6 L 0.04792 -2.59259E-6 " pathEditMode="relative" rAng="0" ptsTypes="AA">
                                      <p:cBhvr>
                                        <p:cTn id="49" dur="700" fill="hold"/>
                                        <p:tgtEl>
                                          <p:spTgt spid="153"/>
                                        </p:tgtEl>
                                        <p:attrNameLst>
                                          <p:attrName>ppt_x</p:attrName>
                                          <p:attrName>ppt_y</p:attrName>
                                        </p:attrNameLst>
                                      </p:cBhvr>
                                      <p:rCtr x="2396"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9"/>
                                        </p:tgtEl>
                                        <p:attrNameLst>
                                          <p:attrName>style.visibility</p:attrName>
                                        </p:attrNameLst>
                                      </p:cBhvr>
                                      <p:to>
                                        <p:strVal val="visible"/>
                                      </p:to>
                                    </p:set>
                                    <p:anim calcmode="lin" valueType="num">
                                      <p:cBhvr>
                                        <p:cTn id="53" dur="3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9"/>
                                        </p:tgtEl>
                                        <p:attrNameLst>
                                          <p:attrName>ppt_y</p:attrName>
                                        </p:attrNameLst>
                                      </p:cBhvr>
                                      <p:tavLst>
                                        <p:tav tm="0">
                                          <p:val>
                                            <p:strVal val="#ppt_y"/>
                                          </p:val>
                                        </p:tav>
                                        <p:tav tm="100000">
                                          <p:val>
                                            <p:strVal val="#ppt_y"/>
                                          </p:val>
                                        </p:tav>
                                      </p:tavLst>
                                    </p:anim>
                                    <p:anim calcmode="lin" valueType="num">
                                      <p:cBhvr>
                                        <p:cTn id="55" dur="3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6"/>
                                        </p:tgtEl>
                                        <p:attrNameLst>
                                          <p:attrName>style.visibility</p:attrName>
                                        </p:attrNameLst>
                                      </p:cBhvr>
                                      <p:to>
                                        <p:strVal val="visible"/>
                                      </p:to>
                                    </p:set>
                                    <p:animEffect transition="in" filter="fade">
                                      <p:cBhvr>
                                        <p:cTn id="60" dur="300"/>
                                        <p:tgtEl>
                                          <p:spTgt spid="226"/>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9"/>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9"/>
                                        </p:tgtEl>
                                        <p:attrNameLst>
                                          <p:attrName>ppt_y</p:attrName>
                                        </p:attrNameLst>
                                      </p:cBhvr>
                                      <p:tavLst>
                                        <p:tav tm="0">
                                          <p:val>
                                            <p:strVal val="ppt_y"/>
                                          </p:val>
                                        </p:tav>
                                        <p:tav tm="100000">
                                          <p:val>
                                            <p:strVal val="ppt_y"/>
                                          </p:val>
                                        </p:tav>
                                      </p:tavLst>
                                    </p:anim>
                                    <p:anim calcmode="lin" valueType="num">
                                      <p:cBhvr>
                                        <p:cTn id="69" dur="200"/>
                                        <p:tgtEl>
                                          <p:spTgt spid="149"/>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9"/>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9"/>
                                        </p:tgtEl>
                                      </p:cBhvr>
                                    </p:animEffect>
                                    <p:set>
                                      <p:cBhvr>
                                        <p:cTn id="72" dur="1" fill="hold">
                                          <p:stCondLst>
                                            <p:cond delay="199"/>
                                          </p:stCondLst>
                                        </p:cTn>
                                        <p:tgtEl>
                                          <p:spTgt spid="14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6"/>
                                        </p:tgtEl>
                                      </p:cBhvr>
                                    </p:animEffect>
                                    <p:set>
                                      <p:cBhvr>
                                        <p:cTn id="75" dur="1" fill="hold">
                                          <p:stCondLst>
                                            <p:cond delay="299"/>
                                          </p:stCondLst>
                                        </p:cTn>
                                        <p:tgtEl>
                                          <p:spTgt spid="226"/>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4" grpId="0" animBg="1"/>
      <p:bldP spid="224" grpId="1" animBg="1"/>
      <p:bldP spid="226" grpId="0" animBg="1"/>
      <p:bldP spid="226" grpId="1" animBg="1"/>
      <p:bldP spid="153" grpId="0" animBg="1"/>
      <p:bldP spid="153" grpId="1" animBg="1"/>
      <p:bldP spid="153" grpId="2" animBg="1"/>
      <p:bldP spid="147" grpId="0" animBg="1"/>
      <p:bldP spid="147" grpId="1" animBg="1"/>
      <p:bldP spid="147" grpId="2" animBg="1"/>
      <p:bldP spid="149" grpId="0" animBg="1"/>
      <p:bldP spid="149" grpId="1" animBg="1"/>
      <p:bldP spid="14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1" y="622015"/>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Some Texture Properties</a:t>
            </a:r>
            <a:r>
              <a:rPr lang="zh-TW" altLang="en-US" dirty="0">
                <a:latin typeface="Times New Roman" panose="02020603050405020304" pitchFamily="18" charset="0"/>
                <a:cs typeface="Times New Roman" panose="02020603050405020304" pitchFamily="18" charset="0"/>
              </a:rPr>
              <a:t/>
            </a:r>
            <a:br>
              <a:rPr lang="zh-TW" altLang="en-US" dirty="0">
                <a:latin typeface="Times New Roman" panose="02020603050405020304" pitchFamily="18" charset="0"/>
                <a:cs typeface="Times New Roman" panose="02020603050405020304" pitchFamily="18" charset="0"/>
              </a:rPr>
            </a:b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1" y="2304833"/>
            <a:ext cx="3427535" cy="4104882"/>
          </a:xfrm>
        </p:spPr>
        <p:txBody>
          <a:bodyPr>
            <a:normAutofit/>
          </a:bodyPr>
          <a:lstStyle/>
          <a:p>
            <a:r>
              <a:rPr lang="en-US" altLang="zh-TW" sz="3200" dirty="0">
                <a:latin typeface="Times New Roman" panose="02020603050405020304" pitchFamily="18" charset="0"/>
                <a:cs typeface="Times New Roman" panose="02020603050405020304" pitchFamily="18" charset="0"/>
              </a:rPr>
              <a:t>Fineness</a:t>
            </a:r>
          </a:p>
          <a:p>
            <a:r>
              <a:rPr lang="en-US" altLang="zh-TW" sz="3200" dirty="0">
                <a:latin typeface="Times New Roman" panose="02020603050405020304" pitchFamily="18" charset="0"/>
                <a:cs typeface="Times New Roman" panose="02020603050405020304" pitchFamily="18" charset="0"/>
              </a:rPr>
              <a:t>Coarseness</a:t>
            </a:r>
          </a:p>
          <a:p>
            <a:r>
              <a:rPr lang="en-US" altLang="zh-TW" sz="3200" dirty="0">
                <a:latin typeface="Times New Roman" panose="02020603050405020304" pitchFamily="18" charset="0"/>
                <a:cs typeface="Times New Roman" panose="02020603050405020304" pitchFamily="18" charset="0"/>
              </a:rPr>
              <a:t>Contrast</a:t>
            </a:r>
          </a:p>
          <a:p>
            <a:r>
              <a:rPr lang="en-US" altLang="zh-TW" sz="3200" dirty="0">
                <a:latin typeface="Times New Roman" panose="02020603050405020304" pitchFamily="18" charset="0"/>
                <a:cs typeface="Times New Roman" panose="02020603050405020304" pitchFamily="18" charset="0"/>
              </a:rPr>
              <a:t>Directionality</a:t>
            </a:r>
          </a:p>
          <a:p>
            <a:r>
              <a:rPr lang="en-US" altLang="zh-TW" sz="3200" dirty="0">
                <a:latin typeface="Times New Roman" panose="02020603050405020304" pitchFamily="18" charset="0"/>
                <a:cs typeface="Times New Roman" panose="02020603050405020304" pitchFamily="18" charset="0"/>
              </a:rPr>
              <a:t>Roughness</a:t>
            </a:r>
          </a:p>
          <a:p>
            <a:r>
              <a:rPr lang="en-US" altLang="zh-TW" sz="3200" dirty="0">
                <a:latin typeface="Times New Roman" panose="02020603050405020304" pitchFamily="18" charset="0"/>
                <a:cs typeface="Times New Roman" panose="02020603050405020304" pitchFamily="18" charset="0"/>
              </a:rPr>
              <a:t>Regularity</a:t>
            </a:r>
          </a:p>
          <a:p>
            <a:r>
              <a:rPr lang="en-US" altLang="zh-TW" sz="3200" dirty="0">
                <a:latin typeface="Times New Roman" panose="02020603050405020304" pitchFamily="18" charset="0"/>
                <a:cs typeface="Times New Roman" panose="02020603050405020304" pitchFamily="18" charset="0"/>
              </a:rPr>
              <a:t>Smoothness</a:t>
            </a:r>
          </a:p>
        </p:txBody>
      </p:sp>
      <p:sp>
        <p:nvSpPr>
          <p:cNvPr id="9" name="標題 1"/>
          <p:cNvSpPr txBox="1">
            <a:spLocks/>
          </p:cNvSpPr>
          <p:nvPr/>
        </p:nvSpPr>
        <p:spPr>
          <a:xfrm>
            <a:off x="4780879" y="1263543"/>
            <a:ext cx="4699182" cy="63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207" y="2601150"/>
            <a:ext cx="3350147" cy="21283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939" y="2377132"/>
            <a:ext cx="3350146" cy="25303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9843" y="2617413"/>
            <a:ext cx="3383565" cy="2246687"/>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33973" r="43939"/>
          <a:stretch/>
        </p:blipFill>
        <p:spPr>
          <a:xfrm>
            <a:off x="6429601" y="2576758"/>
            <a:ext cx="3302043" cy="2187603"/>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18525" b="21545"/>
          <a:stretch/>
        </p:blipFill>
        <p:spPr>
          <a:xfrm>
            <a:off x="6477428" y="2421049"/>
            <a:ext cx="3337778" cy="244923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4063" y="2603093"/>
            <a:ext cx="3838123" cy="2250346"/>
          </a:xfrm>
          <a:prstGeom prst="rect">
            <a:avLst/>
          </a:prstGeom>
        </p:spPr>
      </p:pic>
      <p:sp>
        <p:nvSpPr>
          <p:cNvPr id="6" name="投影片編號版面配置區 5">
            <a:extLst>
              <a:ext uri="{FF2B5EF4-FFF2-40B4-BE49-F238E27FC236}">
                <a16:creationId xmlns:a16="http://schemas.microsoft.com/office/drawing/2014/main" id="{D1EB7AE5-F202-49BB-9D42-F1D5856F829F}"/>
              </a:ext>
            </a:extLst>
          </p:cNvPr>
          <p:cNvSpPr>
            <a:spLocks noGrp="1"/>
          </p:cNvSpPr>
          <p:nvPr>
            <p:ph type="sldNum" sz="quarter" idx="12"/>
          </p:nvPr>
        </p:nvSpPr>
        <p:spPr/>
        <p:txBody>
          <a:bodyPr/>
          <a:lstStyle/>
          <a:p>
            <a:r>
              <a:rPr lang="en-US" altLang="zh-TW" dirty="0" smtClean="0"/>
              <a:t>12</a:t>
            </a:r>
            <a:endParaRPr lang="zh-TW" altLang="en-US" dirty="0"/>
          </a:p>
        </p:txBody>
      </p:sp>
    </p:spTree>
    <p:extLst>
      <p:ext uri="{BB962C8B-B14F-4D97-AF65-F5344CB8AC3E}">
        <p14:creationId xmlns:p14="http://schemas.microsoft.com/office/powerpoint/2010/main" val="111628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6" presetClass="entr" presetSubtype="21"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圖片 1"/>
          <p:cNvPicPr>
            <a:picLocks noChangeAspect="1"/>
          </p:cNvPicPr>
          <p:nvPr/>
        </p:nvPicPr>
        <p:blipFill>
          <a:blip r:embed="rId3"/>
          <a:stretch>
            <a:fillRect/>
          </a:stretch>
        </p:blipFill>
        <p:spPr>
          <a:xfrm>
            <a:off x="2481263" y="1449281"/>
            <a:ext cx="3425006" cy="5125859"/>
          </a:xfrm>
          <a:prstGeom prst="rect">
            <a:avLst/>
          </a:prstGeom>
        </p:spPr>
      </p:pic>
      <p:pic>
        <p:nvPicPr>
          <p:cNvPr id="3" name="圖片 2"/>
          <p:cNvPicPr>
            <a:picLocks noChangeAspect="1"/>
          </p:cNvPicPr>
          <p:nvPr/>
        </p:nvPicPr>
        <p:blipFill>
          <a:blip r:embed="rId4"/>
          <a:stretch>
            <a:fillRect/>
          </a:stretch>
        </p:blipFill>
        <p:spPr>
          <a:xfrm>
            <a:off x="6259581" y="1449281"/>
            <a:ext cx="3469902" cy="5125859"/>
          </a:xfrm>
          <a:prstGeom prst="rect">
            <a:avLst/>
          </a:prstGeom>
        </p:spPr>
      </p:pic>
      <p:sp>
        <p:nvSpPr>
          <p:cNvPr id="10" name="標題 1">
            <a:extLst>
              <a:ext uri="{FF2B5EF4-FFF2-40B4-BE49-F238E27FC236}">
                <a16:creationId xmlns:a16="http://schemas.microsoft.com/office/drawing/2014/main" id="{E2900663-E21E-49B0-A96C-DC0F4188B715}"/>
              </a:ext>
            </a:extLst>
          </p:cNvPr>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7385C9A-6243-4DAC-BF15-0D173F44963F}"/>
              </a:ext>
            </a:extLst>
          </p:cNvPr>
          <p:cNvSpPr>
            <a:spLocks noGrp="1"/>
          </p:cNvSpPr>
          <p:nvPr>
            <p:ph type="sldNum" sz="quarter" idx="12"/>
          </p:nvPr>
        </p:nvSpPr>
        <p:spPr/>
        <p:txBody>
          <a:bodyPr/>
          <a:lstStyle/>
          <a:p>
            <a:r>
              <a:rPr lang="en-US" altLang="zh-TW" dirty="0" smtClean="0"/>
              <a:t>122</a:t>
            </a:r>
            <a:endParaRPr lang="zh-TW" altLang="en-US" dirty="0"/>
          </a:p>
        </p:txBody>
      </p:sp>
    </p:spTree>
    <p:extLst>
      <p:ext uri="{BB962C8B-B14F-4D97-AF65-F5344CB8AC3E}">
        <p14:creationId xmlns:p14="http://schemas.microsoft.com/office/powerpoint/2010/main" val="411122192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圖片 1"/>
          <p:cNvPicPr>
            <a:picLocks noChangeAspect="1"/>
          </p:cNvPicPr>
          <p:nvPr/>
        </p:nvPicPr>
        <p:blipFill>
          <a:blip r:embed="rId2"/>
          <a:stretch>
            <a:fillRect/>
          </a:stretch>
        </p:blipFill>
        <p:spPr>
          <a:xfrm>
            <a:off x="2481264" y="1690690"/>
            <a:ext cx="3352356" cy="4909213"/>
          </a:xfrm>
          <a:prstGeom prst="rect">
            <a:avLst/>
          </a:prstGeom>
        </p:spPr>
      </p:pic>
      <p:pic>
        <p:nvPicPr>
          <p:cNvPr id="3" name="圖片 2"/>
          <p:cNvPicPr>
            <a:picLocks noChangeAspect="1"/>
          </p:cNvPicPr>
          <p:nvPr/>
        </p:nvPicPr>
        <p:blipFill>
          <a:blip r:embed="rId3"/>
          <a:stretch>
            <a:fillRect/>
          </a:stretch>
        </p:blipFill>
        <p:spPr>
          <a:xfrm>
            <a:off x="6399513" y="1690690"/>
            <a:ext cx="3270945" cy="4909213"/>
          </a:xfrm>
          <a:prstGeom prst="rect">
            <a:avLst/>
          </a:prstGeom>
        </p:spPr>
      </p:pic>
      <p:sp>
        <p:nvSpPr>
          <p:cNvPr id="10" name="標題 1">
            <a:extLst>
              <a:ext uri="{FF2B5EF4-FFF2-40B4-BE49-F238E27FC236}">
                <a16:creationId xmlns:a16="http://schemas.microsoft.com/office/drawing/2014/main" id="{C122D50E-F0B8-4F19-8AF6-3818A7A7526D}"/>
              </a:ext>
            </a:extLst>
          </p:cNvPr>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0AA1FBA8-ACD8-46BA-98B5-D45BE5FE3EFA}"/>
              </a:ext>
            </a:extLst>
          </p:cNvPr>
          <p:cNvSpPr>
            <a:spLocks noGrp="1"/>
          </p:cNvSpPr>
          <p:nvPr>
            <p:ph type="sldNum" sz="quarter" idx="12"/>
          </p:nvPr>
        </p:nvSpPr>
        <p:spPr/>
        <p:txBody>
          <a:bodyPr/>
          <a:lstStyle/>
          <a:p>
            <a:r>
              <a:rPr lang="en-US" altLang="zh-TW" dirty="0" smtClean="0"/>
              <a:t>123</a:t>
            </a:r>
            <a:endParaRPr lang="zh-TW" altLang="en-US" dirty="0"/>
          </a:p>
        </p:txBody>
      </p:sp>
    </p:spTree>
    <p:extLst>
      <p:ext uri="{BB962C8B-B14F-4D97-AF65-F5344CB8AC3E}">
        <p14:creationId xmlns:p14="http://schemas.microsoft.com/office/powerpoint/2010/main" val="35731599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060770"/>
            <a:ext cx="714475" cy="714475"/>
          </a:xfrm>
          <a:prstGeom prst="rect">
            <a:avLst/>
          </a:prstGeom>
        </p:spPr>
      </p:pic>
      <p:pic>
        <p:nvPicPr>
          <p:cNvPr id="23" name="圖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479665"/>
            <a:ext cx="1876687" cy="1876687"/>
          </a:xfrm>
          <a:prstGeom prst="rect">
            <a:avLst/>
          </a:prstGeom>
        </p:spPr>
      </p:pic>
      <p:sp>
        <p:nvSpPr>
          <p:cNvPr id="10" name="標題 1">
            <a:extLst>
              <a:ext uri="{FF2B5EF4-FFF2-40B4-BE49-F238E27FC236}">
                <a16:creationId xmlns:a16="http://schemas.microsoft.com/office/drawing/2014/main" id="{084168DD-AF1D-45D4-A3B2-3F9BCADD92BB}"/>
              </a:ext>
            </a:extLst>
          </p:cNvPr>
          <p:cNvSpPr>
            <a:spLocks noGrp="1"/>
          </p:cNvSpPr>
          <p:nvPr>
            <p:ph type="title"/>
          </p:nvPr>
        </p:nvSpPr>
        <p:spPr>
          <a:xfrm>
            <a:off x="2152649" y="365127"/>
            <a:ext cx="8939894" cy="1325563"/>
          </a:xfrm>
        </p:spPr>
        <p:txBody>
          <a:bodyPr>
            <a:normAutofit/>
          </a:bodyPr>
          <a:lstStyle/>
          <a:p>
            <a:r>
              <a:rPr lang="en-US" altLang="zh-TW" sz="3200" dirty="0">
                <a:latin typeface="Times New Roman" panose="02020603050405020304" pitchFamily="18" charset="0"/>
                <a:cs typeface="Times New Roman" panose="02020603050405020304" pitchFamily="18" charset="0"/>
              </a:rPr>
              <a:t>Synthetic Texture Image </a:t>
            </a:r>
            <a:r>
              <a:rPr lang="en-US" altLang="zh-TW" sz="3200" dirty="0" smtClean="0">
                <a:latin typeface="Times New Roman" panose="02020603050405020304" pitchFamily="18" charset="0"/>
                <a:cs typeface="Times New Roman" panose="02020603050405020304" pitchFamily="18" charset="0"/>
              </a:rPr>
              <a:t>Generation</a:t>
            </a:r>
            <a:endParaRPr lang="zh-TW" altLang="en-US" sz="3200" dirty="0">
              <a:solidFill>
                <a:srgbClr val="FF0000"/>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A67CDF6-5D0F-49EF-9668-C0639D8C7FB8}"/>
              </a:ext>
            </a:extLst>
          </p:cNvPr>
          <p:cNvSpPr>
            <a:spLocks noGrp="1"/>
          </p:cNvSpPr>
          <p:nvPr>
            <p:ph type="sldNum" sz="quarter" idx="12"/>
          </p:nvPr>
        </p:nvSpPr>
        <p:spPr/>
        <p:txBody>
          <a:bodyPr/>
          <a:lstStyle/>
          <a:p>
            <a:r>
              <a:rPr lang="en-US" altLang="zh-TW" dirty="0" smtClean="0"/>
              <a:t>124</a:t>
            </a:r>
            <a:endParaRPr lang="zh-TW" altLang="en-US" dirty="0"/>
          </a:p>
        </p:txBody>
      </p:sp>
      <p:sp>
        <p:nvSpPr>
          <p:cNvPr id="11" name="內容版面配置區 2">
            <a:extLst>
              <a:ext uri="{FF2B5EF4-FFF2-40B4-BE49-F238E27FC236}">
                <a16:creationId xmlns:a16="http://schemas.microsoft.com/office/drawing/2014/main" id="{ABC9EA7F-5471-4105-AF40-A11265A19D92}"/>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Step0</a:t>
            </a:r>
            <a:r>
              <a:rPr lang="en-US" altLang="zh-TW" sz="3200" dirty="0">
                <a:latin typeface="Times New Roman" panose="02020603050405020304" pitchFamily="18" charset="0"/>
                <a:cs typeface="Times New Roman" panose="02020603050405020304" pitchFamily="18" charset="0"/>
              </a:rPr>
              <a:t> : Input sample texture</a:t>
            </a:r>
          </a:p>
        </p:txBody>
      </p:sp>
    </p:spTree>
    <p:extLst>
      <p:ext uri="{BB962C8B-B14F-4D97-AF65-F5344CB8AC3E}">
        <p14:creationId xmlns:p14="http://schemas.microsoft.com/office/powerpoint/2010/main" val="23614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126494"/>
            <a:ext cx="714475" cy="714475"/>
          </a:xfrm>
          <a:prstGeom prst="rect">
            <a:avLst/>
          </a:prstGeom>
        </p:spPr>
      </p:pic>
      <p:sp>
        <p:nvSpPr>
          <p:cNvPr id="20" name="矩形 19"/>
          <p:cNvSpPr/>
          <p:nvPr/>
        </p:nvSpPr>
        <p:spPr>
          <a:xfrm>
            <a:off x="3991829" y="5357211"/>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545387"/>
            <a:ext cx="1876687" cy="1876687"/>
          </a:xfrm>
          <a:prstGeom prst="rect">
            <a:avLst/>
          </a:prstGeom>
        </p:spPr>
      </p:pic>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弧形箭號 (下彎) 13"/>
          <p:cNvSpPr/>
          <p:nvPr/>
        </p:nvSpPr>
        <p:spPr>
          <a:xfrm rot="20653846">
            <a:off x="3840816" y="3705100"/>
            <a:ext cx="3020842" cy="1159641"/>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0" name="圖片 29"/>
          <p:cNvPicPr>
            <a:picLocks noChangeAspect="1"/>
          </p:cNvPicPr>
          <p:nvPr/>
        </p:nvPicPr>
        <p:blipFill rotWithShape="1">
          <a:blip r:embed="rId3">
            <a:extLst>
              <a:ext uri="{28A0092B-C50C-407E-A947-70E740481C1C}">
                <a14:useLocalDpi xmlns:a14="http://schemas.microsoft.com/office/drawing/2010/main" val="0"/>
              </a:ext>
            </a:extLst>
          </a:blip>
          <a:srcRect l="4558" t="32835" r="51207" b="19196"/>
          <a:stretch/>
        </p:blipFill>
        <p:spPr>
          <a:xfrm>
            <a:off x="6731664" y="4563905"/>
            <a:ext cx="316048" cy="342726"/>
          </a:xfrm>
          <a:prstGeom prst="rect">
            <a:avLst/>
          </a:prstGeom>
        </p:spPr>
      </p:pic>
      <p:sp>
        <p:nvSpPr>
          <p:cNvPr id="9" name="矩形 8"/>
          <p:cNvSpPr/>
          <p:nvPr/>
        </p:nvSpPr>
        <p:spPr>
          <a:xfrm>
            <a:off x="6708754" y="4560024"/>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標題 1">
            <a:extLst>
              <a:ext uri="{FF2B5EF4-FFF2-40B4-BE49-F238E27FC236}">
                <a16:creationId xmlns:a16="http://schemas.microsoft.com/office/drawing/2014/main" id="{1E4F880B-E1DE-4F3D-A238-8D8BDF770585}"/>
              </a:ext>
            </a:extLst>
          </p:cNvPr>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5D2843F-9B38-4B11-87A9-E9CC45DAFD6D}"/>
              </a:ext>
            </a:extLst>
          </p:cNvPr>
          <p:cNvSpPr>
            <a:spLocks noGrp="1"/>
          </p:cNvSpPr>
          <p:nvPr>
            <p:ph type="sldNum" sz="quarter" idx="12"/>
          </p:nvPr>
        </p:nvSpPr>
        <p:spPr/>
        <p:txBody>
          <a:bodyPr/>
          <a:lstStyle/>
          <a:p>
            <a:r>
              <a:rPr lang="en-US" altLang="zh-TW" dirty="0" smtClean="0"/>
              <a:t>125</a:t>
            </a:r>
            <a:endParaRPr lang="zh-TW" altLang="en-US" dirty="0"/>
          </a:p>
        </p:txBody>
      </p:sp>
      <p:sp>
        <p:nvSpPr>
          <p:cNvPr id="13" name="內容版面配置區 2">
            <a:extLst>
              <a:ext uri="{FF2B5EF4-FFF2-40B4-BE49-F238E27FC236}">
                <a16:creationId xmlns:a16="http://schemas.microsoft.com/office/drawing/2014/main" id="{35BC2D98-E6AB-4190-9560-BB2987AB890E}"/>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Step1: </a:t>
            </a:r>
            <a:r>
              <a:rPr lang="en-US" altLang="zh-TW" sz="3200" dirty="0">
                <a:latin typeface="Times New Roman" panose="02020603050405020304" pitchFamily="18" charset="0"/>
                <a:cs typeface="Times New Roman" panose="02020603050405020304" pitchFamily="18" charset="0"/>
              </a:rPr>
              <a:t>Choose a region from the original texture sample image as the initial region.</a:t>
            </a:r>
          </a:p>
        </p:txBody>
      </p:sp>
    </p:spTree>
    <p:extLst>
      <p:ext uri="{BB962C8B-B14F-4D97-AF65-F5344CB8AC3E}">
        <p14:creationId xmlns:p14="http://schemas.microsoft.com/office/powerpoint/2010/main" val="424482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3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300"/>
                                        <p:tgtEl>
                                          <p:spTgt spid="20"/>
                                        </p:tgtEl>
                                      </p:cBhvr>
                                    </p:animEffect>
                                    <p:set>
                                      <p:cBhvr>
                                        <p:cTn id="24" dur="1" fill="hold">
                                          <p:stCondLst>
                                            <p:cond delay="299"/>
                                          </p:stCondLst>
                                        </p:cTn>
                                        <p:tgtEl>
                                          <p:spTgt spid="20"/>
                                        </p:tgtEl>
                                        <p:attrNameLst>
                                          <p:attrName>style.visibility</p:attrName>
                                        </p:attrNameLst>
                                      </p:cBhvr>
                                      <p:to>
                                        <p:strVal val="hidden"/>
                                      </p:to>
                                    </p:set>
                                  </p:childTnLst>
                                </p:cTn>
                              </p:par>
                              <p:par>
                                <p:cTn id="25" presetID="22" presetClass="exit" presetSubtype="8" fill="hold" grpId="1" nodeType="withEffect">
                                  <p:stCondLst>
                                    <p:cond delay="0"/>
                                  </p:stCondLst>
                                  <p:childTnLst>
                                    <p:animEffect transition="out" filter="wipe(left)">
                                      <p:cBhvr>
                                        <p:cTn id="26" dur="300"/>
                                        <p:tgtEl>
                                          <p:spTgt spid="14"/>
                                        </p:tgtEl>
                                      </p:cBhvr>
                                    </p:animEffect>
                                    <p:set>
                                      <p:cBhvr>
                                        <p:cTn id="27" dur="1" fill="hold">
                                          <p:stCondLst>
                                            <p:cond delay="2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300"/>
                                        <p:tgtEl>
                                          <p:spTgt spid="9"/>
                                        </p:tgtEl>
                                      </p:cBhvr>
                                    </p:animEffect>
                                    <p:set>
                                      <p:cBhvr>
                                        <p:cTn id="30" dur="1" fill="hold">
                                          <p:stCondLst>
                                            <p:cond delay="2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4" grpId="0" animBg="1"/>
      <p:bldP spid="14" grpId="1" animBg="1"/>
      <p:bldP spid="9" grpId="0" animBg="1"/>
      <p:bldP spid="9"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551" y="5119514"/>
            <a:ext cx="714475" cy="714475"/>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864" y="4538407"/>
            <a:ext cx="1876687" cy="1876687"/>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4558" t="32835" r="51207" b="19196"/>
          <a:stretch/>
        </p:blipFill>
        <p:spPr>
          <a:xfrm>
            <a:off x="6731664" y="4556925"/>
            <a:ext cx="316048" cy="342726"/>
          </a:xfrm>
          <a:prstGeom prst="rect">
            <a:avLst/>
          </a:prstGeom>
        </p:spPr>
      </p:pic>
      <p:sp>
        <p:nvSpPr>
          <p:cNvPr id="9" name="矩形 8"/>
          <p:cNvSpPr/>
          <p:nvPr/>
        </p:nvSpPr>
        <p:spPr>
          <a:xfrm>
            <a:off x="6962386" y="4553044"/>
            <a:ext cx="93947"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4" name="弧形箭號 (下彎) 13"/>
          <p:cNvSpPr/>
          <p:nvPr/>
        </p:nvSpPr>
        <p:spPr>
          <a:xfrm rot="20837048" flipH="1">
            <a:off x="4047029" y="3694847"/>
            <a:ext cx="2895116" cy="1099319"/>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88C83C43-D95D-4994-8A19-5AA868598559}"/>
              </a:ext>
            </a:extLst>
          </p:cNvPr>
          <p:cNvSpPr>
            <a:spLocks noGrp="1"/>
          </p:cNvSpPr>
          <p:nvPr>
            <p:ph type="sldNum" sz="quarter" idx="12"/>
          </p:nvPr>
        </p:nvSpPr>
        <p:spPr/>
        <p:txBody>
          <a:bodyPr/>
          <a:lstStyle/>
          <a:p>
            <a:r>
              <a:rPr lang="en-US" altLang="zh-TW" dirty="0" smtClean="0"/>
              <a:t>126</a:t>
            </a:r>
            <a:endParaRPr lang="zh-TW" altLang="en-US" dirty="0"/>
          </a:p>
        </p:txBody>
      </p:sp>
      <p:sp>
        <p:nvSpPr>
          <p:cNvPr id="15" name="內容版面配置區 2">
            <a:extLst>
              <a:ext uri="{FF2B5EF4-FFF2-40B4-BE49-F238E27FC236}">
                <a16:creationId xmlns:a16="http://schemas.microsoft.com/office/drawing/2014/main" id="{49EE935E-4FB9-4C44-A03C-5DFB8831F076}"/>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Step2: </a:t>
            </a:r>
            <a:r>
              <a:rPr lang="en-US" altLang="zh-TW" sz="3200" dirty="0">
                <a:latin typeface="Times New Roman" panose="02020603050405020304" pitchFamily="18" charset="0"/>
                <a:cs typeface="Times New Roman" panose="02020603050405020304" pitchFamily="18" charset="0"/>
              </a:rPr>
              <a:t>Find the region with the similar edges in the original image.</a:t>
            </a:r>
          </a:p>
        </p:txBody>
      </p:sp>
    </p:spTree>
    <p:extLst>
      <p:ext uri="{BB962C8B-B14F-4D97-AF65-F5344CB8AC3E}">
        <p14:creationId xmlns:p14="http://schemas.microsoft.com/office/powerpoint/2010/main" val="15399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3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300"/>
                                        <p:tgtEl>
                                          <p:spTgt spid="9"/>
                                        </p:tgtEl>
                                      </p:cBhvr>
                                    </p:animEffect>
                                    <p:set>
                                      <p:cBhvr>
                                        <p:cTn id="17" dur="1" fill="hold">
                                          <p:stCondLst>
                                            <p:cond delay="299"/>
                                          </p:stCondLst>
                                        </p:cTn>
                                        <p:tgtEl>
                                          <p:spTgt spid="9"/>
                                        </p:tgtEl>
                                        <p:attrNameLst>
                                          <p:attrName>style.visibility</p:attrName>
                                        </p:attrNameLst>
                                      </p:cBhvr>
                                      <p:to>
                                        <p:strVal val="hidden"/>
                                      </p:to>
                                    </p:set>
                                  </p:childTnLst>
                                </p:cTn>
                              </p:par>
                              <p:par>
                                <p:cTn id="18" presetID="22" presetClass="exit" presetSubtype="2" fill="hold" grpId="1" nodeType="withEffect">
                                  <p:stCondLst>
                                    <p:cond delay="0"/>
                                  </p:stCondLst>
                                  <p:childTnLst>
                                    <p:animEffect transition="out" filter="wipe(right)">
                                      <p:cBhvr>
                                        <p:cTn id="19" dur="300"/>
                                        <p:tgtEl>
                                          <p:spTgt spid="14"/>
                                        </p:tgtEl>
                                      </p:cBhvr>
                                    </p:animEffect>
                                    <p:set>
                                      <p:cBhvr>
                                        <p:cTn id="20" dur="1" fill="hold">
                                          <p:stCondLst>
                                            <p:cond delay="2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65" y="4479665"/>
            <a:ext cx="1876687" cy="1876687"/>
          </a:xfrm>
          <a:prstGeom prst="rect">
            <a:avLst/>
          </a:prstGeom>
        </p:spPr>
      </p:pic>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21947" t="17245" r="31715" b="35313"/>
          <a:stretch/>
        </p:blipFill>
        <p:spPr>
          <a:xfrm>
            <a:off x="7047714" y="4498184"/>
            <a:ext cx="331077" cy="338959"/>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552" y="5060772"/>
            <a:ext cx="714475" cy="714475"/>
          </a:xfrm>
          <a:prstGeom prst="rect">
            <a:avLst/>
          </a:prstGeom>
        </p:spPr>
      </p:pic>
      <p:sp>
        <p:nvSpPr>
          <p:cNvPr id="20" name="矩形 19"/>
          <p:cNvSpPr/>
          <p:nvPr/>
        </p:nvSpPr>
        <p:spPr>
          <a:xfrm>
            <a:off x="4129777" y="5187675"/>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14" name="弧形箭號 (下彎) 13"/>
          <p:cNvSpPr/>
          <p:nvPr/>
        </p:nvSpPr>
        <p:spPr>
          <a:xfrm rot="20840541">
            <a:off x="4042396" y="3566739"/>
            <a:ext cx="3173148" cy="1159641"/>
          </a:xfrm>
          <a:prstGeom prst="curvedDownArrow">
            <a:avLst>
              <a:gd name="adj1" fmla="val 9433"/>
              <a:gd name="adj2" fmla="val 24772"/>
              <a:gd name="adj3" fmla="val 2339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30" name="圖片 29"/>
          <p:cNvPicPr>
            <a:picLocks noChangeAspect="1"/>
          </p:cNvPicPr>
          <p:nvPr/>
        </p:nvPicPr>
        <p:blipFill rotWithShape="1">
          <a:blip r:embed="rId4">
            <a:extLst>
              <a:ext uri="{28A0092B-C50C-407E-A947-70E740481C1C}">
                <a14:useLocalDpi xmlns:a14="http://schemas.microsoft.com/office/drawing/2010/main" val="0"/>
              </a:ext>
            </a:extLst>
          </a:blip>
          <a:srcRect l="4558" t="32835" r="51207" b="19196"/>
          <a:stretch/>
        </p:blipFill>
        <p:spPr>
          <a:xfrm>
            <a:off x="6731665" y="4498183"/>
            <a:ext cx="316048" cy="342726"/>
          </a:xfrm>
          <a:prstGeom prst="rect">
            <a:avLst/>
          </a:prstGeom>
        </p:spPr>
      </p:pic>
      <p:sp>
        <p:nvSpPr>
          <p:cNvPr id="9" name="矩形 8"/>
          <p:cNvSpPr/>
          <p:nvPr/>
        </p:nvSpPr>
        <p:spPr>
          <a:xfrm>
            <a:off x="7020183" y="4487548"/>
            <a:ext cx="338958" cy="3468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F96AD342-A40E-4616-81DA-C9066E6A2C5B}"/>
              </a:ext>
            </a:extLst>
          </p:cNvPr>
          <p:cNvSpPr>
            <a:spLocks noGrp="1"/>
          </p:cNvSpPr>
          <p:nvPr>
            <p:ph type="sldNum" sz="quarter" idx="12"/>
          </p:nvPr>
        </p:nvSpPr>
        <p:spPr/>
        <p:txBody>
          <a:bodyPr/>
          <a:lstStyle/>
          <a:p>
            <a:r>
              <a:rPr lang="en-US" altLang="zh-TW" dirty="0" smtClean="0"/>
              <a:t>127</a:t>
            </a:r>
            <a:endParaRPr lang="zh-TW" altLang="en-US" dirty="0"/>
          </a:p>
        </p:txBody>
      </p:sp>
      <p:sp>
        <p:nvSpPr>
          <p:cNvPr id="15" name="內容版面配置區 2">
            <a:extLst>
              <a:ext uri="{FF2B5EF4-FFF2-40B4-BE49-F238E27FC236}">
                <a16:creationId xmlns:a16="http://schemas.microsoft.com/office/drawing/2014/main" id="{92F1F639-00E2-4896-A768-DF56CF4BC80A}"/>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Step3: </a:t>
            </a:r>
            <a:r>
              <a:rPr lang="en-US" altLang="zh-TW" sz="3200" dirty="0">
                <a:latin typeface="Times New Roman" panose="02020603050405020304" pitchFamily="18" charset="0"/>
                <a:cs typeface="Times New Roman" panose="02020603050405020304" pitchFamily="18" charset="0"/>
              </a:rPr>
              <a:t>Paste it on the result image.</a:t>
            </a:r>
          </a:p>
        </p:txBody>
      </p:sp>
    </p:spTree>
    <p:extLst>
      <p:ext uri="{BB962C8B-B14F-4D97-AF65-F5344CB8AC3E}">
        <p14:creationId xmlns:p14="http://schemas.microsoft.com/office/powerpoint/2010/main" val="212556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3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300"/>
                                        <p:tgtEl>
                                          <p:spTgt spid="20"/>
                                        </p:tgtEl>
                                      </p:cBhvr>
                                    </p:animEffect>
                                    <p:set>
                                      <p:cBhvr>
                                        <p:cTn id="24" dur="1" fill="hold">
                                          <p:stCondLst>
                                            <p:cond delay="299"/>
                                          </p:stCondLst>
                                        </p:cTn>
                                        <p:tgtEl>
                                          <p:spTgt spid="20"/>
                                        </p:tgtEl>
                                        <p:attrNameLst>
                                          <p:attrName>style.visibility</p:attrName>
                                        </p:attrNameLst>
                                      </p:cBhvr>
                                      <p:to>
                                        <p:strVal val="hidden"/>
                                      </p:to>
                                    </p:set>
                                  </p:childTnLst>
                                </p:cTn>
                              </p:par>
                              <p:par>
                                <p:cTn id="25" presetID="22" presetClass="exit" presetSubtype="8" fill="hold" grpId="1" nodeType="withEffect">
                                  <p:stCondLst>
                                    <p:cond delay="0"/>
                                  </p:stCondLst>
                                  <p:childTnLst>
                                    <p:animEffect transition="out" filter="wipe(left)">
                                      <p:cBhvr>
                                        <p:cTn id="26" dur="300"/>
                                        <p:tgtEl>
                                          <p:spTgt spid="14"/>
                                        </p:tgtEl>
                                      </p:cBhvr>
                                    </p:animEffect>
                                    <p:set>
                                      <p:cBhvr>
                                        <p:cTn id="27" dur="1" fill="hold">
                                          <p:stCondLst>
                                            <p:cond delay="299"/>
                                          </p:stCondLst>
                                        </p:cTn>
                                        <p:tgtEl>
                                          <p:spTgt spid="1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300"/>
                                        <p:tgtEl>
                                          <p:spTgt spid="9"/>
                                        </p:tgtEl>
                                      </p:cBhvr>
                                    </p:animEffect>
                                    <p:set>
                                      <p:cBhvr>
                                        <p:cTn id="30" dur="1" fill="hold">
                                          <p:stCondLst>
                                            <p:cond delay="299"/>
                                          </p:stCondLst>
                                        </p:cTn>
                                        <p:tgtEl>
                                          <p:spTgt spid="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300"/>
                                        <p:tgtEl>
                                          <p:spTgt spid="12"/>
                                        </p:tgtEl>
                                      </p:cBhvr>
                                    </p:animEffect>
                                    <p:set>
                                      <p:cBhvr>
                                        <p:cTn id="33" dur="1" fill="hold">
                                          <p:stCondLst>
                                            <p:cond delay="299"/>
                                          </p:stCondLst>
                                        </p:cTn>
                                        <p:tgtEl>
                                          <p:spTgt spid="1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300"/>
                                        <p:tgtEl>
                                          <p:spTgt spid="7"/>
                                        </p:tgtEl>
                                      </p:cBhvr>
                                    </p:animEffect>
                                    <p:set>
                                      <p:cBhvr>
                                        <p:cTn id="36" dur="1" fill="hold">
                                          <p:stCondLst>
                                            <p:cond delay="299"/>
                                          </p:stCondLst>
                                        </p:cTn>
                                        <p:tgtEl>
                                          <p:spTgt spid="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300"/>
                                        <p:tgtEl>
                                          <p:spTgt spid="30"/>
                                        </p:tgtEl>
                                      </p:cBhvr>
                                    </p:animEffect>
                                    <p:set>
                                      <p:cBhvr>
                                        <p:cTn id="39" dur="1" fill="hold">
                                          <p:stCondLst>
                                            <p:cond delay="2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4" grpId="0" animBg="1"/>
      <p:bldP spid="14" grpId="1" animBg="1"/>
      <p:bldP spid="9" grpId="0" animBg="1"/>
      <p:bldP spid="9"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864" y="4584678"/>
            <a:ext cx="1876687" cy="1876687"/>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552" y="5165785"/>
            <a:ext cx="714475" cy="714475"/>
          </a:xfrm>
          <a:prstGeom prst="rect">
            <a:avLst/>
          </a:prstGeom>
        </p:spPr>
      </p:pic>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3E24E449-5FC4-488D-BF9B-9D6BA3750AC6}"/>
              </a:ext>
            </a:extLst>
          </p:cNvPr>
          <p:cNvSpPr>
            <a:spLocks noGrp="1"/>
          </p:cNvSpPr>
          <p:nvPr>
            <p:ph type="sldNum" sz="quarter" idx="12"/>
          </p:nvPr>
        </p:nvSpPr>
        <p:spPr/>
        <p:txBody>
          <a:bodyPr/>
          <a:lstStyle/>
          <a:p>
            <a:r>
              <a:rPr lang="en-US" altLang="zh-TW" dirty="0" smtClean="0"/>
              <a:t>128</a:t>
            </a:r>
            <a:endParaRPr lang="zh-TW" altLang="en-US" dirty="0"/>
          </a:p>
        </p:txBody>
      </p:sp>
      <p:sp>
        <p:nvSpPr>
          <p:cNvPr id="11" name="內容版面配置區 2">
            <a:extLst>
              <a:ext uri="{FF2B5EF4-FFF2-40B4-BE49-F238E27FC236}">
                <a16:creationId xmlns:a16="http://schemas.microsoft.com/office/drawing/2014/main" id="{45610544-07D7-4BE1-A51F-0F9EAB54FF25}"/>
              </a:ext>
            </a:extLst>
          </p:cNvPr>
          <p:cNvSpPr>
            <a:spLocks noGrp="1"/>
          </p:cNvSpPr>
          <p:nvPr>
            <p:ph idx="1"/>
          </p:nvPr>
        </p:nvSpPr>
        <p:spPr>
          <a:xfrm>
            <a:off x="2066925" y="1589463"/>
            <a:ext cx="8058150" cy="1430741"/>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Step4: </a:t>
            </a:r>
            <a:r>
              <a:rPr lang="en-US" altLang="zh-TW" sz="3200" dirty="0">
                <a:latin typeface="Times New Roman" panose="02020603050405020304" pitchFamily="18" charset="0"/>
                <a:cs typeface="Times New Roman" panose="02020603050405020304" pitchFamily="18" charset="0"/>
              </a:rPr>
              <a:t>Back to Step2 and repeat.</a:t>
            </a:r>
          </a:p>
        </p:txBody>
      </p:sp>
    </p:spTree>
    <p:extLst>
      <p:ext uri="{BB962C8B-B14F-4D97-AF65-F5344CB8AC3E}">
        <p14:creationId xmlns:p14="http://schemas.microsoft.com/office/powerpoint/2010/main" val="392770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13" y="2109826"/>
            <a:ext cx="1876687" cy="1876687"/>
          </a:xfrm>
          <a:prstGeom prst="rect">
            <a:avLst/>
          </a:prstGeom>
        </p:spPr>
      </p:pic>
      <p:pic>
        <p:nvPicPr>
          <p:cNvPr id="19" name="圖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4501" y="2690933"/>
            <a:ext cx="714475" cy="714475"/>
          </a:xfrm>
          <a:prstGeom prst="rect">
            <a:avLst/>
          </a:prstGeom>
        </p:spPr>
      </p:pic>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4" name="向下箭號 3"/>
          <p:cNvSpPr/>
          <p:nvPr/>
        </p:nvSpPr>
        <p:spPr>
          <a:xfrm>
            <a:off x="7423874" y="4110154"/>
            <a:ext cx="180561" cy="36452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p:cNvGrpSpPr/>
          <p:nvPr/>
        </p:nvGrpSpPr>
        <p:grpSpPr>
          <a:xfrm>
            <a:off x="6575813" y="4598323"/>
            <a:ext cx="1876687" cy="1875600"/>
            <a:chOff x="5051812" y="4728163"/>
            <a:chExt cx="1876687" cy="1875600"/>
          </a:xfrm>
        </p:grpSpPr>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812" y="4728163"/>
              <a:ext cx="1866605" cy="1872000"/>
            </a:xfrm>
            <a:prstGeom prst="rect">
              <a:avLst/>
            </a:prstGeom>
          </p:spPr>
        </p:pic>
        <p:sp>
          <p:nvSpPr>
            <p:cNvPr id="6" name="矩形 5"/>
            <p:cNvSpPr/>
            <p:nvPr/>
          </p:nvSpPr>
          <p:spPr>
            <a:xfrm>
              <a:off x="5052899" y="4728163"/>
              <a:ext cx="1875600" cy="1875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文字方塊 13"/>
          <p:cNvSpPr txBox="1"/>
          <p:nvPr/>
        </p:nvSpPr>
        <p:spPr>
          <a:xfrm>
            <a:off x="5019098" y="4105350"/>
            <a:ext cx="2325252" cy="369332"/>
          </a:xfrm>
          <a:prstGeom prst="rect">
            <a:avLst/>
          </a:prstGeom>
          <a:noFill/>
        </p:spPr>
        <p:txBody>
          <a:bodyPr wrap="none" rtlCol="0">
            <a:spAutoFit/>
          </a:bodyPr>
          <a:lstStyle/>
          <a:p>
            <a:r>
              <a:rPr lang="en-US" altLang="zh-TW" dirty="0"/>
              <a:t>Boundary optimization</a:t>
            </a:r>
            <a:endParaRPr lang="zh-TW" altLang="en-US" dirty="0"/>
          </a:p>
        </p:txBody>
      </p:sp>
      <p:sp>
        <p:nvSpPr>
          <p:cNvPr id="3" name="投影片編號版面配置區 2">
            <a:extLst>
              <a:ext uri="{FF2B5EF4-FFF2-40B4-BE49-F238E27FC236}">
                <a16:creationId xmlns:a16="http://schemas.microsoft.com/office/drawing/2014/main" id="{A32143D0-A55B-4BA4-AAA7-E1AD1F54DC2B}"/>
              </a:ext>
            </a:extLst>
          </p:cNvPr>
          <p:cNvSpPr>
            <a:spLocks noGrp="1"/>
          </p:cNvSpPr>
          <p:nvPr>
            <p:ph type="sldNum" sz="quarter" idx="12"/>
          </p:nvPr>
        </p:nvSpPr>
        <p:spPr/>
        <p:txBody>
          <a:bodyPr/>
          <a:lstStyle/>
          <a:p>
            <a:r>
              <a:rPr lang="en-US" altLang="zh-TW" dirty="0" smtClean="0"/>
              <a:t>129</a:t>
            </a:r>
            <a:endParaRPr lang="zh-TW" altLang="en-US" dirty="0"/>
          </a:p>
        </p:txBody>
      </p:sp>
    </p:spTree>
    <p:extLst>
      <p:ext uri="{BB962C8B-B14F-4D97-AF65-F5344CB8AC3E}">
        <p14:creationId xmlns:p14="http://schemas.microsoft.com/office/powerpoint/2010/main" val="5737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300"/>
                                        <p:tgtEl>
                                          <p:spTgt spid="7"/>
                                        </p:tgtEl>
                                      </p:cBhvr>
                                    </p:animEffect>
                                  </p:childTnLst>
                                </p:cTn>
                              </p:par>
                              <p:par>
                                <p:cTn id="11" presetID="10" presetClass="entr" presetSubtype="0" fill="hold" grpId="0" nodeType="withEffect">
                                  <p:stCondLst>
                                    <p:cond delay="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300"/>
                                        <p:tgtEl>
                                          <p:spTgt spid="4"/>
                                        </p:tgtEl>
                                      </p:cBhvr>
                                    </p:animEffect>
                                    <p:set>
                                      <p:cBhvr>
                                        <p:cTn id="18" dur="1" fill="hold">
                                          <p:stCondLst>
                                            <p:cond delay="2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300"/>
                                        <p:tgtEl>
                                          <p:spTgt spid="7"/>
                                        </p:tgtEl>
                                      </p:cBhvr>
                                    </p:animEffect>
                                    <p:set>
                                      <p:cBhvr>
                                        <p:cTn id="21" dur="1" fill="hold">
                                          <p:stCondLst>
                                            <p:cond delay="299"/>
                                          </p:stCondLst>
                                        </p:cTn>
                                        <p:tgtEl>
                                          <p:spTgt spid="7"/>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300"/>
                                        <p:tgtEl>
                                          <p:spTgt spid="14"/>
                                        </p:tgtEl>
                                      </p:cBhvr>
                                    </p:animEffect>
                                    <p:set>
                                      <p:cBhvr>
                                        <p:cTn id="24" dur="1" fill="hold">
                                          <p:stCondLst>
                                            <p:cond delay="2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300"/>
                                        <p:tgtEl>
                                          <p:spTgt spid="2"/>
                                        </p:tgtEl>
                                      </p:cBhvr>
                                    </p:animEffect>
                                    <p:set>
                                      <p:cBhvr>
                                        <p:cTn id="27" dur="1" fill="hold">
                                          <p:stCondLst>
                                            <p:cond delay="2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300"/>
                                        <p:tgtEl>
                                          <p:spTgt spid="19"/>
                                        </p:tgtEl>
                                      </p:cBhvr>
                                    </p:animEffect>
                                    <p:set>
                                      <p:cBhvr>
                                        <p:cTn id="30" dur="1" fill="hold">
                                          <p:stCondLst>
                                            <p:cond delay="2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4" grpId="0"/>
      <p:bldP spid="14" grpId="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3" name="文字方塊 2"/>
          <p:cNvSpPr txBox="1"/>
          <p:nvPr/>
        </p:nvSpPr>
        <p:spPr>
          <a:xfrm>
            <a:off x="2152650" y="1624900"/>
            <a:ext cx="2135969" cy="584775"/>
          </a:xfrm>
          <a:prstGeom prst="rect">
            <a:avLst/>
          </a:prstGeom>
          <a:noFill/>
        </p:spPr>
        <p:txBody>
          <a:bodyPr wrap="none" rtlCol="0">
            <a:spAutoFit/>
          </a:bodyPr>
          <a:lstStyle/>
          <a:p>
            <a:r>
              <a:rPr lang="en-US" altLang="zh-TW" sz="3200" dirty="0"/>
              <a:t>More result</a:t>
            </a:r>
            <a:endParaRPr lang="zh-TW" altLang="en-US" sz="3200" dirty="0"/>
          </a:p>
        </p:txBody>
      </p:sp>
      <p:pic>
        <p:nvPicPr>
          <p:cNvPr id="19" name="圖片 18"/>
          <p:cNvPicPr>
            <a:picLocks noChangeAspect="1"/>
          </p:cNvPicPr>
          <p:nvPr/>
        </p:nvPicPr>
        <p:blipFill rotWithShape="1">
          <a:blip r:embed="rId3"/>
          <a:srcRect l="4245" t="20003" r="72586" b="46983"/>
          <a:stretch/>
        </p:blipFill>
        <p:spPr>
          <a:xfrm>
            <a:off x="2879288" y="2472407"/>
            <a:ext cx="1808771" cy="1764000"/>
          </a:xfrm>
          <a:prstGeom prst="rect">
            <a:avLst/>
          </a:prstGeom>
        </p:spPr>
      </p:pic>
      <p:pic>
        <p:nvPicPr>
          <p:cNvPr id="22" name="圖片 21"/>
          <p:cNvPicPr>
            <a:picLocks noChangeAspect="1"/>
          </p:cNvPicPr>
          <p:nvPr/>
        </p:nvPicPr>
        <p:blipFill rotWithShape="1">
          <a:blip r:embed="rId3"/>
          <a:srcRect l="27777" t="20003" r="48595" b="46983"/>
          <a:stretch/>
        </p:blipFill>
        <p:spPr>
          <a:xfrm>
            <a:off x="4688058" y="2472407"/>
            <a:ext cx="1844588" cy="1764000"/>
          </a:xfrm>
          <a:prstGeom prst="rect">
            <a:avLst/>
          </a:prstGeom>
        </p:spPr>
      </p:pic>
      <p:pic>
        <p:nvPicPr>
          <p:cNvPr id="23" name="圖片 22"/>
          <p:cNvPicPr>
            <a:picLocks noChangeAspect="1"/>
          </p:cNvPicPr>
          <p:nvPr/>
        </p:nvPicPr>
        <p:blipFill rotWithShape="1">
          <a:blip r:embed="rId3"/>
          <a:srcRect l="51654" t="20003" r="24717" b="46983"/>
          <a:stretch/>
        </p:blipFill>
        <p:spPr>
          <a:xfrm>
            <a:off x="6496829" y="2472407"/>
            <a:ext cx="1844589" cy="1764000"/>
          </a:xfrm>
          <a:prstGeom prst="rect">
            <a:avLst/>
          </a:prstGeom>
        </p:spPr>
      </p:pic>
      <p:pic>
        <p:nvPicPr>
          <p:cNvPr id="24" name="圖片 23"/>
          <p:cNvPicPr>
            <a:picLocks noChangeAspect="1"/>
          </p:cNvPicPr>
          <p:nvPr/>
        </p:nvPicPr>
        <p:blipFill rotWithShape="1">
          <a:blip r:embed="rId3"/>
          <a:srcRect l="75422" t="20003" r="1127" b="46983"/>
          <a:stretch/>
        </p:blipFill>
        <p:spPr>
          <a:xfrm>
            <a:off x="8319449" y="2472407"/>
            <a:ext cx="1830738" cy="1764000"/>
          </a:xfrm>
          <a:prstGeom prst="rect">
            <a:avLst/>
          </a:prstGeom>
        </p:spPr>
      </p:pic>
      <p:pic>
        <p:nvPicPr>
          <p:cNvPr id="25" name="圖片 24"/>
          <p:cNvPicPr>
            <a:picLocks noChangeAspect="1"/>
          </p:cNvPicPr>
          <p:nvPr/>
        </p:nvPicPr>
        <p:blipFill rotWithShape="1">
          <a:blip r:embed="rId3"/>
          <a:srcRect l="1159" t="6520" r="90697" b="81917"/>
          <a:stretch/>
        </p:blipFill>
        <p:spPr>
          <a:xfrm>
            <a:off x="1860961" y="2304834"/>
            <a:ext cx="683393" cy="664143"/>
          </a:xfrm>
          <a:prstGeom prst="rect">
            <a:avLst/>
          </a:prstGeom>
        </p:spPr>
      </p:pic>
      <p:pic>
        <p:nvPicPr>
          <p:cNvPr id="26" name="圖片 25"/>
          <p:cNvPicPr>
            <a:picLocks noChangeAspect="1"/>
          </p:cNvPicPr>
          <p:nvPr/>
        </p:nvPicPr>
        <p:blipFill rotWithShape="1">
          <a:blip r:embed="rId3"/>
          <a:srcRect l="9146" t="67262" r="61835" b="1903"/>
          <a:stretch/>
        </p:blipFill>
        <p:spPr>
          <a:xfrm>
            <a:off x="2889601" y="4732890"/>
            <a:ext cx="2425501" cy="1764000"/>
          </a:xfrm>
          <a:prstGeom prst="rect">
            <a:avLst/>
          </a:prstGeom>
        </p:spPr>
      </p:pic>
      <p:pic>
        <p:nvPicPr>
          <p:cNvPr id="27" name="圖片 26"/>
          <p:cNvPicPr>
            <a:picLocks noChangeAspect="1"/>
          </p:cNvPicPr>
          <p:nvPr/>
        </p:nvPicPr>
        <p:blipFill rotWithShape="1">
          <a:blip r:embed="rId3"/>
          <a:srcRect l="39217" t="67262" r="31649" b="1903"/>
          <a:stretch/>
        </p:blipFill>
        <p:spPr>
          <a:xfrm>
            <a:off x="5315102" y="4732890"/>
            <a:ext cx="2435089" cy="1764000"/>
          </a:xfrm>
          <a:prstGeom prst="rect">
            <a:avLst/>
          </a:prstGeom>
        </p:spPr>
      </p:pic>
      <p:pic>
        <p:nvPicPr>
          <p:cNvPr id="28" name="圖片 27"/>
          <p:cNvPicPr>
            <a:picLocks noChangeAspect="1"/>
          </p:cNvPicPr>
          <p:nvPr/>
        </p:nvPicPr>
        <p:blipFill rotWithShape="1">
          <a:blip r:embed="rId3"/>
          <a:srcRect l="69288" t="67262" r="2305" b="1903"/>
          <a:stretch/>
        </p:blipFill>
        <p:spPr>
          <a:xfrm>
            <a:off x="7750190" y="4732890"/>
            <a:ext cx="2374370" cy="1764000"/>
          </a:xfrm>
          <a:prstGeom prst="rect">
            <a:avLst/>
          </a:prstGeom>
        </p:spPr>
      </p:pic>
      <p:pic>
        <p:nvPicPr>
          <p:cNvPr id="29" name="圖片 28"/>
          <p:cNvPicPr>
            <a:picLocks noChangeAspect="1"/>
          </p:cNvPicPr>
          <p:nvPr/>
        </p:nvPicPr>
        <p:blipFill rotWithShape="1">
          <a:blip r:embed="rId3"/>
          <a:srcRect l="1479" t="55763" r="88312" b="33177"/>
          <a:stretch/>
        </p:blipFill>
        <p:spPr>
          <a:xfrm>
            <a:off x="1774332" y="4540384"/>
            <a:ext cx="856648" cy="635267"/>
          </a:xfrm>
          <a:prstGeom prst="rect">
            <a:avLst/>
          </a:prstGeom>
        </p:spPr>
      </p:pic>
      <p:cxnSp>
        <p:nvCxnSpPr>
          <p:cNvPr id="4" name="直線單箭頭接點 3"/>
          <p:cNvCxnSpPr>
            <a:stCxn id="5" idx="3"/>
          </p:cNvCxnSpPr>
          <p:nvPr/>
        </p:nvCxnSpPr>
        <p:spPr>
          <a:xfrm>
            <a:off x="5014400" y="4479890"/>
            <a:ext cx="51101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文字方塊 4"/>
          <p:cNvSpPr txBox="1"/>
          <p:nvPr/>
        </p:nvSpPr>
        <p:spPr>
          <a:xfrm>
            <a:off x="2846306" y="4295224"/>
            <a:ext cx="2168094" cy="369332"/>
          </a:xfrm>
          <a:prstGeom prst="rect">
            <a:avLst/>
          </a:prstGeom>
          <a:noFill/>
        </p:spPr>
        <p:txBody>
          <a:bodyPr wrap="none" rtlCol="0">
            <a:spAutoFit/>
          </a:bodyPr>
          <a:lstStyle/>
          <a:p>
            <a:r>
              <a:rPr lang="en-US" altLang="zh-TW" dirty="0"/>
              <a:t>Increase window size</a:t>
            </a:r>
            <a:endParaRPr lang="zh-TW" altLang="en-US" dirty="0"/>
          </a:p>
        </p:txBody>
      </p:sp>
      <p:sp>
        <p:nvSpPr>
          <p:cNvPr id="2" name="投影片編號版面配置區 1">
            <a:extLst>
              <a:ext uri="{FF2B5EF4-FFF2-40B4-BE49-F238E27FC236}">
                <a16:creationId xmlns:a16="http://schemas.microsoft.com/office/drawing/2014/main" id="{D880809B-7304-483A-8FBE-CB4CD6D4220E}"/>
              </a:ext>
            </a:extLst>
          </p:cNvPr>
          <p:cNvSpPr>
            <a:spLocks noGrp="1"/>
          </p:cNvSpPr>
          <p:nvPr>
            <p:ph type="sldNum" sz="quarter" idx="12"/>
          </p:nvPr>
        </p:nvSpPr>
        <p:spPr/>
        <p:txBody>
          <a:bodyPr/>
          <a:lstStyle/>
          <a:p>
            <a:r>
              <a:rPr lang="en-US" altLang="zh-TW" dirty="0" smtClean="0"/>
              <a:t>130</a:t>
            </a:r>
            <a:endParaRPr lang="zh-TW" altLang="en-US" dirty="0"/>
          </a:p>
        </p:txBody>
      </p:sp>
    </p:spTree>
    <p:extLst>
      <p:ext uri="{BB962C8B-B14F-4D97-AF65-F5344CB8AC3E}">
        <p14:creationId xmlns:p14="http://schemas.microsoft.com/office/powerpoint/2010/main" val="155312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3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300"/>
                                        <p:tgtEl>
                                          <p:spTgt spid="19"/>
                                        </p:tgtEl>
                                      </p:cBhvr>
                                    </p:animEffect>
                                  </p:childTnLst>
                                </p:cTn>
                              </p:par>
                              <p:par>
                                <p:cTn id="18" presetID="10" presetClass="entr" presetSubtype="0" fill="hold" nodeType="withEffect">
                                  <p:stCondLst>
                                    <p:cond delay="5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300"/>
                                        <p:tgtEl>
                                          <p:spTgt spid="22"/>
                                        </p:tgtEl>
                                      </p:cBhvr>
                                    </p:animEffect>
                                  </p:childTnLst>
                                </p:cTn>
                              </p:par>
                              <p:par>
                                <p:cTn id="21" presetID="10"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300"/>
                                        <p:tgtEl>
                                          <p:spTgt spid="23"/>
                                        </p:tgtEl>
                                      </p:cBhvr>
                                    </p:animEffect>
                                  </p:childTnLst>
                                </p:cTn>
                              </p:par>
                              <p:par>
                                <p:cTn id="24" presetID="10" presetClass="entr" presetSubtype="0" fill="hold" nodeType="withEffect">
                                  <p:stCondLst>
                                    <p:cond delay="150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300"/>
                                        <p:tgtEl>
                                          <p:spTgt spid="2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00"/>
                                        <p:tgtEl>
                                          <p:spTgt spid="5"/>
                                        </p:tgtEl>
                                      </p:cBhvr>
                                    </p:animEffect>
                                  </p:childTnLst>
                                </p:cTn>
                              </p:par>
                              <p:par>
                                <p:cTn id="30" presetID="22" presetClass="entr" presetSubtype="8" fill="hold" nodeType="withEffect">
                                  <p:stCondLst>
                                    <p:cond delay="70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11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300"/>
                                        <p:tgtEl>
                                          <p:spTgt spid="26"/>
                                        </p:tgtEl>
                                      </p:cBhvr>
                                    </p:animEffect>
                                  </p:childTnLst>
                                </p:cTn>
                              </p:par>
                              <p:par>
                                <p:cTn id="43" presetID="10" presetClass="entr" presetSubtype="0" fill="hold" nodeType="withEffect">
                                  <p:stCondLst>
                                    <p:cond delay="50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300"/>
                                        <p:tgtEl>
                                          <p:spTgt spid="27"/>
                                        </p:tgtEl>
                                      </p:cBhvr>
                                    </p:animEffect>
                                  </p:childTnLst>
                                </p:cTn>
                              </p:par>
                              <p:par>
                                <p:cTn id="46" presetID="10" presetClass="entr" presetSubtype="0" fill="hold" nodeType="withEffect">
                                  <p:stCondLst>
                                    <p:cond delay="100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3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300"/>
                                        <p:tgtEl>
                                          <p:spTgt spid="25"/>
                                        </p:tgtEl>
                                      </p:cBhvr>
                                    </p:animEffect>
                                    <p:set>
                                      <p:cBhvr>
                                        <p:cTn id="53" dur="1" fill="hold">
                                          <p:stCondLst>
                                            <p:cond delay="299"/>
                                          </p:stCondLst>
                                        </p:cTn>
                                        <p:tgtEl>
                                          <p:spTgt spid="2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300"/>
                                        <p:tgtEl>
                                          <p:spTgt spid="19"/>
                                        </p:tgtEl>
                                      </p:cBhvr>
                                    </p:animEffect>
                                    <p:set>
                                      <p:cBhvr>
                                        <p:cTn id="56" dur="1" fill="hold">
                                          <p:stCondLst>
                                            <p:cond delay="299"/>
                                          </p:stCondLst>
                                        </p:cTn>
                                        <p:tgtEl>
                                          <p:spTgt spid="19"/>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300"/>
                                        <p:tgtEl>
                                          <p:spTgt spid="22"/>
                                        </p:tgtEl>
                                      </p:cBhvr>
                                    </p:animEffect>
                                    <p:set>
                                      <p:cBhvr>
                                        <p:cTn id="59" dur="1" fill="hold">
                                          <p:stCondLst>
                                            <p:cond delay="299"/>
                                          </p:stCondLst>
                                        </p:cTn>
                                        <p:tgtEl>
                                          <p:spTgt spid="2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300"/>
                                        <p:tgtEl>
                                          <p:spTgt spid="23"/>
                                        </p:tgtEl>
                                      </p:cBhvr>
                                    </p:animEffect>
                                    <p:set>
                                      <p:cBhvr>
                                        <p:cTn id="62" dur="1" fill="hold">
                                          <p:stCondLst>
                                            <p:cond delay="2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300"/>
                                        <p:tgtEl>
                                          <p:spTgt spid="24"/>
                                        </p:tgtEl>
                                      </p:cBhvr>
                                    </p:animEffect>
                                    <p:set>
                                      <p:cBhvr>
                                        <p:cTn id="65" dur="1" fill="hold">
                                          <p:stCondLst>
                                            <p:cond delay="299"/>
                                          </p:stCondLst>
                                        </p:cTn>
                                        <p:tgtEl>
                                          <p:spTgt spid="2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300"/>
                                        <p:tgtEl>
                                          <p:spTgt spid="5"/>
                                        </p:tgtEl>
                                      </p:cBhvr>
                                    </p:animEffect>
                                    <p:set>
                                      <p:cBhvr>
                                        <p:cTn id="68" dur="1" fill="hold">
                                          <p:stCondLst>
                                            <p:cond delay="299"/>
                                          </p:stCondLst>
                                        </p:cTn>
                                        <p:tgtEl>
                                          <p:spTgt spid="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300"/>
                                        <p:tgtEl>
                                          <p:spTgt spid="4"/>
                                        </p:tgtEl>
                                      </p:cBhvr>
                                    </p:animEffect>
                                    <p:set>
                                      <p:cBhvr>
                                        <p:cTn id="71" dur="1" fill="hold">
                                          <p:stCondLst>
                                            <p:cond delay="2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300"/>
                                        <p:tgtEl>
                                          <p:spTgt spid="29"/>
                                        </p:tgtEl>
                                      </p:cBhvr>
                                    </p:animEffect>
                                    <p:set>
                                      <p:cBhvr>
                                        <p:cTn id="74" dur="1" fill="hold">
                                          <p:stCondLst>
                                            <p:cond delay="299"/>
                                          </p:stCondLst>
                                        </p:cTn>
                                        <p:tgtEl>
                                          <p:spTgt spid="2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300"/>
                                        <p:tgtEl>
                                          <p:spTgt spid="26"/>
                                        </p:tgtEl>
                                      </p:cBhvr>
                                    </p:animEffect>
                                    <p:set>
                                      <p:cBhvr>
                                        <p:cTn id="77" dur="1" fill="hold">
                                          <p:stCondLst>
                                            <p:cond delay="299"/>
                                          </p:stCondLst>
                                        </p:cTn>
                                        <p:tgtEl>
                                          <p:spTgt spid="2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300"/>
                                        <p:tgtEl>
                                          <p:spTgt spid="27"/>
                                        </p:tgtEl>
                                      </p:cBhvr>
                                    </p:animEffect>
                                    <p:set>
                                      <p:cBhvr>
                                        <p:cTn id="80" dur="1" fill="hold">
                                          <p:stCondLst>
                                            <p:cond delay="299"/>
                                          </p:stCondLst>
                                        </p:cTn>
                                        <p:tgtEl>
                                          <p:spTgt spid="2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300"/>
                                        <p:tgtEl>
                                          <p:spTgt spid="28"/>
                                        </p:tgtEl>
                                      </p:cBhvr>
                                    </p:animEffect>
                                    <p:set>
                                      <p:cBhvr>
                                        <p:cTn id="83" dur="1" fill="hold">
                                          <p:stCondLst>
                                            <p:cond delay="2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Synthetic Texture Image Generation</a:t>
            </a:r>
            <a:endParaRPr lang="zh-TW" altLang="en-US" sz="3600" dirty="0">
              <a:latin typeface="Times New Roman" panose="02020603050405020304" pitchFamily="18" charset="0"/>
              <a:cs typeface="Times New Roman" panose="02020603050405020304" pitchFamily="18" charset="0"/>
            </a:endParaRPr>
          </a:p>
        </p:txBody>
      </p:sp>
      <p:sp>
        <p:nvSpPr>
          <p:cNvPr id="3" name="文字方塊 2"/>
          <p:cNvSpPr txBox="1"/>
          <p:nvPr/>
        </p:nvSpPr>
        <p:spPr>
          <a:xfrm>
            <a:off x="2152650" y="1624900"/>
            <a:ext cx="2135969" cy="584775"/>
          </a:xfrm>
          <a:prstGeom prst="rect">
            <a:avLst/>
          </a:prstGeom>
          <a:noFill/>
        </p:spPr>
        <p:txBody>
          <a:bodyPr wrap="none" rtlCol="0">
            <a:spAutoFit/>
          </a:bodyPr>
          <a:lstStyle/>
          <a:p>
            <a:r>
              <a:rPr lang="en-US" altLang="zh-TW" sz="3200" dirty="0">
                <a:latin typeface="Times New Roman" panose="02020603050405020304" pitchFamily="18" charset="0"/>
                <a:cs typeface="Times New Roman" panose="02020603050405020304" pitchFamily="18" charset="0"/>
              </a:rPr>
              <a:t>More result</a:t>
            </a:r>
            <a:endParaRPr lang="zh-TW" altLang="en-US" sz="3200" dirty="0">
              <a:latin typeface="Times New Roman" panose="02020603050405020304" pitchFamily="18" charset="0"/>
              <a:cs typeface="Times New Roman" panose="02020603050405020304" pitchFamily="18" charset="0"/>
            </a:endParaRPr>
          </a:p>
        </p:txBody>
      </p:sp>
      <p:pic>
        <p:nvPicPr>
          <p:cNvPr id="15" name="圖片 14"/>
          <p:cNvPicPr>
            <a:picLocks noChangeAspect="1"/>
          </p:cNvPicPr>
          <p:nvPr/>
        </p:nvPicPr>
        <p:blipFill rotWithShape="1">
          <a:blip r:embed="rId3"/>
          <a:srcRect t="45979" r="51380"/>
          <a:stretch/>
        </p:blipFill>
        <p:spPr>
          <a:xfrm>
            <a:off x="2175268" y="3777704"/>
            <a:ext cx="3192517" cy="2829910"/>
          </a:xfrm>
          <a:prstGeom prst="rect">
            <a:avLst/>
          </a:prstGeom>
        </p:spPr>
      </p:pic>
      <p:pic>
        <p:nvPicPr>
          <p:cNvPr id="16" name="圖片 15"/>
          <p:cNvPicPr>
            <a:picLocks noChangeAspect="1"/>
          </p:cNvPicPr>
          <p:nvPr/>
        </p:nvPicPr>
        <p:blipFill rotWithShape="1">
          <a:blip r:embed="rId3"/>
          <a:srcRect l="54262" t="45829"/>
          <a:stretch/>
        </p:blipFill>
        <p:spPr>
          <a:xfrm>
            <a:off x="6994634" y="3777706"/>
            <a:ext cx="3003331" cy="2837793"/>
          </a:xfrm>
          <a:prstGeom prst="rect">
            <a:avLst/>
          </a:prstGeom>
        </p:spPr>
      </p:pic>
      <p:pic>
        <p:nvPicPr>
          <p:cNvPr id="17" name="圖片 16"/>
          <p:cNvPicPr>
            <a:picLocks noChangeAspect="1"/>
          </p:cNvPicPr>
          <p:nvPr/>
        </p:nvPicPr>
        <p:blipFill rotWithShape="1">
          <a:blip r:embed="rId3"/>
          <a:srcRect l="68748" t="20129" r="16606" b="62114"/>
          <a:stretch/>
        </p:blipFill>
        <p:spPr>
          <a:xfrm>
            <a:off x="8015450" y="2269114"/>
            <a:ext cx="961696" cy="930166"/>
          </a:xfrm>
          <a:prstGeom prst="rect">
            <a:avLst/>
          </a:prstGeom>
        </p:spPr>
      </p:pic>
      <p:pic>
        <p:nvPicPr>
          <p:cNvPr id="18" name="圖片 17"/>
          <p:cNvPicPr>
            <a:picLocks noChangeAspect="1"/>
          </p:cNvPicPr>
          <p:nvPr/>
        </p:nvPicPr>
        <p:blipFill rotWithShape="1">
          <a:blip r:embed="rId3"/>
          <a:srcRect l="17967" t="20129" r="66827" b="62114"/>
          <a:stretch/>
        </p:blipFill>
        <p:spPr>
          <a:xfrm>
            <a:off x="3272284" y="2269114"/>
            <a:ext cx="998482" cy="930166"/>
          </a:xfrm>
          <a:prstGeom prst="rect">
            <a:avLst/>
          </a:prstGeom>
        </p:spPr>
      </p:pic>
      <p:sp>
        <p:nvSpPr>
          <p:cNvPr id="8" name="向下箭號 7"/>
          <p:cNvSpPr/>
          <p:nvPr/>
        </p:nvSpPr>
        <p:spPr>
          <a:xfrm>
            <a:off x="3625694" y="3278405"/>
            <a:ext cx="291662" cy="42566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下箭號 19"/>
          <p:cNvSpPr/>
          <p:nvPr/>
        </p:nvSpPr>
        <p:spPr>
          <a:xfrm>
            <a:off x="8350467" y="3278405"/>
            <a:ext cx="291662" cy="42566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a:extLst>
              <a:ext uri="{FF2B5EF4-FFF2-40B4-BE49-F238E27FC236}">
                <a16:creationId xmlns:a16="http://schemas.microsoft.com/office/drawing/2014/main" id="{93EB78B1-C2F0-4676-A182-C3FDB17A3255}"/>
              </a:ext>
            </a:extLst>
          </p:cNvPr>
          <p:cNvSpPr>
            <a:spLocks noGrp="1"/>
          </p:cNvSpPr>
          <p:nvPr>
            <p:ph type="sldNum" sz="quarter" idx="12"/>
          </p:nvPr>
        </p:nvSpPr>
        <p:spPr/>
        <p:txBody>
          <a:bodyPr/>
          <a:lstStyle/>
          <a:p>
            <a:r>
              <a:rPr lang="en-US" altLang="zh-TW" dirty="0" smtClean="0"/>
              <a:t>131</a:t>
            </a:r>
            <a:endParaRPr lang="zh-TW" altLang="en-US" dirty="0"/>
          </a:p>
        </p:txBody>
      </p:sp>
    </p:spTree>
    <p:extLst>
      <p:ext uri="{BB962C8B-B14F-4D97-AF65-F5344CB8AC3E}">
        <p14:creationId xmlns:p14="http://schemas.microsoft.com/office/powerpoint/2010/main" val="261229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par>
                          <p:cTn id="8" fill="hold">
                            <p:stCondLst>
                              <p:cond delay="3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300"/>
                                        <p:tgtEl>
                                          <p:spTgt spid="8"/>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300"/>
                                        <p:tgtEl>
                                          <p:spTgt spid="17"/>
                                        </p:tgtEl>
                                      </p:cBhvr>
                                    </p:animEffect>
                                  </p:childTnLst>
                                </p:cTn>
                              </p:par>
                            </p:childTnLst>
                          </p:cTn>
                        </p:par>
                        <p:par>
                          <p:cTn id="21" fill="hold">
                            <p:stCondLst>
                              <p:cond delay="300"/>
                            </p:stCondLst>
                            <p:childTnLst>
                              <p:par>
                                <p:cTn id="22" presetID="22"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300"/>
                                        <p:tgtEl>
                                          <p:spTgt spid="20"/>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1" y="622015"/>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Some Texture Properties</a:t>
            </a:r>
            <a:r>
              <a:rPr lang="zh-TW" altLang="en-US" dirty="0">
                <a:latin typeface="Times New Roman" panose="02020603050405020304" pitchFamily="18" charset="0"/>
                <a:cs typeface="Times New Roman" panose="02020603050405020304" pitchFamily="18" charset="0"/>
              </a:rPr>
              <a:t/>
            </a:r>
            <a:br>
              <a:rPr lang="zh-TW" altLang="en-US" dirty="0">
                <a:latin typeface="Times New Roman" panose="02020603050405020304" pitchFamily="18" charset="0"/>
                <a:cs typeface="Times New Roman" panose="02020603050405020304" pitchFamily="18" charset="0"/>
              </a:rPr>
            </a:b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內容版面配置區 2"/>
          <p:cNvSpPr txBox="1">
            <a:spLocks/>
          </p:cNvSpPr>
          <p:nvPr/>
        </p:nvSpPr>
        <p:spPr>
          <a:xfrm>
            <a:off x="2202658" y="2487211"/>
            <a:ext cx="3022846" cy="3815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3200" dirty="0">
                <a:latin typeface="Times New Roman" panose="02020603050405020304" pitchFamily="18" charset="0"/>
                <a:cs typeface="Times New Roman" panose="02020603050405020304" pitchFamily="18" charset="0"/>
              </a:rPr>
              <a:t>Granularity</a:t>
            </a:r>
          </a:p>
          <a:p>
            <a:r>
              <a:rPr lang="en-US" altLang="zh-TW" sz="3200" dirty="0">
                <a:latin typeface="Times New Roman" panose="02020603050405020304" pitchFamily="18" charset="0"/>
                <a:cs typeface="Times New Roman" panose="02020603050405020304" pitchFamily="18" charset="0"/>
              </a:rPr>
              <a:t>Randomness</a:t>
            </a:r>
          </a:p>
          <a:p>
            <a:r>
              <a:rPr lang="en-US" altLang="zh-TW" sz="3200" dirty="0">
                <a:latin typeface="Times New Roman" panose="02020603050405020304" pitchFamily="18" charset="0"/>
                <a:cs typeface="Times New Roman" panose="02020603050405020304" pitchFamily="18" charset="0"/>
              </a:rPr>
              <a:t>Lineation</a:t>
            </a:r>
          </a:p>
          <a:p>
            <a:r>
              <a:rPr lang="en-US" altLang="zh-TW" sz="3200" dirty="0">
                <a:latin typeface="Times New Roman" panose="02020603050405020304" pitchFamily="18" charset="0"/>
                <a:cs typeface="Times New Roman" panose="02020603050405020304" pitchFamily="18" charset="0"/>
              </a:rPr>
              <a:t>Mottled</a:t>
            </a:r>
          </a:p>
          <a:p>
            <a:r>
              <a:rPr lang="en-US" altLang="zh-TW" sz="3200" dirty="0">
                <a:latin typeface="Times New Roman" panose="02020603050405020304" pitchFamily="18" charset="0"/>
                <a:cs typeface="Times New Roman" panose="02020603050405020304" pitchFamily="18" charset="0"/>
              </a:rPr>
              <a:t>Irregular</a:t>
            </a:r>
          </a:p>
          <a:p>
            <a:r>
              <a:rPr lang="en-US" altLang="zh-TW" sz="3200" dirty="0">
                <a:latin typeface="Times New Roman" panose="02020603050405020304" pitchFamily="18" charset="0"/>
                <a:cs typeface="Times New Roman" panose="02020603050405020304" pitchFamily="18" charset="0"/>
              </a:rPr>
              <a:t>Hummocky</a:t>
            </a:r>
          </a:p>
        </p:txBody>
      </p:sp>
      <p:sp>
        <p:nvSpPr>
          <p:cNvPr id="9" name="標題 1"/>
          <p:cNvSpPr txBox="1">
            <a:spLocks/>
          </p:cNvSpPr>
          <p:nvPr/>
        </p:nvSpPr>
        <p:spPr>
          <a:xfrm>
            <a:off x="4780879" y="1263543"/>
            <a:ext cx="4699182" cy="63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2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9674" y="2417100"/>
            <a:ext cx="3275971" cy="2183980"/>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670"/>
          <a:stretch/>
        </p:blipFill>
        <p:spPr>
          <a:xfrm>
            <a:off x="6786322" y="2338871"/>
            <a:ext cx="2153784" cy="3252323"/>
          </a:xfrm>
          <a:prstGeom prst="rect">
            <a:avLst/>
          </a:prstGeom>
        </p:spPr>
      </p:pic>
      <p:sp>
        <p:nvSpPr>
          <p:cNvPr id="6" name="投影片編號版面配置區 5">
            <a:extLst>
              <a:ext uri="{FF2B5EF4-FFF2-40B4-BE49-F238E27FC236}">
                <a16:creationId xmlns:a16="http://schemas.microsoft.com/office/drawing/2014/main" id="{D1EB7AE5-F202-49BB-9D42-F1D5856F829F}"/>
              </a:ext>
            </a:extLst>
          </p:cNvPr>
          <p:cNvSpPr>
            <a:spLocks noGrp="1"/>
          </p:cNvSpPr>
          <p:nvPr>
            <p:ph type="sldNum" sz="quarter" idx="12"/>
          </p:nvPr>
        </p:nvSpPr>
        <p:spPr/>
        <p:txBody>
          <a:bodyPr/>
          <a:lstStyle/>
          <a:p>
            <a:r>
              <a:rPr lang="en-US" altLang="zh-TW" dirty="0" smtClean="0"/>
              <a:t>13</a:t>
            </a:r>
            <a:endParaRPr lang="zh-TW" altLang="en-US" dirty="0"/>
          </a:p>
        </p:txBody>
      </p:sp>
      <p:pic>
        <p:nvPicPr>
          <p:cNvPr id="1026" name="Picture 2" descr="File:Stretching lineation.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123" y="2953841"/>
            <a:ext cx="3199569" cy="21872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ttled Texture | ClipPix ETC: Educational Photos for Students and Teach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674" y="2474040"/>
            <a:ext cx="2921104" cy="1943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kground,abstract,swirls,irregular,texture - free image from needpix.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0550" y="2782076"/>
            <a:ext cx="3018409" cy="2263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Comparison between sketch of hummocky cross stratification by... |  Download Scientific Diagram"/>
          <p:cNvPicPr>
            <a:picLocks noChangeAspect="1" noChangeArrowheads="1"/>
          </p:cNvPicPr>
          <p:nvPr/>
        </p:nvPicPr>
        <p:blipFill rotWithShape="1">
          <a:blip r:embed="rId8">
            <a:extLst>
              <a:ext uri="{28A0092B-C50C-407E-A947-70E740481C1C}">
                <a14:useLocalDpi xmlns:a14="http://schemas.microsoft.com/office/drawing/2010/main" val="0"/>
              </a:ext>
            </a:extLst>
          </a:blip>
          <a:srcRect l="1184" t="44133"/>
          <a:stretch/>
        </p:blipFill>
        <p:spPr bwMode="auto">
          <a:xfrm>
            <a:off x="5930642" y="3040047"/>
            <a:ext cx="3835915" cy="216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8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28"/>
                                        </p:tgtEl>
                                      </p:cBhvr>
                                    </p:animEffect>
                                    <p:set>
                                      <p:cBhvr>
                                        <p:cTn id="42" dur="1" fill="hold">
                                          <p:stCondLst>
                                            <p:cond delay="499"/>
                                          </p:stCondLst>
                                        </p:cTn>
                                        <p:tgtEl>
                                          <p:spTgt spid="10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fade">
                                      <p:cBhvr>
                                        <p:cTn id="47" dur="500"/>
                                        <p:tgtEl>
                                          <p:spTgt spid="10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030"/>
                                        </p:tgtEl>
                                      </p:cBhvr>
                                    </p:animEffect>
                                    <p:set>
                                      <p:cBhvr>
                                        <p:cTn id="52" dur="1" fill="hold">
                                          <p:stCondLst>
                                            <p:cond delay="499"/>
                                          </p:stCondLst>
                                        </p:cTn>
                                        <p:tgtEl>
                                          <p:spTgt spid="10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32"/>
                                        </p:tgtEl>
                                        <p:attrNameLst>
                                          <p:attrName>style.visibility</p:attrName>
                                        </p:attrNameLst>
                                      </p:cBhvr>
                                      <p:to>
                                        <p:strVal val="visible"/>
                                      </p:to>
                                    </p:set>
                                    <p:animEffect transition="in" filter="fade">
                                      <p:cBhvr>
                                        <p:cTn id="57" dur="500"/>
                                        <p:tgtEl>
                                          <p:spTgt spid="10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032"/>
                                        </p:tgtEl>
                                      </p:cBhvr>
                                    </p:animEffect>
                                    <p:set>
                                      <p:cBhvr>
                                        <p:cTn id="62" dur="1" fill="hold">
                                          <p:stCondLst>
                                            <p:cond delay="499"/>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5" name="橢圓 224"/>
          <p:cNvSpPr/>
          <p:nvPr/>
        </p:nvSpPr>
        <p:spPr>
          <a:xfrm>
            <a:off x="9534189" y="2602642"/>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橢圓 225"/>
          <p:cNvSpPr/>
          <p:nvPr/>
        </p:nvSpPr>
        <p:spPr>
          <a:xfrm>
            <a:off x="9080138" y="2602386"/>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9036067"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9" name="圓角矩形圖說文字 148"/>
          <p:cNvSpPr/>
          <p:nvPr/>
        </p:nvSpPr>
        <p:spPr>
          <a:xfrm flipH="1">
            <a:off x="7479978" y="1746320"/>
            <a:ext cx="1971336" cy="587521"/>
          </a:xfrm>
          <a:prstGeom prst="wedgeRoundRectCallout">
            <a:avLst>
              <a:gd name="adj1" fmla="val -33407"/>
              <a:gd name="adj2" fmla="val 68397"/>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E75B6"/>
                </a:solidFill>
                <a:latin typeface="Times New Roman" panose="02020603050405020304" pitchFamily="18" charset="0"/>
                <a:cs typeface="Times New Roman" panose="02020603050405020304" pitchFamily="18" charset="0"/>
              </a:rPr>
              <a:t>Synthetic Texture Image Generation</a:t>
            </a:r>
            <a:endParaRPr lang="zh-TW" altLang="en-US" dirty="0">
              <a:solidFill>
                <a:srgbClr val="2E75B6"/>
              </a:solidFill>
              <a:latin typeface="Times New Roman" panose="02020603050405020304" pitchFamily="18" charset="0"/>
              <a:cs typeface="Times New Roman" panose="02020603050405020304" pitchFamily="18" charset="0"/>
            </a:endParaRPr>
          </a:p>
        </p:txBody>
      </p:sp>
      <p:sp>
        <p:nvSpPr>
          <p:cNvPr id="148" name="圓角矩形圖說文字 147"/>
          <p:cNvSpPr/>
          <p:nvPr/>
        </p:nvSpPr>
        <p:spPr>
          <a:xfrm flipH="1">
            <a:off x="7790022" y="2041883"/>
            <a:ext cx="2145676" cy="295861"/>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rgbClr val="2E75B6"/>
                </a:solidFill>
                <a:latin typeface="Times New Roman" panose="02020603050405020304" pitchFamily="18" charset="0"/>
                <a:cs typeface="Times New Roman" panose="02020603050405020304" pitchFamily="18" charset="0"/>
              </a:rPr>
              <a:t>Shape from Texture</a:t>
            </a:r>
            <a:endParaRPr lang="zh-TW" altLang="en-US" dirty="0">
              <a:solidFill>
                <a:srgbClr val="2E75B6"/>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3A5D633-82CD-4E45-BF71-4968B75C40E4}"/>
              </a:ext>
            </a:extLst>
          </p:cNvPr>
          <p:cNvSpPr>
            <a:spLocks noGrp="1"/>
          </p:cNvSpPr>
          <p:nvPr>
            <p:ph type="sldNum" sz="quarter" idx="12"/>
          </p:nvPr>
        </p:nvSpPr>
        <p:spPr/>
        <p:txBody>
          <a:bodyPr/>
          <a:lstStyle/>
          <a:p>
            <a:r>
              <a:rPr lang="en-US" altLang="zh-TW" dirty="0" smtClean="0"/>
              <a:t>132</a:t>
            </a:r>
            <a:endParaRPr lang="zh-TW" altLang="en-US" dirty="0"/>
          </a:p>
        </p:txBody>
      </p:sp>
    </p:spTree>
    <p:extLst>
      <p:ext uri="{BB962C8B-B14F-4D97-AF65-F5344CB8AC3E}">
        <p14:creationId xmlns:p14="http://schemas.microsoft.com/office/powerpoint/2010/main" val="25955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9"/>
                                        </p:tgtEl>
                                        <p:attrNameLst>
                                          <p:attrName>style.visibility</p:attrName>
                                        </p:attrNameLst>
                                      </p:cBhvr>
                                      <p:to>
                                        <p:strVal val="visible"/>
                                      </p:to>
                                    </p:set>
                                    <p:anim calcmode="lin" valueType="num">
                                      <p:cBhvr>
                                        <p:cTn id="25" dur="300" fill="hold"/>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9"/>
                                        </p:tgtEl>
                                        <p:attrNameLst>
                                          <p:attrName>ppt_y</p:attrName>
                                        </p:attrNameLst>
                                      </p:cBhvr>
                                      <p:tavLst>
                                        <p:tav tm="0">
                                          <p:val>
                                            <p:strVal val="#ppt_y"/>
                                          </p:val>
                                        </p:tav>
                                        <p:tav tm="100000">
                                          <p:val>
                                            <p:strVal val="#ppt_y"/>
                                          </p:val>
                                        </p:tav>
                                      </p:tavLst>
                                    </p:anim>
                                    <p:anim calcmode="lin" valueType="num">
                                      <p:cBhvr>
                                        <p:cTn id="27" dur="300" fill="hold"/>
                                        <p:tgtEl>
                                          <p:spTgt spid="14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6"/>
                                        </p:tgtEl>
                                        <p:attrNameLst>
                                          <p:attrName>style.visibility</p:attrName>
                                        </p:attrNameLst>
                                      </p:cBhvr>
                                      <p:to>
                                        <p:strVal val="visible"/>
                                      </p:to>
                                    </p:set>
                                    <p:animEffect transition="in" filter="fade">
                                      <p:cBhvr>
                                        <p:cTn id="32" dur="300"/>
                                        <p:tgtEl>
                                          <p:spTgt spid="226"/>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9"/>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9"/>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9"/>
                                        </p:tgtEl>
                                        <p:attrNameLst>
                                          <p:attrName>ppt_y</p:attrName>
                                        </p:attrNameLst>
                                      </p:cBhvr>
                                      <p:tavLst>
                                        <p:tav tm="0">
                                          <p:val>
                                            <p:strVal val="ppt_y"/>
                                          </p:val>
                                        </p:tav>
                                        <p:tav tm="100000">
                                          <p:val>
                                            <p:strVal val="ppt_y"/>
                                          </p:val>
                                        </p:tav>
                                      </p:tavLst>
                                    </p:anim>
                                    <p:anim calcmode="lin" valueType="num">
                                      <p:cBhvr>
                                        <p:cTn id="41" dur="200"/>
                                        <p:tgtEl>
                                          <p:spTgt spid="149"/>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9"/>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9"/>
                                        </p:tgtEl>
                                      </p:cBhvr>
                                    </p:animEffect>
                                    <p:set>
                                      <p:cBhvr>
                                        <p:cTn id="44" dur="1" fill="hold">
                                          <p:stCondLst>
                                            <p:cond delay="199"/>
                                          </p:stCondLst>
                                        </p:cTn>
                                        <p:tgtEl>
                                          <p:spTgt spid="14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6"/>
                                        </p:tgtEl>
                                      </p:cBhvr>
                                    </p:animEffect>
                                    <p:set>
                                      <p:cBhvr>
                                        <p:cTn id="47" dur="1" fill="hold">
                                          <p:stCondLst>
                                            <p:cond delay="299"/>
                                          </p:stCondLst>
                                        </p:cTn>
                                        <p:tgtEl>
                                          <p:spTgt spid="226"/>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1.94444E-6 -2.59259E-6 L 0.04913 -2.59259E-6 " pathEditMode="relative" rAng="0" ptsTypes="AA">
                                      <p:cBhvr>
                                        <p:cTn id="49" dur="700" fill="hold"/>
                                        <p:tgtEl>
                                          <p:spTgt spid="153"/>
                                        </p:tgtEl>
                                        <p:attrNameLst>
                                          <p:attrName>ppt_x</p:attrName>
                                          <p:attrName>ppt_y</p:attrName>
                                        </p:attrNameLst>
                                      </p:cBhvr>
                                      <p:rCtr x="2448"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p:cTn id="53"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8"/>
                                        </p:tgtEl>
                                        <p:attrNameLst>
                                          <p:attrName>ppt_y</p:attrName>
                                        </p:attrNameLst>
                                      </p:cBhvr>
                                      <p:tavLst>
                                        <p:tav tm="0">
                                          <p:val>
                                            <p:strVal val="#ppt_y"/>
                                          </p:val>
                                        </p:tav>
                                        <p:tav tm="100000">
                                          <p:val>
                                            <p:strVal val="#ppt_y"/>
                                          </p:val>
                                        </p:tav>
                                      </p:tavLst>
                                    </p:anim>
                                    <p:anim calcmode="lin" valueType="num">
                                      <p:cBhvr>
                                        <p:cTn id="55"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5"/>
                                        </p:tgtEl>
                                        <p:attrNameLst>
                                          <p:attrName>style.visibility</p:attrName>
                                        </p:attrNameLst>
                                      </p:cBhvr>
                                      <p:to>
                                        <p:strVal val="visible"/>
                                      </p:to>
                                    </p:set>
                                    <p:animEffect transition="in" filter="fade">
                                      <p:cBhvr>
                                        <p:cTn id="60" dur="300"/>
                                        <p:tgtEl>
                                          <p:spTgt spid="225"/>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8"/>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8"/>
                                        </p:tgtEl>
                                        <p:attrNameLst>
                                          <p:attrName>ppt_y</p:attrName>
                                        </p:attrNameLst>
                                      </p:cBhvr>
                                      <p:tavLst>
                                        <p:tav tm="0">
                                          <p:val>
                                            <p:strVal val="ppt_y"/>
                                          </p:val>
                                        </p:tav>
                                        <p:tav tm="100000">
                                          <p:val>
                                            <p:strVal val="ppt_y"/>
                                          </p:val>
                                        </p:tav>
                                      </p:tavLst>
                                    </p:anim>
                                    <p:anim calcmode="lin" valueType="num">
                                      <p:cBhvr>
                                        <p:cTn id="69" dur="200"/>
                                        <p:tgtEl>
                                          <p:spTgt spid="148"/>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8"/>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8"/>
                                        </p:tgtEl>
                                      </p:cBhvr>
                                    </p:animEffect>
                                    <p:set>
                                      <p:cBhvr>
                                        <p:cTn id="72" dur="1" fill="hold">
                                          <p:stCondLst>
                                            <p:cond delay="199"/>
                                          </p:stCondLst>
                                        </p:cTn>
                                        <p:tgtEl>
                                          <p:spTgt spid="14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5"/>
                                        </p:tgtEl>
                                      </p:cBhvr>
                                    </p:animEffect>
                                    <p:set>
                                      <p:cBhvr>
                                        <p:cTn id="75" dur="1" fill="hold">
                                          <p:stCondLst>
                                            <p:cond delay="299"/>
                                          </p:stCondLst>
                                        </p:cTn>
                                        <p:tgtEl>
                                          <p:spTgt spid="225"/>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5" grpId="0" animBg="1"/>
      <p:bldP spid="225" grpId="1" animBg="1"/>
      <p:bldP spid="226" grpId="0" animBg="1"/>
      <p:bldP spid="226" grpId="1" animBg="1"/>
      <p:bldP spid="153" grpId="0" animBg="1"/>
      <p:bldP spid="153" grpId="1" animBg="1"/>
      <p:bldP spid="153" grpId="2" animBg="1"/>
      <p:bldP spid="149" grpId="0" animBg="1"/>
      <p:bldP spid="149" grpId="1" animBg="1"/>
      <p:bldP spid="149" grpId="2" animBg="1"/>
      <p:bldP spid="148" grpId="0" animBg="1"/>
      <p:bldP spid="148" grpId="1" animBg="1"/>
      <p:bldP spid="148" grpId="2"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49" y="1765699"/>
            <a:ext cx="8058150" cy="3778339"/>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Using image texture gradients to estimate surface orientation of the observation 3D object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Assumption: the observed texture area no depth changes and no texture changes in observed texture area, and no sub-textures</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E4158839-78EB-4811-B73B-31EE3CD82386}"/>
              </a:ext>
            </a:extLst>
          </p:cNvPr>
          <p:cNvSpPr>
            <a:spLocks noGrp="1"/>
          </p:cNvSpPr>
          <p:nvPr>
            <p:ph type="sldNum" sz="quarter" idx="12"/>
          </p:nvPr>
        </p:nvSpPr>
        <p:spPr/>
        <p:txBody>
          <a:bodyPr/>
          <a:lstStyle/>
          <a:p>
            <a:r>
              <a:rPr lang="en-US" altLang="zh-TW" dirty="0" smtClean="0"/>
              <a:t>133</a:t>
            </a:r>
            <a:endParaRPr lang="zh-TW" altLang="en-US" dirty="0"/>
          </a:p>
        </p:txBody>
      </p:sp>
    </p:spTree>
    <p:extLst>
      <p:ext uri="{BB962C8B-B14F-4D97-AF65-F5344CB8AC3E}">
        <p14:creationId xmlns:p14="http://schemas.microsoft.com/office/powerpoint/2010/main" val="35603519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0286" y="1765698"/>
            <a:ext cx="4402876" cy="4351338"/>
          </a:xfrm>
        </p:spPr>
      </p:pic>
      <p:sp>
        <p:nvSpPr>
          <p:cNvPr id="2" name="投影片編號版面配置區 1">
            <a:extLst>
              <a:ext uri="{FF2B5EF4-FFF2-40B4-BE49-F238E27FC236}">
                <a16:creationId xmlns:a16="http://schemas.microsoft.com/office/drawing/2014/main" id="{D2603E06-6A3E-45A9-95F7-60D6F7DDD809}"/>
              </a:ext>
            </a:extLst>
          </p:cNvPr>
          <p:cNvSpPr>
            <a:spLocks noGrp="1"/>
          </p:cNvSpPr>
          <p:nvPr>
            <p:ph type="sldNum" sz="quarter" idx="12"/>
          </p:nvPr>
        </p:nvSpPr>
        <p:spPr/>
        <p:txBody>
          <a:bodyPr/>
          <a:lstStyle/>
          <a:p>
            <a:r>
              <a:rPr lang="en-US" altLang="zh-TW" dirty="0" smtClean="0"/>
              <a:t>134</a:t>
            </a:r>
            <a:endParaRPr lang="zh-TW" altLang="en-US" dirty="0"/>
          </a:p>
        </p:txBody>
      </p:sp>
    </p:spTree>
    <p:extLst>
      <p:ext uri="{BB962C8B-B14F-4D97-AF65-F5344CB8AC3E}">
        <p14:creationId xmlns:p14="http://schemas.microsoft.com/office/powerpoint/2010/main" val="148582376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pic>
        <p:nvPicPr>
          <p:cNvPr id="7" name="Picture 4" descr="6"/>
          <p:cNvPicPr>
            <a:picLocks noChangeAspect="1" noChangeArrowheads="1"/>
          </p:cNvPicPr>
          <p:nvPr/>
        </p:nvPicPr>
        <p:blipFill rotWithShape="1">
          <a:blip r:embed="rId3">
            <a:extLst>
              <a:ext uri="{28A0092B-C50C-407E-A947-70E740481C1C}">
                <a14:useLocalDpi xmlns:a14="http://schemas.microsoft.com/office/drawing/2010/main" val="0"/>
              </a:ext>
            </a:extLst>
          </a:blip>
          <a:srcRect l="10951" t="11061" r="52452" b="2634"/>
          <a:stretch/>
        </p:blipFill>
        <p:spPr bwMode="auto">
          <a:xfrm>
            <a:off x="2794001" y="2413000"/>
            <a:ext cx="3175000" cy="3344333"/>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347" y="3023128"/>
            <a:ext cx="3076575" cy="2124075"/>
          </a:xfrm>
          <a:prstGeom prst="rect">
            <a:avLst/>
          </a:prstGeom>
        </p:spPr>
      </p:pic>
      <p:sp>
        <p:nvSpPr>
          <p:cNvPr id="2" name="投影片編號版面配置區 1">
            <a:extLst>
              <a:ext uri="{FF2B5EF4-FFF2-40B4-BE49-F238E27FC236}">
                <a16:creationId xmlns:a16="http://schemas.microsoft.com/office/drawing/2014/main" id="{133FE0B8-14B8-4DAA-9C5E-E88A8C90FDCE}"/>
              </a:ext>
            </a:extLst>
          </p:cNvPr>
          <p:cNvSpPr>
            <a:spLocks noGrp="1"/>
          </p:cNvSpPr>
          <p:nvPr>
            <p:ph type="sldNum" sz="quarter" idx="12"/>
          </p:nvPr>
        </p:nvSpPr>
        <p:spPr/>
        <p:txBody>
          <a:bodyPr/>
          <a:lstStyle/>
          <a:p>
            <a:r>
              <a:rPr lang="en-US" altLang="zh-TW" dirty="0" smtClean="0"/>
              <a:t>135</a:t>
            </a:r>
            <a:endParaRPr lang="zh-TW" altLang="en-US" dirty="0"/>
          </a:p>
        </p:txBody>
      </p:sp>
    </p:spTree>
    <p:extLst>
      <p:ext uri="{BB962C8B-B14F-4D97-AF65-F5344CB8AC3E}">
        <p14:creationId xmlns:p14="http://schemas.microsoft.com/office/powerpoint/2010/main" val="165744699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Shape from Texture</a:t>
            </a:r>
            <a:endParaRPr lang="zh-TW" altLang="en-US" dirty="0">
              <a:latin typeface="Times New Roman" panose="02020603050405020304" pitchFamily="18" charset="0"/>
              <a:cs typeface="Times New Roman" panose="02020603050405020304" pitchFamily="18" charset="0"/>
            </a:endParaRPr>
          </a:p>
        </p:txBody>
      </p:sp>
      <p:pic>
        <p:nvPicPr>
          <p:cNvPr id="3" name="內容版面配置區 2"/>
          <p:cNvPicPr>
            <a:picLocks noGrp="1" noChangeAspect="1"/>
          </p:cNvPicPr>
          <p:nvPr>
            <p:ph idx="1"/>
          </p:nvPr>
        </p:nvPicPr>
        <p:blipFill rotWithShape="1">
          <a:blip r:embed="rId3">
            <a:extLst>
              <a:ext uri="{28A0092B-C50C-407E-A947-70E740481C1C}">
                <a14:useLocalDpi xmlns:a14="http://schemas.microsoft.com/office/drawing/2010/main" val="0"/>
              </a:ext>
            </a:extLst>
          </a:blip>
          <a:srcRect l="1303" t="1243" r="68590" b="79689"/>
          <a:stretch/>
        </p:blipFill>
        <p:spPr>
          <a:xfrm>
            <a:off x="3589868" y="1795092"/>
            <a:ext cx="1689470" cy="904743"/>
          </a:xfrm>
        </p:spPr>
      </p:pic>
      <p:pic>
        <p:nvPicPr>
          <p:cNvPr id="9"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34865" t="1243" r="35028" b="79689"/>
          <a:stretch/>
        </p:blipFill>
        <p:spPr>
          <a:xfrm>
            <a:off x="5380567" y="1795091"/>
            <a:ext cx="1689470" cy="904743"/>
          </a:xfrm>
          <a:prstGeom prst="rect">
            <a:avLst/>
          </a:prstGeom>
        </p:spPr>
      </p:pic>
      <p:pic>
        <p:nvPicPr>
          <p:cNvPr id="10"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68262" t="1243" r="1631" b="79689"/>
          <a:stretch/>
        </p:blipFill>
        <p:spPr>
          <a:xfrm>
            <a:off x="7171267" y="1795091"/>
            <a:ext cx="1689468" cy="904743"/>
          </a:xfrm>
          <a:prstGeom prst="rect">
            <a:avLst/>
          </a:prstGeom>
        </p:spPr>
      </p:pic>
      <p:pic>
        <p:nvPicPr>
          <p:cNvPr id="11"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1469" t="29067" r="68599" b="40191"/>
          <a:stretch/>
        </p:blipFill>
        <p:spPr>
          <a:xfrm>
            <a:off x="3615321" y="3128961"/>
            <a:ext cx="1681154" cy="1459968"/>
          </a:xfrm>
          <a:prstGeom prst="rect">
            <a:avLst/>
          </a:prstGeom>
        </p:spPr>
      </p:pic>
      <p:pic>
        <p:nvPicPr>
          <p:cNvPr id="12"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34856" t="29067" r="35038" b="40191"/>
          <a:stretch/>
        </p:blipFill>
        <p:spPr>
          <a:xfrm>
            <a:off x="5397022" y="3128963"/>
            <a:ext cx="1690974" cy="1459967"/>
          </a:xfrm>
          <a:prstGeom prst="rect">
            <a:avLst/>
          </a:prstGeom>
        </p:spPr>
      </p:pic>
      <p:pic>
        <p:nvPicPr>
          <p:cNvPr id="13"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68582" t="29067" r="1631" b="40191"/>
          <a:stretch/>
        </p:blipFill>
        <p:spPr>
          <a:xfrm>
            <a:off x="7187723" y="3128963"/>
            <a:ext cx="1673013" cy="1459967"/>
          </a:xfrm>
          <a:prstGeom prst="rect">
            <a:avLst/>
          </a:prstGeom>
        </p:spPr>
      </p:pic>
      <p:pic>
        <p:nvPicPr>
          <p:cNvPr id="14"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8717" t="68395" r="75258" b="4365"/>
          <a:stretch/>
        </p:blipFill>
        <p:spPr>
          <a:xfrm>
            <a:off x="3952215" y="4937307"/>
            <a:ext cx="1045196" cy="1502239"/>
          </a:xfrm>
          <a:prstGeom prst="rect">
            <a:avLst/>
          </a:prstGeom>
        </p:spPr>
      </p:pic>
      <p:pic>
        <p:nvPicPr>
          <p:cNvPr id="15"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42016" t="68395" r="41696" b="4365"/>
          <a:stretch/>
        </p:blipFill>
        <p:spPr>
          <a:xfrm>
            <a:off x="5736167" y="4937307"/>
            <a:ext cx="1062299" cy="1502239"/>
          </a:xfrm>
          <a:prstGeom prst="rect">
            <a:avLst/>
          </a:prstGeom>
        </p:spPr>
      </p:pic>
      <p:pic>
        <p:nvPicPr>
          <p:cNvPr id="16" name="內容版面配置區 2"/>
          <p:cNvPicPr>
            <a:picLocks noChangeAspect="1"/>
          </p:cNvPicPr>
          <p:nvPr/>
        </p:nvPicPr>
        <p:blipFill rotWithShape="1">
          <a:blip r:embed="rId3">
            <a:extLst>
              <a:ext uri="{28A0092B-C50C-407E-A947-70E740481C1C}">
                <a14:useLocalDpi xmlns:a14="http://schemas.microsoft.com/office/drawing/2010/main" val="0"/>
              </a:ext>
            </a:extLst>
          </a:blip>
          <a:srcRect l="75414" t="68395" r="8366" b="4365"/>
          <a:stretch/>
        </p:blipFill>
        <p:spPr>
          <a:xfrm>
            <a:off x="7533612" y="4937307"/>
            <a:ext cx="1057938" cy="1502239"/>
          </a:xfrm>
          <a:prstGeom prst="rect">
            <a:avLst/>
          </a:prstGeom>
        </p:spPr>
      </p:pic>
      <p:sp>
        <p:nvSpPr>
          <p:cNvPr id="2" name="投影片編號版面配置區 1">
            <a:extLst>
              <a:ext uri="{FF2B5EF4-FFF2-40B4-BE49-F238E27FC236}">
                <a16:creationId xmlns:a16="http://schemas.microsoft.com/office/drawing/2014/main" id="{A12A077B-B331-4FB5-92E8-DD582E926D65}"/>
              </a:ext>
            </a:extLst>
          </p:cNvPr>
          <p:cNvSpPr>
            <a:spLocks noGrp="1"/>
          </p:cNvSpPr>
          <p:nvPr>
            <p:ph type="sldNum" sz="quarter" idx="12"/>
          </p:nvPr>
        </p:nvSpPr>
        <p:spPr/>
        <p:txBody>
          <a:bodyPr/>
          <a:lstStyle/>
          <a:p>
            <a:r>
              <a:rPr lang="en-US" altLang="zh-TW" dirty="0" smtClean="0"/>
              <a:t>136</a:t>
            </a:r>
            <a:endParaRPr lang="zh-TW" altLang="en-US" dirty="0"/>
          </a:p>
        </p:txBody>
      </p:sp>
    </p:spTree>
    <p:extLst>
      <p:ext uri="{BB962C8B-B14F-4D97-AF65-F5344CB8AC3E}">
        <p14:creationId xmlns:p14="http://schemas.microsoft.com/office/powerpoint/2010/main" val="47144478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25" name="橢圓 224"/>
          <p:cNvSpPr/>
          <p:nvPr/>
        </p:nvSpPr>
        <p:spPr>
          <a:xfrm>
            <a:off x="9534189" y="2602642"/>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7" name="橢圓 226"/>
          <p:cNvSpPr/>
          <p:nvPr/>
        </p:nvSpPr>
        <p:spPr>
          <a:xfrm>
            <a:off x="10076367" y="2602141"/>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9488599"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8" name="圓角矩形圖說文字 147"/>
          <p:cNvSpPr/>
          <p:nvPr/>
        </p:nvSpPr>
        <p:spPr>
          <a:xfrm flipH="1">
            <a:off x="7790022" y="2041883"/>
            <a:ext cx="2145676" cy="295861"/>
          </a:xfrm>
          <a:prstGeom prst="wedgeRoundRectCallout">
            <a:avLst>
              <a:gd name="adj1" fmla="val -33407"/>
              <a:gd name="adj2" fmla="val 85258"/>
              <a:gd name="adj3" fmla="val 16667"/>
            </a:avLst>
          </a:prstGeom>
          <a:solidFill>
            <a:schemeClr val="bg1"/>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60000"/>
                    <a:lumOff val="40000"/>
                  </a:schemeClr>
                </a:solidFill>
                <a:latin typeface="Times New Roman" panose="02020603050405020304" pitchFamily="18" charset="0"/>
                <a:cs typeface="Times New Roman" panose="02020603050405020304" pitchFamily="18" charset="0"/>
              </a:rPr>
              <a:t>Shape from Texture</a:t>
            </a:r>
            <a:endParaRPr lang="zh-TW" altLang="en-US" dirty="0">
              <a:solidFill>
                <a:schemeClr val="accent5">
                  <a:lumMod val="60000"/>
                  <a:lumOff val="40000"/>
                </a:schemeClr>
              </a:solidFill>
              <a:latin typeface="Times New Roman" panose="02020603050405020304" pitchFamily="18" charset="0"/>
              <a:cs typeface="Times New Roman" panose="02020603050405020304" pitchFamily="18" charset="0"/>
            </a:endParaRPr>
          </a:p>
        </p:txBody>
      </p:sp>
      <p:sp>
        <p:nvSpPr>
          <p:cNvPr id="150" name="圓角矩形圖說文字 149"/>
          <p:cNvSpPr/>
          <p:nvPr/>
        </p:nvSpPr>
        <p:spPr>
          <a:xfrm flipH="1">
            <a:off x="9158181" y="2041872"/>
            <a:ext cx="1153415" cy="295861"/>
          </a:xfrm>
          <a:prstGeom prst="wedgeRoundRectCallout">
            <a:avLst>
              <a:gd name="adj1" fmla="val -33407"/>
              <a:gd name="adj2" fmla="val 85258"/>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Summary</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31F8450-C287-45D0-BA13-C692A43A5793}"/>
              </a:ext>
            </a:extLst>
          </p:cNvPr>
          <p:cNvSpPr>
            <a:spLocks noGrp="1"/>
          </p:cNvSpPr>
          <p:nvPr>
            <p:ph type="sldNum" sz="quarter" idx="12"/>
          </p:nvPr>
        </p:nvSpPr>
        <p:spPr/>
        <p:txBody>
          <a:bodyPr/>
          <a:lstStyle/>
          <a:p>
            <a:r>
              <a:rPr lang="en-US" altLang="zh-TW" dirty="0" smtClean="0"/>
              <a:t>137</a:t>
            </a:r>
            <a:endParaRPr lang="zh-TW" altLang="en-US" dirty="0"/>
          </a:p>
        </p:txBody>
      </p:sp>
    </p:spTree>
    <p:extLst>
      <p:ext uri="{BB962C8B-B14F-4D97-AF65-F5344CB8AC3E}">
        <p14:creationId xmlns:p14="http://schemas.microsoft.com/office/powerpoint/2010/main" val="16480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8"/>
                                        </p:tgtEl>
                                        <p:attrNameLst>
                                          <p:attrName>style.visibility</p:attrName>
                                        </p:attrNameLst>
                                      </p:cBhvr>
                                      <p:to>
                                        <p:strVal val="visible"/>
                                      </p:to>
                                    </p:set>
                                    <p:anim calcmode="lin" valueType="num">
                                      <p:cBhvr>
                                        <p:cTn id="25"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8"/>
                                        </p:tgtEl>
                                        <p:attrNameLst>
                                          <p:attrName>ppt_y</p:attrName>
                                        </p:attrNameLst>
                                      </p:cBhvr>
                                      <p:tavLst>
                                        <p:tav tm="0">
                                          <p:val>
                                            <p:strVal val="#ppt_y"/>
                                          </p:val>
                                        </p:tav>
                                        <p:tav tm="100000">
                                          <p:val>
                                            <p:strVal val="#ppt_y"/>
                                          </p:val>
                                        </p:tav>
                                      </p:tavLst>
                                    </p:anim>
                                    <p:anim calcmode="lin" valueType="num">
                                      <p:cBhvr>
                                        <p:cTn id="27"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5"/>
                                        </p:tgtEl>
                                        <p:attrNameLst>
                                          <p:attrName>style.visibility</p:attrName>
                                        </p:attrNameLst>
                                      </p:cBhvr>
                                      <p:to>
                                        <p:strVal val="visible"/>
                                      </p:to>
                                    </p:set>
                                    <p:animEffect transition="in" filter="fade">
                                      <p:cBhvr>
                                        <p:cTn id="32" dur="300"/>
                                        <p:tgtEl>
                                          <p:spTgt spid="225"/>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8"/>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8"/>
                                        </p:tgtEl>
                                        <p:attrNameLst>
                                          <p:attrName>ppt_y</p:attrName>
                                        </p:attrNameLst>
                                      </p:cBhvr>
                                      <p:tavLst>
                                        <p:tav tm="0">
                                          <p:val>
                                            <p:strVal val="ppt_y"/>
                                          </p:val>
                                        </p:tav>
                                        <p:tav tm="100000">
                                          <p:val>
                                            <p:strVal val="ppt_y"/>
                                          </p:val>
                                        </p:tav>
                                      </p:tavLst>
                                    </p:anim>
                                    <p:anim calcmode="lin" valueType="num">
                                      <p:cBhvr>
                                        <p:cTn id="41" dur="200"/>
                                        <p:tgtEl>
                                          <p:spTgt spid="148"/>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8"/>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8"/>
                                        </p:tgtEl>
                                      </p:cBhvr>
                                    </p:animEffect>
                                    <p:set>
                                      <p:cBhvr>
                                        <p:cTn id="44" dur="1" fill="hold">
                                          <p:stCondLst>
                                            <p:cond delay="199"/>
                                          </p:stCondLst>
                                        </p:cTn>
                                        <p:tgtEl>
                                          <p:spTgt spid="14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25"/>
                                        </p:tgtEl>
                                      </p:cBhvr>
                                    </p:animEffect>
                                    <p:set>
                                      <p:cBhvr>
                                        <p:cTn id="47" dur="1" fill="hold">
                                          <p:stCondLst>
                                            <p:cond delay="299"/>
                                          </p:stCondLst>
                                        </p:cTn>
                                        <p:tgtEl>
                                          <p:spTgt spid="225"/>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2.77778E-6 -2.59259E-6 L 0.06059 -2.59259E-6 " pathEditMode="relative" rAng="0" ptsTypes="AA">
                                      <p:cBhvr>
                                        <p:cTn id="49" dur="700" fill="hold"/>
                                        <p:tgtEl>
                                          <p:spTgt spid="153"/>
                                        </p:tgtEl>
                                        <p:attrNameLst>
                                          <p:attrName>ppt_x</p:attrName>
                                          <p:attrName>ppt_y</p:attrName>
                                        </p:attrNameLst>
                                      </p:cBhvr>
                                      <p:rCtr x="302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50"/>
                                        </p:tgtEl>
                                        <p:attrNameLst>
                                          <p:attrName>style.visibility</p:attrName>
                                        </p:attrNameLst>
                                      </p:cBhvr>
                                      <p:to>
                                        <p:strVal val="visible"/>
                                      </p:to>
                                    </p:set>
                                    <p:anim calcmode="lin" valueType="num">
                                      <p:cBhvr>
                                        <p:cTn id="53" dur="300" fill="hold"/>
                                        <p:tgtEl>
                                          <p:spTgt spid="150"/>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50"/>
                                        </p:tgtEl>
                                        <p:attrNameLst>
                                          <p:attrName>ppt_y</p:attrName>
                                        </p:attrNameLst>
                                      </p:cBhvr>
                                      <p:tavLst>
                                        <p:tav tm="0">
                                          <p:val>
                                            <p:strVal val="#ppt_y"/>
                                          </p:val>
                                        </p:tav>
                                        <p:tav tm="100000">
                                          <p:val>
                                            <p:strVal val="#ppt_y"/>
                                          </p:val>
                                        </p:tav>
                                      </p:tavLst>
                                    </p:anim>
                                    <p:anim calcmode="lin" valueType="num">
                                      <p:cBhvr>
                                        <p:cTn id="55" dur="300" fill="hold"/>
                                        <p:tgtEl>
                                          <p:spTgt spid="150"/>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50"/>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7"/>
                                        </p:tgtEl>
                                        <p:attrNameLst>
                                          <p:attrName>style.visibility</p:attrName>
                                        </p:attrNameLst>
                                      </p:cBhvr>
                                      <p:to>
                                        <p:strVal val="visible"/>
                                      </p:to>
                                    </p:set>
                                    <p:animEffect transition="in" filter="fade">
                                      <p:cBhvr>
                                        <p:cTn id="60" dur="300"/>
                                        <p:tgtEl>
                                          <p:spTgt spid="227"/>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childTnLst>
                                    <p:animScale>
                                      <p:cBhvr>
                                        <p:cTn id="63" dur="1000" fill="hold"/>
                                        <p:tgtEl>
                                          <p:spTgt spid="150"/>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50"/>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50"/>
                                        </p:tgtEl>
                                        <p:attrNameLst>
                                          <p:attrName>ppt_y</p:attrName>
                                        </p:attrNameLst>
                                      </p:cBhvr>
                                      <p:tavLst>
                                        <p:tav tm="0">
                                          <p:val>
                                            <p:strVal val="ppt_y"/>
                                          </p:val>
                                        </p:tav>
                                        <p:tav tm="100000">
                                          <p:val>
                                            <p:strVal val="ppt_y"/>
                                          </p:val>
                                        </p:tav>
                                      </p:tavLst>
                                    </p:anim>
                                    <p:anim calcmode="lin" valueType="num">
                                      <p:cBhvr>
                                        <p:cTn id="69" dur="200"/>
                                        <p:tgtEl>
                                          <p:spTgt spid="150"/>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50"/>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50"/>
                                        </p:tgtEl>
                                      </p:cBhvr>
                                    </p:animEffect>
                                    <p:set>
                                      <p:cBhvr>
                                        <p:cTn id="72" dur="1" fill="hold">
                                          <p:stCondLst>
                                            <p:cond delay="199"/>
                                          </p:stCondLst>
                                        </p:cTn>
                                        <p:tgtEl>
                                          <p:spTgt spid="15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27"/>
                                        </p:tgtEl>
                                      </p:cBhvr>
                                    </p:animEffect>
                                    <p:set>
                                      <p:cBhvr>
                                        <p:cTn id="75" dur="1" fill="hold">
                                          <p:stCondLst>
                                            <p:cond delay="299"/>
                                          </p:stCondLst>
                                        </p:cTn>
                                        <p:tgtEl>
                                          <p:spTgt spid="227"/>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25" grpId="0" animBg="1"/>
      <p:bldP spid="225" grpId="1" animBg="1"/>
      <p:bldP spid="227" grpId="0" animBg="1"/>
      <p:bldP spid="227" grpId="1" animBg="1"/>
      <p:bldP spid="153" grpId="0" animBg="1"/>
      <p:bldP spid="153" grpId="1" animBg="1"/>
      <p:bldP spid="153" grpId="2" animBg="1"/>
      <p:bldP spid="148" grpId="0" animBg="1"/>
      <p:bldP spid="148" grpId="1" animBg="1"/>
      <p:bldP spid="148" grpId="2" animBg="1"/>
      <p:bldP spid="150" grpId="0" animBg="1"/>
      <p:bldP spid="150" grpId="1" animBg="1"/>
      <p:bldP spid="150" grpId="2"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54955"/>
            <a:ext cx="8341730" cy="4845565"/>
          </a:xfrm>
        </p:spPr>
        <p:txBody>
          <a:bodyPr>
            <a:normAutofit/>
          </a:bodyPr>
          <a:lstStyle/>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r>
              <a:rPr lang="en-US" altLang="zh-TW" sz="4800" dirty="0" smtClean="0">
                <a:latin typeface="Times New Roman" panose="02020603050405020304" pitchFamily="18" charset="0"/>
                <a:cs typeface="Times New Roman" panose="02020603050405020304" pitchFamily="18" charset="0"/>
              </a:rPr>
              <a:t>Fun Time</a:t>
            </a:r>
            <a:endParaRPr lang="en-US" altLang="zh-TW" sz="48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smtClean="0"/>
              <a:t>47</a:t>
            </a:r>
            <a:endParaRPr lang="zh-TW" altLang="en-US" dirty="0"/>
          </a:p>
        </p:txBody>
      </p:sp>
    </p:spTree>
    <p:extLst>
      <p:ext uri="{BB962C8B-B14F-4D97-AF65-F5344CB8AC3E}">
        <p14:creationId xmlns:p14="http://schemas.microsoft.com/office/powerpoint/2010/main" val="396592187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24000" y="1690689"/>
            <a:ext cx="9123330" cy="4586464"/>
          </a:xfrm>
        </p:spPr>
        <p:txBody>
          <a:bodyPr numCol="1">
            <a:noAutofit/>
          </a:bodyPr>
          <a:lstStyle/>
          <a:p>
            <a:r>
              <a:rPr lang="en-US" altLang="zh-TW" sz="2400" dirty="0">
                <a:latin typeface="Times New Roman" panose="02020603050405020304" pitchFamily="18" charset="0"/>
                <a:cs typeface="Times New Roman" panose="02020603050405020304" pitchFamily="18" charset="0"/>
              </a:rPr>
              <a:t>Texture: in terms </a:t>
            </a:r>
            <a:r>
              <a:rPr lang="en-US" altLang="zh-TW" sz="2400">
                <a:latin typeface="Times New Roman" panose="02020603050405020304" pitchFamily="18" charset="0"/>
                <a:cs typeface="Times New Roman" panose="02020603050405020304" pitchFamily="18" charset="0"/>
              </a:rPr>
              <a:t>of </a:t>
            </a:r>
            <a:r>
              <a:rPr lang="en-US" altLang="zh-TW" sz="2400" smtClean="0">
                <a:latin typeface="Times New Roman" panose="02020603050405020304" pitchFamily="18" charset="0"/>
                <a:cs typeface="Times New Roman" panose="02020603050405020304" pitchFamily="18" charset="0"/>
              </a:rPr>
              <a:t>primitives (</a:t>
            </a:r>
            <a:r>
              <a:rPr lang="en-US" altLang="zh-TW" sz="2400" dirty="0">
                <a:latin typeface="Times New Roman" panose="02020603050405020304" pitchFamily="18" charset="0"/>
                <a:cs typeface="Times New Roman" panose="02020603050405020304" pitchFamily="18" charset="0"/>
              </a:rPr>
              <a:t>or </a:t>
            </a:r>
            <a:r>
              <a:rPr lang="en-US" altLang="zh-TW" sz="2400" dirty="0" err="1">
                <a:latin typeface="Times New Roman" panose="02020603050405020304" pitchFamily="18" charset="0"/>
                <a:cs typeface="Times New Roman" panose="02020603050405020304" pitchFamily="18" charset="0"/>
              </a:rPr>
              <a:t>texels</a:t>
            </a:r>
            <a:r>
              <a:rPr lang="en-US" altLang="zh-TW" sz="2400" dirty="0">
                <a:latin typeface="Times New Roman" panose="02020603050405020304" pitchFamily="18" charset="0"/>
                <a:cs typeface="Times New Roman" panose="02020603050405020304" pitchFamily="18" charset="0"/>
              </a:rPr>
              <a:t>) and their spatial relationships</a:t>
            </a:r>
          </a:p>
          <a:p>
            <a:endParaRPr lang="en-US" altLang="zh-TW" sz="24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We reviewed a number of different textural feature extraction techniques</a:t>
            </a:r>
          </a:p>
          <a:p>
            <a:endParaRPr lang="en-US" altLang="zh-TW" sz="24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Qualitatively, texture analysis works</a:t>
            </a:r>
          </a:p>
          <a:p>
            <a:endParaRPr lang="en-US" altLang="zh-TW" sz="2400" dirty="0">
              <a:latin typeface="Times New Roman" panose="02020603050405020304" pitchFamily="18" charset="0"/>
              <a:cs typeface="Times New Roman" panose="02020603050405020304" pitchFamily="18" charset="0"/>
            </a:endParaRPr>
          </a:p>
          <a:p>
            <a:r>
              <a:rPr lang="en-US" altLang="zh-TW" sz="2400" dirty="0">
                <a:latin typeface="Times New Roman" panose="02020603050405020304" pitchFamily="18" charset="0"/>
                <a:cs typeface="Times New Roman" panose="02020603050405020304" pitchFamily="18" charset="0"/>
              </a:rPr>
              <a:t>Quantitatively, the techniques are generally not dependable</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Summary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91929D55-5AAD-43C0-9766-BE3A61193151}"/>
              </a:ext>
            </a:extLst>
          </p:cNvPr>
          <p:cNvSpPr>
            <a:spLocks noGrp="1"/>
          </p:cNvSpPr>
          <p:nvPr>
            <p:ph type="sldNum" sz="quarter" idx="12"/>
          </p:nvPr>
        </p:nvSpPr>
        <p:spPr/>
        <p:txBody>
          <a:bodyPr/>
          <a:lstStyle/>
          <a:p>
            <a:r>
              <a:rPr lang="en-US" altLang="zh-TW" dirty="0" smtClean="0">
                <a:latin typeface="Times New Roman" panose="02020603050405020304" pitchFamily="18" charset="0"/>
                <a:cs typeface="Times New Roman" panose="02020603050405020304" pitchFamily="18" charset="0"/>
              </a:rPr>
              <a:t>138</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38545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Reference</a:t>
            </a:r>
            <a:endParaRPr lang="zh-TW" altLang="en-US" dirty="0">
              <a:latin typeface="Times New Roman" panose="02020603050405020304" pitchFamily="18" charset="0"/>
              <a:cs typeface="Times New Roman" panose="02020603050405020304" pitchFamily="18" charset="0"/>
            </a:endParaRPr>
          </a:p>
        </p:txBody>
      </p:sp>
      <p:sp>
        <p:nvSpPr>
          <p:cNvPr id="9" name="內容版面配置區 2"/>
          <p:cNvSpPr>
            <a:spLocks noGrp="1"/>
          </p:cNvSpPr>
          <p:nvPr>
            <p:ph idx="1"/>
          </p:nvPr>
        </p:nvSpPr>
        <p:spPr>
          <a:xfrm>
            <a:off x="2152649" y="1635553"/>
            <a:ext cx="8058150" cy="5091069"/>
          </a:xfrm>
        </p:spPr>
        <p:txBody>
          <a:bodyPr numCol="1">
            <a:normAutofit/>
          </a:bodyPr>
          <a:lstStyle/>
          <a:p>
            <a:pPr>
              <a:lnSpc>
                <a:spcPts val="1200"/>
              </a:lnSpc>
            </a:pPr>
            <a:r>
              <a:rPr lang="en-US" altLang="zh-TW" sz="1500" dirty="0">
                <a:latin typeface="Times New Roman" panose="02020603050405020304" pitchFamily="18" charset="0"/>
                <a:cs typeface="Times New Roman" panose="02020603050405020304" pitchFamily="18" charset="0"/>
              </a:rPr>
              <a:t>Computer and  Robot Vision Volume I: Ch.9 Texture</a:t>
            </a:r>
          </a:p>
          <a:p>
            <a:pPr>
              <a:lnSpc>
                <a:spcPts val="1200"/>
              </a:lnSpc>
            </a:pPr>
            <a:r>
              <a:rPr lang="en-US" altLang="zh-TW" sz="1500" dirty="0">
                <a:latin typeface="Times New Roman" panose="02020603050405020304" pitchFamily="18" charset="0"/>
                <a:cs typeface="Times New Roman" panose="02020603050405020304" pitchFamily="18" charset="0"/>
              </a:rPr>
              <a:t>NTU Computer Vision I, ch9_2006_PPT, ch9_2013_PPT, </a:t>
            </a:r>
            <a:r>
              <a:rPr lang="en-US" altLang="zh-TW" sz="1500" dirty="0" smtClean="0">
                <a:latin typeface="Times New Roman" panose="02020603050405020304" pitchFamily="18" charset="0"/>
                <a:cs typeface="Times New Roman" panose="02020603050405020304" pitchFamily="18" charset="0"/>
              </a:rPr>
              <a:t>ch9_2014_PPT, ch9_2019_PPT</a:t>
            </a:r>
            <a:endParaRPr lang="en-US" altLang="zh-TW" sz="1500" dirty="0">
              <a:latin typeface="Times New Roman" panose="02020603050405020304" pitchFamily="18" charset="0"/>
              <a:cs typeface="Times New Roman" panose="02020603050405020304" pitchFamily="18" charset="0"/>
            </a:endParaRPr>
          </a:p>
          <a:p>
            <a:pPr>
              <a:lnSpc>
                <a:spcPts val="1200"/>
              </a:lnSpc>
            </a:pPr>
            <a:r>
              <a:rPr lang="en-US" altLang="zh-TW" sz="1500" dirty="0">
                <a:latin typeface="Times New Roman" panose="02020603050405020304" pitchFamily="18" charset="0"/>
                <a:cs typeface="Times New Roman" panose="02020603050405020304" pitchFamily="18" charset="0"/>
              </a:rPr>
              <a:t>University of Washington</a:t>
            </a:r>
          </a:p>
          <a:p>
            <a:pPr lvl="1">
              <a:lnSpc>
                <a:spcPts val="1200"/>
              </a:lnSpc>
            </a:pPr>
            <a:r>
              <a:rPr lang="en-US" altLang="zh-TW" sz="1200" dirty="0">
                <a:latin typeface="Times New Roman" panose="02020603050405020304" pitchFamily="18" charset="0"/>
                <a:cs typeface="Times New Roman" panose="02020603050405020304" pitchFamily="18" charset="0"/>
              </a:rPr>
              <a:t>https://courses.cs.washington.edu/courses/cse455/09wi/Lects/lect12.pdf</a:t>
            </a:r>
          </a:p>
          <a:p>
            <a:pPr>
              <a:lnSpc>
                <a:spcPts val="1200"/>
              </a:lnSpc>
            </a:pPr>
            <a:r>
              <a:rPr lang="en-US" altLang="zh-TW" sz="1500" dirty="0">
                <a:latin typeface="Times New Roman" panose="02020603050405020304" pitchFamily="18" charset="0"/>
                <a:cs typeface="Times New Roman" panose="02020603050405020304" pitchFamily="18" charset="0"/>
              </a:rPr>
              <a:t>Wiki</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https://en.wikipedia.org/wiki/Joint_probability_distribution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https://en.wikipedia.org/wiki/Autocorrelation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https://en.wikipedia.org/wiki/Convolution</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https://en.wikipedia.org/wiki/Fractal</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https://en.wikipedia.org/wiki/Fractal_landscape</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https://en.wikipedia.org/wiki/Voronoi_diagram</a:t>
            </a:r>
          </a:p>
          <a:p>
            <a:pPr lvl="1">
              <a:lnSpc>
                <a:spcPts val="1200"/>
              </a:lnSpc>
            </a:pPr>
            <a:r>
              <a:rPr lang="en-US" altLang="zh-TW" sz="1200" dirty="0">
                <a:latin typeface="Times New Roman" panose="02020603050405020304" pitchFamily="18" charset="0"/>
                <a:cs typeface="Times New Roman" panose="02020603050405020304" pitchFamily="18" charset="0"/>
              </a:rPr>
              <a:t>https://en.wikipedia.org/wiki/Delaunay_triangulation</a:t>
            </a:r>
          </a:p>
          <a:p>
            <a:pPr>
              <a:lnSpc>
                <a:spcPts val="1200"/>
              </a:lnSpc>
            </a:pPr>
            <a:r>
              <a:rPr lang="en-US" altLang="zh-TW" sz="1500" dirty="0">
                <a:latin typeface="Times New Roman" panose="02020603050405020304" pitchFamily="18" charset="0"/>
                <a:cs typeface="Times New Roman" panose="02020603050405020304" pitchFamily="18" charset="0"/>
              </a:rPr>
              <a:t>Fractal Foundation</a:t>
            </a:r>
          </a:p>
          <a:p>
            <a:pPr lvl="1">
              <a:lnSpc>
                <a:spcPts val="1200"/>
              </a:lnSpc>
            </a:pPr>
            <a:r>
              <a:rPr lang="en-US" altLang="zh-TW" sz="1200" dirty="0">
                <a:latin typeface="Times New Roman" panose="02020603050405020304" pitchFamily="18" charset="0"/>
                <a:cs typeface="Times New Roman" panose="02020603050405020304" pitchFamily="18" charset="0"/>
              </a:rPr>
              <a:t>http://fractalfoundation.org/resources/what-are-fractals/</a:t>
            </a:r>
          </a:p>
          <a:p>
            <a:pPr>
              <a:lnSpc>
                <a:spcPts val="1200"/>
              </a:lnSpc>
            </a:pPr>
            <a:r>
              <a:rPr lang="en-US" altLang="zh-TW" sz="1500" dirty="0">
                <a:latin typeface="Times New Roman" panose="02020603050405020304" pitchFamily="18" charset="0"/>
                <a:cs typeface="Times New Roman" panose="02020603050405020304" pitchFamily="18" charset="0"/>
              </a:rPr>
              <a:t>Deviant Art</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http://www.deviantart.com/digitalart/fractals/rawfractal/</a:t>
            </a:r>
          </a:p>
          <a:p>
            <a:pPr marL="228600" lvl="1">
              <a:lnSpc>
                <a:spcPts val="1200"/>
              </a:lnSpc>
              <a:spcBef>
                <a:spcPts val="1000"/>
              </a:spcBef>
            </a:pPr>
            <a:r>
              <a:rPr lang="en-US" altLang="zh-TW" sz="1500" dirty="0">
                <a:latin typeface="Times New Roman" panose="02020603050405020304" pitchFamily="18" charset="0"/>
                <a:cs typeface="Times New Roman" panose="02020603050405020304" pitchFamily="18" charset="0"/>
              </a:rPr>
              <a:t>London Bricks</a:t>
            </a:r>
          </a:p>
          <a:p>
            <a:pPr marL="685800" lvl="2">
              <a:lnSpc>
                <a:spcPts val="1200"/>
              </a:lnSpc>
              <a:spcBef>
                <a:spcPts val="1000"/>
              </a:spcBef>
            </a:pPr>
            <a:r>
              <a:rPr lang="en-US" altLang="zh-TW" sz="1200" dirty="0">
                <a:latin typeface="Times New Roman" panose="02020603050405020304" pitchFamily="18" charset="0"/>
                <a:cs typeface="Times New Roman" panose="02020603050405020304" pitchFamily="18" charset="0"/>
              </a:rPr>
              <a:t>http://www.londonbricks-uk.co.uk/</a:t>
            </a:r>
          </a:p>
          <a:p>
            <a:pPr marL="228600" lvl="1">
              <a:lnSpc>
                <a:spcPts val="1200"/>
              </a:lnSpc>
              <a:spcBef>
                <a:spcPts val="1000"/>
              </a:spcBef>
            </a:pPr>
            <a:r>
              <a:rPr lang="en-US" altLang="zh-TW" sz="1500" dirty="0">
                <a:latin typeface="Times New Roman" panose="02020603050405020304" pitchFamily="18" charset="0"/>
                <a:cs typeface="Times New Roman" panose="02020603050405020304" pitchFamily="18" charset="0"/>
              </a:rPr>
              <a:t>HIPR2</a:t>
            </a:r>
          </a:p>
          <a:p>
            <a:pPr marL="685800" lvl="2">
              <a:lnSpc>
                <a:spcPts val="1200"/>
              </a:lnSpc>
              <a:spcBef>
                <a:spcPts val="1000"/>
              </a:spcBef>
            </a:pPr>
            <a:r>
              <a:rPr lang="en-US" altLang="zh-TW" sz="1100" dirty="0">
                <a:latin typeface="Times New Roman" panose="02020603050405020304" pitchFamily="18" charset="0"/>
                <a:cs typeface="Times New Roman" panose="02020603050405020304" pitchFamily="18" charset="0"/>
              </a:rPr>
              <a:t>http://homepages.inf.ed.ac.uk/rbf/HIPR2/fourier.htm</a:t>
            </a:r>
          </a:p>
        </p:txBody>
      </p:sp>
      <p:sp>
        <p:nvSpPr>
          <p:cNvPr id="2" name="投影片編號版面配置區 1">
            <a:extLst>
              <a:ext uri="{FF2B5EF4-FFF2-40B4-BE49-F238E27FC236}">
                <a16:creationId xmlns:a16="http://schemas.microsoft.com/office/drawing/2014/main" id="{937B9D12-06DC-406B-9AB0-DBD501B348E4}"/>
              </a:ext>
            </a:extLst>
          </p:cNvPr>
          <p:cNvSpPr>
            <a:spLocks noGrp="1"/>
          </p:cNvSpPr>
          <p:nvPr>
            <p:ph type="sldNum" sz="quarter" idx="12"/>
          </p:nvPr>
        </p:nvSpPr>
        <p:spPr/>
        <p:txBody>
          <a:bodyPr/>
          <a:lstStyle/>
          <a:p>
            <a:r>
              <a:rPr lang="en-US" altLang="zh-TW" dirty="0" smtClean="0"/>
              <a:t>139</a:t>
            </a:r>
            <a:endParaRPr lang="zh-TW" altLang="en-US" dirty="0"/>
          </a:p>
        </p:txBody>
      </p:sp>
    </p:spTree>
    <p:extLst>
      <p:ext uri="{BB962C8B-B14F-4D97-AF65-F5344CB8AC3E}">
        <p14:creationId xmlns:p14="http://schemas.microsoft.com/office/powerpoint/2010/main" val="17916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childTnLst>
                          </p:cTn>
                        </p:par>
                        <p:par>
                          <p:cTn id="8" fill="hold">
                            <p:stCondLst>
                              <p:cond delay="500"/>
                            </p:stCondLst>
                            <p:childTnLst>
                              <p:par>
                                <p:cTn id="9" presetID="2" presetClass="entr" presetSubtype="8" decel="33333" fill="hold" nodeType="afterEffect">
                                  <p:stCondLst>
                                    <p:cond delay="10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300" fill="hold"/>
                                        <p:tgtEl>
                                          <p:spTgt spid="96"/>
                                        </p:tgtEl>
                                        <p:attrNameLst>
                                          <p:attrName>ppt_x</p:attrName>
                                        </p:attrNameLst>
                                      </p:cBhvr>
                                      <p:tavLst>
                                        <p:tav tm="0">
                                          <p:val>
                                            <p:strVal val="0-#ppt_w/2"/>
                                          </p:val>
                                        </p:tav>
                                        <p:tav tm="100000">
                                          <p:val>
                                            <p:strVal val="#ppt_x"/>
                                          </p:val>
                                        </p:tav>
                                      </p:tavLst>
                                    </p:anim>
                                    <p:anim calcmode="lin" valueType="num">
                                      <p:cBhvr additive="base">
                                        <p:cTn id="12" dur="300" fill="hold"/>
                                        <p:tgtEl>
                                          <p:spTgt spid="96"/>
                                        </p:tgtEl>
                                        <p:attrNameLst>
                                          <p:attrName>ppt_y</p:attrName>
                                        </p:attrNameLst>
                                      </p:cBhvr>
                                      <p:tavLst>
                                        <p:tav tm="0">
                                          <p:val>
                                            <p:strVal val="#ppt_y"/>
                                          </p:val>
                                        </p:tav>
                                        <p:tav tm="100000">
                                          <p:val>
                                            <p:strVal val="#ppt_y"/>
                                          </p:val>
                                        </p:tav>
                                      </p:tavLst>
                                    </p:anim>
                                  </p:childTnLst>
                                </p:cTn>
                              </p:par>
                              <p:par>
                                <p:cTn id="13" presetID="2" presetClass="entr" presetSubtype="2" decel="33333"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300" fill="hold"/>
                                        <p:tgtEl>
                                          <p:spTgt spid="97"/>
                                        </p:tgtEl>
                                        <p:attrNameLst>
                                          <p:attrName>ppt_x</p:attrName>
                                        </p:attrNameLst>
                                      </p:cBhvr>
                                      <p:tavLst>
                                        <p:tav tm="0">
                                          <p:val>
                                            <p:strVal val="1+#ppt_w/2"/>
                                          </p:val>
                                        </p:tav>
                                        <p:tav tm="100000">
                                          <p:val>
                                            <p:strVal val="#ppt_x"/>
                                          </p:val>
                                        </p:tav>
                                      </p:tavLst>
                                    </p:anim>
                                    <p:anim calcmode="lin" valueType="num">
                                      <p:cBhvr additive="base">
                                        <p:cTn id="16" dur="300" fill="hold"/>
                                        <p:tgtEl>
                                          <p:spTgt spid="97"/>
                                        </p:tgtEl>
                                        <p:attrNameLst>
                                          <p:attrName>ppt_y</p:attrName>
                                        </p:attrNameLst>
                                      </p:cBhvr>
                                      <p:tavLst>
                                        <p:tav tm="0">
                                          <p:val>
                                            <p:strVal val="#ppt_y"/>
                                          </p:val>
                                        </p:tav>
                                        <p:tav tm="100000">
                                          <p:val>
                                            <p:strVal val="#ppt_y"/>
                                          </p:val>
                                        </p:tav>
                                      </p:tavLst>
                                    </p:anim>
                                  </p:childTnLst>
                                </p:cTn>
                              </p:par>
                              <p:par>
                                <p:cTn id="17" presetID="2" presetClass="entr" presetSubtype="8" decel="33333" fill="hold" nodeType="withEffect">
                                  <p:stCondLst>
                                    <p:cond delay="20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300" fill="hold"/>
                                        <p:tgtEl>
                                          <p:spTgt spid="98"/>
                                        </p:tgtEl>
                                        <p:attrNameLst>
                                          <p:attrName>ppt_x</p:attrName>
                                        </p:attrNameLst>
                                      </p:cBhvr>
                                      <p:tavLst>
                                        <p:tav tm="0">
                                          <p:val>
                                            <p:strVal val="0-#ppt_w/2"/>
                                          </p:val>
                                        </p:tav>
                                        <p:tav tm="100000">
                                          <p:val>
                                            <p:strVal val="#ppt_x"/>
                                          </p:val>
                                        </p:tav>
                                      </p:tavLst>
                                    </p:anim>
                                    <p:anim calcmode="lin" valueType="num">
                                      <p:cBhvr additive="base">
                                        <p:cTn id="20" dur="300" fill="hold"/>
                                        <p:tgtEl>
                                          <p:spTgt spid="98"/>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300"/>
                                        <p:tgtEl>
                                          <p:spTgt spid="9">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300"/>
                                        <p:tgtEl>
                                          <p:spTgt spid="9">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fade">
                                      <p:cBhvr>
                                        <p:cTn id="30" dur="300"/>
                                        <p:tgtEl>
                                          <p:spTgt spid="9">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fade">
                                      <p:cBhvr>
                                        <p:cTn id="33" dur="3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fade">
                                      <p:cBhvr>
                                        <p:cTn id="38" dur="300"/>
                                        <p:tgtEl>
                                          <p:spTgt spid="9">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fade">
                                      <p:cBhvr>
                                        <p:cTn id="41" dur="300"/>
                                        <p:tgtEl>
                                          <p:spTgt spid="9">
                                            <p:txEl>
                                              <p:pRg st="5" end="5"/>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xEl>
                                              <p:pRg st="6" end="6"/>
                                            </p:txEl>
                                          </p:spTgt>
                                        </p:tgtEl>
                                        <p:attrNameLst>
                                          <p:attrName>style.visibility</p:attrName>
                                        </p:attrNameLst>
                                      </p:cBhvr>
                                      <p:to>
                                        <p:strVal val="visible"/>
                                      </p:to>
                                    </p:set>
                                    <p:animEffect transition="in" filter="fade">
                                      <p:cBhvr>
                                        <p:cTn id="44" dur="300"/>
                                        <p:tgtEl>
                                          <p:spTgt spid="9">
                                            <p:txEl>
                                              <p:pRg st="6" end="6"/>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Effect transition="in" filter="fade">
                                      <p:cBhvr>
                                        <p:cTn id="47" dur="300"/>
                                        <p:tgtEl>
                                          <p:spTgt spid="9">
                                            <p:txEl>
                                              <p:pRg st="7" end="7"/>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xEl>
                                              <p:pRg st="8" end="8"/>
                                            </p:txEl>
                                          </p:spTgt>
                                        </p:tgtEl>
                                        <p:attrNameLst>
                                          <p:attrName>style.visibility</p:attrName>
                                        </p:attrNameLst>
                                      </p:cBhvr>
                                      <p:to>
                                        <p:strVal val="visible"/>
                                      </p:to>
                                    </p:set>
                                    <p:animEffect transition="in" filter="fade">
                                      <p:cBhvr>
                                        <p:cTn id="50" dur="300"/>
                                        <p:tgtEl>
                                          <p:spTgt spid="9">
                                            <p:txEl>
                                              <p:pRg st="8" end="8"/>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xEl>
                                              <p:pRg st="9" end="9"/>
                                            </p:txEl>
                                          </p:spTgt>
                                        </p:tgtEl>
                                        <p:attrNameLst>
                                          <p:attrName>style.visibility</p:attrName>
                                        </p:attrNameLst>
                                      </p:cBhvr>
                                      <p:to>
                                        <p:strVal val="visible"/>
                                      </p:to>
                                    </p:set>
                                    <p:animEffect transition="in" filter="fade">
                                      <p:cBhvr>
                                        <p:cTn id="53" dur="300"/>
                                        <p:tgtEl>
                                          <p:spTgt spid="9">
                                            <p:txEl>
                                              <p:pRg st="9" end="9"/>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xEl>
                                              <p:pRg st="10" end="10"/>
                                            </p:txEl>
                                          </p:spTgt>
                                        </p:tgtEl>
                                        <p:attrNameLst>
                                          <p:attrName>style.visibility</p:attrName>
                                        </p:attrNameLst>
                                      </p:cBhvr>
                                      <p:to>
                                        <p:strVal val="visible"/>
                                      </p:to>
                                    </p:set>
                                    <p:animEffect transition="in" filter="fade">
                                      <p:cBhvr>
                                        <p:cTn id="56" dur="300"/>
                                        <p:tgtEl>
                                          <p:spTgt spid="9">
                                            <p:txEl>
                                              <p:pRg st="10" end="1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xEl>
                                              <p:pRg st="11" end="11"/>
                                            </p:txEl>
                                          </p:spTgt>
                                        </p:tgtEl>
                                        <p:attrNameLst>
                                          <p:attrName>style.visibility</p:attrName>
                                        </p:attrNameLst>
                                      </p:cBhvr>
                                      <p:to>
                                        <p:strVal val="visible"/>
                                      </p:to>
                                    </p:set>
                                    <p:animEffect transition="in" filter="fade">
                                      <p:cBhvr>
                                        <p:cTn id="59" dur="300"/>
                                        <p:tgtEl>
                                          <p:spTgt spid="9">
                                            <p:txEl>
                                              <p:pRg st="11" end="1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9">
                                            <p:txEl>
                                              <p:pRg st="12" end="12"/>
                                            </p:txEl>
                                          </p:spTgt>
                                        </p:tgtEl>
                                        <p:attrNameLst>
                                          <p:attrName>style.visibility</p:attrName>
                                        </p:attrNameLst>
                                      </p:cBhvr>
                                      <p:to>
                                        <p:strVal val="visible"/>
                                      </p:to>
                                    </p:set>
                                    <p:animEffect transition="in" filter="fade">
                                      <p:cBhvr>
                                        <p:cTn id="64" dur="300"/>
                                        <p:tgtEl>
                                          <p:spTgt spid="9">
                                            <p:txEl>
                                              <p:pRg st="12" end="12"/>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
                                            <p:txEl>
                                              <p:pRg st="13" end="13"/>
                                            </p:txEl>
                                          </p:spTgt>
                                        </p:tgtEl>
                                        <p:attrNameLst>
                                          <p:attrName>style.visibility</p:attrName>
                                        </p:attrNameLst>
                                      </p:cBhvr>
                                      <p:to>
                                        <p:strVal val="visible"/>
                                      </p:to>
                                    </p:set>
                                    <p:animEffect transition="in" filter="fade">
                                      <p:cBhvr>
                                        <p:cTn id="67" dur="300"/>
                                        <p:tgtEl>
                                          <p:spTgt spid="9">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14" end="14"/>
                                            </p:txEl>
                                          </p:spTgt>
                                        </p:tgtEl>
                                        <p:attrNameLst>
                                          <p:attrName>style.visibility</p:attrName>
                                        </p:attrNameLst>
                                      </p:cBhvr>
                                      <p:to>
                                        <p:strVal val="visible"/>
                                      </p:to>
                                    </p:set>
                                    <p:animEffect transition="in" filter="fade">
                                      <p:cBhvr>
                                        <p:cTn id="72" dur="300"/>
                                        <p:tgtEl>
                                          <p:spTgt spid="9">
                                            <p:txEl>
                                              <p:pRg st="14" end="14"/>
                                            </p:tx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xEl>
                                              <p:pRg st="15" end="15"/>
                                            </p:txEl>
                                          </p:spTgt>
                                        </p:tgtEl>
                                        <p:attrNameLst>
                                          <p:attrName>style.visibility</p:attrName>
                                        </p:attrNameLst>
                                      </p:cBhvr>
                                      <p:to>
                                        <p:strVal val="visible"/>
                                      </p:to>
                                    </p:set>
                                    <p:animEffect transition="in" filter="fade">
                                      <p:cBhvr>
                                        <p:cTn id="75" dur="300"/>
                                        <p:tgtEl>
                                          <p:spTgt spid="9">
                                            <p:txEl>
                                              <p:pRg st="15" end="15"/>
                                            </p:tx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
                                            <p:txEl>
                                              <p:pRg st="16" end="16"/>
                                            </p:txEl>
                                          </p:spTgt>
                                        </p:tgtEl>
                                        <p:attrNameLst>
                                          <p:attrName>style.visibility</p:attrName>
                                        </p:attrNameLst>
                                      </p:cBhvr>
                                      <p:to>
                                        <p:strVal val="visible"/>
                                      </p:to>
                                    </p:set>
                                    <p:animEffect transition="in" filter="fade">
                                      <p:cBhvr>
                                        <p:cTn id="78" dur="300"/>
                                        <p:tgtEl>
                                          <p:spTgt spid="9">
                                            <p:txEl>
                                              <p:pRg st="16" end="16"/>
                                            </p:tx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
                                            <p:txEl>
                                              <p:pRg st="17" end="17"/>
                                            </p:txEl>
                                          </p:spTgt>
                                        </p:tgtEl>
                                        <p:attrNameLst>
                                          <p:attrName>style.visibility</p:attrName>
                                        </p:attrNameLst>
                                      </p:cBhvr>
                                      <p:to>
                                        <p:strVal val="visible"/>
                                      </p:to>
                                    </p:set>
                                    <p:animEffect transition="in" filter="fade">
                                      <p:cBhvr>
                                        <p:cTn id="81" dur="300"/>
                                        <p:tgtEl>
                                          <p:spTgt spid="9">
                                            <p:txEl>
                                              <p:pRg st="17" end="17"/>
                                            </p:tx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9">
                                            <p:txEl>
                                              <p:pRg st="18" end="18"/>
                                            </p:txEl>
                                          </p:spTgt>
                                        </p:tgtEl>
                                        <p:attrNameLst>
                                          <p:attrName>style.visibility</p:attrName>
                                        </p:attrNameLst>
                                      </p:cBhvr>
                                      <p:to>
                                        <p:strVal val="visible"/>
                                      </p:to>
                                    </p:set>
                                    <p:animEffect transition="in" filter="fade">
                                      <p:cBhvr>
                                        <p:cTn id="84" dur="300"/>
                                        <p:tgtEl>
                                          <p:spTgt spid="9">
                                            <p:txEl>
                                              <p:pRg st="18" end="18"/>
                                            </p:tx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
                                            <p:txEl>
                                              <p:pRg st="19" end="19"/>
                                            </p:txEl>
                                          </p:spTgt>
                                        </p:tgtEl>
                                        <p:attrNameLst>
                                          <p:attrName>style.visibility</p:attrName>
                                        </p:attrNameLst>
                                      </p:cBhvr>
                                      <p:to>
                                        <p:strVal val="visible"/>
                                      </p:to>
                                    </p:set>
                                    <p:animEffect transition="in" filter="fade">
                                      <p:cBhvr>
                                        <p:cTn id="87" dur="300"/>
                                        <p:tgtEl>
                                          <p:spTgt spid="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Characterizing Texture</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49" y="1899707"/>
            <a:ext cx="9444991" cy="4065214"/>
          </a:xfrm>
        </p:spPr>
        <p:txBody>
          <a:bodyPr>
            <a:normAutofit/>
          </a:bodyPr>
          <a:lstStyle/>
          <a:p>
            <a:r>
              <a:rPr lang="en-US" altLang="zh-TW" sz="3200" dirty="0">
                <a:latin typeface="Times New Roman" panose="02020603050405020304" pitchFamily="18" charset="0"/>
                <a:cs typeface="Times New Roman" panose="02020603050405020304" pitchFamily="18" charset="0"/>
              </a:rPr>
              <a:t>Each of these qualities translates into some property of the gray level primitives and the spatial interaction between them</a:t>
            </a:r>
            <a:r>
              <a:rPr lang="en-US" altLang="zh-TW" sz="3200" dirty="0" smtClean="0">
                <a:latin typeface="Times New Roman" panose="02020603050405020304" pitchFamily="18" charset="0"/>
                <a:cs typeface="Times New Roman" panose="02020603050405020304" pitchFamily="18" charset="0"/>
              </a:rPr>
              <a:t>.</a:t>
            </a:r>
          </a:p>
          <a:p>
            <a:endParaRPr lang="en-US" altLang="zh-TW" sz="3200" dirty="0">
              <a:latin typeface="Times New Roman" panose="02020603050405020304" pitchFamily="18" charset="0"/>
              <a:cs typeface="Times New Roman" panose="02020603050405020304" pitchFamily="18" charset="0"/>
            </a:endParaRPr>
          </a:p>
          <a:p>
            <a:r>
              <a:rPr lang="en-US" altLang="zh-TW" sz="3200" b="1" dirty="0"/>
              <a:t>Open issue: </a:t>
            </a:r>
          </a:p>
          <a:p>
            <a:pPr lvl="1" indent="-468000">
              <a:buFont typeface="Wingdings" panose="05000000000000000000" pitchFamily="2" charset="2"/>
              <a:buChar char="Ø"/>
            </a:pPr>
            <a:r>
              <a:rPr lang="en-US" altLang="zh-TW" sz="2800" dirty="0"/>
              <a:t>Map semantic meaning into precise properties</a:t>
            </a:r>
            <a:r>
              <a:rPr lang="en-US" altLang="zh-TW" sz="2800" dirty="0" smtClean="0"/>
              <a:t>.</a:t>
            </a:r>
            <a:endParaRPr lang="en-US" altLang="zh-TW" sz="3200" dirty="0" smtClean="0">
              <a:latin typeface="Times New Roman" panose="02020603050405020304" pitchFamily="18" charset="0"/>
              <a:cs typeface="Times New Roman" panose="02020603050405020304" pitchFamily="18" charset="0"/>
            </a:endParaRPr>
          </a:p>
          <a:p>
            <a:pPr lvl="1">
              <a:buFont typeface="Wingdings" panose="05000000000000000000" pitchFamily="2" charset="2"/>
              <a:buChar char="Ø"/>
            </a:pPr>
            <a:r>
              <a:rPr lang="en-US" altLang="zh-TW" sz="2800" dirty="0" smtClean="0">
                <a:latin typeface="Times New Roman" panose="02020603050405020304" pitchFamily="18" charset="0"/>
                <a:cs typeface="Times New Roman" panose="02020603050405020304" pitchFamily="18" charset="0"/>
              </a:rPr>
              <a:t>Texture discrimination techniques are for the most</a:t>
            </a:r>
            <a:r>
              <a:rPr lang="zh-TW" altLang="en-US" sz="2800" dirty="0" smtClean="0">
                <a:latin typeface="Times New Roman" panose="02020603050405020304" pitchFamily="18" charset="0"/>
                <a:cs typeface="Times New Roman" panose="02020603050405020304" pitchFamily="18" charset="0"/>
              </a:rPr>
              <a:t> </a:t>
            </a:r>
            <a:r>
              <a:rPr lang="en-US" altLang="zh-TW" sz="2800" dirty="0" smtClean="0">
                <a:latin typeface="Times New Roman" panose="02020603050405020304" pitchFamily="18" charset="0"/>
                <a:cs typeface="Times New Roman" panose="02020603050405020304" pitchFamily="18" charset="0"/>
              </a:rPr>
              <a:t>part </a:t>
            </a:r>
          </a:p>
          <a:p>
            <a:pPr marL="457200" lvl="1" indent="0">
              <a:buNone/>
            </a:pPr>
            <a:r>
              <a:rPr lang="zh-TW" altLang="en-US" sz="2800" dirty="0" smtClean="0">
                <a:latin typeface="Times New Roman" panose="02020603050405020304" pitchFamily="18" charset="0"/>
                <a:cs typeface="Times New Roman" panose="02020603050405020304" pitchFamily="18" charset="0"/>
              </a:rPr>
              <a:t>   </a:t>
            </a:r>
            <a:r>
              <a:rPr lang="en-US" altLang="zh-TW" sz="2800" u="sng" dirty="0" smtClean="0">
                <a:latin typeface="Times New Roman" panose="02020603050405020304" pitchFamily="18" charset="0"/>
                <a:cs typeface="Times New Roman" panose="02020603050405020304" pitchFamily="18" charset="0"/>
              </a:rPr>
              <a:t>ad hoc</a:t>
            </a:r>
            <a:r>
              <a:rPr lang="en-US" altLang="zh-TW" sz="2800" dirty="0" smtClean="0">
                <a:latin typeface="Times New Roman" panose="02020603050405020304" pitchFamily="18" charset="0"/>
                <a:cs typeface="Times New Roman" panose="02020603050405020304" pitchFamily="18" charset="0"/>
              </a:rPr>
              <a:t>.</a:t>
            </a:r>
            <a:endParaRPr lang="zh-TW" altLang="en-US" sz="2800" dirty="0" smtClean="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8A20668A-5E7C-422B-98FA-0426C9695CA3}"/>
              </a:ext>
            </a:extLst>
          </p:cNvPr>
          <p:cNvSpPr>
            <a:spLocks noGrp="1"/>
          </p:cNvSpPr>
          <p:nvPr>
            <p:ph type="sldNum" sz="quarter" idx="12"/>
          </p:nvPr>
        </p:nvSpPr>
        <p:spPr/>
        <p:txBody>
          <a:bodyPr/>
          <a:lstStyle/>
          <a:p>
            <a:r>
              <a:rPr lang="en-US" altLang="zh-TW" dirty="0" smtClean="0"/>
              <a:t>14</a:t>
            </a:r>
            <a:endParaRPr lang="zh-TW" altLang="en-US" dirty="0"/>
          </a:p>
        </p:txBody>
      </p:sp>
      <p:grpSp>
        <p:nvGrpSpPr>
          <p:cNvPr id="8" name="Group 6"/>
          <p:cNvGrpSpPr/>
          <p:nvPr/>
        </p:nvGrpSpPr>
        <p:grpSpPr>
          <a:xfrm>
            <a:off x="3048153" y="5800208"/>
            <a:ext cx="4215986" cy="747459"/>
            <a:chOff x="1823636" y="5286375"/>
            <a:chExt cx="4215986" cy="747459"/>
          </a:xfrm>
        </p:grpSpPr>
        <p:sp>
          <p:nvSpPr>
            <p:cNvPr id="9" name="TextBox 3"/>
            <p:cNvSpPr txBox="1"/>
            <p:nvPr/>
          </p:nvSpPr>
          <p:spPr>
            <a:xfrm>
              <a:off x="1823636" y="5633724"/>
              <a:ext cx="4215986" cy="400110"/>
            </a:xfrm>
            <a:prstGeom prst="rect">
              <a:avLst/>
            </a:prstGeom>
            <a:noFill/>
            <a:ln>
              <a:solidFill>
                <a:schemeClr val="tx1"/>
              </a:solidFill>
            </a:ln>
          </p:spPr>
          <p:txBody>
            <a:bodyPr wrap="square" rtlCol="0">
              <a:spAutoFit/>
            </a:bodyPr>
            <a:lstStyle/>
            <a:p>
              <a:pPr algn="ctr"/>
              <a:r>
                <a:rPr lang="en-US" sz="2000" b="1" dirty="0"/>
                <a:t>created for a particular purpose only</a:t>
              </a:r>
            </a:p>
          </p:txBody>
        </p:sp>
        <p:cxnSp>
          <p:nvCxnSpPr>
            <p:cNvPr id="11" name="Straight Arrow Connector 5"/>
            <p:cNvCxnSpPr/>
            <p:nvPr/>
          </p:nvCxnSpPr>
          <p:spPr>
            <a:xfrm flipV="1">
              <a:off x="2266950" y="5286375"/>
              <a:ext cx="0" cy="342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04181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264" y="2699833"/>
            <a:ext cx="3253677" cy="21582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401" y="2699833"/>
            <a:ext cx="3189008" cy="2158218"/>
          </a:xfrm>
          <a:prstGeom prst="rect">
            <a:avLst/>
          </a:prstGeom>
        </p:spPr>
      </p:pic>
      <p:sp>
        <p:nvSpPr>
          <p:cNvPr id="16" name="TextBox 15"/>
          <p:cNvSpPr txBox="1"/>
          <p:nvPr/>
        </p:nvSpPr>
        <p:spPr>
          <a:xfrm>
            <a:off x="2984985" y="1613975"/>
            <a:ext cx="6494585" cy="769441"/>
          </a:xfrm>
          <a:prstGeom prst="rect">
            <a:avLst/>
          </a:prstGeom>
          <a:noFill/>
        </p:spPr>
        <p:txBody>
          <a:bodyPr wrap="square" rtlCol="0">
            <a:spAutoFit/>
          </a:bodyPr>
          <a:lstStyle/>
          <a:p>
            <a:endParaRPr lang="en-US" sz="4400" dirty="0"/>
          </a:p>
        </p:txBody>
      </p:sp>
      <p:sp>
        <p:nvSpPr>
          <p:cNvPr id="11" name="內容版面配置區 2">
            <a:extLst>
              <a:ext uri="{FF2B5EF4-FFF2-40B4-BE49-F238E27FC236}">
                <a16:creationId xmlns:a16="http://schemas.microsoft.com/office/drawing/2014/main" id="{F1D55EB2-D7DD-48AB-9BC1-8B210A77BF87}"/>
              </a:ext>
            </a:extLst>
          </p:cNvPr>
          <p:cNvSpPr>
            <a:spLocks noGrp="1"/>
          </p:cNvSpPr>
          <p:nvPr>
            <p:ph idx="1"/>
          </p:nvPr>
        </p:nvSpPr>
        <p:spPr>
          <a:xfrm>
            <a:off x="2152649" y="1899707"/>
            <a:ext cx="8168110" cy="4593167"/>
          </a:xfrm>
        </p:spPr>
        <p:txBody>
          <a:bodyPr>
            <a:normAutofit/>
          </a:bodyPr>
          <a:lstStyle/>
          <a:p>
            <a:r>
              <a:rPr lang="en-US" altLang="zh-TW" sz="3200" dirty="0">
                <a:latin typeface="Times New Roman" panose="02020603050405020304" pitchFamily="18" charset="0"/>
                <a:cs typeface="Times New Roman" panose="02020603050405020304" pitchFamily="18" charset="0"/>
              </a:rPr>
              <a:t>Which one is coarse/fine?</a:t>
            </a:r>
          </a:p>
        </p:txBody>
      </p:sp>
      <p:sp>
        <p:nvSpPr>
          <p:cNvPr id="3" name="投影片編號版面配置區 2">
            <a:extLst>
              <a:ext uri="{FF2B5EF4-FFF2-40B4-BE49-F238E27FC236}">
                <a16:creationId xmlns:a16="http://schemas.microsoft.com/office/drawing/2014/main" id="{C03226C3-5514-44AB-A7B1-6941F75783FC}"/>
              </a:ext>
            </a:extLst>
          </p:cNvPr>
          <p:cNvSpPr>
            <a:spLocks noGrp="1"/>
          </p:cNvSpPr>
          <p:nvPr>
            <p:ph type="sldNum" sz="quarter" idx="12"/>
          </p:nvPr>
        </p:nvSpPr>
        <p:spPr/>
        <p:txBody>
          <a:bodyPr/>
          <a:lstStyle/>
          <a:p>
            <a:r>
              <a:rPr lang="en-US" altLang="zh-TW" dirty="0" smtClean="0"/>
              <a:t>15</a:t>
            </a:r>
            <a:endParaRPr lang="zh-TW" altLang="en-US" dirty="0"/>
          </a:p>
        </p:txBody>
      </p:sp>
    </p:spTree>
    <p:extLst>
      <p:ext uri="{BB962C8B-B14F-4D97-AF65-F5344CB8AC3E}">
        <p14:creationId xmlns:p14="http://schemas.microsoft.com/office/powerpoint/2010/main" val="3656128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1" y="1690690"/>
            <a:ext cx="8106689" cy="4802184"/>
          </a:xfrm>
        </p:spPr>
        <p:txBody>
          <a:bodyPr>
            <a:normAutofit fontScale="92500"/>
          </a:bodyPr>
          <a:lstStyle/>
          <a:p>
            <a:r>
              <a:rPr lang="en-US" altLang="zh-TW" sz="3200" dirty="0">
                <a:latin typeface="Times New Roman" panose="02020603050405020304" pitchFamily="18" charset="0"/>
                <a:cs typeface="Times New Roman" panose="02020603050405020304" pitchFamily="18" charset="0"/>
              </a:rPr>
              <a:t>For any textural surface, there exists a scale at which, it appears smooth and “</a:t>
            </a:r>
            <a:r>
              <a:rPr lang="en-US" altLang="zh-TW" sz="3200" dirty="0" err="1">
                <a:latin typeface="Times New Roman" panose="02020603050405020304" pitchFamily="18" charset="0"/>
                <a:cs typeface="Times New Roman" panose="02020603050405020304" pitchFamily="18" charset="0"/>
              </a:rPr>
              <a:t>textureless</a:t>
            </a:r>
            <a:r>
              <a:rPr lang="en-US" altLang="zh-TW" sz="3200" dirty="0">
                <a:latin typeface="Times New Roman" panose="02020603050405020304" pitchFamily="18" charset="0"/>
                <a:cs typeface="Times New Roman" panose="02020603050405020304" pitchFamily="18" charset="0"/>
              </a:rPr>
              <a:t>”. (see from infinite distance)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As resolution increases, the surfaces appears as a fine texture and then a coarse one, and for multiple-scale textural surface the cycle of smooth, fine, and coarse may repeat.</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hlinkClick r:id="rId3"/>
              </a:rPr>
              <a:t>https://www.youtube.com/watch?v=0vnA_KIojLg</a:t>
            </a:r>
            <a:endParaRPr lang="en-US" altLang="zh-TW"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C0745322-F3AE-4B69-B6A3-C03CE49D75FF}"/>
              </a:ext>
            </a:extLst>
          </p:cNvPr>
          <p:cNvSpPr>
            <a:spLocks noGrp="1"/>
          </p:cNvSpPr>
          <p:nvPr>
            <p:ph type="sldNum" sz="quarter" idx="12"/>
          </p:nvPr>
        </p:nvSpPr>
        <p:spPr/>
        <p:txBody>
          <a:bodyPr/>
          <a:lstStyle/>
          <a:p>
            <a:r>
              <a:rPr lang="en-US" altLang="zh-TW" dirty="0" smtClean="0"/>
              <a:t>16</a:t>
            </a:r>
            <a:endParaRPr lang="zh-TW" altLang="en-US" dirty="0"/>
          </a:p>
        </p:txBody>
      </p:sp>
    </p:spTree>
    <p:extLst>
      <p:ext uri="{BB962C8B-B14F-4D97-AF65-F5344CB8AC3E}">
        <p14:creationId xmlns:p14="http://schemas.microsoft.com/office/powerpoint/2010/main" val="20211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3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3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3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C0745322-F3AE-4B69-B6A3-C03CE49D75FF}"/>
              </a:ext>
            </a:extLst>
          </p:cNvPr>
          <p:cNvSpPr>
            <a:spLocks noGrp="1"/>
          </p:cNvSpPr>
          <p:nvPr>
            <p:ph type="sldNum" sz="quarter" idx="12"/>
          </p:nvPr>
        </p:nvSpPr>
        <p:spPr/>
        <p:txBody>
          <a:bodyPr/>
          <a:lstStyle/>
          <a:p>
            <a:r>
              <a:rPr lang="en-US" altLang="zh-TW" dirty="0" smtClean="0"/>
              <a:t>17</a:t>
            </a:r>
            <a:endParaRPr lang="zh-TW" altLang="en-US" dirty="0"/>
          </a:p>
        </p:txBody>
      </p:sp>
      <p:pic>
        <p:nvPicPr>
          <p:cNvPr id="6" name="圖片 5"/>
          <p:cNvPicPr>
            <a:picLocks noChangeAspect="1"/>
          </p:cNvPicPr>
          <p:nvPr/>
        </p:nvPicPr>
        <p:blipFill>
          <a:blip r:embed="rId3"/>
          <a:stretch>
            <a:fillRect/>
          </a:stretch>
        </p:blipFill>
        <p:spPr>
          <a:xfrm>
            <a:off x="2631635" y="1894374"/>
            <a:ext cx="4257609" cy="3941981"/>
          </a:xfrm>
          <a:prstGeom prst="rect">
            <a:avLst/>
          </a:prstGeom>
        </p:spPr>
      </p:pic>
      <p:pic>
        <p:nvPicPr>
          <p:cNvPr id="7" name="圖片 6"/>
          <p:cNvPicPr>
            <a:picLocks noChangeAspect="1"/>
          </p:cNvPicPr>
          <p:nvPr/>
        </p:nvPicPr>
        <p:blipFill>
          <a:blip r:embed="rId4"/>
          <a:stretch>
            <a:fillRect/>
          </a:stretch>
        </p:blipFill>
        <p:spPr>
          <a:xfrm>
            <a:off x="2993077" y="2699833"/>
            <a:ext cx="3534723" cy="1942394"/>
          </a:xfrm>
          <a:prstGeom prst="rect">
            <a:avLst/>
          </a:prstGeom>
        </p:spPr>
      </p:pic>
      <p:pic>
        <p:nvPicPr>
          <p:cNvPr id="8" name="圖片 7"/>
          <p:cNvPicPr>
            <a:picLocks noChangeAspect="1"/>
          </p:cNvPicPr>
          <p:nvPr/>
        </p:nvPicPr>
        <p:blipFill>
          <a:blip r:embed="rId5"/>
          <a:stretch>
            <a:fillRect/>
          </a:stretch>
        </p:blipFill>
        <p:spPr>
          <a:xfrm>
            <a:off x="3109954" y="2699833"/>
            <a:ext cx="3300967" cy="2069502"/>
          </a:xfrm>
          <a:prstGeom prst="rect">
            <a:avLst/>
          </a:prstGeom>
        </p:spPr>
      </p:pic>
      <p:pic>
        <p:nvPicPr>
          <p:cNvPr id="9" name="圖片 8"/>
          <p:cNvPicPr>
            <a:picLocks noChangeAspect="1"/>
          </p:cNvPicPr>
          <p:nvPr/>
        </p:nvPicPr>
        <p:blipFill>
          <a:blip r:embed="rId6"/>
          <a:stretch>
            <a:fillRect/>
          </a:stretch>
        </p:blipFill>
        <p:spPr>
          <a:xfrm>
            <a:off x="3109954" y="2699833"/>
            <a:ext cx="3300967" cy="2106300"/>
          </a:xfrm>
          <a:prstGeom prst="rect">
            <a:avLst/>
          </a:prstGeom>
        </p:spPr>
      </p:pic>
      <p:pic>
        <p:nvPicPr>
          <p:cNvPr id="11" name="圖片 10"/>
          <p:cNvPicPr>
            <a:picLocks noChangeAspect="1"/>
          </p:cNvPicPr>
          <p:nvPr/>
        </p:nvPicPr>
        <p:blipFill>
          <a:blip r:embed="rId7"/>
          <a:stretch>
            <a:fillRect/>
          </a:stretch>
        </p:blipFill>
        <p:spPr>
          <a:xfrm>
            <a:off x="3142679" y="2709470"/>
            <a:ext cx="3235516" cy="2050227"/>
          </a:xfrm>
          <a:prstGeom prst="rect">
            <a:avLst/>
          </a:prstGeom>
        </p:spPr>
      </p:pic>
      <p:pic>
        <p:nvPicPr>
          <p:cNvPr id="13" name="圖片 12"/>
          <p:cNvPicPr>
            <a:picLocks noChangeAspect="1"/>
          </p:cNvPicPr>
          <p:nvPr/>
        </p:nvPicPr>
        <p:blipFill>
          <a:blip r:embed="rId8"/>
          <a:stretch>
            <a:fillRect/>
          </a:stretch>
        </p:blipFill>
        <p:spPr>
          <a:xfrm>
            <a:off x="3172528" y="2678664"/>
            <a:ext cx="3235516" cy="2228807"/>
          </a:xfrm>
          <a:prstGeom prst="rect">
            <a:avLst/>
          </a:prstGeom>
        </p:spPr>
      </p:pic>
      <p:pic>
        <p:nvPicPr>
          <p:cNvPr id="17" name="圖片 16"/>
          <p:cNvPicPr>
            <a:picLocks noChangeAspect="1"/>
          </p:cNvPicPr>
          <p:nvPr/>
        </p:nvPicPr>
        <p:blipFill>
          <a:blip r:embed="rId3"/>
          <a:stretch>
            <a:fillRect/>
          </a:stretch>
        </p:blipFill>
        <p:spPr>
          <a:xfrm>
            <a:off x="7497297" y="1894374"/>
            <a:ext cx="4257609" cy="3941981"/>
          </a:xfrm>
          <a:prstGeom prst="rect">
            <a:avLst/>
          </a:prstGeom>
        </p:spPr>
      </p:pic>
      <p:sp>
        <p:nvSpPr>
          <p:cNvPr id="18" name="矩形 17"/>
          <p:cNvSpPr/>
          <p:nvPr/>
        </p:nvSpPr>
        <p:spPr>
          <a:xfrm>
            <a:off x="8974667" y="3375379"/>
            <a:ext cx="1177518" cy="835378"/>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4573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and Scale</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99139"/>
            <a:ext cx="7886700" cy="2461847"/>
          </a:xfrm>
        </p:spPr>
        <p:txBody>
          <a:bodyPr>
            <a:normAutofit/>
          </a:bodyPr>
          <a:lstStyle/>
          <a:p>
            <a:r>
              <a:rPr lang="en-US" altLang="zh-TW" sz="3200" dirty="0" smtClean="0">
                <a:latin typeface="Times New Roman" panose="02020603050405020304" pitchFamily="18" charset="0"/>
                <a:cs typeface="Times New Roman" panose="02020603050405020304" pitchFamily="18" charset="0"/>
              </a:rPr>
              <a:t>Texture cannot be analyzed without frame of reference on scale or resolution.</a:t>
            </a:r>
          </a:p>
          <a:p>
            <a:endParaRPr lang="en-US" altLang="zh-TW" sz="3200" dirty="0" smtClean="0">
              <a:latin typeface="Times New Roman" panose="02020603050405020304" pitchFamily="18" charset="0"/>
              <a:cs typeface="Times New Roman" panose="02020603050405020304" pitchFamily="18" charset="0"/>
            </a:endParaRPr>
          </a:p>
          <a:p>
            <a:pPr marL="0" indent="0">
              <a:buNone/>
            </a:pPr>
            <a:endParaRPr lang="en-US" altLang="zh-TW" sz="800" dirty="0" smtClean="0">
              <a:latin typeface="Times New Roman" panose="02020603050405020304" pitchFamily="18" charset="0"/>
              <a:cs typeface="Times New Roman" panose="02020603050405020304" pitchFamily="18" charset="0"/>
            </a:endParaRPr>
          </a:p>
          <a:p>
            <a:r>
              <a:rPr lang="en-US" altLang="zh-TW" sz="3200" dirty="0" smtClean="0">
                <a:latin typeface="Times New Roman" panose="02020603050405020304" pitchFamily="18" charset="0"/>
                <a:cs typeface="Times New Roman" panose="02020603050405020304" pitchFamily="18" charset="0"/>
              </a:rPr>
              <a:t>Texture is a scale-dependent phenomenon.</a:t>
            </a:r>
            <a:endParaRPr lang="en-US" altLang="zh-TW" sz="32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CFC51AD7-593B-4185-98A6-44E7FDEC4F03}"/>
              </a:ext>
            </a:extLst>
          </p:cNvPr>
          <p:cNvSpPr>
            <a:spLocks noGrp="1"/>
          </p:cNvSpPr>
          <p:nvPr>
            <p:ph type="sldNum" sz="quarter" idx="12"/>
          </p:nvPr>
        </p:nvSpPr>
        <p:spPr/>
        <p:txBody>
          <a:bodyPr/>
          <a:lstStyle/>
          <a:p>
            <a:r>
              <a:rPr lang="en-US" altLang="zh-TW" dirty="0" smtClean="0"/>
              <a:t>18</a:t>
            </a:r>
            <a:endParaRPr lang="zh-TW" altLang="en-US" dirty="0"/>
          </a:p>
        </p:txBody>
      </p:sp>
    </p:spTree>
    <p:extLst>
      <p:ext uri="{BB962C8B-B14F-4D97-AF65-F5344CB8AC3E}">
        <p14:creationId xmlns:p14="http://schemas.microsoft.com/office/powerpoint/2010/main" val="1008049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Outline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26408"/>
            <a:ext cx="7936706" cy="4766466"/>
          </a:xfrm>
        </p:spPr>
        <p:txBody>
          <a:bodyPr>
            <a:noAutofit/>
          </a:bodyPr>
          <a:lstStyle/>
          <a:p>
            <a:pPr marL="342900" indent="-342900"/>
            <a:r>
              <a:rPr lang="en-US" altLang="zh-TW" sz="3600" dirty="0">
                <a:latin typeface="Times New Roman" panose="02020603050405020304" pitchFamily="18" charset="0"/>
                <a:cs typeface="Times New Roman" panose="02020603050405020304" pitchFamily="18" charset="0"/>
              </a:rPr>
              <a:t>Introduction</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a:t>
            </a:r>
          </a:p>
          <a:p>
            <a:pPr marL="342900" indent="-342900"/>
            <a:r>
              <a:rPr lang="en-US" altLang="zh-TW" sz="3600" dirty="0">
                <a:latin typeface="Times New Roman" panose="02020603050405020304" pitchFamily="18" charset="0"/>
                <a:cs typeface="Times New Roman" panose="02020603050405020304" pitchFamily="18" charset="0"/>
              </a:rPr>
              <a:t>Statistical Texture Feature Approach</a:t>
            </a:r>
          </a:p>
          <a:p>
            <a:pPr marL="1257300" lvl="1" indent="-51435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9.2 ~</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9.10</a:t>
            </a:r>
          </a:p>
          <a:p>
            <a:pPr marL="342900" indent="-342900"/>
            <a:r>
              <a:rPr lang="en-US" altLang="zh-TW" sz="3600" dirty="0">
                <a:latin typeface="Times New Roman" panose="02020603050405020304" pitchFamily="18" charset="0"/>
                <a:cs typeface="Times New Roman" panose="02020603050405020304" pitchFamily="18" charset="0"/>
              </a:rPr>
              <a:t>Model-based Technique</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9.11 ~ 9.13</a:t>
            </a:r>
          </a:p>
          <a:p>
            <a:pPr marL="342900" indent="-342900"/>
            <a:r>
              <a:rPr lang="en-US" altLang="zh-TW" sz="3600" dirty="0">
                <a:latin typeface="Times New Roman" panose="02020603050405020304" pitchFamily="18" charset="0"/>
                <a:cs typeface="Times New Roman" panose="02020603050405020304" pitchFamily="18" charset="0"/>
              </a:rPr>
              <a:t>Application</a:t>
            </a:r>
          </a:p>
          <a:p>
            <a:pPr marL="1200150" lvl="1" indent="-4572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9.16 ~ 9.18</a:t>
            </a:r>
            <a:endParaRPr lang="zh-TW" altLang="en-US" dirty="0">
              <a:latin typeface="Times New Roman" panose="02020603050405020304" pitchFamily="18" charset="0"/>
              <a:cs typeface="Times New Roman" panose="02020603050405020304" pitchFamily="18" charset="0"/>
            </a:endParaRPr>
          </a:p>
          <a:p>
            <a:endParaRPr lang="zh-TW" altLang="en-US" sz="3200" dirty="0">
              <a:latin typeface="Times New Roman" panose="02020603050405020304" pitchFamily="18" charset="0"/>
              <a:cs typeface="Times New Roman" panose="02020603050405020304" pitchFamily="18" charset="0"/>
            </a:endParaRPr>
          </a:p>
        </p:txBody>
      </p:sp>
      <p:cxnSp>
        <p:nvCxnSpPr>
          <p:cNvPr id="22" name="直線接點 21"/>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內容版面配置區 2"/>
          <p:cNvSpPr txBox="1">
            <a:spLocks/>
          </p:cNvSpPr>
          <p:nvPr/>
        </p:nvSpPr>
        <p:spPr>
          <a:xfrm>
            <a:off x="2152650" y="4414271"/>
            <a:ext cx="7936706" cy="1588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sz="3200" dirty="0"/>
          </a:p>
        </p:txBody>
      </p:sp>
      <p:sp>
        <p:nvSpPr>
          <p:cNvPr id="4" name="投影片編號版面配置區 3">
            <a:extLst>
              <a:ext uri="{FF2B5EF4-FFF2-40B4-BE49-F238E27FC236}">
                <a16:creationId xmlns:a16="http://schemas.microsoft.com/office/drawing/2014/main" id="{A477ADE1-B669-4318-B026-D21AAD2AC414}"/>
              </a:ext>
            </a:extLst>
          </p:cNvPr>
          <p:cNvSpPr>
            <a:spLocks noGrp="1"/>
          </p:cNvSpPr>
          <p:nvPr>
            <p:ph type="sldNum" sz="quarter" idx="12"/>
          </p:nvPr>
        </p:nvSpPr>
        <p:spPr/>
        <p:txBody>
          <a:bodyPr/>
          <a:lstStyle/>
          <a:p>
            <a:r>
              <a:rPr lang="en-US" altLang="zh-TW" dirty="0" smtClean="0"/>
              <a:t>1</a:t>
            </a:r>
            <a:endParaRPr lang="zh-TW" altLang="en-US" dirty="0"/>
          </a:p>
        </p:txBody>
      </p:sp>
    </p:spTree>
    <p:extLst>
      <p:ext uri="{BB962C8B-B14F-4D97-AF65-F5344CB8AC3E}">
        <p14:creationId xmlns:p14="http://schemas.microsoft.com/office/powerpoint/2010/main" val="3877458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3CF7A9-CBCB-46FA-AB4C-5D83CB0B9632}"/>
              </a:ext>
            </a:extLst>
          </p:cNvPr>
          <p:cNvSpPr>
            <a:spLocks noGrp="1"/>
          </p:cNvSpPr>
          <p:nvPr>
            <p:ph type="title"/>
          </p:nvPr>
        </p:nvSpPr>
        <p:spPr>
          <a:xfrm>
            <a:off x="2152650" y="2766219"/>
            <a:ext cx="7886700" cy="1325563"/>
          </a:xfrm>
        </p:spPr>
        <p:txBody>
          <a:bodyPr/>
          <a:lstStyle/>
          <a:p>
            <a:pPr algn="ctr"/>
            <a:r>
              <a:rPr lang="en-US" altLang="zh-TW" dirty="0"/>
              <a:t>Fun Time</a:t>
            </a:r>
            <a:endParaRPr lang="zh-TW" altLang="en-US" dirty="0"/>
          </a:p>
        </p:txBody>
      </p:sp>
      <p:sp>
        <p:nvSpPr>
          <p:cNvPr id="4" name="投影片編號版面配置區 3">
            <a:extLst>
              <a:ext uri="{FF2B5EF4-FFF2-40B4-BE49-F238E27FC236}">
                <a16:creationId xmlns:a16="http://schemas.microsoft.com/office/drawing/2014/main" id="{F4C7E8D3-26DF-43CB-B85A-7E60F1D94643}"/>
              </a:ext>
            </a:extLst>
          </p:cNvPr>
          <p:cNvSpPr>
            <a:spLocks noGrp="1"/>
          </p:cNvSpPr>
          <p:nvPr>
            <p:ph type="sldNum" sz="quarter" idx="12"/>
          </p:nvPr>
        </p:nvSpPr>
        <p:spPr/>
        <p:txBody>
          <a:bodyPr/>
          <a:lstStyle/>
          <a:p>
            <a:r>
              <a:rPr lang="en-US" altLang="zh-TW" dirty="0" smtClean="0"/>
              <a:t>19</a:t>
            </a:r>
            <a:endParaRPr lang="zh-TW" altLang="en-US" dirty="0"/>
          </a:p>
        </p:txBody>
      </p:sp>
    </p:spTree>
    <p:extLst>
      <p:ext uri="{BB962C8B-B14F-4D97-AF65-F5344CB8AC3E}">
        <p14:creationId xmlns:p14="http://schemas.microsoft.com/office/powerpoint/2010/main" val="686622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How to Analyze Texture ?</a:t>
            </a:r>
            <a:endParaRPr lang="zh-TW" altLang="en-US"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057ADE8E-210D-4B8B-AD67-83BCCBE17689}"/>
              </a:ext>
            </a:extLst>
          </p:cNvPr>
          <p:cNvSpPr>
            <a:spLocks noGrp="1"/>
          </p:cNvSpPr>
          <p:nvPr>
            <p:ph type="sldNum" sz="quarter" idx="12"/>
          </p:nvPr>
        </p:nvSpPr>
        <p:spPr/>
        <p:txBody>
          <a:bodyPr/>
          <a:lstStyle/>
          <a:p>
            <a:r>
              <a:rPr lang="en-US" altLang="zh-TW" dirty="0" smtClean="0"/>
              <a:t>20</a:t>
            </a:r>
            <a:endParaRPr lang="zh-TW" altLang="en-US" dirty="0"/>
          </a:p>
        </p:txBody>
      </p:sp>
    </p:spTree>
    <p:extLst>
      <p:ext uri="{BB962C8B-B14F-4D97-AF65-F5344CB8AC3E}">
        <p14:creationId xmlns:p14="http://schemas.microsoft.com/office/powerpoint/2010/main" val="1296642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Texture Analysis Issues </a:t>
            </a:r>
            <a:r>
              <a:rPr lang="en-US" altLang="zh-TW" dirty="0" smtClean="0">
                <a:solidFill>
                  <a:srgbClr val="FF0000"/>
                </a:solidFill>
                <a:latin typeface="Times New Roman" panose="02020603050405020304" pitchFamily="18" charset="0"/>
                <a:cs typeface="Times New Roman" panose="02020603050405020304" pitchFamily="18" charset="0"/>
              </a:rPr>
              <a:t>(Test)</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905000" y="1636036"/>
            <a:ext cx="9616440" cy="5221964"/>
          </a:xfrm>
        </p:spPr>
        <p:txBody>
          <a:bodyPr>
            <a:noAutofit/>
          </a:bodyPr>
          <a:lstStyle/>
          <a:p>
            <a:pPr indent="-360000"/>
            <a:r>
              <a:rPr lang="en-US" altLang="zh-TW" sz="3200" b="1" dirty="0" smtClean="0">
                <a:latin typeface="Times New Roman" panose="02020603050405020304" pitchFamily="18" charset="0"/>
                <a:cs typeface="Times New Roman" panose="02020603050405020304" pitchFamily="18" charset="0"/>
              </a:rPr>
              <a:t>Pattern recognition: </a:t>
            </a:r>
          </a:p>
          <a:p>
            <a:pPr lvl="1" indent="-360000">
              <a:buFont typeface="Wingdings" panose="05000000000000000000" pitchFamily="2" charset="2"/>
              <a:buChar char="Ø"/>
            </a:pPr>
            <a:r>
              <a:rPr lang="en-US" altLang="zh-TW" dirty="0" smtClean="0">
                <a:latin typeface="Times New Roman" panose="02020603050405020304" pitchFamily="18" charset="0"/>
                <a:cs typeface="Times New Roman" panose="02020603050405020304" pitchFamily="18" charset="0"/>
              </a:rPr>
              <a:t>Given textured region, determine the class the region belongs to.</a:t>
            </a:r>
          </a:p>
          <a:p>
            <a:pPr lvl="1" indent="-360000">
              <a:buFont typeface="Wingdings" panose="05000000000000000000" pitchFamily="2" charset="2"/>
              <a:buChar char="Ø"/>
            </a:pPr>
            <a:endParaRPr lang="en-US" altLang="zh-TW" sz="3200" dirty="0" smtClean="0">
              <a:latin typeface="Times New Roman" panose="02020603050405020304" pitchFamily="18" charset="0"/>
              <a:cs typeface="Times New Roman" panose="02020603050405020304" pitchFamily="18" charset="0"/>
            </a:endParaRPr>
          </a:p>
          <a:p>
            <a:pPr indent="-360000"/>
            <a:r>
              <a:rPr lang="en-US" altLang="zh-TW" sz="3200" b="1" dirty="0" smtClean="0">
                <a:latin typeface="Times New Roman" panose="02020603050405020304" pitchFamily="18" charset="0"/>
                <a:cs typeface="Times New Roman" panose="02020603050405020304" pitchFamily="18" charset="0"/>
              </a:rPr>
              <a:t>Generative model: </a:t>
            </a:r>
          </a:p>
          <a:p>
            <a:pPr lvl="1" indent="-360000">
              <a:buFont typeface="Wingdings" panose="05000000000000000000" pitchFamily="2" charset="2"/>
              <a:buChar char="Ø"/>
            </a:pPr>
            <a:r>
              <a:rPr lang="en-US" altLang="zh-TW" dirty="0" smtClean="0">
                <a:latin typeface="Times New Roman" panose="02020603050405020304" pitchFamily="18" charset="0"/>
                <a:cs typeface="Times New Roman" panose="02020603050405020304" pitchFamily="18" charset="0"/>
              </a:rPr>
              <a:t>Given textured region, determine a description or model for it.</a:t>
            </a:r>
          </a:p>
          <a:p>
            <a:pPr lvl="1" indent="-360000">
              <a:buFont typeface="Wingdings" panose="05000000000000000000" pitchFamily="2" charset="2"/>
              <a:buChar char="Ø"/>
            </a:pPr>
            <a:endParaRPr lang="en-US" altLang="zh-TW" sz="3200" dirty="0" smtClean="0">
              <a:latin typeface="Times New Roman" panose="02020603050405020304" pitchFamily="18" charset="0"/>
              <a:cs typeface="Times New Roman" panose="02020603050405020304" pitchFamily="18" charset="0"/>
            </a:endParaRPr>
          </a:p>
          <a:p>
            <a:pPr indent="-360000"/>
            <a:r>
              <a:rPr lang="en-US" altLang="zh-TW" sz="3200" b="1" dirty="0" smtClean="0">
                <a:latin typeface="Times New Roman" panose="02020603050405020304" pitchFamily="18" charset="0"/>
                <a:cs typeface="Times New Roman" panose="02020603050405020304" pitchFamily="18" charset="0"/>
              </a:rPr>
              <a:t>Texture segmentation: </a:t>
            </a:r>
          </a:p>
          <a:p>
            <a:pPr lvl="1" indent="-360000">
              <a:buFont typeface="Wingdings" panose="05000000000000000000" pitchFamily="2" charset="2"/>
              <a:buChar char="Ø"/>
            </a:pPr>
            <a:r>
              <a:rPr lang="en-US" altLang="zh-TW" dirty="0" smtClean="0">
                <a:latin typeface="Times New Roman" panose="02020603050405020304" pitchFamily="18" charset="0"/>
                <a:cs typeface="Times New Roman" panose="02020603050405020304" pitchFamily="18" charset="0"/>
              </a:rPr>
              <a:t>Given image having many textured areas, determine boundaries.</a:t>
            </a:r>
          </a:p>
          <a:p>
            <a:endParaRPr lang="en-US" altLang="zh-TW" sz="3200" dirty="0">
              <a:latin typeface="Times New Roman" panose="02020603050405020304" pitchFamily="18" charset="0"/>
              <a:cs typeface="Times New Roman" panose="02020603050405020304" pitchFamily="18" charset="0"/>
            </a:endParaRPr>
          </a:p>
        </p:txBody>
      </p:sp>
      <p:cxnSp>
        <p:nvCxnSpPr>
          <p:cNvPr id="22" name="直線接點 21"/>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smtClean="0"/>
              <a:t>21</a:t>
            </a:r>
            <a:endParaRPr lang="zh-TW" altLang="en-US" dirty="0"/>
          </a:p>
        </p:txBody>
      </p:sp>
      <p:sp>
        <p:nvSpPr>
          <p:cNvPr id="13" name="Action Button: Forward or Next 5">
            <a:hlinkClick r:id="rId3" action="ppaction://hlinksldjump" highlightClick="1"/>
            <a:extLst>
              <a:ext uri="{FF2B5EF4-FFF2-40B4-BE49-F238E27FC236}">
                <a16:creationId xmlns:a16="http://schemas.microsoft.com/office/drawing/2014/main" id="{F4979527-2FD9-4BEF-9644-D7F7DD02E949}"/>
              </a:ext>
            </a:extLst>
          </p:cNvPr>
          <p:cNvSpPr/>
          <p:nvPr/>
        </p:nvSpPr>
        <p:spPr>
          <a:xfrm>
            <a:off x="5912054" y="1786641"/>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Forward or Next 5">
            <a:hlinkClick r:id="rId4" action="ppaction://hlinksldjump" highlightClick="1"/>
            <a:extLst>
              <a:ext uri="{FF2B5EF4-FFF2-40B4-BE49-F238E27FC236}">
                <a16:creationId xmlns:a16="http://schemas.microsoft.com/office/drawing/2014/main" id="{F4979527-2FD9-4BEF-9644-D7F7DD02E949}"/>
              </a:ext>
            </a:extLst>
          </p:cNvPr>
          <p:cNvSpPr/>
          <p:nvPr/>
        </p:nvSpPr>
        <p:spPr>
          <a:xfrm>
            <a:off x="5805373" y="3269433"/>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5">
            <a:hlinkClick r:id="rId5" action="ppaction://hlinksldjump" highlightClick="1"/>
            <a:extLst>
              <a:ext uri="{FF2B5EF4-FFF2-40B4-BE49-F238E27FC236}">
                <a16:creationId xmlns:a16="http://schemas.microsoft.com/office/drawing/2014/main" id="{F4979527-2FD9-4BEF-9644-D7F7DD02E949}"/>
              </a:ext>
            </a:extLst>
          </p:cNvPr>
          <p:cNvSpPr/>
          <p:nvPr/>
        </p:nvSpPr>
        <p:spPr>
          <a:xfrm>
            <a:off x="6386624" y="4724299"/>
            <a:ext cx="581251" cy="2757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矩形 3">
            <a:hlinkClick r:id="rId6" action="ppaction://hlinksldjump"/>
          </p:cNvPr>
          <p:cNvSpPr/>
          <p:nvPr/>
        </p:nvSpPr>
        <p:spPr>
          <a:xfrm>
            <a:off x="343518" y="5558719"/>
            <a:ext cx="10385778" cy="1162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81466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Pattern Recognition</a:t>
            </a:r>
            <a:endParaRPr lang="zh-TW" altLang="en-US" dirty="0">
              <a:latin typeface="Times New Roman" panose="02020603050405020304" pitchFamily="18" charset="0"/>
              <a:cs typeface="Times New Roman" panose="02020603050405020304" pitchFamily="18" charset="0"/>
            </a:endParaRPr>
          </a:p>
        </p:txBody>
      </p:sp>
      <p:cxnSp>
        <p:nvCxnSpPr>
          <p:cNvPr id="22" name="直線接點 21"/>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smtClean="0"/>
              <a:t>22</a:t>
            </a:r>
            <a:endParaRPr lang="zh-TW" altLang="en-US" dirty="0"/>
          </a:p>
        </p:txBody>
      </p:sp>
      <p:pic>
        <p:nvPicPr>
          <p:cNvPr id="16" name="Picture 4" descr="D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33"/>
          <a:stretch/>
        </p:blipFill>
        <p:spPr bwMode="auto">
          <a:xfrm>
            <a:off x="1400905" y="1767851"/>
            <a:ext cx="2520453" cy="1522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6">
            <a:extLst>
              <a:ext uri="{FF2B5EF4-FFF2-40B4-BE49-F238E27FC236}">
                <a16:creationId xmlns:a16="http://schemas.microsoft.com/office/drawing/2014/main" id="{72E89ADD-889D-4975-AF94-08E3FD12D2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117" r="9445"/>
          <a:stretch/>
        </p:blipFill>
        <p:spPr bwMode="auto">
          <a:xfrm>
            <a:off x="4381336" y="1765697"/>
            <a:ext cx="2520451" cy="1524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21">
            <a:extLst>
              <a:ext uri="{FF2B5EF4-FFF2-40B4-BE49-F238E27FC236}">
                <a16:creationId xmlns:a16="http://schemas.microsoft.com/office/drawing/2014/main" id="{646397D0-8007-458B-9873-91F28341AC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876" r="9530"/>
          <a:stretch/>
        </p:blipFill>
        <p:spPr bwMode="auto">
          <a:xfrm>
            <a:off x="7361765" y="1765697"/>
            <a:ext cx="2520452" cy="1527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95">
            <a:extLst>
              <a:ext uri="{FF2B5EF4-FFF2-40B4-BE49-F238E27FC236}">
                <a16:creationId xmlns:a16="http://schemas.microsoft.com/office/drawing/2014/main" id="{10CE83EA-E01C-4A25-9B92-E3301DE7DF2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356"/>
          <a:stretch/>
        </p:blipFill>
        <p:spPr bwMode="auto">
          <a:xfrm>
            <a:off x="1406602" y="4338381"/>
            <a:ext cx="2509057" cy="15220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D106">
            <a:extLst>
              <a:ext uri="{FF2B5EF4-FFF2-40B4-BE49-F238E27FC236}">
                <a16:creationId xmlns:a16="http://schemas.microsoft.com/office/drawing/2014/main" id="{C8438D35-12E2-4B33-A505-DC551FB306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573" r="9530"/>
          <a:stretch/>
        </p:blipFill>
        <p:spPr bwMode="auto">
          <a:xfrm>
            <a:off x="4381336" y="4336943"/>
            <a:ext cx="2509058" cy="1523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93">
            <a:extLst>
              <a:ext uri="{FF2B5EF4-FFF2-40B4-BE49-F238E27FC236}">
                <a16:creationId xmlns:a16="http://schemas.microsoft.com/office/drawing/2014/main" id="{80A268FD-B7CD-42C0-A257-19E4554518A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5726"/>
          <a:stretch/>
        </p:blipFill>
        <p:spPr bwMode="auto">
          <a:xfrm>
            <a:off x="7356071" y="4336942"/>
            <a:ext cx="2509058" cy="1523457"/>
          </a:xfrm>
          <a:prstGeom prst="rect">
            <a:avLst/>
          </a:prstGeom>
          <a:noFill/>
          <a:extLst>
            <a:ext uri="{909E8E84-426E-40DD-AFC4-6F175D3DCCD1}">
              <a14:hiddenFill xmlns:a14="http://schemas.microsoft.com/office/drawing/2010/main">
                <a:solidFill>
                  <a:srgbClr val="FFFFFF"/>
                </a:solidFill>
              </a14:hiddenFill>
            </a:ext>
          </a:extLst>
        </p:spPr>
      </p:pic>
      <p:sp>
        <p:nvSpPr>
          <p:cNvPr id="25" name="Action Button: Back or Previous 24">
            <a:hlinkClick r:id="rId9" action="ppaction://hlinksldjump" highlightClick="1"/>
            <a:extLst>
              <a:ext uri="{FF2B5EF4-FFF2-40B4-BE49-F238E27FC236}">
                <a16:creationId xmlns:a16="http://schemas.microsoft.com/office/drawing/2014/main" id="{D9CCB3EE-EA90-467E-BCD6-BF31DD07959B}"/>
              </a:ext>
            </a:extLst>
          </p:cNvPr>
          <p:cNvSpPr/>
          <p:nvPr/>
        </p:nvSpPr>
        <p:spPr>
          <a:xfrm>
            <a:off x="5776685" y="788569"/>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6227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8370" y="308199"/>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Generative Model</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096" y="1633762"/>
            <a:ext cx="6123809" cy="3590476"/>
          </a:xfrm>
          <a:prstGeom prst="rect">
            <a:avLst/>
          </a:prstGeom>
        </p:spPr>
      </p:pic>
      <p:sp>
        <p:nvSpPr>
          <p:cNvPr id="3" name="投影片編號版面配置區 2">
            <a:extLst>
              <a:ext uri="{FF2B5EF4-FFF2-40B4-BE49-F238E27FC236}">
                <a16:creationId xmlns:a16="http://schemas.microsoft.com/office/drawing/2014/main" id="{6533D749-B474-4AF4-A89A-B41FBAC6258A}"/>
              </a:ext>
            </a:extLst>
          </p:cNvPr>
          <p:cNvSpPr>
            <a:spLocks noGrp="1"/>
          </p:cNvSpPr>
          <p:nvPr>
            <p:ph type="sldNum" sz="quarter" idx="12"/>
          </p:nvPr>
        </p:nvSpPr>
        <p:spPr/>
        <p:txBody>
          <a:bodyPr/>
          <a:lstStyle/>
          <a:p>
            <a:r>
              <a:rPr lang="en-US" altLang="zh-TW" dirty="0" smtClean="0"/>
              <a:t>23</a:t>
            </a:r>
            <a:endParaRPr lang="zh-TW" altLang="en-US" dirty="0"/>
          </a:p>
        </p:txBody>
      </p:sp>
      <p:sp>
        <p:nvSpPr>
          <p:cNvPr id="13" name="Action Button: Back or Previous 24">
            <a:hlinkClick r:id="rId7" action="ppaction://hlinksldjump" highlightClick="1"/>
            <a:extLst>
              <a:ext uri="{FF2B5EF4-FFF2-40B4-BE49-F238E27FC236}">
                <a16:creationId xmlns:a16="http://schemas.microsoft.com/office/drawing/2014/main" id="{BA0411BC-E8BB-4C7D-844F-E016EA309816}"/>
              </a:ext>
            </a:extLst>
          </p:cNvPr>
          <p:cNvSpPr/>
          <p:nvPr/>
        </p:nvSpPr>
        <p:spPr>
          <a:xfrm>
            <a:off x="7692572" y="812801"/>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81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81173" y="338704"/>
            <a:ext cx="7886700" cy="1325563"/>
          </a:xfrm>
        </p:spPr>
        <p:txBody>
          <a:bodyPr/>
          <a:lstStyle/>
          <a:p>
            <a:r>
              <a:rPr lang="en-US" altLang="zh-TW" dirty="0">
                <a:latin typeface="Times New Roman" panose="02020603050405020304" pitchFamily="18" charset="0"/>
                <a:cs typeface="Times New Roman" panose="02020603050405020304" pitchFamily="18" charset="0"/>
              </a:rPr>
              <a:t>Texture Segmentation</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802" y="1642084"/>
            <a:ext cx="7938397" cy="4850790"/>
          </a:xfrm>
          <a:prstGeom prst="rect">
            <a:avLst/>
          </a:prstGeom>
        </p:spPr>
      </p:pic>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792523" y="2185657"/>
            <a:ext cx="7272677" cy="4194629"/>
            <a:chOff x="1349829" y="1886857"/>
            <a:chExt cx="7272677" cy="4194629"/>
          </a:xfrm>
        </p:grpSpPr>
        <p:sp>
          <p:nvSpPr>
            <p:cNvPr id="5" name="Rectangle 4"/>
            <p:cNvSpPr/>
            <p:nvPr/>
          </p:nvSpPr>
          <p:spPr>
            <a:xfrm>
              <a:off x="1349829" y="4005943"/>
              <a:ext cx="4974771" cy="2075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381829" y="1886857"/>
              <a:ext cx="0" cy="21190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81829" y="1886857"/>
              <a:ext cx="5240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622505" y="1886857"/>
              <a:ext cx="0" cy="29028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24600" y="4775200"/>
              <a:ext cx="2297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投影片編號版面配置區 3">
            <a:extLst>
              <a:ext uri="{FF2B5EF4-FFF2-40B4-BE49-F238E27FC236}">
                <a16:creationId xmlns:a16="http://schemas.microsoft.com/office/drawing/2014/main" id="{090D9E3E-14EB-4A14-9AFC-DBAAB81E54E0}"/>
              </a:ext>
            </a:extLst>
          </p:cNvPr>
          <p:cNvSpPr>
            <a:spLocks noGrp="1"/>
          </p:cNvSpPr>
          <p:nvPr>
            <p:ph type="sldNum" sz="quarter" idx="12"/>
          </p:nvPr>
        </p:nvSpPr>
        <p:spPr/>
        <p:txBody>
          <a:bodyPr/>
          <a:lstStyle/>
          <a:p>
            <a:r>
              <a:rPr lang="en-US" altLang="zh-TW" dirty="0" smtClean="0"/>
              <a:t>24</a:t>
            </a:r>
            <a:endParaRPr lang="zh-TW" altLang="en-US" dirty="0"/>
          </a:p>
        </p:txBody>
      </p:sp>
      <p:pic>
        <p:nvPicPr>
          <p:cNvPr id="15" name="Picture 2" descr="「texture segmentation」的圖片搜尋結果">
            <a:extLst>
              <a:ext uri="{FF2B5EF4-FFF2-40B4-BE49-F238E27FC236}">
                <a16:creationId xmlns:a16="http://schemas.microsoft.com/office/drawing/2014/main" id="{04A13081-BF8A-4629-8C79-80333833F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879" y="1994382"/>
            <a:ext cx="6356240" cy="4245969"/>
          </a:xfrm>
          <a:prstGeom prst="rect">
            <a:avLst/>
          </a:prstGeom>
          <a:noFill/>
          <a:extLst>
            <a:ext uri="{909E8E84-426E-40DD-AFC4-6F175D3DCCD1}">
              <a14:hiddenFill xmlns:a14="http://schemas.microsoft.com/office/drawing/2010/main">
                <a:solidFill>
                  <a:srgbClr val="FFFFFF"/>
                </a:solidFill>
              </a14:hiddenFill>
            </a:ext>
          </a:extLst>
        </p:spPr>
      </p:pic>
      <p:sp>
        <p:nvSpPr>
          <p:cNvPr id="17" name="Action Button: Back or Previous 24">
            <a:hlinkClick r:id="rId5" action="ppaction://hlinksldjump" highlightClick="1"/>
            <a:extLst>
              <a:ext uri="{FF2B5EF4-FFF2-40B4-BE49-F238E27FC236}">
                <a16:creationId xmlns:a16="http://schemas.microsoft.com/office/drawing/2014/main" id="{BA0411BC-E8BB-4C7D-844F-E016EA309816}"/>
              </a:ext>
            </a:extLst>
          </p:cNvPr>
          <p:cNvSpPr/>
          <p:nvPr/>
        </p:nvSpPr>
        <p:spPr>
          <a:xfrm>
            <a:off x="7692572" y="812801"/>
            <a:ext cx="638629" cy="3773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30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Texture Analysis</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905000" y="1636036"/>
            <a:ext cx="9616440" cy="2524484"/>
          </a:xfrm>
        </p:spPr>
        <p:txBody>
          <a:bodyPr>
            <a:noAutofit/>
          </a:bodyPr>
          <a:lstStyle/>
          <a:p>
            <a:r>
              <a:rPr lang="en-US" altLang="zh-TW" sz="3200" dirty="0" smtClean="0">
                <a:latin typeface="Times New Roman" panose="02020603050405020304" pitchFamily="18" charset="0"/>
                <a:cs typeface="Times New Roman" panose="02020603050405020304" pitchFamily="18" charset="0"/>
              </a:rPr>
              <a:t>Statistical Approach</a:t>
            </a:r>
          </a:p>
          <a:p>
            <a:endParaRPr lang="en-US" altLang="zh-TW" sz="3200" dirty="0" smtClean="0">
              <a:latin typeface="Times New Roman" panose="02020603050405020304" pitchFamily="18" charset="0"/>
              <a:cs typeface="Times New Roman" panose="02020603050405020304" pitchFamily="18" charset="0"/>
            </a:endParaRPr>
          </a:p>
          <a:p>
            <a:r>
              <a:rPr lang="en-US" altLang="zh-TW" sz="3200" dirty="0" smtClean="0">
                <a:latin typeface="Times New Roman" panose="02020603050405020304" pitchFamily="18" charset="0"/>
                <a:cs typeface="Times New Roman" panose="02020603050405020304" pitchFamily="18" charset="0"/>
              </a:rPr>
              <a:t>Model</a:t>
            </a:r>
            <a:r>
              <a:rPr lang="zh-TW" altLang="en-US" sz="3200" dirty="0" smtClean="0">
                <a:latin typeface="Times New Roman" panose="02020603050405020304" pitchFamily="18" charset="0"/>
                <a:cs typeface="Times New Roman" panose="02020603050405020304" pitchFamily="18" charset="0"/>
              </a:rPr>
              <a:t> </a:t>
            </a:r>
            <a:r>
              <a:rPr lang="en-US" altLang="zh-TW" sz="3200" dirty="0" smtClean="0">
                <a:latin typeface="Times New Roman" panose="02020603050405020304" pitchFamily="18" charset="0"/>
                <a:cs typeface="Times New Roman" panose="02020603050405020304" pitchFamily="18" charset="0"/>
              </a:rPr>
              <a:t>Based Technique</a:t>
            </a:r>
          </a:p>
          <a:p>
            <a:endParaRPr lang="en-US" altLang="zh-TW" dirty="0">
              <a:latin typeface="Times New Roman" panose="02020603050405020304" pitchFamily="18" charset="0"/>
              <a:cs typeface="Times New Roman" panose="02020603050405020304" pitchFamily="18" charset="0"/>
            </a:endParaRPr>
          </a:p>
        </p:txBody>
      </p:sp>
      <p:cxnSp>
        <p:nvCxnSpPr>
          <p:cNvPr id="22" name="直線接點 21"/>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smtClean="0"/>
              <a:t>25</a:t>
            </a:r>
            <a:endParaRPr lang="zh-TW" altLang="en-US" dirty="0"/>
          </a:p>
        </p:txBody>
      </p:sp>
    </p:spTree>
    <p:extLst>
      <p:ext uri="{BB962C8B-B14F-4D97-AF65-F5344CB8AC3E}">
        <p14:creationId xmlns:p14="http://schemas.microsoft.com/office/powerpoint/2010/main" val="3582968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8515351" cy="1325563"/>
          </a:xfrm>
        </p:spPr>
        <p:txBody>
          <a:bodyPr>
            <a:normAutofit/>
          </a:bodyPr>
          <a:lstStyle/>
          <a:p>
            <a:r>
              <a:rPr lang="en-US" altLang="zh-TW" sz="3200" dirty="0">
                <a:latin typeface="Times New Roman" panose="02020603050405020304" pitchFamily="18" charset="0"/>
                <a:cs typeface="Times New Roman" panose="02020603050405020304" pitchFamily="18" charset="0"/>
              </a:rPr>
              <a:t>Statistical Texture Feature Approaches</a:t>
            </a:r>
            <a:endParaRPr lang="zh-TW" altLang="en-US" sz="32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999246"/>
            <a:ext cx="7886700" cy="4173154"/>
          </a:xfrm>
        </p:spPr>
        <p:txBody>
          <a:bodyPr>
            <a:normAutofit/>
          </a:bodyPr>
          <a:lstStyle/>
          <a:p>
            <a:r>
              <a:rPr lang="en-US" altLang="zh-TW" sz="3200" dirty="0">
                <a:latin typeface="Times New Roman" panose="02020603050405020304" pitchFamily="18" charset="0"/>
                <a:cs typeface="Times New Roman" panose="02020603050405020304" pitchFamily="18" charset="0"/>
              </a:rPr>
              <a:t>Spatial gray level co-occurrence probabilities</a:t>
            </a:r>
          </a:p>
          <a:p>
            <a:r>
              <a:rPr lang="en-US" altLang="zh-TW" sz="3200" dirty="0">
                <a:latin typeface="Times New Roman" panose="02020603050405020304" pitchFamily="18" charset="0"/>
                <a:cs typeface="Times New Roman" panose="02020603050405020304" pitchFamily="18" charset="0"/>
              </a:rPr>
              <a:t>Autocorrelation function</a:t>
            </a:r>
          </a:p>
          <a:p>
            <a:r>
              <a:rPr lang="en-US" altLang="zh-TW" sz="3200" dirty="0">
                <a:latin typeface="Times New Roman" panose="02020603050405020304" pitchFamily="18" charset="0"/>
                <a:cs typeface="Times New Roman" panose="02020603050405020304" pitchFamily="18" charset="0"/>
              </a:rPr>
              <a:t>Edgeness per unit area</a:t>
            </a:r>
          </a:p>
          <a:p>
            <a:r>
              <a:rPr lang="en-US" altLang="zh-TW" sz="3200" dirty="0">
                <a:latin typeface="Times New Roman" panose="02020603050405020304" pitchFamily="18" charset="0"/>
                <a:cs typeface="Times New Roman" panose="02020603050405020304" pitchFamily="18" charset="0"/>
              </a:rPr>
              <a:t>Relative extrema distributions</a:t>
            </a:r>
          </a:p>
          <a:p>
            <a:r>
              <a:rPr lang="en-US" altLang="zh-TW" sz="3200" dirty="0">
                <a:latin typeface="Times New Roman" panose="02020603050405020304" pitchFamily="18" charset="0"/>
                <a:cs typeface="Times New Roman" panose="02020603050405020304" pitchFamily="18" charset="0"/>
              </a:rPr>
              <a:t>Mathematical morphology</a:t>
            </a:r>
          </a:p>
          <a:p>
            <a:r>
              <a:rPr lang="en-US" altLang="zh-TW" sz="3200" dirty="0">
                <a:latin typeface="Times New Roman" panose="02020603050405020304" pitchFamily="18" charset="0"/>
                <a:cs typeface="Times New Roman" panose="02020603050405020304" pitchFamily="18" charset="0"/>
              </a:rPr>
              <a:t>Spectral power density function</a:t>
            </a:r>
          </a:p>
          <a:p>
            <a:r>
              <a:rPr lang="en-US" altLang="zh-TW" sz="3200" dirty="0">
                <a:latin typeface="Times New Roman" panose="02020603050405020304" pitchFamily="18" charset="0"/>
                <a:cs typeface="Times New Roman" panose="02020603050405020304" pitchFamily="18" charset="0"/>
              </a:rPr>
              <a:t>Gray-level run-length distributions</a:t>
            </a:r>
          </a:p>
          <a:p>
            <a:endParaRPr lang="en-US" altLang="zh-TW" sz="3200" dirty="0"/>
          </a:p>
        </p:txBody>
      </p:sp>
      <p:sp>
        <p:nvSpPr>
          <p:cNvPr id="4" name="＞形箭號 3"/>
          <p:cNvSpPr/>
          <p:nvPr/>
        </p:nvSpPr>
        <p:spPr>
          <a:xfrm>
            <a:off x="1942080" y="2111278"/>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形箭號 7"/>
          <p:cNvSpPr/>
          <p:nvPr/>
        </p:nvSpPr>
        <p:spPr>
          <a:xfrm>
            <a:off x="1948093" y="2669042"/>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9" name="＞形箭號 8"/>
          <p:cNvSpPr/>
          <p:nvPr/>
        </p:nvSpPr>
        <p:spPr>
          <a:xfrm>
            <a:off x="1942079" y="3235992"/>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形箭號 10"/>
          <p:cNvSpPr/>
          <p:nvPr/>
        </p:nvSpPr>
        <p:spPr>
          <a:xfrm>
            <a:off x="1942078" y="3798954"/>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形箭號 12"/>
          <p:cNvSpPr/>
          <p:nvPr/>
        </p:nvSpPr>
        <p:spPr>
          <a:xfrm>
            <a:off x="1942077" y="4360288"/>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 name="投影片編號版面配置區 5">
            <a:extLst>
              <a:ext uri="{FF2B5EF4-FFF2-40B4-BE49-F238E27FC236}">
                <a16:creationId xmlns:a16="http://schemas.microsoft.com/office/drawing/2014/main" id="{A0247B44-1370-4DF1-B54D-FBA96E5410A7}"/>
              </a:ext>
            </a:extLst>
          </p:cNvPr>
          <p:cNvSpPr>
            <a:spLocks noGrp="1"/>
          </p:cNvSpPr>
          <p:nvPr>
            <p:ph type="sldNum" sz="quarter" idx="12"/>
          </p:nvPr>
        </p:nvSpPr>
        <p:spPr/>
        <p:txBody>
          <a:bodyPr/>
          <a:lstStyle/>
          <a:p>
            <a:r>
              <a:rPr lang="en-US" altLang="zh-TW" dirty="0" smtClean="0"/>
              <a:t>26</a:t>
            </a:r>
            <a:endParaRPr lang="zh-TW" altLang="en-US" dirty="0"/>
          </a:p>
        </p:txBody>
      </p:sp>
    </p:spTree>
    <p:extLst>
      <p:ext uri="{BB962C8B-B14F-4D97-AF65-F5344CB8AC3E}">
        <p14:creationId xmlns:p14="http://schemas.microsoft.com/office/powerpoint/2010/main" val="3832976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Model</a:t>
            </a:r>
            <a:r>
              <a:rPr lang="zh-TW" altLang="en-US" sz="4000" dirty="0">
                <a:latin typeface="Times New Roman" panose="02020603050405020304" pitchFamily="18" charset="0"/>
                <a:cs typeface="Times New Roman" panose="02020603050405020304" pitchFamily="18" charset="0"/>
              </a:rPr>
              <a:t> </a:t>
            </a:r>
            <a:r>
              <a:rPr lang="en-US" altLang="zh-TW" sz="4000" dirty="0">
                <a:latin typeface="Times New Roman" panose="02020603050405020304" pitchFamily="18" charset="0"/>
                <a:cs typeface="Times New Roman" panose="02020603050405020304" pitchFamily="18" charset="0"/>
              </a:rPr>
              <a:t>Based Technique</a:t>
            </a: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202658" y="1599686"/>
            <a:ext cx="8102949" cy="4893188"/>
          </a:xfrm>
        </p:spPr>
        <p:txBody>
          <a:bodyPr>
            <a:noAutofit/>
          </a:bodyPr>
          <a:lstStyle/>
          <a:p>
            <a:r>
              <a:rPr lang="en-US" altLang="zh-TW" sz="3200" dirty="0">
                <a:latin typeface="Times New Roman" panose="02020603050405020304" pitchFamily="18" charset="0"/>
                <a:cs typeface="Times New Roman" panose="02020603050405020304" pitchFamily="18" charset="0"/>
              </a:rPr>
              <a:t>Auto-regression</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Markov random fields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Random Mosaic models</a:t>
            </a:r>
          </a:p>
          <a:p>
            <a:endParaRPr lang="en-US" altLang="zh-TW" sz="3200" b="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Moving-average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Time-series models (extended to 2D)</a:t>
            </a:r>
          </a:p>
        </p:txBody>
      </p:sp>
      <p:sp>
        <p:nvSpPr>
          <p:cNvPr id="7" name="＞形箭號 6"/>
          <p:cNvSpPr/>
          <p:nvPr/>
        </p:nvSpPr>
        <p:spPr>
          <a:xfrm>
            <a:off x="1934880" y="1722579"/>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形箭號 6">
            <a:extLst>
              <a:ext uri="{FF2B5EF4-FFF2-40B4-BE49-F238E27FC236}">
                <a16:creationId xmlns:a16="http://schemas.microsoft.com/office/drawing/2014/main" id="{19AFEF88-5B75-44C5-B7D3-4121853CBC84}"/>
              </a:ext>
            </a:extLst>
          </p:cNvPr>
          <p:cNvSpPr/>
          <p:nvPr/>
        </p:nvSpPr>
        <p:spPr>
          <a:xfrm>
            <a:off x="1940475" y="2857136"/>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形箭號 6">
            <a:extLst>
              <a:ext uri="{FF2B5EF4-FFF2-40B4-BE49-F238E27FC236}">
                <a16:creationId xmlns:a16="http://schemas.microsoft.com/office/drawing/2014/main" id="{4D75E9E8-F040-4325-8BE9-3A4512B2FFD9}"/>
              </a:ext>
            </a:extLst>
          </p:cNvPr>
          <p:cNvSpPr/>
          <p:nvPr/>
        </p:nvSpPr>
        <p:spPr>
          <a:xfrm>
            <a:off x="1932153" y="3975150"/>
            <a:ext cx="206829" cy="239486"/>
          </a:xfrm>
          <a:prstGeom prst="chevr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投影片編號版面配置區 3">
            <a:extLst>
              <a:ext uri="{FF2B5EF4-FFF2-40B4-BE49-F238E27FC236}">
                <a16:creationId xmlns:a16="http://schemas.microsoft.com/office/drawing/2014/main" id="{4BFCC6AD-68A3-4A35-98EC-38BC09F4EC64}"/>
              </a:ext>
            </a:extLst>
          </p:cNvPr>
          <p:cNvSpPr>
            <a:spLocks noGrp="1"/>
          </p:cNvSpPr>
          <p:nvPr>
            <p:ph type="sldNum" sz="quarter" idx="12"/>
          </p:nvPr>
        </p:nvSpPr>
        <p:spPr/>
        <p:txBody>
          <a:bodyPr/>
          <a:lstStyle/>
          <a:p>
            <a:r>
              <a:rPr lang="en-US" altLang="zh-TW" dirty="0" smtClean="0"/>
              <a:t>27</a:t>
            </a:r>
            <a:endParaRPr lang="zh-TW" altLang="en-US" dirty="0"/>
          </a:p>
        </p:txBody>
      </p:sp>
    </p:spTree>
    <p:extLst>
      <p:ext uri="{BB962C8B-B14F-4D97-AF65-F5344CB8AC3E}">
        <p14:creationId xmlns:p14="http://schemas.microsoft.com/office/powerpoint/2010/main" val="414309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3CF7A9-CBCB-46FA-AB4C-5D83CB0B9632}"/>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Fun Time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F4C7E8D3-26DF-43CB-B85A-7E60F1D94643}"/>
              </a:ext>
            </a:extLst>
          </p:cNvPr>
          <p:cNvSpPr>
            <a:spLocks noGrp="1"/>
          </p:cNvSpPr>
          <p:nvPr>
            <p:ph type="sldNum" sz="quarter" idx="12"/>
          </p:nvPr>
        </p:nvSpPr>
        <p:spPr/>
        <p:txBody>
          <a:bodyPr/>
          <a:lstStyle/>
          <a:p>
            <a:r>
              <a:rPr lang="en-US" altLang="zh-TW" dirty="0" smtClean="0"/>
              <a:t>28</a:t>
            </a:r>
            <a:endParaRPr lang="zh-TW" altLang="en-US" dirty="0"/>
          </a:p>
        </p:txBody>
      </p:sp>
    </p:spTree>
    <p:extLst>
      <p:ext uri="{BB962C8B-B14F-4D97-AF65-F5344CB8AC3E}">
        <p14:creationId xmlns:p14="http://schemas.microsoft.com/office/powerpoint/2010/main" val="56727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27557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latin typeface="Times New Roman" panose="02020603050405020304" pitchFamily="18" charset="0"/>
              <a:cs typeface="Times New Roman" panose="02020603050405020304" pitchFamily="18" charset="0"/>
            </a:endParaRPr>
          </a:p>
          <a:p>
            <a:pPr algn="ctr"/>
            <a:endParaRPr lang="en-US" altLang="zh-TW" sz="1000" dirty="0">
              <a:latin typeface="Times New Roman" panose="02020603050405020304" pitchFamily="18" charset="0"/>
              <a:cs typeface="Times New Roman" panose="02020603050405020304" pitchFamily="18" charset="0"/>
            </a:endParaRPr>
          </a:p>
          <a:p>
            <a:pPr algn="ctr"/>
            <a:r>
              <a:rPr lang="en-US" altLang="zh-TW" sz="1500" dirty="0">
                <a:latin typeface="Times New Roman" panose="02020603050405020304" pitchFamily="18" charset="0"/>
                <a:cs typeface="Times New Roman" panose="02020603050405020304" pitchFamily="18" charset="0"/>
              </a:rPr>
              <a:t>Application</a:t>
            </a:r>
            <a:endParaRPr lang="zh-TW" altLang="en-US" sz="1500" dirty="0">
              <a:latin typeface="Times New Roman" panose="02020603050405020304" pitchFamily="18" charset="0"/>
              <a:cs typeface="Times New Roman" panose="02020603050405020304" pitchFamily="18" charset="0"/>
            </a:endParaRPr>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latin typeface="Times New Roman" panose="02020603050405020304" pitchFamily="18" charset="0"/>
              <a:cs typeface="Times New Roman" panose="02020603050405020304" pitchFamily="18" charset="0"/>
            </a:endParaRPr>
          </a:p>
          <a:p>
            <a:pPr algn="ctr"/>
            <a:endParaRPr lang="en-US" altLang="zh-TW" sz="1000" dirty="0">
              <a:latin typeface="Times New Roman" panose="02020603050405020304" pitchFamily="18" charset="0"/>
              <a:cs typeface="Times New Roman" panose="02020603050405020304" pitchFamily="18" charset="0"/>
            </a:endParaRPr>
          </a:p>
          <a:p>
            <a:pPr algn="ctr"/>
            <a:r>
              <a:rPr lang="en-US" altLang="zh-TW" dirty="0">
                <a:latin typeface="Times New Roman" panose="02020603050405020304" pitchFamily="18" charset="0"/>
                <a:cs typeface="Times New Roman" panose="02020603050405020304" pitchFamily="18" charset="0"/>
              </a:rPr>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latin typeface="Times New Roman" panose="02020603050405020304" pitchFamily="18" charset="0"/>
              <a:cs typeface="Times New Roman" panose="02020603050405020304" pitchFamily="18" charset="0"/>
            </a:endParaRPr>
          </a:p>
          <a:p>
            <a:pPr algn="ctr"/>
            <a:endParaRPr lang="en-US" altLang="zh-TW" dirty="0">
              <a:latin typeface="Times New Roman" panose="02020603050405020304" pitchFamily="18" charset="0"/>
              <a:cs typeface="Times New Roman" panose="02020603050405020304" pitchFamily="18" charset="0"/>
            </a:endParaRPr>
          </a:p>
          <a:p>
            <a:pPr algn="ctr"/>
            <a:r>
              <a:rPr lang="en-US" altLang="zh-TW" dirty="0">
                <a:latin typeface="Times New Roman" panose="02020603050405020304" pitchFamily="18" charset="0"/>
                <a:cs typeface="Times New Roman" panose="02020603050405020304" pitchFamily="18" charset="0"/>
              </a:rPr>
              <a:t>Statistical Texture Feature Approach</a:t>
            </a:r>
            <a:endParaRPr lang="zh-TW" altLang="en-US" dirty="0">
              <a:latin typeface="Times New Roman" panose="02020603050405020304" pitchFamily="18" charset="0"/>
              <a:cs typeface="Times New Roman" panose="02020603050405020304" pitchFamily="18" charset="0"/>
            </a:endParaRPr>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0" name="橢圓 209"/>
          <p:cNvSpPr/>
          <p:nvPr/>
        </p:nvSpPr>
        <p:spPr>
          <a:xfrm>
            <a:off x="2035875" y="2606915"/>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1" name="橢圓 210"/>
          <p:cNvSpPr/>
          <p:nvPr/>
        </p:nvSpPr>
        <p:spPr>
          <a:xfrm>
            <a:off x="2588699" y="2602142"/>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橢圓 211"/>
          <p:cNvSpPr/>
          <p:nvPr/>
        </p:nvSpPr>
        <p:spPr>
          <a:xfrm>
            <a:off x="3039530" y="2604523"/>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橢圓 212"/>
          <p:cNvSpPr/>
          <p:nvPr/>
        </p:nvSpPr>
        <p:spPr>
          <a:xfrm>
            <a:off x="3490437" y="2599760"/>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4" name="橢圓 213"/>
          <p:cNvSpPr/>
          <p:nvPr/>
        </p:nvSpPr>
        <p:spPr>
          <a:xfrm>
            <a:off x="3941138" y="259975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 name="橢圓 214"/>
          <p:cNvSpPr/>
          <p:nvPr/>
        </p:nvSpPr>
        <p:spPr>
          <a:xfrm>
            <a:off x="4384415" y="259975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6" name="橢圓 215"/>
          <p:cNvSpPr/>
          <p:nvPr/>
        </p:nvSpPr>
        <p:spPr>
          <a:xfrm>
            <a:off x="4844740" y="260102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7" name="橢圓 216"/>
          <p:cNvSpPr/>
          <p:nvPr/>
        </p:nvSpPr>
        <p:spPr>
          <a:xfrm>
            <a:off x="5292430" y="259762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8" name="橢圓 217"/>
          <p:cNvSpPr/>
          <p:nvPr/>
        </p:nvSpPr>
        <p:spPr>
          <a:xfrm>
            <a:off x="5737948" y="259762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9" name="橢圓 218"/>
          <p:cNvSpPr/>
          <p:nvPr/>
        </p:nvSpPr>
        <p:spPr>
          <a:xfrm>
            <a:off x="6183992" y="259976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0" name="橢圓 219"/>
          <p:cNvSpPr/>
          <p:nvPr/>
        </p:nvSpPr>
        <p:spPr>
          <a:xfrm>
            <a:off x="6743057" y="2597627"/>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1" name="橢圓 220"/>
          <p:cNvSpPr/>
          <p:nvPr/>
        </p:nvSpPr>
        <p:spPr>
          <a:xfrm>
            <a:off x="7202935"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2" name="橢圓 221"/>
          <p:cNvSpPr/>
          <p:nvPr/>
        </p:nvSpPr>
        <p:spPr>
          <a:xfrm>
            <a:off x="7636274" y="2597626"/>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3" name="橢圓 222"/>
          <p:cNvSpPr/>
          <p:nvPr/>
        </p:nvSpPr>
        <p:spPr>
          <a:xfrm>
            <a:off x="8084607" y="2597625"/>
            <a:ext cx="106417" cy="1064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4" name="橢圓 223"/>
          <p:cNvSpPr/>
          <p:nvPr/>
        </p:nvSpPr>
        <p:spPr>
          <a:xfrm>
            <a:off x="8640155" y="2597624"/>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5" name="橢圓 224"/>
          <p:cNvSpPr/>
          <p:nvPr/>
        </p:nvSpPr>
        <p:spPr>
          <a:xfrm>
            <a:off x="9534189" y="2602642"/>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橢圓 225"/>
          <p:cNvSpPr/>
          <p:nvPr/>
        </p:nvSpPr>
        <p:spPr>
          <a:xfrm>
            <a:off x="9080138" y="2602386"/>
            <a:ext cx="106417" cy="10641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7" name="橢圓 226"/>
          <p:cNvSpPr/>
          <p:nvPr/>
        </p:nvSpPr>
        <p:spPr>
          <a:xfrm>
            <a:off x="10076367" y="2602141"/>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199436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1" name="圓角矩形圖說文字 130"/>
          <p:cNvSpPr/>
          <p:nvPr/>
        </p:nvSpPr>
        <p:spPr>
          <a:xfrm>
            <a:off x="1853226" y="2026394"/>
            <a:ext cx="1442380" cy="295861"/>
          </a:xfrm>
          <a:prstGeom prst="wedgeRoundRectCallout">
            <a:avLst>
              <a:gd name="adj1" fmla="val -33407"/>
              <a:gd name="adj2" fmla="val 85258"/>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Introduction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915E5886-275A-458B-B590-5F3760642BF1}"/>
              </a:ext>
            </a:extLst>
          </p:cNvPr>
          <p:cNvSpPr>
            <a:spLocks noGrp="1"/>
          </p:cNvSpPr>
          <p:nvPr>
            <p:ph type="sldNum" sz="quarter" idx="12"/>
          </p:nvPr>
        </p:nvSpPr>
        <p:spPr/>
        <p:txBody>
          <a:bodyPr/>
          <a:lstStyle/>
          <a:p>
            <a:r>
              <a:rPr lang="en-US" altLang="zh-TW" dirty="0" smtClean="0"/>
              <a:t>2</a:t>
            </a:r>
            <a:endParaRPr lang="zh-TW" altLang="en-US" dirty="0"/>
          </a:p>
        </p:txBody>
      </p:sp>
    </p:spTree>
    <p:extLst>
      <p:ext uri="{BB962C8B-B14F-4D97-AF65-F5344CB8AC3E}">
        <p14:creationId xmlns:p14="http://schemas.microsoft.com/office/powerpoint/2010/main" val="265316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300"/>
                                        <p:tgtEl>
                                          <p:spTgt spid="210"/>
                                        </p:tgtEl>
                                      </p:cBhvr>
                                    </p:animEffect>
                                  </p:childTnLst>
                                </p:cTn>
                              </p:par>
                              <p:par>
                                <p:cTn id="8" presetID="10" presetClass="exit" presetSubtype="0" fill="hold" grpId="1" nodeType="withEffect">
                                  <p:stCondLst>
                                    <p:cond delay="0"/>
                                  </p:stCondLst>
                                  <p:childTnLst>
                                    <p:animEffect transition="out" filter="fade">
                                      <p:cBhvr>
                                        <p:cTn id="9" dur="300"/>
                                        <p:tgtEl>
                                          <p:spTgt spid="210"/>
                                        </p:tgtEl>
                                      </p:cBhvr>
                                    </p:animEffect>
                                    <p:set>
                                      <p:cBhvr>
                                        <p:cTn id="10" dur="1" fill="hold">
                                          <p:stCondLst>
                                            <p:cond delay="299"/>
                                          </p:stCondLst>
                                        </p:cTn>
                                        <p:tgtEl>
                                          <p:spTgt spid="2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11"/>
                                        </p:tgtEl>
                                        <p:attrNameLst>
                                          <p:attrName>style.visibility</p:attrName>
                                        </p:attrNameLst>
                                      </p:cBhvr>
                                      <p:to>
                                        <p:strVal val="visible"/>
                                      </p:to>
                                    </p:set>
                                    <p:animEffect transition="in" filter="fade">
                                      <p:cBhvr>
                                        <p:cTn id="13" dur="300"/>
                                        <p:tgtEl>
                                          <p:spTgt spid="211"/>
                                        </p:tgtEl>
                                      </p:cBhvr>
                                    </p:animEffect>
                                  </p:childTnLst>
                                </p:cTn>
                              </p:par>
                              <p:par>
                                <p:cTn id="14" presetID="10" presetClass="exit" presetSubtype="0" fill="hold" grpId="1" nodeType="withEffect">
                                  <p:stCondLst>
                                    <p:cond delay="0"/>
                                  </p:stCondLst>
                                  <p:childTnLst>
                                    <p:animEffect transition="out" filter="fade">
                                      <p:cBhvr>
                                        <p:cTn id="15" dur="300"/>
                                        <p:tgtEl>
                                          <p:spTgt spid="211"/>
                                        </p:tgtEl>
                                      </p:cBhvr>
                                    </p:animEffect>
                                    <p:set>
                                      <p:cBhvr>
                                        <p:cTn id="16" dur="1" fill="hold">
                                          <p:stCondLst>
                                            <p:cond delay="299"/>
                                          </p:stCondLst>
                                        </p:cTn>
                                        <p:tgtEl>
                                          <p:spTgt spid="2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12"/>
                                        </p:tgtEl>
                                        <p:attrNameLst>
                                          <p:attrName>style.visibility</p:attrName>
                                        </p:attrNameLst>
                                      </p:cBhvr>
                                      <p:to>
                                        <p:strVal val="visible"/>
                                      </p:to>
                                    </p:set>
                                    <p:animEffect transition="in" filter="fade">
                                      <p:cBhvr>
                                        <p:cTn id="19" dur="300"/>
                                        <p:tgtEl>
                                          <p:spTgt spid="212"/>
                                        </p:tgtEl>
                                      </p:cBhvr>
                                    </p:animEffect>
                                  </p:childTnLst>
                                </p:cTn>
                              </p:par>
                              <p:par>
                                <p:cTn id="20" presetID="10" presetClass="exit" presetSubtype="0" fill="hold" grpId="1" nodeType="withEffect">
                                  <p:stCondLst>
                                    <p:cond delay="0"/>
                                  </p:stCondLst>
                                  <p:childTnLst>
                                    <p:animEffect transition="out" filter="fade">
                                      <p:cBhvr>
                                        <p:cTn id="21" dur="300"/>
                                        <p:tgtEl>
                                          <p:spTgt spid="212"/>
                                        </p:tgtEl>
                                      </p:cBhvr>
                                    </p:animEffect>
                                    <p:set>
                                      <p:cBhvr>
                                        <p:cTn id="22" dur="1" fill="hold">
                                          <p:stCondLst>
                                            <p:cond delay="299"/>
                                          </p:stCondLst>
                                        </p:cTn>
                                        <p:tgtEl>
                                          <p:spTgt spid="21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13"/>
                                        </p:tgtEl>
                                        <p:attrNameLst>
                                          <p:attrName>style.visibility</p:attrName>
                                        </p:attrNameLst>
                                      </p:cBhvr>
                                      <p:to>
                                        <p:strVal val="visible"/>
                                      </p:to>
                                    </p:set>
                                    <p:animEffect transition="in" filter="fade">
                                      <p:cBhvr>
                                        <p:cTn id="25" dur="300"/>
                                        <p:tgtEl>
                                          <p:spTgt spid="213"/>
                                        </p:tgtEl>
                                      </p:cBhvr>
                                    </p:animEffect>
                                  </p:childTnLst>
                                </p:cTn>
                              </p:par>
                              <p:par>
                                <p:cTn id="26" presetID="10" presetClass="exit" presetSubtype="0" fill="hold" grpId="1" nodeType="withEffect">
                                  <p:stCondLst>
                                    <p:cond delay="0"/>
                                  </p:stCondLst>
                                  <p:childTnLst>
                                    <p:animEffect transition="out" filter="fade">
                                      <p:cBhvr>
                                        <p:cTn id="27" dur="300"/>
                                        <p:tgtEl>
                                          <p:spTgt spid="213"/>
                                        </p:tgtEl>
                                      </p:cBhvr>
                                    </p:animEffect>
                                    <p:set>
                                      <p:cBhvr>
                                        <p:cTn id="28" dur="1" fill="hold">
                                          <p:stCondLst>
                                            <p:cond delay="299"/>
                                          </p:stCondLst>
                                        </p:cTn>
                                        <p:tgtEl>
                                          <p:spTgt spid="21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14"/>
                                        </p:tgtEl>
                                        <p:attrNameLst>
                                          <p:attrName>style.visibility</p:attrName>
                                        </p:attrNameLst>
                                      </p:cBhvr>
                                      <p:to>
                                        <p:strVal val="visible"/>
                                      </p:to>
                                    </p:set>
                                    <p:animEffect transition="in" filter="fade">
                                      <p:cBhvr>
                                        <p:cTn id="31" dur="300"/>
                                        <p:tgtEl>
                                          <p:spTgt spid="214"/>
                                        </p:tgtEl>
                                      </p:cBhvr>
                                    </p:animEffect>
                                  </p:childTnLst>
                                </p:cTn>
                              </p:par>
                              <p:par>
                                <p:cTn id="32" presetID="10" presetClass="exit" presetSubtype="0" fill="hold" grpId="1" nodeType="withEffect">
                                  <p:stCondLst>
                                    <p:cond delay="0"/>
                                  </p:stCondLst>
                                  <p:childTnLst>
                                    <p:animEffect transition="out" filter="fade">
                                      <p:cBhvr>
                                        <p:cTn id="33" dur="300"/>
                                        <p:tgtEl>
                                          <p:spTgt spid="214"/>
                                        </p:tgtEl>
                                      </p:cBhvr>
                                    </p:animEffect>
                                    <p:set>
                                      <p:cBhvr>
                                        <p:cTn id="34" dur="1" fill="hold">
                                          <p:stCondLst>
                                            <p:cond delay="299"/>
                                          </p:stCondLst>
                                        </p:cTn>
                                        <p:tgtEl>
                                          <p:spTgt spid="214"/>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215"/>
                                        </p:tgtEl>
                                        <p:attrNameLst>
                                          <p:attrName>style.visibility</p:attrName>
                                        </p:attrNameLst>
                                      </p:cBhvr>
                                      <p:to>
                                        <p:strVal val="visible"/>
                                      </p:to>
                                    </p:set>
                                    <p:animEffect transition="in" filter="fade">
                                      <p:cBhvr>
                                        <p:cTn id="37" dur="300"/>
                                        <p:tgtEl>
                                          <p:spTgt spid="215"/>
                                        </p:tgtEl>
                                      </p:cBhvr>
                                    </p:animEffect>
                                  </p:childTnLst>
                                </p:cTn>
                              </p:par>
                              <p:par>
                                <p:cTn id="38" presetID="10" presetClass="exit" presetSubtype="0" fill="hold" grpId="1" nodeType="withEffect">
                                  <p:stCondLst>
                                    <p:cond delay="0"/>
                                  </p:stCondLst>
                                  <p:childTnLst>
                                    <p:animEffect transition="out" filter="fade">
                                      <p:cBhvr>
                                        <p:cTn id="39" dur="300"/>
                                        <p:tgtEl>
                                          <p:spTgt spid="215"/>
                                        </p:tgtEl>
                                      </p:cBhvr>
                                    </p:animEffect>
                                    <p:set>
                                      <p:cBhvr>
                                        <p:cTn id="40" dur="1" fill="hold">
                                          <p:stCondLst>
                                            <p:cond delay="299"/>
                                          </p:stCondLst>
                                        </p:cTn>
                                        <p:tgtEl>
                                          <p:spTgt spid="215"/>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16"/>
                                        </p:tgtEl>
                                        <p:attrNameLst>
                                          <p:attrName>style.visibility</p:attrName>
                                        </p:attrNameLst>
                                      </p:cBhvr>
                                      <p:to>
                                        <p:strVal val="visible"/>
                                      </p:to>
                                    </p:set>
                                    <p:animEffect transition="in" filter="fade">
                                      <p:cBhvr>
                                        <p:cTn id="43" dur="300"/>
                                        <p:tgtEl>
                                          <p:spTgt spid="216"/>
                                        </p:tgtEl>
                                      </p:cBhvr>
                                    </p:animEffect>
                                  </p:childTnLst>
                                </p:cTn>
                              </p:par>
                              <p:par>
                                <p:cTn id="44" presetID="10" presetClass="exit" presetSubtype="0" fill="hold" grpId="1" nodeType="withEffect">
                                  <p:stCondLst>
                                    <p:cond delay="0"/>
                                  </p:stCondLst>
                                  <p:childTnLst>
                                    <p:animEffect transition="out" filter="fade">
                                      <p:cBhvr>
                                        <p:cTn id="45" dur="300"/>
                                        <p:tgtEl>
                                          <p:spTgt spid="216"/>
                                        </p:tgtEl>
                                      </p:cBhvr>
                                    </p:animEffect>
                                    <p:set>
                                      <p:cBhvr>
                                        <p:cTn id="46" dur="1" fill="hold">
                                          <p:stCondLst>
                                            <p:cond delay="299"/>
                                          </p:stCondLst>
                                        </p:cTn>
                                        <p:tgtEl>
                                          <p:spTgt spid="216"/>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217"/>
                                        </p:tgtEl>
                                        <p:attrNameLst>
                                          <p:attrName>style.visibility</p:attrName>
                                        </p:attrNameLst>
                                      </p:cBhvr>
                                      <p:to>
                                        <p:strVal val="visible"/>
                                      </p:to>
                                    </p:set>
                                    <p:animEffect transition="in" filter="fade">
                                      <p:cBhvr>
                                        <p:cTn id="49" dur="300"/>
                                        <p:tgtEl>
                                          <p:spTgt spid="217"/>
                                        </p:tgtEl>
                                      </p:cBhvr>
                                    </p:animEffect>
                                  </p:childTnLst>
                                </p:cTn>
                              </p:par>
                              <p:par>
                                <p:cTn id="50" presetID="10" presetClass="exit" presetSubtype="0" fill="hold" grpId="1" nodeType="withEffect">
                                  <p:stCondLst>
                                    <p:cond delay="0"/>
                                  </p:stCondLst>
                                  <p:childTnLst>
                                    <p:animEffect transition="out" filter="fade">
                                      <p:cBhvr>
                                        <p:cTn id="51" dur="300"/>
                                        <p:tgtEl>
                                          <p:spTgt spid="217"/>
                                        </p:tgtEl>
                                      </p:cBhvr>
                                    </p:animEffect>
                                    <p:set>
                                      <p:cBhvr>
                                        <p:cTn id="52" dur="1" fill="hold">
                                          <p:stCondLst>
                                            <p:cond delay="299"/>
                                          </p:stCondLst>
                                        </p:cTn>
                                        <p:tgtEl>
                                          <p:spTgt spid="21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218"/>
                                        </p:tgtEl>
                                        <p:attrNameLst>
                                          <p:attrName>style.visibility</p:attrName>
                                        </p:attrNameLst>
                                      </p:cBhvr>
                                      <p:to>
                                        <p:strVal val="visible"/>
                                      </p:to>
                                    </p:set>
                                    <p:animEffect transition="in" filter="fade">
                                      <p:cBhvr>
                                        <p:cTn id="55" dur="300"/>
                                        <p:tgtEl>
                                          <p:spTgt spid="218"/>
                                        </p:tgtEl>
                                      </p:cBhvr>
                                    </p:animEffect>
                                  </p:childTnLst>
                                </p:cTn>
                              </p:par>
                              <p:par>
                                <p:cTn id="56" presetID="10" presetClass="exit" presetSubtype="0" fill="hold" grpId="1" nodeType="withEffect">
                                  <p:stCondLst>
                                    <p:cond delay="0"/>
                                  </p:stCondLst>
                                  <p:childTnLst>
                                    <p:animEffect transition="out" filter="fade">
                                      <p:cBhvr>
                                        <p:cTn id="57" dur="300"/>
                                        <p:tgtEl>
                                          <p:spTgt spid="218"/>
                                        </p:tgtEl>
                                      </p:cBhvr>
                                    </p:animEffect>
                                    <p:set>
                                      <p:cBhvr>
                                        <p:cTn id="58" dur="1" fill="hold">
                                          <p:stCondLst>
                                            <p:cond delay="299"/>
                                          </p:stCondLst>
                                        </p:cTn>
                                        <p:tgtEl>
                                          <p:spTgt spid="21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19"/>
                                        </p:tgtEl>
                                        <p:attrNameLst>
                                          <p:attrName>style.visibility</p:attrName>
                                        </p:attrNameLst>
                                      </p:cBhvr>
                                      <p:to>
                                        <p:strVal val="visible"/>
                                      </p:to>
                                    </p:set>
                                    <p:animEffect transition="in" filter="fade">
                                      <p:cBhvr>
                                        <p:cTn id="61" dur="300"/>
                                        <p:tgtEl>
                                          <p:spTgt spid="219"/>
                                        </p:tgtEl>
                                      </p:cBhvr>
                                    </p:animEffect>
                                  </p:childTnLst>
                                </p:cTn>
                              </p:par>
                              <p:par>
                                <p:cTn id="62" presetID="10" presetClass="exit" presetSubtype="0" fill="hold" grpId="1" nodeType="withEffect">
                                  <p:stCondLst>
                                    <p:cond delay="0"/>
                                  </p:stCondLst>
                                  <p:childTnLst>
                                    <p:animEffect transition="out" filter="fade">
                                      <p:cBhvr>
                                        <p:cTn id="63" dur="300"/>
                                        <p:tgtEl>
                                          <p:spTgt spid="219"/>
                                        </p:tgtEl>
                                      </p:cBhvr>
                                    </p:animEffect>
                                    <p:set>
                                      <p:cBhvr>
                                        <p:cTn id="64" dur="1" fill="hold">
                                          <p:stCondLst>
                                            <p:cond delay="299"/>
                                          </p:stCondLst>
                                        </p:cTn>
                                        <p:tgtEl>
                                          <p:spTgt spid="219"/>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220"/>
                                        </p:tgtEl>
                                        <p:attrNameLst>
                                          <p:attrName>style.visibility</p:attrName>
                                        </p:attrNameLst>
                                      </p:cBhvr>
                                      <p:to>
                                        <p:strVal val="visible"/>
                                      </p:to>
                                    </p:set>
                                    <p:animEffect transition="in" filter="fade">
                                      <p:cBhvr>
                                        <p:cTn id="67" dur="300"/>
                                        <p:tgtEl>
                                          <p:spTgt spid="220"/>
                                        </p:tgtEl>
                                      </p:cBhvr>
                                    </p:animEffect>
                                  </p:childTnLst>
                                </p:cTn>
                              </p:par>
                              <p:par>
                                <p:cTn id="68" presetID="10" presetClass="exit" presetSubtype="0" fill="hold" grpId="1" nodeType="withEffect">
                                  <p:stCondLst>
                                    <p:cond delay="0"/>
                                  </p:stCondLst>
                                  <p:childTnLst>
                                    <p:animEffect transition="out" filter="fade">
                                      <p:cBhvr>
                                        <p:cTn id="69" dur="300"/>
                                        <p:tgtEl>
                                          <p:spTgt spid="220"/>
                                        </p:tgtEl>
                                      </p:cBhvr>
                                    </p:animEffect>
                                    <p:set>
                                      <p:cBhvr>
                                        <p:cTn id="70" dur="1" fill="hold">
                                          <p:stCondLst>
                                            <p:cond delay="299"/>
                                          </p:stCondLst>
                                        </p:cTn>
                                        <p:tgtEl>
                                          <p:spTgt spid="220"/>
                                        </p:tgtEl>
                                        <p:attrNameLst>
                                          <p:attrName>style.visibility</p:attrName>
                                        </p:attrNameLst>
                                      </p:cBhvr>
                                      <p:to>
                                        <p:strVal val="hidden"/>
                                      </p:to>
                                    </p:set>
                                  </p:childTnLst>
                                </p:cTn>
                              </p:par>
                              <p:par>
                                <p:cTn id="71" presetID="10" presetClass="entr" presetSubtype="0" fill="hold" grpId="0" nodeType="withEffect">
                                  <p:stCondLst>
                                    <p:cond delay="0"/>
                                  </p:stCondLst>
                                  <p:childTnLst>
                                    <p:set>
                                      <p:cBhvr>
                                        <p:cTn id="72" dur="1" fill="hold">
                                          <p:stCondLst>
                                            <p:cond delay="0"/>
                                          </p:stCondLst>
                                        </p:cTn>
                                        <p:tgtEl>
                                          <p:spTgt spid="221"/>
                                        </p:tgtEl>
                                        <p:attrNameLst>
                                          <p:attrName>style.visibility</p:attrName>
                                        </p:attrNameLst>
                                      </p:cBhvr>
                                      <p:to>
                                        <p:strVal val="visible"/>
                                      </p:to>
                                    </p:set>
                                    <p:animEffect transition="in" filter="fade">
                                      <p:cBhvr>
                                        <p:cTn id="73" dur="300"/>
                                        <p:tgtEl>
                                          <p:spTgt spid="221"/>
                                        </p:tgtEl>
                                      </p:cBhvr>
                                    </p:animEffect>
                                  </p:childTnLst>
                                </p:cTn>
                              </p:par>
                              <p:par>
                                <p:cTn id="74" presetID="10" presetClass="exit" presetSubtype="0" fill="hold" grpId="1" nodeType="withEffect">
                                  <p:stCondLst>
                                    <p:cond delay="0"/>
                                  </p:stCondLst>
                                  <p:childTnLst>
                                    <p:animEffect transition="out" filter="fade">
                                      <p:cBhvr>
                                        <p:cTn id="75" dur="300"/>
                                        <p:tgtEl>
                                          <p:spTgt spid="221"/>
                                        </p:tgtEl>
                                      </p:cBhvr>
                                    </p:animEffect>
                                    <p:set>
                                      <p:cBhvr>
                                        <p:cTn id="76" dur="1" fill="hold">
                                          <p:stCondLst>
                                            <p:cond delay="299"/>
                                          </p:stCondLst>
                                        </p:cTn>
                                        <p:tgtEl>
                                          <p:spTgt spid="221"/>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22"/>
                                        </p:tgtEl>
                                        <p:attrNameLst>
                                          <p:attrName>style.visibility</p:attrName>
                                        </p:attrNameLst>
                                      </p:cBhvr>
                                      <p:to>
                                        <p:strVal val="visible"/>
                                      </p:to>
                                    </p:set>
                                    <p:animEffect transition="in" filter="fade">
                                      <p:cBhvr>
                                        <p:cTn id="79" dur="300"/>
                                        <p:tgtEl>
                                          <p:spTgt spid="222"/>
                                        </p:tgtEl>
                                      </p:cBhvr>
                                    </p:animEffect>
                                  </p:childTnLst>
                                </p:cTn>
                              </p:par>
                              <p:par>
                                <p:cTn id="80" presetID="10" presetClass="exit" presetSubtype="0" fill="hold" grpId="1" nodeType="withEffect">
                                  <p:stCondLst>
                                    <p:cond delay="0"/>
                                  </p:stCondLst>
                                  <p:childTnLst>
                                    <p:animEffect transition="out" filter="fade">
                                      <p:cBhvr>
                                        <p:cTn id="81" dur="300"/>
                                        <p:tgtEl>
                                          <p:spTgt spid="222"/>
                                        </p:tgtEl>
                                      </p:cBhvr>
                                    </p:animEffect>
                                    <p:set>
                                      <p:cBhvr>
                                        <p:cTn id="82" dur="1" fill="hold">
                                          <p:stCondLst>
                                            <p:cond delay="299"/>
                                          </p:stCondLst>
                                        </p:cTn>
                                        <p:tgtEl>
                                          <p:spTgt spid="222"/>
                                        </p:tgtEl>
                                        <p:attrNameLst>
                                          <p:attrName>style.visibility</p:attrName>
                                        </p:attrNameLst>
                                      </p:cBhvr>
                                      <p:to>
                                        <p:strVal val="hidden"/>
                                      </p:to>
                                    </p:set>
                                  </p:childTnLst>
                                </p:cTn>
                              </p:par>
                              <p:par>
                                <p:cTn id="83" presetID="10" presetClass="entr" presetSubtype="0" fill="hold" grpId="0" nodeType="withEffect">
                                  <p:stCondLst>
                                    <p:cond delay="0"/>
                                  </p:stCondLst>
                                  <p:childTnLst>
                                    <p:set>
                                      <p:cBhvr>
                                        <p:cTn id="84" dur="1" fill="hold">
                                          <p:stCondLst>
                                            <p:cond delay="0"/>
                                          </p:stCondLst>
                                        </p:cTn>
                                        <p:tgtEl>
                                          <p:spTgt spid="223"/>
                                        </p:tgtEl>
                                        <p:attrNameLst>
                                          <p:attrName>style.visibility</p:attrName>
                                        </p:attrNameLst>
                                      </p:cBhvr>
                                      <p:to>
                                        <p:strVal val="visible"/>
                                      </p:to>
                                    </p:set>
                                    <p:animEffect transition="in" filter="fade">
                                      <p:cBhvr>
                                        <p:cTn id="85" dur="300"/>
                                        <p:tgtEl>
                                          <p:spTgt spid="223"/>
                                        </p:tgtEl>
                                      </p:cBhvr>
                                    </p:animEffect>
                                  </p:childTnLst>
                                </p:cTn>
                              </p:par>
                              <p:par>
                                <p:cTn id="86" presetID="10" presetClass="exit" presetSubtype="0" fill="hold" grpId="1" nodeType="withEffect">
                                  <p:stCondLst>
                                    <p:cond delay="0"/>
                                  </p:stCondLst>
                                  <p:childTnLst>
                                    <p:animEffect transition="out" filter="fade">
                                      <p:cBhvr>
                                        <p:cTn id="87" dur="300"/>
                                        <p:tgtEl>
                                          <p:spTgt spid="223"/>
                                        </p:tgtEl>
                                      </p:cBhvr>
                                    </p:animEffect>
                                    <p:set>
                                      <p:cBhvr>
                                        <p:cTn id="88" dur="1" fill="hold">
                                          <p:stCondLst>
                                            <p:cond delay="299"/>
                                          </p:stCondLst>
                                        </p:cTn>
                                        <p:tgtEl>
                                          <p:spTgt spid="223"/>
                                        </p:tgtEl>
                                        <p:attrNameLst>
                                          <p:attrName>style.visibility</p:attrName>
                                        </p:attrNameLst>
                                      </p:cBhvr>
                                      <p:to>
                                        <p:strVal val="hidden"/>
                                      </p:to>
                                    </p:set>
                                  </p:childTnLst>
                                </p:cTn>
                              </p:par>
                              <p:par>
                                <p:cTn id="89" presetID="10" presetClass="entr" presetSubtype="0" fill="hold" grpId="0" nodeType="withEffect">
                                  <p:stCondLst>
                                    <p:cond delay="0"/>
                                  </p:stCondLst>
                                  <p:childTnLst>
                                    <p:set>
                                      <p:cBhvr>
                                        <p:cTn id="90" dur="1" fill="hold">
                                          <p:stCondLst>
                                            <p:cond delay="0"/>
                                          </p:stCondLst>
                                        </p:cTn>
                                        <p:tgtEl>
                                          <p:spTgt spid="224"/>
                                        </p:tgtEl>
                                        <p:attrNameLst>
                                          <p:attrName>style.visibility</p:attrName>
                                        </p:attrNameLst>
                                      </p:cBhvr>
                                      <p:to>
                                        <p:strVal val="visible"/>
                                      </p:to>
                                    </p:set>
                                    <p:animEffect transition="in" filter="fade">
                                      <p:cBhvr>
                                        <p:cTn id="91" dur="300"/>
                                        <p:tgtEl>
                                          <p:spTgt spid="224"/>
                                        </p:tgtEl>
                                      </p:cBhvr>
                                    </p:animEffect>
                                  </p:childTnLst>
                                </p:cTn>
                              </p:par>
                              <p:par>
                                <p:cTn id="92" presetID="10" presetClass="exit" presetSubtype="0" fill="hold" grpId="1" nodeType="withEffect">
                                  <p:stCondLst>
                                    <p:cond delay="0"/>
                                  </p:stCondLst>
                                  <p:childTnLst>
                                    <p:animEffect transition="out" filter="fade">
                                      <p:cBhvr>
                                        <p:cTn id="93" dur="300"/>
                                        <p:tgtEl>
                                          <p:spTgt spid="224"/>
                                        </p:tgtEl>
                                      </p:cBhvr>
                                    </p:animEffect>
                                    <p:set>
                                      <p:cBhvr>
                                        <p:cTn id="94" dur="1" fill="hold">
                                          <p:stCondLst>
                                            <p:cond delay="299"/>
                                          </p:stCondLst>
                                        </p:cTn>
                                        <p:tgtEl>
                                          <p:spTgt spid="224"/>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226"/>
                                        </p:tgtEl>
                                        <p:attrNameLst>
                                          <p:attrName>style.visibility</p:attrName>
                                        </p:attrNameLst>
                                      </p:cBhvr>
                                      <p:to>
                                        <p:strVal val="visible"/>
                                      </p:to>
                                    </p:set>
                                    <p:animEffect transition="in" filter="fade">
                                      <p:cBhvr>
                                        <p:cTn id="97" dur="300"/>
                                        <p:tgtEl>
                                          <p:spTgt spid="226"/>
                                        </p:tgtEl>
                                      </p:cBhvr>
                                    </p:animEffect>
                                  </p:childTnLst>
                                </p:cTn>
                              </p:par>
                              <p:par>
                                <p:cTn id="98" presetID="10" presetClass="exit" presetSubtype="0" fill="hold" grpId="1" nodeType="withEffect">
                                  <p:stCondLst>
                                    <p:cond delay="0"/>
                                  </p:stCondLst>
                                  <p:childTnLst>
                                    <p:animEffect transition="out" filter="fade">
                                      <p:cBhvr>
                                        <p:cTn id="99" dur="300"/>
                                        <p:tgtEl>
                                          <p:spTgt spid="226"/>
                                        </p:tgtEl>
                                      </p:cBhvr>
                                    </p:animEffect>
                                    <p:set>
                                      <p:cBhvr>
                                        <p:cTn id="100" dur="1" fill="hold">
                                          <p:stCondLst>
                                            <p:cond delay="299"/>
                                          </p:stCondLst>
                                        </p:cTn>
                                        <p:tgtEl>
                                          <p:spTgt spid="226"/>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225"/>
                                        </p:tgtEl>
                                        <p:attrNameLst>
                                          <p:attrName>style.visibility</p:attrName>
                                        </p:attrNameLst>
                                      </p:cBhvr>
                                      <p:to>
                                        <p:strVal val="visible"/>
                                      </p:to>
                                    </p:set>
                                    <p:animEffect transition="in" filter="fade">
                                      <p:cBhvr>
                                        <p:cTn id="103" dur="300"/>
                                        <p:tgtEl>
                                          <p:spTgt spid="225"/>
                                        </p:tgtEl>
                                      </p:cBhvr>
                                    </p:animEffect>
                                  </p:childTnLst>
                                </p:cTn>
                              </p:par>
                              <p:par>
                                <p:cTn id="104" presetID="10" presetClass="exit" presetSubtype="0" fill="hold" grpId="1" nodeType="withEffect">
                                  <p:stCondLst>
                                    <p:cond delay="0"/>
                                  </p:stCondLst>
                                  <p:childTnLst>
                                    <p:animEffect transition="out" filter="fade">
                                      <p:cBhvr>
                                        <p:cTn id="105" dur="300"/>
                                        <p:tgtEl>
                                          <p:spTgt spid="225"/>
                                        </p:tgtEl>
                                      </p:cBhvr>
                                    </p:animEffect>
                                    <p:set>
                                      <p:cBhvr>
                                        <p:cTn id="106" dur="1" fill="hold">
                                          <p:stCondLst>
                                            <p:cond delay="299"/>
                                          </p:stCondLst>
                                        </p:cTn>
                                        <p:tgtEl>
                                          <p:spTgt spid="225"/>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227"/>
                                        </p:tgtEl>
                                        <p:attrNameLst>
                                          <p:attrName>style.visibility</p:attrName>
                                        </p:attrNameLst>
                                      </p:cBhvr>
                                      <p:to>
                                        <p:strVal val="visible"/>
                                      </p:to>
                                    </p:set>
                                    <p:animEffect transition="in" filter="fade">
                                      <p:cBhvr>
                                        <p:cTn id="109" dur="300"/>
                                        <p:tgtEl>
                                          <p:spTgt spid="227"/>
                                        </p:tgtEl>
                                      </p:cBhvr>
                                    </p:animEffect>
                                  </p:childTnLst>
                                </p:cTn>
                              </p:par>
                              <p:par>
                                <p:cTn id="110" presetID="10" presetClass="exit" presetSubtype="0" fill="hold" grpId="1" nodeType="withEffect">
                                  <p:stCondLst>
                                    <p:cond delay="0"/>
                                  </p:stCondLst>
                                  <p:childTnLst>
                                    <p:animEffect transition="out" filter="fade">
                                      <p:cBhvr>
                                        <p:cTn id="111" dur="300"/>
                                        <p:tgtEl>
                                          <p:spTgt spid="227"/>
                                        </p:tgtEl>
                                      </p:cBhvr>
                                    </p:animEffect>
                                    <p:set>
                                      <p:cBhvr>
                                        <p:cTn id="112" dur="1" fill="hold">
                                          <p:stCondLst>
                                            <p:cond delay="299"/>
                                          </p:stCondLst>
                                        </p:cTn>
                                        <p:tgtEl>
                                          <p:spTgt spid="227"/>
                                        </p:tgtEl>
                                        <p:attrNameLst>
                                          <p:attrName>style.visibility</p:attrName>
                                        </p:attrNameLst>
                                      </p:cBhvr>
                                      <p:to>
                                        <p:strVal val="hidden"/>
                                      </p:to>
                                    </p:set>
                                  </p:childTnLst>
                                </p:cTn>
                              </p:par>
                              <p:par>
                                <p:cTn id="113" presetID="37" presetClass="entr" presetSubtype="0" fill="hold" grpId="0" nodeType="withEffect">
                                  <p:stCondLst>
                                    <p:cond delay="0"/>
                                  </p:stCondLst>
                                  <p:childTnLst>
                                    <p:set>
                                      <p:cBhvr>
                                        <p:cTn id="114" dur="1" fill="hold">
                                          <p:stCondLst>
                                            <p:cond delay="0"/>
                                          </p:stCondLst>
                                        </p:cTn>
                                        <p:tgtEl>
                                          <p:spTgt spid="153"/>
                                        </p:tgtEl>
                                        <p:attrNameLst>
                                          <p:attrName>style.visibility</p:attrName>
                                        </p:attrNameLst>
                                      </p:cBhvr>
                                      <p:to>
                                        <p:strVal val="visible"/>
                                      </p:to>
                                    </p:set>
                                    <p:animEffect transition="in" filter="fade">
                                      <p:cBhvr>
                                        <p:cTn id="115" dur="2000"/>
                                        <p:tgtEl>
                                          <p:spTgt spid="153"/>
                                        </p:tgtEl>
                                      </p:cBhvr>
                                    </p:animEffect>
                                    <p:anim calcmode="lin" valueType="num">
                                      <p:cBhvr>
                                        <p:cTn id="116" dur="2000" fill="hold"/>
                                        <p:tgtEl>
                                          <p:spTgt spid="153"/>
                                        </p:tgtEl>
                                        <p:attrNameLst>
                                          <p:attrName>ppt_x</p:attrName>
                                        </p:attrNameLst>
                                      </p:cBhvr>
                                      <p:tavLst>
                                        <p:tav tm="0">
                                          <p:val>
                                            <p:strVal val="#ppt_x"/>
                                          </p:val>
                                        </p:tav>
                                        <p:tav tm="100000">
                                          <p:val>
                                            <p:strVal val="#ppt_x"/>
                                          </p:val>
                                        </p:tav>
                                      </p:tavLst>
                                    </p:anim>
                                    <p:anim calcmode="lin" valueType="num">
                                      <p:cBhvr>
                                        <p:cTn id="117" dur="1800" decel="100000" fill="hold"/>
                                        <p:tgtEl>
                                          <p:spTgt spid="153"/>
                                        </p:tgtEl>
                                        <p:attrNameLst>
                                          <p:attrName>ppt_y</p:attrName>
                                        </p:attrNameLst>
                                      </p:cBhvr>
                                      <p:tavLst>
                                        <p:tav tm="0">
                                          <p:val>
                                            <p:strVal val="#ppt_y+1"/>
                                          </p:val>
                                        </p:tav>
                                        <p:tav tm="100000">
                                          <p:val>
                                            <p:strVal val="#ppt_y-.03"/>
                                          </p:val>
                                        </p:tav>
                                      </p:tavLst>
                                    </p:anim>
                                    <p:anim calcmode="lin" valueType="num">
                                      <p:cBhvr>
                                        <p:cTn id="118" dur="200" accel="100000" fill="hold">
                                          <p:stCondLst>
                                            <p:cond delay="1800"/>
                                          </p:stCondLst>
                                        </p:cTn>
                                        <p:tgtEl>
                                          <p:spTgt spid="153"/>
                                        </p:tgtEl>
                                        <p:attrNameLst>
                                          <p:attrName>ppt_y</p:attrName>
                                        </p:attrNameLst>
                                      </p:cBhvr>
                                      <p:tavLst>
                                        <p:tav tm="0">
                                          <p:val>
                                            <p:strVal val="#ppt_y-.03"/>
                                          </p:val>
                                        </p:tav>
                                        <p:tav tm="100000">
                                          <p:val>
                                            <p:strVal val="#ppt_y"/>
                                          </p:val>
                                        </p:tav>
                                      </p:tavLst>
                                    </p:anim>
                                  </p:childTnLst>
                                </p:cTn>
                              </p:par>
                              <p:par>
                                <p:cTn id="119" presetID="22" presetClass="entr" presetSubtype="4" fill="hold" grpId="0" nodeType="withEffect">
                                  <p:stCondLst>
                                    <p:cond delay="700"/>
                                  </p:stCondLst>
                                  <p:childTnLst>
                                    <p:set>
                                      <p:cBhvr>
                                        <p:cTn id="120" dur="1" fill="hold">
                                          <p:stCondLst>
                                            <p:cond delay="0"/>
                                          </p:stCondLst>
                                        </p:cTn>
                                        <p:tgtEl>
                                          <p:spTgt spid="131"/>
                                        </p:tgtEl>
                                        <p:attrNameLst>
                                          <p:attrName>style.visibility</p:attrName>
                                        </p:attrNameLst>
                                      </p:cBhvr>
                                      <p:to>
                                        <p:strVal val="visible"/>
                                      </p:to>
                                    </p:set>
                                    <p:animEffect transition="in" filter="wipe(down)">
                                      <p:cBhvr>
                                        <p:cTn id="121" dur="1000"/>
                                        <p:tgtEl>
                                          <p:spTgt spid="131"/>
                                        </p:tgtEl>
                                      </p:cBhvr>
                                    </p:animEffect>
                                  </p:childTnLst>
                                </p:cTn>
                              </p:par>
                              <p:par>
                                <p:cTn id="122" presetID="10" presetClass="entr" presetSubtype="0" fill="hold" grpId="2" nodeType="withEffect">
                                  <p:stCondLst>
                                    <p:cond delay="700"/>
                                  </p:stCondLst>
                                  <p:childTnLst>
                                    <p:set>
                                      <p:cBhvr>
                                        <p:cTn id="123" dur="1" fill="hold">
                                          <p:stCondLst>
                                            <p:cond delay="0"/>
                                          </p:stCondLst>
                                        </p:cTn>
                                        <p:tgtEl>
                                          <p:spTgt spid="210"/>
                                        </p:tgtEl>
                                        <p:attrNameLst>
                                          <p:attrName>style.visibility</p:attrName>
                                        </p:attrNameLst>
                                      </p:cBhvr>
                                      <p:to>
                                        <p:strVal val="visible"/>
                                      </p:to>
                                    </p:set>
                                    <p:animEffect transition="in" filter="fade">
                                      <p:cBhvr>
                                        <p:cTn id="124" dur="3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0" grpId="1" animBg="1"/>
      <p:bldP spid="210" grpId="2" animBg="1"/>
      <p:bldP spid="211" grpId="0" animBg="1"/>
      <p:bldP spid="211" grpId="1" animBg="1"/>
      <p:bldP spid="212" grpId="0" animBg="1"/>
      <p:bldP spid="212" grpId="1" animBg="1"/>
      <p:bldP spid="213" grpId="0" animBg="1"/>
      <p:bldP spid="213" grpId="1" animBg="1"/>
      <p:bldP spid="214" grpId="0" animBg="1"/>
      <p:bldP spid="214" grpId="1" animBg="1"/>
      <p:bldP spid="215" grpId="0" animBg="1"/>
      <p:bldP spid="215" grpId="1" animBg="1"/>
      <p:bldP spid="216" grpId="0" animBg="1"/>
      <p:bldP spid="216" grpId="1" animBg="1"/>
      <p:bldP spid="217" grpId="0" animBg="1"/>
      <p:bldP spid="217" grpId="1" animBg="1"/>
      <p:bldP spid="218" grpId="0" animBg="1"/>
      <p:bldP spid="218" grpId="1" animBg="1"/>
      <p:bldP spid="219" grpId="0" animBg="1"/>
      <p:bldP spid="219" grpId="1" animBg="1"/>
      <p:bldP spid="220" grpId="0" animBg="1"/>
      <p:bldP spid="220" grpId="1" animBg="1"/>
      <p:bldP spid="221" grpId="0" animBg="1"/>
      <p:bldP spid="221" grpId="1" animBg="1"/>
      <p:bldP spid="222" grpId="0" animBg="1"/>
      <p:bldP spid="222" grpId="1" animBg="1"/>
      <p:bldP spid="223" grpId="0" animBg="1"/>
      <p:bldP spid="223" grpId="1" animBg="1"/>
      <p:bldP spid="224" grpId="0" animBg="1"/>
      <p:bldP spid="224" grpId="1" animBg="1"/>
      <p:bldP spid="225" grpId="0" animBg="1"/>
      <p:bldP spid="225" grpId="1" animBg="1"/>
      <p:bldP spid="226" grpId="0" animBg="1"/>
      <p:bldP spid="226" grpId="1" animBg="1"/>
      <p:bldP spid="227" grpId="0" animBg="1"/>
      <p:bldP spid="227" grpId="1" animBg="1"/>
      <p:bldP spid="153" grpId="0" animBg="1"/>
      <p:bldP spid="1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38154B1-86B4-4CC2-85E0-70DAC14C7F42}"/>
              </a:ext>
            </a:extLst>
          </p:cNvPr>
          <p:cNvSpPr>
            <a:spLocks noGrp="1"/>
          </p:cNvSpPr>
          <p:nvPr>
            <p:ph type="sldNum" sz="quarter" idx="12"/>
          </p:nvPr>
        </p:nvSpPr>
        <p:spPr/>
        <p:txBody>
          <a:bodyPr/>
          <a:lstStyle/>
          <a:p>
            <a:r>
              <a:rPr lang="en-US" altLang="zh-TW" dirty="0" smtClean="0"/>
              <a:t>29</a:t>
            </a:r>
            <a:endParaRPr lang="zh-TW" altLang="en-US" dirty="0"/>
          </a:p>
        </p:txBody>
      </p:sp>
      <p:sp>
        <p:nvSpPr>
          <p:cNvPr id="5" name="標題 1">
            <a:extLst>
              <a:ext uri="{FF2B5EF4-FFF2-40B4-BE49-F238E27FC236}">
                <a16:creationId xmlns:a16="http://schemas.microsoft.com/office/drawing/2014/main" id="{D834EEAA-C2A9-4F36-AE92-C6075E6E8307}"/>
              </a:ext>
            </a:extLst>
          </p:cNvPr>
          <p:cNvSpPr txBox="1">
            <a:spLocks/>
          </p:cNvSpPr>
          <p:nvPr/>
        </p:nvSpPr>
        <p:spPr>
          <a:xfrm>
            <a:off x="1524000" y="2766219"/>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dirty="0">
                <a:latin typeface="Times New Roman" panose="02020603050405020304" pitchFamily="18" charset="0"/>
                <a:cs typeface="Times New Roman" panose="02020603050405020304" pitchFamily="18" charset="0"/>
              </a:rPr>
              <a:t>Statistical Texture Feature Approach</a:t>
            </a:r>
            <a:endParaRPr lang="zh-TW"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38442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圓角矩形 100"/>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02" name="圓角矩形 101"/>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03" name="圓角矩形 102"/>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7" name="群組 6"/>
          <p:cNvGrpSpPr/>
          <p:nvPr/>
        </p:nvGrpSpPr>
        <p:grpSpPr>
          <a:xfrm>
            <a:off x="1972848" y="2541051"/>
            <a:ext cx="8270575" cy="232673"/>
            <a:chOff x="448847" y="2541050"/>
            <a:chExt cx="8270575" cy="232673"/>
          </a:xfrm>
        </p:grpSpPr>
        <p:grpSp>
          <p:nvGrpSpPr>
            <p:cNvPr id="8" name="群組 7"/>
            <p:cNvGrpSpPr/>
            <p:nvPr/>
          </p:nvGrpSpPr>
          <p:grpSpPr>
            <a:xfrm>
              <a:off x="448847" y="2543782"/>
              <a:ext cx="546300" cy="228600"/>
              <a:chOff x="1756590" y="4797972"/>
              <a:chExt cx="546300" cy="228600"/>
            </a:xfrm>
          </p:grpSpPr>
          <p:cxnSp>
            <p:nvCxnSpPr>
              <p:cNvPr id="58" name="直線接點 57"/>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橢圓 58"/>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p:cNvGrpSpPr/>
            <p:nvPr/>
          </p:nvGrpSpPr>
          <p:grpSpPr>
            <a:xfrm>
              <a:off x="1001447" y="2543782"/>
              <a:ext cx="438300" cy="228600"/>
              <a:chOff x="1756590" y="4797972"/>
              <a:chExt cx="438300" cy="228600"/>
            </a:xfrm>
          </p:grpSpPr>
          <p:cxnSp>
            <p:nvCxnSpPr>
              <p:cNvPr id="56" name="直線接點 55"/>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 name="群組 9"/>
            <p:cNvGrpSpPr/>
            <p:nvPr/>
          </p:nvGrpSpPr>
          <p:grpSpPr>
            <a:xfrm>
              <a:off x="1452927" y="2545123"/>
              <a:ext cx="438300" cy="228600"/>
              <a:chOff x="1756590" y="4797972"/>
              <a:chExt cx="438300" cy="228600"/>
            </a:xfrm>
          </p:grpSpPr>
          <p:cxnSp>
            <p:nvCxnSpPr>
              <p:cNvPr id="54" name="直線接點 5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橢圓 5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 name="群組 10"/>
            <p:cNvGrpSpPr/>
            <p:nvPr/>
          </p:nvGrpSpPr>
          <p:grpSpPr>
            <a:xfrm>
              <a:off x="1907532" y="2541401"/>
              <a:ext cx="438300" cy="228600"/>
              <a:chOff x="1756590" y="4797972"/>
              <a:chExt cx="438300" cy="228600"/>
            </a:xfrm>
          </p:grpSpPr>
          <p:cxnSp>
            <p:nvCxnSpPr>
              <p:cNvPr id="52" name="直線接點 51"/>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3" name="橢圓 52"/>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p:cNvGrpSpPr/>
            <p:nvPr/>
          </p:nvGrpSpPr>
          <p:grpSpPr>
            <a:xfrm>
              <a:off x="2355144" y="2541401"/>
              <a:ext cx="438300" cy="228600"/>
              <a:chOff x="1756590" y="4797972"/>
              <a:chExt cx="438300" cy="228600"/>
            </a:xfrm>
          </p:grpSpPr>
          <p:cxnSp>
            <p:nvCxnSpPr>
              <p:cNvPr id="50" name="直線接點 4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1" name="橢圓 5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 name="群組 12"/>
            <p:cNvGrpSpPr/>
            <p:nvPr/>
          </p:nvGrpSpPr>
          <p:grpSpPr>
            <a:xfrm>
              <a:off x="2800624" y="2541401"/>
              <a:ext cx="438300" cy="228600"/>
              <a:chOff x="1756590" y="4797972"/>
              <a:chExt cx="438300" cy="228600"/>
            </a:xfrm>
          </p:grpSpPr>
          <p:cxnSp>
            <p:nvCxnSpPr>
              <p:cNvPr id="48" name="直線接點 4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橢圓 4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p:cNvGrpSpPr/>
            <p:nvPr/>
          </p:nvGrpSpPr>
          <p:grpSpPr>
            <a:xfrm>
              <a:off x="3255479" y="2541401"/>
              <a:ext cx="438300" cy="228600"/>
              <a:chOff x="1756590" y="4797972"/>
              <a:chExt cx="438300" cy="228600"/>
            </a:xfrm>
          </p:grpSpPr>
          <p:cxnSp>
            <p:nvCxnSpPr>
              <p:cNvPr id="46" name="直線接點 45"/>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橢圓 4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 name="群組 14"/>
            <p:cNvGrpSpPr/>
            <p:nvPr/>
          </p:nvGrpSpPr>
          <p:grpSpPr>
            <a:xfrm>
              <a:off x="3705844" y="2541401"/>
              <a:ext cx="438300" cy="228600"/>
              <a:chOff x="1756590" y="4797972"/>
              <a:chExt cx="438300" cy="228600"/>
            </a:xfrm>
          </p:grpSpPr>
          <p:cxnSp>
            <p:nvCxnSpPr>
              <p:cNvPr id="44" name="直線接點 4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5" name="橢圓 4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6" name="群組 15"/>
            <p:cNvGrpSpPr/>
            <p:nvPr/>
          </p:nvGrpSpPr>
          <p:grpSpPr>
            <a:xfrm>
              <a:off x="4153534" y="2541050"/>
              <a:ext cx="438300" cy="228600"/>
              <a:chOff x="1756590" y="4797972"/>
              <a:chExt cx="438300" cy="228600"/>
            </a:xfrm>
          </p:grpSpPr>
          <p:cxnSp>
            <p:nvCxnSpPr>
              <p:cNvPr id="42" name="直線接點 41"/>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3" name="橢圓 42"/>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p:cNvGrpSpPr/>
            <p:nvPr/>
          </p:nvGrpSpPr>
          <p:grpSpPr>
            <a:xfrm>
              <a:off x="4599701" y="2541050"/>
              <a:ext cx="546300" cy="228600"/>
              <a:chOff x="1756590" y="4797972"/>
              <a:chExt cx="546300" cy="228600"/>
            </a:xfrm>
          </p:grpSpPr>
          <p:cxnSp>
            <p:nvCxnSpPr>
              <p:cNvPr id="40" name="直線接點 39"/>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1" name="橢圓 4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5158416" y="2541050"/>
              <a:ext cx="438300" cy="228600"/>
              <a:chOff x="1756590" y="4797972"/>
              <a:chExt cx="438300" cy="228600"/>
            </a:xfrm>
          </p:grpSpPr>
          <p:cxnSp>
            <p:nvCxnSpPr>
              <p:cNvPr id="38" name="直線接點 3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p:cNvGrpSpPr/>
            <p:nvPr/>
          </p:nvGrpSpPr>
          <p:grpSpPr>
            <a:xfrm>
              <a:off x="5614838" y="2541401"/>
              <a:ext cx="438300" cy="228600"/>
              <a:chOff x="1756590" y="4797972"/>
              <a:chExt cx="438300" cy="228600"/>
            </a:xfrm>
          </p:grpSpPr>
          <p:cxnSp>
            <p:nvCxnSpPr>
              <p:cNvPr id="36" name="直線接點 35"/>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橢圓 36"/>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p:cNvGrpSpPr/>
            <p:nvPr/>
          </p:nvGrpSpPr>
          <p:grpSpPr>
            <a:xfrm>
              <a:off x="6049166" y="2541401"/>
              <a:ext cx="438300" cy="228600"/>
              <a:chOff x="1756590" y="4797972"/>
              <a:chExt cx="438300" cy="228600"/>
            </a:xfrm>
          </p:grpSpPr>
          <p:cxnSp>
            <p:nvCxnSpPr>
              <p:cNvPr id="34" name="直線接點 33"/>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橢圓 34"/>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p:cNvGrpSpPr/>
            <p:nvPr/>
          </p:nvGrpSpPr>
          <p:grpSpPr>
            <a:xfrm>
              <a:off x="6497691" y="2541401"/>
              <a:ext cx="546300" cy="228600"/>
              <a:chOff x="1756590" y="4797972"/>
              <a:chExt cx="546300" cy="228600"/>
            </a:xfrm>
          </p:grpSpPr>
          <p:cxnSp>
            <p:nvCxnSpPr>
              <p:cNvPr id="32" name="直線接點 31"/>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橢圓 3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p:cNvGrpSpPr/>
            <p:nvPr/>
          </p:nvGrpSpPr>
          <p:grpSpPr>
            <a:xfrm>
              <a:off x="7052128" y="2541401"/>
              <a:ext cx="438300" cy="228600"/>
              <a:chOff x="1756590" y="4797972"/>
              <a:chExt cx="438300" cy="228600"/>
            </a:xfrm>
          </p:grpSpPr>
          <p:cxnSp>
            <p:nvCxnSpPr>
              <p:cNvPr id="30" name="直線接點 29"/>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橢圓 30"/>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p:nvGrpSpPr>
          <p:grpSpPr>
            <a:xfrm>
              <a:off x="7495983" y="2544171"/>
              <a:ext cx="438300" cy="228600"/>
              <a:chOff x="1756590" y="4793210"/>
              <a:chExt cx="438300" cy="228600"/>
            </a:xfrm>
          </p:grpSpPr>
          <p:cxnSp>
            <p:nvCxnSpPr>
              <p:cNvPr id="28" name="直線接點 27"/>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橢圓 28"/>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 name="群組 23"/>
            <p:cNvGrpSpPr/>
            <p:nvPr/>
          </p:nvGrpSpPr>
          <p:grpSpPr>
            <a:xfrm>
              <a:off x="7944522" y="2543782"/>
              <a:ext cx="546300" cy="228600"/>
              <a:chOff x="1756590" y="4800353"/>
              <a:chExt cx="546300" cy="228600"/>
            </a:xfrm>
          </p:grpSpPr>
          <p:cxnSp>
            <p:nvCxnSpPr>
              <p:cNvPr id="26" name="直線接點 25"/>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7" name="橢圓 26"/>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 name="橢圓 2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0" name="橢圓 59"/>
          <p:cNvSpPr/>
          <p:nvPr/>
        </p:nvSpPr>
        <p:spPr>
          <a:xfrm>
            <a:off x="2035875" y="2606915"/>
            <a:ext cx="106417" cy="1064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橢圓 60"/>
          <p:cNvSpPr/>
          <p:nvPr/>
        </p:nvSpPr>
        <p:spPr>
          <a:xfrm>
            <a:off x="2588699" y="2602142"/>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圓角矩形圖說文字 79"/>
          <p:cNvSpPr/>
          <p:nvPr/>
        </p:nvSpPr>
        <p:spPr>
          <a:xfrm>
            <a:off x="1853226" y="2026394"/>
            <a:ext cx="1442380" cy="295861"/>
          </a:xfrm>
          <a:prstGeom prst="wedgeRoundRectCallout">
            <a:avLst>
              <a:gd name="adj1" fmla="val -33407"/>
              <a:gd name="adj2" fmla="val 85258"/>
              <a:gd name="adj3" fmla="val 16667"/>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1"/>
                </a:solidFill>
                <a:latin typeface="Times New Roman" panose="02020603050405020304" pitchFamily="18" charset="0"/>
                <a:cs typeface="Times New Roman" panose="02020603050405020304" pitchFamily="18" charset="0"/>
              </a:rPr>
              <a:t>Introduction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81" name="圓角矩形圖說文字 80"/>
          <p:cNvSpPr/>
          <p:nvPr/>
        </p:nvSpPr>
        <p:spPr>
          <a:xfrm>
            <a:off x="2212496" y="2028494"/>
            <a:ext cx="2586308"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Gray Level Statistics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8" name="＞形箭號 77"/>
          <p:cNvSpPr/>
          <p:nvPr/>
        </p:nvSpPr>
        <p:spPr>
          <a:xfrm rot="16200000">
            <a:off x="199436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24DE0D9B-A245-49C3-B056-B6C0B576C8DA}"/>
              </a:ext>
            </a:extLst>
          </p:cNvPr>
          <p:cNvSpPr>
            <a:spLocks noGrp="1"/>
          </p:cNvSpPr>
          <p:nvPr>
            <p:ph type="sldNum" sz="quarter" idx="12"/>
          </p:nvPr>
        </p:nvSpPr>
        <p:spPr/>
        <p:txBody>
          <a:bodyPr/>
          <a:lstStyle/>
          <a:p>
            <a:r>
              <a:rPr lang="en-US" altLang="zh-TW" dirty="0" smtClean="0"/>
              <a:t>30</a:t>
            </a:r>
            <a:endParaRPr lang="zh-TW" altLang="en-US" dirty="0"/>
          </a:p>
        </p:txBody>
      </p:sp>
    </p:spTree>
    <p:extLst>
      <p:ext uri="{BB962C8B-B14F-4D97-AF65-F5344CB8AC3E}">
        <p14:creationId xmlns:p14="http://schemas.microsoft.com/office/powerpoint/2010/main" val="29708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up)">
                                      <p:cBhvr>
                                        <p:cTn id="10" dur="500"/>
                                        <p:tgtEl>
                                          <p:spTgt spid="10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wipe(up)">
                                      <p:cBhvr>
                                        <p:cTn id="13" dur="500"/>
                                        <p:tgtEl>
                                          <p:spTgt spid="10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up)">
                                      <p:cBhvr>
                                        <p:cTn id="16" dur="500"/>
                                        <p:tgtEl>
                                          <p:spTgt spid="10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300"/>
                                        <p:tgtEl>
                                          <p:spTgt spid="60"/>
                                        </p:tgtEl>
                                      </p:cBhvr>
                                    </p:animEffect>
                                  </p:childTnLst>
                                </p:cTn>
                              </p:par>
                              <p:par>
                                <p:cTn id="20" presetID="41"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300" fill="hold"/>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23" dur="300" fill="hold"/>
                                        <p:tgtEl>
                                          <p:spTgt spid="80"/>
                                        </p:tgtEl>
                                        <p:attrNameLst>
                                          <p:attrName>ppt_y</p:attrName>
                                        </p:attrNameLst>
                                      </p:cBhvr>
                                      <p:tavLst>
                                        <p:tav tm="0">
                                          <p:val>
                                            <p:strVal val="#ppt_y"/>
                                          </p:val>
                                        </p:tav>
                                        <p:tav tm="100000">
                                          <p:val>
                                            <p:strVal val="#ppt_y"/>
                                          </p:val>
                                        </p:tav>
                                      </p:tavLst>
                                    </p:anim>
                                    <p:anim calcmode="lin" valueType="num">
                                      <p:cBhvr>
                                        <p:cTn id="24" dur="300" fill="hold"/>
                                        <p:tgtEl>
                                          <p:spTgt spid="80"/>
                                        </p:tgtEl>
                                        <p:attrNameLst>
                                          <p:attrName>ppt_h</p:attrName>
                                        </p:attrNameLst>
                                      </p:cBhvr>
                                      <p:tavLst>
                                        <p:tav tm="0">
                                          <p:val>
                                            <p:strVal val="#ppt_h/10"/>
                                          </p:val>
                                        </p:tav>
                                        <p:tav tm="50000">
                                          <p:val>
                                            <p:strVal val="#ppt_h+.01"/>
                                          </p:val>
                                        </p:tav>
                                        <p:tav tm="100000">
                                          <p:val>
                                            <p:strVal val="#ppt_h"/>
                                          </p:val>
                                        </p:tav>
                                      </p:tavLst>
                                    </p:anim>
                                    <p:anim calcmode="lin" valueType="num">
                                      <p:cBhvr>
                                        <p:cTn id="25" dur="300" fill="hold"/>
                                        <p:tgtEl>
                                          <p:spTgt spid="8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300" tmFilter="0,0; .5, 1; 1, 1"/>
                                        <p:tgtEl>
                                          <p:spTgt spid="80"/>
                                        </p:tgtEl>
                                      </p:cBhvr>
                                    </p:animEffect>
                                  </p:childTnLst>
                                </p:cTn>
                              </p:par>
                              <p:par>
                                <p:cTn id="27" presetID="37"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anim calcmode="lin" valueType="num">
                                      <p:cBhvr>
                                        <p:cTn id="30" dur="1000" fill="hold"/>
                                        <p:tgtEl>
                                          <p:spTgt spid="78"/>
                                        </p:tgtEl>
                                        <p:attrNameLst>
                                          <p:attrName>ppt_x</p:attrName>
                                        </p:attrNameLst>
                                      </p:cBhvr>
                                      <p:tavLst>
                                        <p:tav tm="0">
                                          <p:val>
                                            <p:strVal val="#ppt_x"/>
                                          </p:val>
                                        </p:tav>
                                        <p:tav tm="100000">
                                          <p:val>
                                            <p:strVal val="#ppt_x"/>
                                          </p:val>
                                        </p:tav>
                                      </p:tavLst>
                                    </p:anim>
                                    <p:anim calcmode="lin" valueType="num">
                                      <p:cBhvr>
                                        <p:cTn id="31" dur="900" decel="100000" fill="hold"/>
                                        <p:tgtEl>
                                          <p:spTgt spid="7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8"/>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80"/>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80"/>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80"/>
                                        </p:tgtEl>
                                        <p:attrNameLst>
                                          <p:attrName>ppt_y</p:attrName>
                                        </p:attrNameLst>
                                      </p:cBhvr>
                                      <p:tavLst>
                                        <p:tav tm="0">
                                          <p:val>
                                            <p:strVal val="ppt_y"/>
                                          </p:val>
                                        </p:tav>
                                        <p:tav tm="100000">
                                          <p:val>
                                            <p:strVal val="ppt_y"/>
                                          </p:val>
                                        </p:tav>
                                      </p:tavLst>
                                    </p:anim>
                                    <p:anim calcmode="lin" valueType="num">
                                      <p:cBhvr>
                                        <p:cTn id="41" dur="200"/>
                                        <p:tgtEl>
                                          <p:spTgt spid="80"/>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80"/>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80"/>
                                        </p:tgtEl>
                                      </p:cBhvr>
                                    </p:animEffect>
                                    <p:set>
                                      <p:cBhvr>
                                        <p:cTn id="44" dur="1" fill="hold">
                                          <p:stCondLst>
                                            <p:cond delay="199"/>
                                          </p:stCondLst>
                                        </p:cTn>
                                        <p:tgtEl>
                                          <p:spTgt spid="8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60"/>
                                        </p:tgtEl>
                                      </p:cBhvr>
                                    </p:animEffect>
                                    <p:set>
                                      <p:cBhvr>
                                        <p:cTn id="47" dur="1" fill="hold">
                                          <p:stCondLst>
                                            <p:cond delay="299"/>
                                          </p:stCondLst>
                                        </p:cTn>
                                        <p:tgtEl>
                                          <p:spTgt spid="60"/>
                                        </p:tgtEl>
                                        <p:attrNameLst>
                                          <p:attrName>style.visibility</p:attrName>
                                        </p:attrNameLst>
                                      </p:cBhvr>
                                      <p:to>
                                        <p:strVal val="hidden"/>
                                      </p:to>
                                    </p:set>
                                  </p:childTnLst>
                                </p:cTn>
                              </p:par>
                            </p:childTnLst>
                          </p:cTn>
                        </p:par>
                        <p:par>
                          <p:cTn id="48" fill="hold">
                            <p:stCondLst>
                              <p:cond delay="300"/>
                            </p:stCondLst>
                            <p:childTnLst>
                              <p:par>
                                <p:cTn id="49" presetID="63" presetClass="path" presetSubtype="0" decel="100000" fill="hold" grpId="1" nodeType="afterEffect">
                                  <p:stCondLst>
                                    <p:cond delay="0"/>
                                  </p:stCondLst>
                                  <p:childTnLst>
                                    <p:animMotion origin="layout" path="M 8.33333E-7 -2.59259E-6 L 0.06007 -2.59259E-6 " pathEditMode="relative" rAng="0" ptsTypes="AA">
                                      <p:cBhvr>
                                        <p:cTn id="50" dur="700" fill="hold"/>
                                        <p:tgtEl>
                                          <p:spTgt spid="78"/>
                                        </p:tgtEl>
                                        <p:attrNameLst>
                                          <p:attrName>ppt_x</p:attrName>
                                          <p:attrName>ppt_y</p:attrName>
                                        </p:attrNameLst>
                                      </p:cBhvr>
                                      <p:rCtr x="3003" y="0"/>
                                    </p:animMotion>
                                  </p:childTnLst>
                                </p:cTn>
                              </p:par>
                            </p:childTnLst>
                          </p:cTn>
                        </p:par>
                        <p:par>
                          <p:cTn id="51" fill="hold">
                            <p:stCondLst>
                              <p:cond delay="1000"/>
                            </p:stCondLst>
                            <p:childTnLst>
                              <p:par>
                                <p:cTn id="52" presetID="41" presetClass="entr" presetSubtype="0" fill="hold" grpId="0" nodeType="afterEffect">
                                  <p:stCondLst>
                                    <p:cond delay="0"/>
                                  </p:stCondLst>
                                  <p:childTnLst>
                                    <p:set>
                                      <p:cBhvr>
                                        <p:cTn id="53" dur="1" fill="hold">
                                          <p:stCondLst>
                                            <p:cond delay="0"/>
                                          </p:stCondLst>
                                        </p:cTn>
                                        <p:tgtEl>
                                          <p:spTgt spid="81"/>
                                        </p:tgtEl>
                                        <p:attrNameLst>
                                          <p:attrName>style.visibility</p:attrName>
                                        </p:attrNameLst>
                                      </p:cBhvr>
                                      <p:to>
                                        <p:strVal val="visible"/>
                                      </p:to>
                                    </p:set>
                                    <p:anim calcmode="lin" valueType="num">
                                      <p:cBhvr>
                                        <p:cTn id="54" dur="300" fill="hold"/>
                                        <p:tgtEl>
                                          <p:spTgt spid="81"/>
                                        </p:tgtEl>
                                        <p:attrNameLst>
                                          <p:attrName>ppt_x</p:attrName>
                                        </p:attrNameLst>
                                      </p:cBhvr>
                                      <p:tavLst>
                                        <p:tav tm="0">
                                          <p:val>
                                            <p:strVal val="#ppt_x"/>
                                          </p:val>
                                        </p:tav>
                                        <p:tav tm="50000">
                                          <p:val>
                                            <p:strVal val="#ppt_x+.1"/>
                                          </p:val>
                                        </p:tav>
                                        <p:tav tm="100000">
                                          <p:val>
                                            <p:strVal val="#ppt_x"/>
                                          </p:val>
                                        </p:tav>
                                      </p:tavLst>
                                    </p:anim>
                                    <p:anim calcmode="lin" valueType="num">
                                      <p:cBhvr>
                                        <p:cTn id="55" dur="300" fill="hold"/>
                                        <p:tgtEl>
                                          <p:spTgt spid="81"/>
                                        </p:tgtEl>
                                        <p:attrNameLst>
                                          <p:attrName>ppt_y</p:attrName>
                                        </p:attrNameLst>
                                      </p:cBhvr>
                                      <p:tavLst>
                                        <p:tav tm="0">
                                          <p:val>
                                            <p:strVal val="#ppt_y"/>
                                          </p:val>
                                        </p:tav>
                                        <p:tav tm="100000">
                                          <p:val>
                                            <p:strVal val="#ppt_y"/>
                                          </p:val>
                                        </p:tav>
                                      </p:tavLst>
                                    </p:anim>
                                    <p:anim calcmode="lin" valueType="num">
                                      <p:cBhvr>
                                        <p:cTn id="56" dur="300" fill="hold"/>
                                        <p:tgtEl>
                                          <p:spTgt spid="81"/>
                                        </p:tgtEl>
                                        <p:attrNameLst>
                                          <p:attrName>ppt_h</p:attrName>
                                        </p:attrNameLst>
                                      </p:cBhvr>
                                      <p:tavLst>
                                        <p:tav tm="0">
                                          <p:val>
                                            <p:strVal val="#ppt_h/10"/>
                                          </p:val>
                                        </p:tav>
                                        <p:tav tm="50000">
                                          <p:val>
                                            <p:strVal val="#ppt_h+.01"/>
                                          </p:val>
                                        </p:tav>
                                        <p:tav tm="100000">
                                          <p:val>
                                            <p:strVal val="#ppt_h"/>
                                          </p:val>
                                        </p:tav>
                                      </p:tavLst>
                                    </p:anim>
                                    <p:anim calcmode="lin" valueType="num">
                                      <p:cBhvr>
                                        <p:cTn id="57" dur="300" fill="hold"/>
                                        <p:tgtEl>
                                          <p:spTgt spid="81"/>
                                        </p:tgtEl>
                                        <p:attrNameLst>
                                          <p:attrName>ppt_w</p:attrName>
                                        </p:attrNameLst>
                                      </p:cBhvr>
                                      <p:tavLst>
                                        <p:tav tm="0">
                                          <p:val>
                                            <p:strVal val="#ppt_w/10"/>
                                          </p:val>
                                        </p:tav>
                                        <p:tav tm="50000">
                                          <p:val>
                                            <p:strVal val="#ppt_w+.01"/>
                                          </p:val>
                                        </p:tav>
                                        <p:tav tm="100000">
                                          <p:val>
                                            <p:strVal val="#ppt_w"/>
                                          </p:val>
                                        </p:tav>
                                      </p:tavLst>
                                    </p:anim>
                                    <p:animEffect transition="in" filter="fade">
                                      <p:cBhvr>
                                        <p:cTn id="58" dur="300" tmFilter="0,0; .5, 1; 1, 1"/>
                                        <p:tgtEl>
                                          <p:spTgt spid="8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300"/>
                                        <p:tgtEl>
                                          <p:spTgt spid="61"/>
                                        </p:tgtEl>
                                      </p:cBhvr>
                                    </p:animEffect>
                                  </p:childTnLst>
                                </p:cTn>
                              </p:par>
                            </p:childTnLst>
                          </p:cTn>
                        </p:par>
                        <p:par>
                          <p:cTn id="62" fill="hold">
                            <p:stCondLst>
                              <p:cond delay="1300"/>
                            </p:stCondLst>
                            <p:childTnLst>
                              <p:par>
                                <p:cTn id="63" presetID="6" presetClass="emph" presetSubtype="0" repeatCount="indefinite" accel="50000" decel="50000" autoRev="1" fill="remove" grpId="1" nodeType="afterEffect">
                                  <p:stCondLst>
                                    <p:cond delay="0"/>
                                  </p:stCondLst>
                                  <p:endCondLst>
                                    <p:cond evt="onNext" delay="0">
                                      <p:tgtEl>
                                        <p:sldTgt/>
                                      </p:tgtEl>
                                    </p:cond>
                                  </p:endCondLst>
                                  <p:childTnLst>
                                    <p:animScale>
                                      <p:cBhvr>
                                        <p:cTn id="64" dur="1000" fill="hold"/>
                                        <p:tgtEl>
                                          <p:spTgt spid="81"/>
                                        </p:tgtEl>
                                      </p:cBhvr>
                                      <p:by x="104000" y="104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03" grpId="0" animBg="1"/>
      <p:bldP spid="60" grpId="0" animBg="1"/>
      <p:bldP spid="60" grpId="1" animBg="1"/>
      <p:bldP spid="61" grpId="0" animBg="1"/>
      <p:bldP spid="80" grpId="0" animBg="1"/>
      <p:bldP spid="80" grpId="1" animBg="1"/>
      <p:bldP spid="80" grpId="2" animBg="1"/>
      <p:bldP spid="81" grpId="0" animBg="1"/>
      <p:bldP spid="81" grpId="1" animBg="1"/>
      <p:bldP spid="78" grpId="0" animBg="1"/>
      <p:bldP spid="7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First-Order Gray-Level Statistics</a:t>
            </a:r>
            <a:endParaRPr lang="zh-TW" altLang="en-US" sz="40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94643"/>
            <a:ext cx="7886700" cy="2093880"/>
          </a:xfrm>
        </p:spPr>
        <p:txBody>
          <a:bodyPr>
            <a:noAutofit/>
          </a:bodyPr>
          <a:lstStyle/>
          <a:p>
            <a:r>
              <a:rPr lang="en-US" altLang="zh-TW" sz="3200" dirty="0">
                <a:latin typeface="Times New Roman" panose="02020603050405020304" pitchFamily="18" charset="0"/>
                <a:cs typeface="Times New Roman" panose="02020603050405020304" pitchFamily="18" charset="0"/>
              </a:rPr>
              <a:t>Statistics of single pixels</a:t>
            </a:r>
          </a:p>
          <a:p>
            <a:pPr marL="0" indent="0">
              <a:buNone/>
            </a:pPr>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E.g. Histogram, mean, median, variance</a:t>
            </a:r>
          </a:p>
        </p:txBody>
      </p:sp>
      <p:sp>
        <p:nvSpPr>
          <p:cNvPr id="4" name="投影片編號版面配置區 3">
            <a:extLst>
              <a:ext uri="{FF2B5EF4-FFF2-40B4-BE49-F238E27FC236}">
                <a16:creationId xmlns:a16="http://schemas.microsoft.com/office/drawing/2014/main" id="{32708CAE-C0E4-44E5-BA99-7EC94EF2165B}"/>
              </a:ext>
            </a:extLst>
          </p:cNvPr>
          <p:cNvSpPr>
            <a:spLocks noGrp="1"/>
          </p:cNvSpPr>
          <p:nvPr>
            <p:ph type="sldNum" sz="quarter" idx="12"/>
          </p:nvPr>
        </p:nvSpPr>
        <p:spPr/>
        <p:txBody>
          <a:bodyPr/>
          <a:lstStyle/>
          <a:p>
            <a:r>
              <a:rPr lang="en-US" altLang="zh-TW" dirty="0" smtClean="0"/>
              <a:t>31</a:t>
            </a:r>
            <a:endParaRPr lang="zh-TW" altLang="en-US" dirty="0"/>
          </a:p>
        </p:txBody>
      </p:sp>
    </p:spTree>
    <p:extLst>
      <p:ext uri="{BB962C8B-B14F-4D97-AF65-F5344CB8AC3E}">
        <p14:creationId xmlns:p14="http://schemas.microsoft.com/office/powerpoint/2010/main" val="6276639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8515351"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Second-Order Gray-Level Statistics</a:t>
            </a:r>
            <a:endParaRPr lang="zh-TW" altLang="en-US" sz="40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94644"/>
            <a:ext cx="7886700" cy="4029210"/>
          </a:xfrm>
        </p:spPr>
        <p:txBody>
          <a:bodyPr>
            <a:noAutofit/>
          </a:bodyPr>
          <a:lstStyle/>
          <a:p>
            <a:r>
              <a:rPr lang="en-US" altLang="zh-TW" sz="3200" dirty="0">
                <a:latin typeface="Times New Roman" panose="02020603050405020304" pitchFamily="18" charset="0"/>
                <a:cs typeface="Times New Roman" panose="02020603050405020304" pitchFamily="18" charset="0"/>
              </a:rPr>
              <a:t>The combined statistics of gray levels of pairs of pixels in which each two pixels in a pair have a fixed relative position</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E.g. co-occurrence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spatial dependence: characterize texture by co-occurrence</a:t>
            </a:r>
          </a:p>
        </p:txBody>
      </p:sp>
      <p:sp>
        <p:nvSpPr>
          <p:cNvPr id="4" name="投影片編號版面配置區 3">
            <a:extLst>
              <a:ext uri="{FF2B5EF4-FFF2-40B4-BE49-F238E27FC236}">
                <a16:creationId xmlns:a16="http://schemas.microsoft.com/office/drawing/2014/main" id="{6584AAF7-7572-4825-9D69-DF14D802E141}"/>
              </a:ext>
            </a:extLst>
          </p:cNvPr>
          <p:cNvSpPr>
            <a:spLocks noGrp="1"/>
          </p:cNvSpPr>
          <p:nvPr>
            <p:ph type="sldNum" sz="quarter" idx="12"/>
          </p:nvPr>
        </p:nvSpPr>
        <p:spPr/>
        <p:txBody>
          <a:bodyPr/>
          <a:lstStyle/>
          <a:p>
            <a:r>
              <a:rPr lang="en-US" altLang="zh-TW" dirty="0" smtClean="0"/>
              <a:t>32</a:t>
            </a:r>
            <a:endParaRPr lang="zh-TW" altLang="en-US" dirty="0"/>
          </a:p>
        </p:txBody>
      </p:sp>
    </p:spTree>
    <p:extLst>
      <p:ext uri="{BB962C8B-B14F-4D97-AF65-F5344CB8AC3E}">
        <p14:creationId xmlns:p14="http://schemas.microsoft.com/office/powerpoint/2010/main" val="2127483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49" y="1690689"/>
            <a:ext cx="8376455" cy="4630850"/>
          </a:xfrm>
        </p:spPr>
        <p:txBody>
          <a:bodyPr>
            <a:noAutofit/>
          </a:bodyPr>
          <a:lstStyle/>
          <a:p>
            <a:r>
              <a:rPr lang="en-US" altLang="zh-TW" sz="3200" dirty="0">
                <a:latin typeface="Times New Roman" panose="02020603050405020304" pitchFamily="18" charset="0"/>
                <a:cs typeface="Times New Roman" panose="02020603050405020304" pitchFamily="18" charset="0"/>
              </a:rPr>
              <a:t>The gray level co-occurrence can be specified in a matrix of relative frequencies </a:t>
            </a:r>
            <a:r>
              <a:rPr lang="en-US" altLang="zh-TW" sz="3200" i="1" dirty="0">
                <a:latin typeface="Times New Roman" panose="02020603050405020304" pitchFamily="18" charset="0"/>
                <a:cs typeface="Times New Roman" panose="02020603050405020304" pitchFamily="18" charset="0"/>
              </a:rPr>
              <a:t>Pij </a:t>
            </a:r>
            <a:r>
              <a:rPr lang="en-US" altLang="zh-TW" sz="3200" dirty="0">
                <a:latin typeface="Times New Roman" panose="02020603050405020304" pitchFamily="18" charset="0"/>
                <a:cs typeface="Times New Roman" panose="02020603050405020304" pitchFamily="18" charset="0"/>
              </a:rPr>
              <a:t>with which two neighboring pixels separated by distance </a:t>
            </a:r>
            <a:r>
              <a:rPr lang="en-US" altLang="zh-TW" sz="3200" i="1" dirty="0">
                <a:latin typeface="Times New Roman" panose="02020603050405020304" pitchFamily="18" charset="0"/>
                <a:cs typeface="Times New Roman" panose="02020603050405020304" pitchFamily="18" charset="0"/>
              </a:rPr>
              <a:t>d </a:t>
            </a:r>
            <a:r>
              <a:rPr lang="en-US" altLang="zh-TW" sz="3200" dirty="0">
                <a:latin typeface="Times New Roman" panose="02020603050405020304" pitchFamily="18" charset="0"/>
                <a:cs typeface="Times New Roman" panose="02020603050405020304" pitchFamily="18" charset="0"/>
              </a:rPr>
              <a:t>occur on the image, one with gray level </a:t>
            </a:r>
            <a:r>
              <a:rPr lang="en-US" altLang="zh-TW" sz="3200" i="1" dirty="0">
                <a:latin typeface="Times New Roman" panose="02020603050405020304" pitchFamily="18" charset="0"/>
                <a:cs typeface="Times New Roman" panose="02020603050405020304" pitchFamily="18" charset="0"/>
              </a:rPr>
              <a:t>i </a:t>
            </a:r>
            <a:r>
              <a:rPr lang="en-US" altLang="zh-TW" sz="3200" dirty="0">
                <a:latin typeface="Times New Roman" panose="02020603050405020304" pitchFamily="18" charset="0"/>
                <a:cs typeface="Times New Roman" panose="02020603050405020304" pitchFamily="18" charset="0"/>
              </a:rPr>
              <a:t>and the other with gray level </a:t>
            </a:r>
            <a:r>
              <a:rPr lang="en-US" altLang="zh-TW" sz="3200" i="1" dirty="0">
                <a:latin typeface="Times New Roman" panose="02020603050405020304" pitchFamily="18" charset="0"/>
                <a:cs typeface="Times New Roman" panose="02020603050405020304" pitchFamily="18" charset="0"/>
              </a:rPr>
              <a:t>j </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Symmetric matrix</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Function of angle and distance between pixels</a:t>
            </a:r>
            <a:endParaRPr lang="en-US" altLang="zh-TW" sz="3200" i="1"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889264A1-DCFC-4F7A-BABB-F1718893F20C}"/>
              </a:ext>
            </a:extLst>
          </p:cNvPr>
          <p:cNvSpPr>
            <a:spLocks noGrp="1"/>
          </p:cNvSpPr>
          <p:nvPr>
            <p:ph type="sldNum" sz="quarter" idx="12"/>
          </p:nvPr>
        </p:nvSpPr>
        <p:spPr/>
        <p:txBody>
          <a:bodyPr/>
          <a:lstStyle/>
          <a:p>
            <a:r>
              <a:rPr lang="en-US" altLang="zh-TW" dirty="0" smtClean="0"/>
              <a:t>33</a:t>
            </a:r>
            <a:endParaRPr lang="zh-TW" altLang="en-US" dirty="0"/>
          </a:p>
        </p:txBody>
      </p:sp>
    </p:spTree>
    <p:extLst>
      <p:ext uri="{BB962C8B-B14F-4D97-AF65-F5344CB8AC3E}">
        <p14:creationId xmlns:p14="http://schemas.microsoft.com/office/powerpoint/2010/main" val="1348969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5" name="內容版面配置區 4"/>
          <p:cNvGraphicFramePr>
            <a:graphicFrameLocks noGrp="1"/>
          </p:cNvGraphicFramePr>
          <p:nvPr>
            <p:ph idx="1"/>
            <p:extLst/>
          </p:nvPr>
        </p:nvGraphicFramePr>
        <p:xfrm>
          <a:off x="3652419" y="1599428"/>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7" name="文字方塊 6"/>
              <p:cNvSpPr txBox="1"/>
              <p:nvPr/>
            </p:nvSpPr>
            <p:spPr>
              <a:xfrm>
                <a:off x="2583636" y="3419934"/>
                <a:ext cx="6450933" cy="3540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𝑅</m:t>
                          </m:r>
                        </m:e>
                        <m:sub>
                          <m:r>
                            <a:rPr lang="en-US" altLang="zh-TW" sz="2000" i="1">
                              <a:latin typeface="Cambria Math" panose="02040503050406030204" pitchFamily="18" charset="0"/>
                            </a:rPr>
                            <m:t>𝐻</m:t>
                          </m:r>
                        </m:sub>
                      </m:sSub>
                      <m:r>
                        <a:rPr lang="en-US" altLang="zh-TW" sz="2000" i="1">
                          <a:latin typeface="Cambria Math" panose="02040503050406030204" pitchFamily="18" charset="0"/>
                        </a:rPr>
                        <m:t>=</m:t>
                      </m:r>
                      <m:d>
                        <m:dPr>
                          <m:begChr m:val="{"/>
                          <m:endChr m:val="|"/>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𝑘</m:t>
                                  </m:r>
                                  <m:r>
                                    <a:rPr lang="en-US" altLang="zh-TW" sz="2000" i="1">
                                      <a:latin typeface="Cambria Math" panose="02040503050406030204" pitchFamily="18" charset="0"/>
                                    </a:rPr>
                                    <m:t>,</m:t>
                                  </m:r>
                                  <m:r>
                                    <a:rPr lang="en-US" altLang="zh-TW" sz="2000" i="1">
                                      <a:latin typeface="Cambria Math" panose="02040503050406030204" pitchFamily="18" charset="0"/>
                                    </a:rPr>
                                    <m:t>𝑙</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𝑚</m:t>
                                  </m:r>
                                  <m:r>
                                    <a:rPr lang="en-US" altLang="zh-TW" sz="2000" i="1">
                                      <a:latin typeface="Cambria Math" panose="02040503050406030204" pitchFamily="18" charset="0"/>
                                    </a:rPr>
                                    <m:t>,</m:t>
                                  </m:r>
                                  <m:r>
                                    <a:rPr lang="en-US" altLang="zh-TW" sz="2000" i="1">
                                      <a:latin typeface="Cambria Math" panose="02040503050406030204" pitchFamily="18" charset="0"/>
                                    </a:rPr>
                                    <m:t>𝑛</m:t>
                                  </m:r>
                                </m:e>
                              </m:d>
                            </m:e>
                          </m:d>
                          <m:r>
                            <a:rPr lang="en-US" altLang="zh-TW" sz="2000" i="1">
                              <a:latin typeface="Cambria Math" panose="02040503050406030204" pitchFamily="18" charset="0"/>
                              <a:ea typeface="Cambria Math" panose="02040503050406030204" pitchFamily="18" charset="0"/>
                            </a:rPr>
                            <m:t>∈</m:t>
                          </m:r>
                          <m:d>
                            <m:dPr>
                              <m:ctrlPr>
                                <a:rPr lang="en-US" altLang="zh-TW" sz="2000" i="1">
                                  <a:latin typeface="Cambria Math" panose="02040503050406030204" pitchFamily="18" charset="0"/>
                                  <a:ea typeface="Cambria Math" panose="02040503050406030204" pitchFamily="18" charset="0"/>
                                </a:rPr>
                              </m:ctrlPr>
                            </m:dPr>
                            <m:e>
                              <m:sSub>
                                <m:sSubPr>
                                  <m:ctrlPr>
                                    <a:rPr lang="en-US" altLang="zh-TW" sz="2000" i="1">
                                      <a:latin typeface="Cambria Math" panose="02040503050406030204" pitchFamily="18" charset="0"/>
                                      <a:ea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𝐿</m:t>
                                  </m:r>
                                </m:e>
                                <m:sub>
                                  <m:r>
                                    <a:rPr lang="en-US" altLang="zh-TW" sz="2000" i="1">
                                      <a:latin typeface="Cambria Math" panose="02040503050406030204" pitchFamily="18" charset="0"/>
                                      <a:ea typeface="Cambria Math" panose="02040503050406030204" pitchFamily="18" charset="0"/>
                                    </a:rPr>
                                    <m:t>𝑦</m:t>
                                  </m:r>
                                </m:sub>
                              </m:sSub>
                              <m:r>
                                <a:rPr lang="en-US" altLang="zh-TW" sz="2000" i="1">
                                  <a:latin typeface="Cambria Math" panose="02040503050406030204" pitchFamily="18" charset="0"/>
                                  <a:ea typeface="Cambria Math" panose="02040503050406030204" pitchFamily="18" charset="0"/>
                                </a:rPr>
                                <m:t>×</m:t>
                              </m:r>
                              <m:sSub>
                                <m:sSubPr>
                                  <m:ctrlPr>
                                    <a:rPr lang="en-US" altLang="zh-TW" sz="2000" i="1">
                                      <a:latin typeface="Cambria Math" panose="02040503050406030204" pitchFamily="18" charset="0"/>
                                      <a:ea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𝐿</m:t>
                                  </m:r>
                                </m:e>
                                <m:sub>
                                  <m:r>
                                    <a:rPr lang="en-US" altLang="zh-TW" sz="2000" i="1">
                                      <a:latin typeface="Cambria Math" panose="02040503050406030204" pitchFamily="18" charset="0"/>
                                      <a:ea typeface="Cambria Math" panose="02040503050406030204" pitchFamily="18" charset="0"/>
                                    </a:rPr>
                                    <m:t>𝑥</m:t>
                                  </m:r>
                                </m:sub>
                              </m:sSub>
                            </m:e>
                          </m:d>
                          <m:r>
                            <a:rPr lang="en-US" altLang="zh-TW" sz="2000" i="1">
                              <a:latin typeface="Cambria Math" panose="02040503050406030204" pitchFamily="18" charset="0"/>
                              <a:ea typeface="Cambria Math" panose="02040503050406030204" pitchFamily="18" charset="0"/>
                            </a:rPr>
                            <m:t> </m:t>
                          </m:r>
                        </m:e>
                      </m:d>
                      <m:r>
                        <a:rPr lang="en-US" altLang="zh-TW" sz="2000" i="1">
                          <a:latin typeface="Cambria Math" panose="02040503050406030204" pitchFamily="18" charset="0"/>
                          <a:ea typeface="Cambria Math" panose="02040503050406030204" pitchFamily="18" charset="0"/>
                        </a:rPr>
                        <m:t> </m:t>
                      </m:r>
                      <m:r>
                        <a:rPr lang="en-US" altLang="zh-TW" sz="2000" i="1">
                          <a:latin typeface="Cambria Math" panose="02040503050406030204" pitchFamily="18" charset="0"/>
                          <a:ea typeface="Cambria Math" panose="02040503050406030204" pitchFamily="18" charset="0"/>
                        </a:rPr>
                        <m:t>𝑘</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𝑚</m:t>
                      </m:r>
                      <m:r>
                        <a:rPr lang="en-US" altLang="zh-TW" sz="2000" i="1">
                          <a:latin typeface="Cambria Math" panose="02040503050406030204" pitchFamily="18" charset="0"/>
                          <a:ea typeface="Cambria Math" panose="02040503050406030204" pitchFamily="18" charset="0"/>
                        </a:rPr>
                        <m:t>=0,</m:t>
                      </m:r>
                      <m:d>
                        <m:dPr>
                          <m:begChr m:val="|"/>
                          <m:endChr m:val="|"/>
                          <m:ctrlPr>
                            <a:rPr lang="en-US" altLang="zh-TW" sz="2000" i="1">
                              <a:latin typeface="Cambria Math" panose="02040503050406030204" pitchFamily="18" charset="0"/>
                              <a:ea typeface="Cambria Math" panose="02040503050406030204" pitchFamily="18" charset="0"/>
                            </a:rPr>
                          </m:ctrlPr>
                        </m:dPr>
                        <m:e>
                          <m:r>
                            <a:rPr lang="en-US" altLang="zh-TW" sz="2000" i="1">
                              <a:latin typeface="Cambria Math" panose="02040503050406030204" pitchFamily="18" charset="0"/>
                              <a:ea typeface="Cambria Math" panose="02040503050406030204" pitchFamily="18" charset="0"/>
                            </a:rPr>
                            <m:t>𝑙</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𝑛</m:t>
                          </m:r>
                        </m:e>
                      </m:d>
                      <m:r>
                        <a:rPr lang="en-US" altLang="zh-TW" sz="2000" i="1">
                          <a:latin typeface="Cambria Math" panose="02040503050406030204" pitchFamily="18" charset="0"/>
                          <a:ea typeface="Cambria Math" panose="02040503050406030204" pitchFamily="18" charset="0"/>
                        </a:rPr>
                        <m:t>=1</m:t>
                      </m:r>
                      <m:r>
                        <a:rPr lang="en-US" altLang="zh-TW" sz="2000" i="1">
                          <a:latin typeface="Cambria Math" panose="02040503050406030204" pitchFamily="18" charset="0"/>
                        </a:rPr>
                        <m:t>}</m:t>
                      </m:r>
                    </m:oMath>
                  </m:oMathPara>
                </a14:m>
                <a:endParaRPr lang="zh-TW" altLang="en-US" sz="20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83636" y="3419934"/>
                <a:ext cx="6450933" cy="354071"/>
              </a:xfrm>
              <a:prstGeom prst="rect">
                <a:avLst/>
              </a:prstGeom>
              <a:blipFill>
                <a:blip r:embed="rId3"/>
                <a:stretch>
                  <a:fillRect l="-473" r="-945" b="-241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2481263" y="3913388"/>
                <a:ext cx="7496332" cy="20844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000" i="1">
                          <a:latin typeface="Cambria Math" panose="02040503050406030204" pitchFamily="18" charset="0"/>
                        </a:rPr>
                        <m:t>={ </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1,1</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1,2</m:t>
                              </m:r>
                            </m:e>
                          </m:d>
                        </m:e>
                      </m:d>
                      <m:r>
                        <a:rPr lang="en-US" altLang="zh-TW" sz="2000" i="1">
                          <a:latin typeface="Cambria Math" panose="02040503050406030204" pitchFamily="18" charset="0"/>
                        </a:rPr>
                        <m:t>,</m:t>
                      </m:r>
                    </m:oMath>
                  </m:oMathPara>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1,4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1,3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2,1</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2,4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2,3</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3,1</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3,2</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3,4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3,3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4,1</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4,1</m:t>
                            </m:r>
                          </m:e>
                        </m:d>
                      </m:e>
                    </m:d>
                    <m:r>
                      <a:rPr lang="en-US" altLang="zh-TW" sz="2000" i="1">
                        <a:latin typeface="Cambria Math" panose="02040503050406030204" pitchFamily="18" charset="0"/>
                      </a:rPr>
                      <m:t>,</m:t>
                    </m:r>
                  </m:oMath>
                </a14:m>
                <a:endParaRPr lang="en-US" altLang="zh-TW" sz="2000" i="1" dirty="0">
                  <a:latin typeface="Cambria Math" panose="02040503050406030204" pitchFamily="18" charset="0"/>
                </a:endParaRPr>
              </a:p>
              <a:p>
                <a:r>
                  <a:rPr lang="en-US" altLang="zh-TW" sz="2000" dirty="0"/>
                  <a:t>                 </a:t>
                </a:r>
                <a14:m>
                  <m:oMath xmlns:m="http://schemas.openxmlformats.org/officeDocument/2006/math">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4,2</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4,4</m:t>
                            </m:r>
                          </m:e>
                        </m:d>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d>
                          <m:dPr>
                            <m:ctrlPr>
                              <a:rPr lang="en-US" altLang="zh-TW" sz="2000" i="1">
                                <a:latin typeface="Cambria Math" panose="02040503050406030204" pitchFamily="18" charset="0"/>
                              </a:rPr>
                            </m:ctrlPr>
                          </m:dPr>
                          <m:e>
                            <m:r>
                              <a:rPr lang="en-US" altLang="zh-TW" sz="2000" i="1">
                                <a:latin typeface="Cambria Math" panose="02040503050406030204" pitchFamily="18" charset="0"/>
                              </a:rPr>
                              <m:t>4,4</m:t>
                            </m:r>
                          </m:e>
                        </m:d>
                        <m:r>
                          <a:rPr lang="en-US" altLang="zh-TW" sz="2000" i="1">
                            <a:latin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4,3</m:t>
                            </m:r>
                          </m:e>
                        </m:d>
                      </m:e>
                    </m:d>
                    <m:r>
                      <a:rPr lang="en-US" altLang="zh-TW" sz="2000" i="1">
                        <a:latin typeface="Cambria Math" panose="02040503050406030204" pitchFamily="18" charset="0"/>
                      </a:rPr>
                      <m:t> }</m:t>
                    </m:r>
                  </m:oMath>
                </a14:m>
                <a:endParaRPr lang="zh-TW" altLang="en-US" sz="20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2481263" y="3913388"/>
                <a:ext cx="7496332" cy="2084417"/>
              </a:xfrm>
              <a:prstGeom prst="rect">
                <a:avLst/>
              </a:prstGeom>
              <a:blipFill>
                <a:blip r:embed="rId4"/>
                <a:stretch>
                  <a:fillRect b="-3509"/>
                </a:stretch>
              </a:blipFill>
            </p:spPr>
            <p:txBody>
              <a:bodyPr/>
              <a:lstStyle/>
              <a:p>
                <a:r>
                  <a:rPr lang="zh-TW" altLang="en-US">
                    <a:noFill/>
                  </a:rPr>
                  <a:t> </a:t>
                </a:r>
              </a:p>
            </p:txBody>
          </p:sp>
        </mc:Fallback>
      </mc:AlternateContent>
      <p:sp>
        <p:nvSpPr>
          <p:cNvPr id="3" name="文字方塊 2"/>
          <p:cNvSpPr txBox="1"/>
          <p:nvPr/>
        </p:nvSpPr>
        <p:spPr>
          <a:xfrm>
            <a:off x="2415936" y="6137187"/>
            <a:ext cx="7233968" cy="369332"/>
          </a:xfrm>
          <a:prstGeom prst="rect">
            <a:avLst/>
          </a:prstGeom>
          <a:noFill/>
        </p:spPr>
        <p:txBody>
          <a:bodyPr wrap="none" rtlCol="0">
            <a:spAutoFit/>
          </a:bodyPr>
          <a:lstStyle/>
          <a:p>
            <a:r>
              <a:rPr lang="en-US" altLang="zh-TW" dirty="0"/>
              <a:t>The set of all distance-1 horizontal neighbor resolution cells on a 4x4 image.</a:t>
            </a:r>
            <a:endParaRPr lang="zh-TW" altLang="en-US" dirty="0"/>
          </a:p>
        </p:txBody>
      </p:sp>
      <p:sp>
        <p:nvSpPr>
          <p:cNvPr id="4" name="投影片編號版面配置區 3">
            <a:extLst>
              <a:ext uri="{FF2B5EF4-FFF2-40B4-BE49-F238E27FC236}">
                <a16:creationId xmlns:a16="http://schemas.microsoft.com/office/drawing/2014/main" id="{7BFE399B-68B0-424D-9DDA-C3E712C638CF}"/>
              </a:ext>
            </a:extLst>
          </p:cNvPr>
          <p:cNvSpPr>
            <a:spLocks noGrp="1"/>
          </p:cNvSpPr>
          <p:nvPr>
            <p:ph type="sldNum" sz="quarter" idx="12"/>
          </p:nvPr>
        </p:nvSpPr>
        <p:spPr/>
        <p:txBody>
          <a:bodyPr/>
          <a:lstStyle/>
          <a:p>
            <a:r>
              <a:rPr lang="en-US" altLang="zh-TW" dirty="0" smtClean="0"/>
              <a:t>34</a:t>
            </a:r>
            <a:endParaRPr lang="zh-TW" altLang="en-US" dirty="0"/>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527FC2A-797C-4E9F-B9AD-996237AB7AC9}"/>
                  </a:ext>
                </a:extLst>
              </p:cNvPr>
              <p:cNvSpPr txBox="1"/>
              <p:nvPr/>
            </p:nvSpPr>
            <p:spPr>
              <a:xfrm>
                <a:off x="7265878" y="1501212"/>
                <a:ext cx="1687513" cy="1776255"/>
              </a:xfrm>
              <a:prstGeom prst="rect">
                <a:avLst/>
              </a:prstGeom>
              <a:noFill/>
            </p:spPr>
            <p:txBody>
              <a:bodyPr wrap="none" rtlCol="0">
                <a:spAutoFit/>
              </a:bodyPr>
              <a:lstStyle/>
              <a:p>
                <a:r>
                  <a:rPr lang="en-US" altLang="zh-TW" dirty="0"/>
                  <a:t> D=1</a:t>
                </a:r>
              </a:p>
              <a:p>
                <a:r>
                  <a:rPr lang="en-US" altLang="zh-TW" dirty="0"/>
                  <a:t> Angle = 0</a:t>
                </a:r>
                <a14:m>
                  <m:oMath xmlns:m="http://schemas.openxmlformats.org/officeDocument/2006/math">
                    <m:r>
                      <a:rPr lang="en-US" altLang="zh-TW" i="1" dirty="0">
                        <a:latin typeface="Cambria Math" panose="02040503050406030204" pitchFamily="18" charset="0"/>
                      </a:rPr>
                      <m:t>°</m:t>
                    </m:r>
                  </m:oMath>
                </a14:m>
                <a:endParaRPr lang="en-US" altLang="zh-TW" dirty="0"/>
              </a:p>
              <a:p>
                <a:endParaRPr lang="en-US" altLang="zh-TW" dirty="0"/>
              </a:p>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en-US" altLang="zh-TW" dirty="0"/>
              </a:p>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a:p>
                <a:endParaRPr lang="zh-TW" altLang="en-US" dirty="0"/>
              </a:p>
            </p:txBody>
          </p:sp>
        </mc:Choice>
        <mc:Fallback xmlns="">
          <p:sp>
            <p:nvSpPr>
              <p:cNvPr id="9" name="文字方塊 8">
                <a:extLst>
                  <a:ext uri="{FF2B5EF4-FFF2-40B4-BE49-F238E27FC236}">
                    <a16:creationId xmlns:a16="http://schemas.microsoft.com/office/drawing/2014/main" id="{3527FC2A-797C-4E9F-B9AD-996237AB7AC9}"/>
                  </a:ext>
                </a:extLst>
              </p:cNvPr>
              <p:cNvSpPr txBox="1">
                <a:spLocks noRot="1" noChangeAspect="1" noMove="1" noResize="1" noEditPoints="1" noAdjustHandles="1" noChangeArrowheads="1" noChangeShapeType="1" noTextEdit="1"/>
              </p:cNvSpPr>
              <p:nvPr/>
            </p:nvSpPr>
            <p:spPr>
              <a:xfrm>
                <a:off x="7265878" y="1501212"/>
                <a:ext cx="1687513" cy="1776255"/>
              </a:xfrm>
              <a:prstGeom prst="rect">
                <a:avLst/>
              </a:prstGeom>
              <a:blipFill>
                <a:blip r:embed="rId5"/>
                <a:stretch>
                  <a:fillRect t="-171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90225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49" y="3307945"/>
                <a:ext cx="8334048" cy="3066234"/>
              </a:xfrm>
            </p:spPr>
            <p:txBody>
              <a:bodyPr>
                <a:normAutofit/>
              </a:bodyPr>
              <a:lstStyle/>
              <a:p>
                <a:r>
                  <a:rPr lang="en-US" altLang="zh-TW" sz="3200" dirty="0">
                    <a:latin typeface="Times New Roman" panose="02020603050405020304" pitchFamily="18" charset="0"/>
                    <a:cs typeface="Times New Roman" panose="02020603050405020304" pitchFamily="18" charset="0"/>
                  </a:rPr>
                  <a:t>Probability of horizontal,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0°)=#</m:t>
                      </m:r>
                      <m:d>
                        <m:dPr>
                          <m:begChr m:val="{"/>
                          <m:endChr m:val="|"/>
                          <m:ctrlPr>
                            <a:rPr lang="en-US" altLang="zh-TW" sz="1800" i="1" dirty="0">
                              <a:latin typeface="Cambria Math" panose="02040503050406030204" pitchFamily="18" charset="0"/>
                            </a:rPr>
                          </m:ctrlPr>
                        </m:dPr>
                        <m:e>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e>
                              </m:d>
                              <m:r>
                                <a:rPr lang="en-US" altLang="zh-TW" sz="1800" i="1" dirty="0">
                                  <a:latin typeface="Cambria Math" panose="02040503050406030204" pitchFamily="18" charset="0"/>
                                </a:rPr>
                                <m:t>,</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e>
                              </m:d>
                            </m:e>
                          </m:d>
                          <m:r>
                            <a:rPr lang="en-US" altLang="zh-TW" sz="1800" i="1" dirty="0">
                              <a:latin typeface="Cambria Math" panose="02040503050406030204" pitchFamily="18" charset="0"/>
                            </a:rPr>
                            <m:t> </m:t>
                          </m:r>
                        </m:e>
                      </m:d>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=0,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i="1" dirty="0"/>
              </a:p>
              <a:p>
                <a:pPr>
                  <a:buFont typeface="Wingdings" panose="05000000000000000000" pitchFamily="2" charset="2"/>
                  <a:buNone/>
                </a:pPr>
                <a:endParaRPr lang="en-US" altLang="zh-TW" sz="1800" dirty="0"/>
              </a:p>
              <a:p>
                <a:r>
                  <a:rPr lang="en-US" altLang="zh-TW" sz="3200" dirty="0">
                    <a:latin typeface="Times New Roman" panose="02020603050405020304" pitchFamily="18" charset="0"/>
                    <a:cs typeface="Times New Roman" panose="02020603050405020304" pitchFamily="18" charset="0"/>
                  </a:rPr>
                  <a:t>Probability of 45°,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 </m:t>
                      </m:r>
                      <m:r>
                        <a:rPr lang="en-US" altLang="zh-TW" sz="1800" i="1" dirty="0">
                          <a:latin typeface="Cambria Math" panose="02040503050406030204" pitchFamily="18" charset="0"/>
                        </a:rPr>
                        <m:t>𝑑</m:t>
                      </m:r>
                      <m:r>
                        <a:rPr lang="en-US" altLang="zh-TW" sz="1800" i="1" dirty="0">
                          <a:latin typeface="Cambria Math" panose="02040503050406030204" pitchFamily="18" charset="0"/>
                        </a:rPr>
                        <m:t>, 45°)=#{[(</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 (</m:t>
                      </m:r>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r>
                        <a:rPr lang="en-US" altLang="zh-TW" sz="1800" i="1" dirty="0">
                          <a:latin typeface="Cambria Math" panose="02040503050406030204" pitchFamily="18" charset="0"/>
                        </a:rPr>
                        <m:t>)] |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49" y="3307945"/>
                <a:ext cx="8334048" cy="3066234"/>
              </a:xfrm>
              <a:blipFill>
                <a:blip r:embed="rId3"/>
                <a:stretch>
                  <a:fillRect l="-1683" t="-4374" r="-73"/>
                </a:stretch>
              </a:blipFill>
            </p:spPr>
            <p:txBody>
              <a:bodyPr/>
              <a:lstStyle/>
              <a:p>
                <a:r>
                  <a:rPr lang="zh-TW" altLang="en-US">
                    <a:noFill/>
                  </a:rPr>
                  <a:t> </a:t>
                </a:r>
              </a:p>
            </p:txBody>
          </p:sp>
        </mc:Fallback>
      </mc:AlternateContent>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17" name="內容版面配置區 4"/>
          <p:cNvGraphicFramePr>
            <a:graphicFrameLocks/>
          </p:cNvGraphicFramePr>
          <p:nvPr>
            <p:extLst/>
          </p:nvPr>
        </p:nvGraphicFramePr>
        <p:xfrm>
          <a:off x="3652419" y="1599428"/>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8" name="文字方塊 17"/>
              <p:cNvSpPr txBox="1"/>
              <p:nvPr/>
            </p:nvSpPr>
            <p:spPr>
              <a:xfrm>
                <a:off x="7156798" y="2458553"/>
                <a:ext cx="1434752"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7156798" y="2458553"/>
                <a:ext cx="1434752" cy="298928"/>
              </a:xfrm>
              <a:prstGeom prst="rect">
                <a:avLst/>
              </a:prstGeom>
              <a:blipFill>
                <a:blip r:embed="rId4"/>
                <a:stretch>
                  <a:fillRect l="-3404" b="-204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7156798" y="2027835"/>
                <a:ext cx="14271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7156798" y="2027835"/>
                <a:ext cx="1427122" cy="276999"/>
              </a:xfrm>
              <a:prstGeom prst="rect">
                <a:avLst/>
              </a:prstGeom>
              <a:blipFill>
                <a:blip r:embed="rId5"/>
                <a:stretch>
                  <a:fillRect l="-3419" b="-11111"/>
                </a:stretch>
              </a:blipFill>
            </p:spPr>
            <p:txBody>
              <a:bodyPr/>
              <a:lstStyle/>
              <a:p>
                <a:r>
                  <a:rPr lang="zh-TW" altLang="en-US">
                    <a:noFill/>
                  </a:rPr>
                  <a:t> </a:t>
                </a:r>
              </a:p>
            </p:txBody>
          </p:sp>
        </mc:Fallback>
      </mc:AlternateContent>
      <p:grpSp>
        <p:nvGrpSpPr>
          <p:cNvPr id="21" name="群組 20"/>
          <p:cNvGrpSpPr/>
          <p:nvPr/>
        </p:nvGrpSpPr>
        <p:grpSpPr>
          <a:xfrm>
            <a:off x="2202657" y="2281670"/>
            <a:ext cx="1213944" cy="117445"/>
            <a:chOff x="709449" y="2285740"/>
            <a:chExt cx="1213944" cy="117445"/>
          </a:xfrm>
        </p:grpSpPr>
        <p:sp>
          <p:nvSpPr>
            <p:cNvPr id="9" name="向右箭號 8"/>
            <p:cNvSpPr/>
            <p:nvPr/>
          </p:nvSpPr>
          <p:spPr>
            <a:xfrm>
              <a:off x="1316421" y="2285740"/>
              <a:ext cx="606972" cy="11744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flipH="1">
              <a:off x="709449" y="2285740"/>
              <a:ext cx="606972" cy="11744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投影片編號版面配置區 3">
            <a:extLst>
              <a:ext uri="{FF2B5EF4-FFF2-40B4-BE49-F238E27FC236}">
                <a16:creationId xmlns:a16="http://schemas.microsoft.com/office/drawing/2014/main" id="{98408024-2310-49CC-8808-00E7E47DE3E4}"/>
              </a:ext>
            </a:extLst>
          </p:cNvPr>
          <p:cNvSpPr>
            <a:spLocks noGrp="1"/>
          </p:cNvSpPr>
          <p:nvPr>
            <p:ph type="sldNum" sz="quarter" idx="12"/>
          </p:nvPr>
        </p:nvSpPr>
        <p:spPr/>
        <p:txBody>
          <a:bodyPr/>
          <a:lstStyle/>
          <a:p>
            <a:r>
              <a:rPr lang="en-US" altLang="zh-TW" dirty="0" smtClean="0"/>
              <a:t>35</a:t>
            </a:r>
            <a:endParaRPr lang="zh-TW" altLang="en-US" dirty="0"/>
          </a:p>
        </p:txBody>
      </p:sp>
    </p:spTree>
    <p:extLst>
      <p:ext uri="{BB962C8B-B14F-4D97-AF65-F5344CB8AC3E}">
        <p14:creationId xmlns:p14="http://schemas.microsoft.com/office/powerpoint/2010/main" val="42690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3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300"/>
                                        <p:tgtEl>
                                          <p:spTgt spid="3">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300"/>
                                        <p:tgtEl>
                                          <p:spTgt spid="3">
                                            <p:txEl>
                                              <p:pRg st="6" end="6"/>
                                            </p:txEl>
                                          </p:spTgt>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800" fill="hold"/>
                                        <p:tgtEl>
                                          <p:spTgt spid="21"/>
                                        </p:tgtEl>
                                        <p:attrNameLst>
                                          <p:attrName>ppt_w</p:attrName>
                                        </p:attrNameLst>
                                      </p:cBhvr>
                                      <p:tavLst>
                                        <p:tav tm="0">
                                          <p:val>
                                            <p:fltVal val="0"/>
                                          </p:val>
                                        </p:tav>
                                        <p:tav tm="100000">
                                          <p:val>
                                            <p:strVal val="#ppt_w"/>
                                          </p:val>
                                        </p:tav>
                                      </p:tavLst>
                                    </p:anim>
                                    <p:anim calcmode="lin" valueType="num">
                                      <p:cBhvr>
                                        <p:cTn id="20" dur="800" fill="hold"/>
                                        <p:tgtEl>
                                          <p:spTgt spid="21"/>
                                        </p:tgtEl>
                                        <p:attrNameLst>
                                          <p:attrName>ppt_h</p:attrName>
                                        </p:attrNameLst>
                                      </p:cBhvr>
                                      <p:tavLst>
                                        <p:tav tm="0">
                                          <p:val>
                                            <p:fltVal val="0"/>
                                          </p:val>
                                        </p:tav>
                                        <p:tav tm="100000">
                                          <p:val>
                                            <p:strVal val="#ppt_h"/>
                                          </p:val>
                                        </p:tav>
                                      </p:tavLst>
                                    </p:anim>
                                    <p:anim calcmode="lin" valueType="num">
                                      <p:cBhvr>
                                        <p:cTn id="21" dur="800" fill="hold"/>
                                        <p:tgtEl>
                                          <p:spTgt spid="21"/>
                                        </p:tgtEl>
                                        <p:attrNameLst>
                                          <p:attrName>style.rotation</p:attrName>
                                        </p:attrNameLst>
                                      </p:cBhvr>
                                      <p:tavLst>
                                        <p:tav tm="0">
                                          <p:val>
                                            <p:fltVal val="360"/>
                                          </p:val>
                                        </p:tav>
                                        <p:tav tm="100000">
                                          <p:val>
                                            <p:fltVal val="0"/>
                                          </p:val>
                                        </p:tav>
                                      </p:tavLst>
                                    </p:anim>
                                    <p:animEffect transition="in" filter="fade">
                                      <p:cBhvr>
                                        <p:cTn id="22" dur="8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mph" presetSubtype="0" decel="100000" fill="hold" nodeType="clickEffect">
                                  <p:stCondLst>
                                    <p:cond delay="0"/>
                                  </p:stCondLst>
                                  <p:childTnLst>
                                    <p:animRot by="-3600000">
                                      <p:cBhvr>
                                        <p:cTn id="26" dur="1000" fill="hold"/>
                                        <p:tgtEl>
                                          <p:spTgt spid="21"/>
                                        </p:tgtEl>
                                        <p:attrNameLst>
                                          <p:attrName>r</p:attrName>
                                        </p:attrNameLst>
                                      </p:cBhvr>
                                    </p:animRot>
                                  </p:childTnLst>
                                </p:cTn>
                              </p:par>
                            </p:childTnLst>
                          </p:cTn>
                        </p:par>
                        <p:par>
                          <p:cTn id="27" fill="hold">
                            <p:stCondLst>
                              <p:cond delay="1000"/>
                            </p:stCondLst>
                            <p:childTnLst>
                              <p:par>
                                <p:cTn id="28" presetID="8" presetClass="emph" presetSubtype="0" accel="50000" decel="50000" fill="hold" nodeType="afterEffect">
                                  <p:stCondLst>
                                    <p:cond delay="0"/>
                                  </p:stCondLst>
                                  <p:childTnLst>
                                    <p:animRot by="1500000">
                                      <p:cBhvr>
                                        <p:cTn id="29" dur="500" fill="hold"/>
                                        <p:tgtEl>
                                          <p:spTgt spid="21"/>
                                        </p:tgtEl>
                                        <p:attrNameLst>
                                          <p:attrName>r</p:attrName>
                                        </p:attrNameLst>
                                      </p:cBhvr>
                                    </p:animRot>
                                  </p:childTnLst>
                                </p:cTn>
                              </p:par>
                            </p:childTnLst>
                          </p:cTn>
                        </p:par>
                        <p:par>
                          <p:cTn id="30" fill="hold">
                            <p:stCondLst>
                              <p:cond delay="1500"/>
                            </p:stCondLst>
                            <p:childTnLst>
                              <p:par>
                                <p:cTn id="31" presetID="8" presetClass="emph" presetSubtype="0" accel="50000" decel="50000" fill="hold" nodeType="afterEffect">
                                  <p:stCondLst>
                                    <p:cond delay="0"/>
                                  </p:stCondLst>
                                  <p:childTnLst>
                                    <p:animRot by="-600000">
                                      <p:cBhvr>
                                        <p:cTn id="32" dur="300" fill="hold"/>
                                        <p:tgtEl>
                                          <p:spTgt spid="2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xit" presetSubtype="8" accel="100000" fill="hold" grpId="1" nodeType="clickEffect">
                                  <p:stCondLst>
                                    <p:cond delay="0"/>
                                  </p:stCondLst>
                                  <p:childTnLst>
                                    <p:anim calcmode="lin" valueType="num">
                                      <p:cBhvr additive="base">
                                        <p:cTn id="36"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7" dur="300"/>
                                        <p:tgtEl>
                                          <p:spTgt spid="3">
                                            <p:txEl>
                                              <p:pRg st="0" end="0"/>
                                            </p:txEl>
                                          </p:spTgt>
                                        </p:tgtEl>
                                        <p:attrNameLst>
                                          <p:attrName>ppt_y</p:attrName>
                                        </p:attrNameLst>
                                      </p:cBhvr>
                                      <p:tavLst>
                                        <p:tav tm="0">
                                          <p:val>
                                            <p:strVal val="ppt_y"/>
                                          </p:val>
                                        </p:tav>
                                        <p:tav tm="100000">
                                          <p:val>
                                            <p:strVal val="ppt_y"/>
                                          </p:val>
                                        </p:tav>
                                      </p:tavLst>
                                    </p:anim>
                                    <p:set>
                                      <p:cBhvr>
                                        <p:cTn id="38" dur="1" fill="hold">
                                          <p:stCondLst>
                                            <p:cond delay="299"/>
                                          </p:stCondLst>
                                        </p:cTn>
                                        <p:tgtEl>
                                          <p:spTgt spid="3">
                                            <p:txEl>
                                              <p:pRg st="0" end="0"/>
                                            </p:txEl>
                                          </p:spTgt>
                                        </p:tgtEl>
                                        <p:attrNameLst>
                                          <p:attrName>style.visibility</p:attrName>
                                        </p:attrNameLst>
                                      </p:cBhvr>
                                      <p:to>
                                        <p:strVal val="hidden"/>
                                      </p:to>
                                    </p:set>
                                  </p:childTnLst>
                                </p:cTn>
                              </p:par>
                              <p:par>
                                <p:cTn id="39" presetID="2" presetClass="exit" presetSubtype="8" accel="100000" fill="hold" grpId="1" nodeType="withEffect">
                                  <p:stCondLst>
                                    <p:cond delay="0"/>
                                  </p:stCondLst>
                                  <p:childTnLst>
                                    <p:anim calcmode="lin" valueType="num">
                                      <p:cBhvr additive="base">
                                        <p:cTn id="40"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41" dur="300"/>
                                        <p:tgtEl>
                                          <p:spTgt spid="3">
                                            <p:txEl>
                                              <p:pRg st="2" end="2"/>
                                            </p:txEl>
                                          </p:spTgt>
                                        </p:tgtEl>
                                        <p:attrNameLst>
                                          <p:attrName>ppt_y</p:attrName>
                                        </p:attrNameLst>
                                      </p:cBhvr>
                                      <p:tavLst>
                                        <p:tav tm="0">
                                          <p:val>
                                            <p:strVal val="ppt_y"/>
                                          </p:val>
                                        </p:tav>
                                        <p:tav tm="100000">
                                          <p:val>
                                            <p:strVal val="ppt_y"/>
                                          </p:val>
                                        </p:tav>
                                      </p:tavLst>
                                    </p:anim>
                                    <p:set>
                                      <p:cBhvr>
                                        <p:cTn id="42" dur="1" fill="hold">
                                          <p:stCondLst>
                                            <p:cond delay="299"/>
                                          </p:stCondLst>
                                        </p:cTn>
                                        <p:tgtEl>
                                          <p:spTgt spid="3">
                                            <p:txEl>
                                              <p:pRg st="2" end="2"/>
                                            </p:txEl>
                                          </p:spTgt>
                                        </p:tgtEl>
                                        <p:attrNameLst>
                                          <p:attrName>style.visibility</p:attrName>
                                        </p:attrNameLst>
                                      </p:cBhvr>
                                      <p:to>
                                        <p:strVal val="hidden"/>
                                      </p:to>
                                    </p:set>
                                  </p:childTnLst>
                                </p:cTn>
                              </p:par>
                              <p:par>
                                <p:cTn id="43" presetID="2" presetClass="exit" presetSubtype="8" accel="100000" fill="hold" grpId="1" nodeType="withEffect">
                                  <p:stCondLst>
                                    <p:cond delay="0"/>
                                  </p:stCondLst>
                                  <p:childTnLst>
                                    <p:anim calcmode="lin" valueType="num">
                                      <p:cBhvr additive="base">
                                        <p:cTn id="44" dur="300"/>
                                        <p:tgtEl>
                                          <p:spTgt spid="3">
                                            <p:txEl>
                                              <p:pRg st="4" end="4"/>
                                            </p:txEl>
                                          </p:spTgt>
                                        </p:tgtEl>
                                        <p:attrNameLst>
                                          <p:attrName>ppt_x</p:attrName>
                                        </p:attrNameLst>
                                      </p:cBhvr>
                                      <p:tavLst>
                                        <p:tav tm="0">
                                          <p:val>
                                            <p:strVal val="ppt_x"/>
                                          </p:val>
                                        </p:tav>
                                        <p:tav tm="100000">
                                          <p:val>
                                            <p:strVal val="0-ppt_w/2"/>
                                          </p:val>
                                        </p:tav>
                                      </p:tavLst>
                                    </p:anim>
                                    <p:anim calcmode="lin" valueType="num">
                                      <p:cBhvr additive="base">
                                        <p:cTn id="45" dur="300"/>
                                        <p:tgtEl>
                                          <p:spTgt spid="3">
                                            <p:txEl>
                                              <p:pRg st="4" end="4"/>
                                            </p:txEl>
                                          </p:spTgt>
                                        </p:tgtEl>
                                        <p:attrNameLst>
                                          <p:attrName>ppt_y</p:attrName>
                                        </p:attrNameLst>
                                      </p:cBhvr>
                                      <p:tavLst>
                                        <p:tav tm="0">
                                          <p:val>
                                            <p:strVal val="ppt_y"/>
                                          </p:val>
                                        </p:tav>
                                        <p:tav tm="100000">
                                          <p:val>
                                            <p:strVal val="ppt_y"/>
                                          </p:val>
                                        </p:tav>
                                      </p:tavLst>
                                    </p:anim>
                                    <p:set>
                                      <p:cBhvr>
                                        <p:cTn id="46" dur="1" fill="hold">
                                          <p:stCondLst>
                                            <p:cond delay="299"/>
                                          </p:stCondLst>
                                        </p:cTn>
                                        <p:tgtEl>
                                          <p:spTgt spid="3">
                                            <p:txEl>
                                              <p:pRg st="4" end="4"/>
                                            </p:txEl>
                                          </p:spTgt>
                                        </p:tgtEl>
                                        <p:attrNameLst>
                                          <p:attrName>style.visibility</p:attrName>
                                        </p:attrNameLst>
                                      </p:cBhvr>
                                      <p:to>
                                        <p:strVal val="hidden"/>
                                      </p:to>
                                    </p:set>
                                  </p:childTnLst>
                                </p:cTn>
                              </p:par>
                              <p:par>
                                <p:cTn id="47" presetID="2" presetClass="exit" presetSubtype="8" accel="100000" fill="hold" grpId="1" nodeType="withEffect">
                                  <p:stCondLst>
                                    <p:cond delay="0"/>
                                  </p:stCondLst>
                                  <p:childTnLst>
                                    <p:anim calcmode="lin" valueType="num">
                                      <p:cBhvr additive="base">
                                        <p:cTn id="48" dur="300"/>
                                        <p:tgtEl>
                                          <p:spTgt spid="3">
                                            <p:txEl>
                                              <p:pRg st="6" end="6"/>
                                            </p:txEl>
                                          </p:spTgt>
                                        </p:tgtEl>
                                        <p:attrNameLst>
                                          <p:attrName>ppt_x</p:attrName>
                                        </p:attrNameLst>
                                      </p:cBhvr>
                                      <p:tavLst>
                                        <p:tav tm="0">
                                          <p:val>
                                            <p:strVal val="ppt_x"/>
                                          </p:val>
                                        </p:tav>
                                        <p:tav tm="100000">
                                          <p:val>
                                            <p:strVal val="0-ppt_w/2"/>
                                          </p:val>
                                        </p:tav>
                                      </p:tavLst>
                                    </p:anim>
                                    <p:anim calcmode="lin" valueType="num">
                                      <p:cBhvr additive="base">
                                        <p:cTn id="49" dur="300"/>
                                        <p:tgtEl>
                                          <p:spTgt spid="3">
                                            <p:txEl>
                                              <p:pRg st="6" end="6"/>
                                            </p:txEl>
                                          </p:spTgt>
                                        </p:tgtEl>
                                        <p:attrNameLst>
                                          <p:attrName>ppt_y</p:attrName>
                                        </p:attrNameLst>
                                      </p:cBhvr>
                                      <p:tavLst>
                                        <p:tav tm="0">
                                          <p:val>
                                            <p:strVal val="ppt_y"/>
                                          </p:val>
                                        </p:tav>
                                        <p:tav tm="100000">
                                          <p:val>
                                            <p:strVal val="ppt_y"/>
                                          </p:val>
                                        </p:tav>
                                      </p:tavLst>
                                    </p:anim>
                                    <p:set>
                                      <p:cBhvr>
                                        <p:cTn id="50" dur="1" fill="hold">
                                          <p:stCondLst>
                                            <p:cond delay="2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49" y="3307945"/>
                <a:ext cx="8334048" cy="3066234"/>
              </a:xfrm>
            </p:spPr>
            <p:txBody>
              <a:bodyPr>
                <a:normAutofit/>
              </a:bodyPr>
              <a:lstStyle/>
              <a:p>
                <a:r>
                  <a:rPr lang="en-US" altLang="zh-TW" sz="3200" dirty="0">
                    <a:latin typeface="Times New Roman" panose="02020603050405020304" pitchFamily="18" charset="0"/>
                    <a:cs typeface="Times New Roman" panose="02020603050405020304" pitchFamily="18" charset="0"/>
                  </a:rPr>
                  <a:t>Probability of 90°,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90°)=#</m:t>
                      </m:r>
                      <m:d>
                        <m:dPr>
                          <m:begChr m:val="{"/>
                          <m:endChr m:val="|"/>
                          <m:ctrlPr>
                            <a:rPr lang="en-US" altLang="zh-TW" sz="1800" i="1" dirty="0">
                              <a:latin typeface="Cambria Math" panose="02040503050406030204" pitchFamily="18" charset="0"/>
                            </a:rPr>
                          </m:ctrlPr>
                        </m:dPr>
                        <m:e>
                          <m:d>
                            <m:dPr>
                              <m:begChr m:val="["/>
                              <m:endChr m:val="]"/>
                              <m:ctrlPr>
                                <a:rPr lang="en-US" altLang="zh-TW" sz="1800" i="1" dirty="0">
                                  <a:latin typeface="Cambria Math" panose="02040503050406030204" pitchFamily="18" charset="0"/>
                                </a:rPr>
                              </m:ctrlPr>
                            </m:dPr>
                            <m:e>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e>
                              </m:d>
                              <m:r>
                                <a:rPr lang="en-US" altLang="zh-TW" sz="1800" i="1" dirty="0">
                                  <a:latin typeface="Cambria Math" panose="02040503050406030204" pitchFamily="18" charset="0"/>
                                </a:rPr>
                                <m:t>,</m:t>
                              </m:r>
                              <m:d>
                                <m:dPr>
                                  <m:ctrlPr>
                                    <a:rPr lang="en-US" altLang="zh-TW" sz="1800" i="1" dirty="0">
                                      <a:latin typeface="Cambria Math" panose="02040503050406030204" pitchFamily="18" charset="0"/>
                                    </a:rPr>
                                  </m:ctrlPr>
                                </m:dPr>
                                <m:e>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e>
                              </m:d>
                            </m:e>
                          </m:d>
                          <m:r>
                            <a:rPr lang="en-US" altLang="zh-TW" sz="1800" i="1" dirty="0">
                              <a:latin typeface="Cambria Math" panose="02040503050406030204" pitchFamily="18" charset="0"/>
                            </a:rPr>
                            <m:t> </m:t>
                          </m:r>
                        </m:e>
                      </m:d>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=0,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i="1" dirty="0"/>
              </a:p>
              <a:p>
                <a:pPr>
                  <a:buFont typeface="Wingdings" panose="05000000000000000000" pitchFamily="2" charset="2"/>
                  <a:buNone/>
                </a:pPr>
                <a:endParaRPr lang="en-US" altLang="zh-TW" sz="1800" dirty="0"/>
              </a:p>
              <a:p>
                <a:r>
                  <a:rPr lang="en-US" altLang="zh-TW" sz="3200" dirty="0">
                    <a:latin typeface="Times New Roman" panose="02020603050405020304" pitchFamily="18" charset="0"/>
                    <a:cs typeface="Times New Roman" panose="02020603050405020304" pitchFamily="18" charset="0"/>
                  </a:rPr>
                  <a:t>Probability of 135°,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pixels apart pixels</a:t>
                </a:r>
              </a:p>
              <a:p>
                <a:pPr marL="0" indent="0">
                  <a:buNone/>
                </a:pPr>
                <a:endParaRPr lang="en-US" altLang="zh-TW" sz="1800" dirty="0"/>
              </a:p>
              <a:p>
                <a:pPr>
                  <a:buFont typeface="Wingdings" panose="05000000000000000000" pitchFamily="2" charset="2"/>
                  <a:buNone/>
                </a:pPr>
                <a14:m>
                  <m:oMathPara xmlns:m="http://schemas.openxmlformats.org/officeDocument/2006/math">
                    <m:oMathParaPr>
                      <m:jc m:val="left"/>
                    </m:oMathParaPr>
                    <m:oMath xmlns:m="http://schemas.openxmlformats.org/officeDocument/2006/math">
                      <m:r>
                        <a:rPr lang="en-US" altLang="zh-TW" sz="1800" i="1" dirty="0">
                          <a:latin typeface="Cambria Math" panose="02040503050406030204" pitchFamily="18" charset="0"/>
                        </a:rPr>
                        <m:t>𝑃</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𝑗</m:t>
                      </m:r>
                      <m:r>
                        <a:rPr lang="en-US" altLang="zh-TW" sz="1800" i="1" dirty="0">
                          <a:latin typeface="Cambria Math" panose="02040503050406030204" pitchFamily="18" charset="0"/>
                        </a:rPr>
                        <m:t>, </m:t>
                      </m:r>
                      <m:r>
                        <a:rPr lang="en-US" altLang="zh-TW" sz="1800" i="1" dirty="0">
                          <a:latin typeface="Cambria Math" panose="02040503050406030204" pitchFamily="18" charset="0"/>
                        </a:rPr>
                        <m:t>𝑑</m:t>
                      </m:r>
                      <m:r>
                        <a:rPr lang="en-US" altLang="zh-TW" sz="1800" i="1" dirty="0">
                          <a:latin typeface="Cambria Math" panose="02040503050406030204" pitchFamily="18" charset="0"/>
                        </a:rPr>
                        <m:t>, 135°)=#{[(</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 (</m:t>
                      </m:r>
                      <m:r>
                        <a:rPr lang="en-US" altLang="zh-TW" sz="1800" i="1" dirty="0">
                          <a:latin typeface="Cambria Math" panose="02040503050406030204" pitchFamily="18" charset="0"/>
                        </a:rPr>
                        <m:t>𝑚</m:t>
                      </m:r>
                      <m:r>
                        <a:rPr lang="en-US" altLang="zh-TW" sz="1800" i="1" dirty="0">
                          <a:latin typeface="Cambria Math" panose="02040503050406030204" pitchFamily="18" charset="0"/>
                        </a:rPr>
                        <m:t>, </m:t>
                      </m:r>
                      <m:r>
                        <a:rPr lang="en-US" altLang="zh-TW" sz="1800" i="1" dirty="0">
                          <a:latin typeface="Cambria Math" panose="02040503050406030204" pitchFamily="18" charset="0"/>
                        </a:rPr>
                        <m:t>𝑛</m:t>
                      </m:r>
                      <m:r>
                        <a:rPr lang="en-US" altLang="zh-TW" sz="1800" i="1" dirty="0">
                          <a:latin typeface="Cambria Math" panose="02040503050406030204" pitchFamily="18" charset="0"/>
                        </a:rPr>
                        <m:t>)] |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𝑜𝑟</m:t>
                      </m:r>
                      <m:r>
                        <a:rPr lang="en-US" altLang="zh-TW" sz="1800" i="1" dirty="0">
                          <a:latin typeface="Cambria Math" panose="02040503050406030204" pitchFamily="18" charset="0"/>
                        </a:rPr>
                        <m:t> (</m:t>
                      </m:r>
                      <m:r>
                        <a:rPr lang="en-US" altLang="zh-TW" sz="1800" i="1" dirty="0">
                          <a:latin typeface="Cambria Math" panose="02040503050406030204" pitchFamily="18" charset="0"/>
                        </a:rPr>
                        <m:t>𝑘</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𝑑</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𝑘</m:t>
                      </m:r>
                      <m:r>
                        <a:rPr lang="en-US" altLang="zh-TW" sz="1800" i="1" dirty="0">
                          <a:latin typeface="Cambria Math" panose="02040503050406030204" pitchFamily="18" charset="0"/>
                        </a:rPr>
                        <m:t>, </m:t>
                      </m:r>
                      <m:r>
                        <a:rPr lang="en-US" altLang="zh-TW" sz="1800" i="1" dirty="0">
                          <a:latin typeface="Cambria Math" panose="02040503050406030204" pitchFamily="18" charset="0"/>
                        </a:rPr>
                        <m:t>𝑙</m:t>
                      </m:r>
                      <m:r>
                        <a:rPr lang="en-US" altLang="zh-TW" sz="1800" i="1" dirty="0">
                          <a:latin typeface="Cambria Math" panose="02040503050406030204" pitchFamily="18" charset="0"/>
                        </a:rPr>
                        <m:t>)=</m:t>
                      </m:r>
                      <m:r>
                        <a:rPr lang="en-US" altLang="zh-TW" sz="1800" i="1" dirty="0">
                          <a:latin typeface="Cambria Math" panose="02040503050406030204" pitchFamily="18" charset="0"/>
                        </a:rPr>
                        <m:t>𝑖</m:t>
                      </m:r>
                      <m:r>
                        <a:rPr lang="en-US" altLang="zh-TW" sz="1800" i="1" dirty="0">
                          <a:latin typeface="Cambria Math" panose="02040503050406030204" pitchFamily="18" charset="0"/>
                        </a:rPr>
                        <m:t>, </m:t>
                      </m:r>
                      <m:r>
                        <a:rPr lang="en-US" altLang="zh-TW" sz="1800" i="1" dirty="0">
                          <a:latin typeface="Cambria Math" panose="02040503050406030204" pitchFamily="18" charset="0"/>
                        </a:rPr>
                        <m:t>𝐼</m:t>
                      </m:r>
                      <m:r>
                        <a:rPr lang="en-US" altLang="zh-TW" sz="1800" i="1" dirty="0">
                          <a:latin typeface="Cambria Math" panose="02040503050406030204" pitchFamily="18" charset="0"/>
                        </a:rPr>
                        <m:t>(</m:t>
                      </m:r>
                      <m:r>
                        <a:rPr lang="en-US" altLang="zh-TW" sz="1800" i="1" dirty="0">
                          <a:latin typeface="Cambria Math" panose="02040503050406030204" pitchFamily="18" charset="0"/>
                        </a:rPr>
                        <m:t>𝑚</m:t>
                      </m:r>
                      <m:r>
                        <a:rPr lang="en-US" altLang="zh-TW" sz="1800" i="1" dirty="0">
                          <a:latin typeface="Cambria Math" panose="02040503050406030204" pitchFamily="18" charset="0"/>
                        </a:rPr>
                        <m:t>,</m:t>
                      </m:r>
                      <m:r>
                        <a:rPr lang="en-US" altLang="zh-TW" sz="1800" i="1" dirty="0">
                          <a:latin typeface="Cambria Math" panose="02040503050406030204" pitchFamily="18" charset="0"/>
                        </a:rPr>
                        <m:t>𝑛</m:t>
                      </m:r>
                      <m:r>
                        <a:rPr lang="en-US" altLang="zh-TW" sz="1800" i="1" dirty="0">
                          <a:latin typeface="Cambria Math" panose="02040503050406030204" pitchFamily="18" charset="0"/>
                        </a:rPr>
                        <m:t>)=</m:t>
                      </m:r>
                      <m:r>
                        <a:rPr lang="en-US" altLang="zh-TW" sz="1800" i="1" dirty="0">
                          <a:latin typeface="Cambria Math" panose="02040503050406030204" pitchFamily="18" charset="0"/>
                        </a:rPr>
                        <m:t>𝑗</m:t>
                      </m:r>
                      <m:r>
                        <a:rPr lang="en-US" altLang="zh-TW" sz="1800" i="1" dirty="0">
                          <a:latin typeface="Cambria Math" panose="02040503050406030204" pitchFamily="18" charset="0"/>
                        </a:rPr>
                        <m:t>}</m:t>
                      </m:r>
                    </m:oMath>
                  </m:oMathPara>
                </a14:m>
                <a:endParaRPr lang="en-US" altLang="zh-TW" sz="1800"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49" y="3307945"/>
                <a:ext cx="8334048" cy="3066234"/>
              </a:xfrm>
              <a:blipFill>
                <a:blip r:embed="rId3"/>
                <a:stretch>
                  <a:fillRect l="-1683" t="-4374"/>
                </a:stretch>
              </a:blipFill>
            </p:spPr>
            <p:txBody>
              <a:bodyPr/>
              <a:lstStyle/>
              <a:p>
                <a:r>
                  <a:rPr lang="zh-TW" altLang="en-US">
                    <a:noFill/>
                  </a:rPr>
                  <a:t> </a:t>
                </a:r>
              </a:p>
            </p:txBody>
          </p:sp>
        </mc:Fallback>
      </mc:AlternateContent>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17" name="內容版面配置區 4"/>
          <p:cNvGraphicFramePr>
            <a:graphicFrameLocks/>
          </p:cNvGraphicFramePr>
          <p:nvPr/>
        </p:nvGraphicFramePr>
        <p:xfrm>
          <a:off x="3652419" y="1599428"/>
          <a:ext cx="2776704" cy="1483360"/>
        </p:xfrm>
        <a:graphic>
          <a:graphicData uri="http://schemas.openxmlformats.org/drawingml/2006/table">
            <a:tbl>
              <a:tblPr firstRow="1" bandRow="1">
                <a:tableStyleId>{5940675A-B579-460E-94D1-54222C63F5DA}</a:tableStyleId>
              </a:tblPr>
              <a:tblGrid>
                <a:gridCol w="694176">
                  <a:extLst>
                    <a:ext uri="{9D8B030D-6E8A-4147-A177-3AD203B41FA5}">
                      <a16:colId xmlns:a16="http://schemas.microsoft.com/office/drawing/2014/main" val="20000"/>
                    </a:ext>
                  </a:extLst>
                </a:gridCol>
                <a:gridCol w="694176">
                  <a:extLst>
                    <a:ext uri="{9D8B030D-6E8A-4147-A177-3AD203B41FA5}">
                      <a16:colId xmlns:a16="http://schemas.microsoft.com/office/drawing/2014/main" val="20001"/>
                    </a:ext>
                  </a:extLst>
                </a:gridCol>
                <a:gridCol w="694176">
                  <a:extLst>
                    <a:ext uri="{9D8B030D-6E8A-4147-A177-3AD203B41FA5}">
                      <a16:colId xmlns:a16="http://schemas.microsoft.com/office/drawing/2014/main" val="20002"/>
                    </a:ext>
                  </a:extLst>
                </a:gridCol>
                <a:gridCol w="694176">
                  <a:extLst>
                    <a:ext uri="{9D8B030D-6E8A-4147-A177-3AD203B41FA5}">
                      <a16:colId xmlns:a16="http://schemas.microsoft.com/office/drawing/2014/main" val="20003"/>
                    </a:ext>
                  </a:extLst>
                </a:gridCol>
              </a:tblGrid>
              <a:tr h="370840">
                <a:tc>
                  <a:txBody>
                    <a:bodyPr/>
                    <a:lstStyle/>
                    <a:p>
                      <a:pPr algn="ctr"/>
                      <a:r>
                        <a:rPr lang="en-US" altLang="zh-TW" dirty="0"/>
                        <a:t>(1,1)</a:t>
                      </a:r>
                      <a:endParaRPr lang="zh-TW" altLang="en-US" dirty="0"/>
                    </a:p>
                  </a:txBody>
                  <a:tcPr/>
                </a:tc>
                <a:tc>
                  <a:txBody>
                    <a:bodyPr/>
                    <a:lstStyle/>
                    <a:p>
                      <a:pPr algn="ctr"/>
                      <a:r>
                        <a:rPr lang="en-US" altLang="zh-TW" dirty="0"/>
                        <a:t>(1,2)</a:t>
                      </a:r>
                      <a:endParaRPr lang="zh-TW" altLang="en-US" dirty="0"/>
                    </a:p>
                  </a:txBody>
                  <a:tcPr/>
                </a:tc>
                <a:tc>
                  <a:txBody>
                    <a:bodyPr/>
                    <a:lstStyle/>
                    <a:p>
                      <a:pPr algn="ctr"/>
                      <a:r>
                        <a:rPr lang="en-US" altLang="zh-TW" dirty="0"/>
                        <a:t>(1,3)</a:t>
                      </a:r>
                      <a:endParaRPr lang="zh-TW" altLang="en-US" dirty="0"/>
                    </a:p>
                  </a:txBody>
                  <a:tcPr/>
                </a:tc>
                <a:tc>
                  <a:txBody>
                    <a:bodyPr/>
                    <a:lstStyle/>
                    <a:p>
                      <a:pPr algn="ctr"/>
                      <a:r>
                        <a:rPr lang="en-US" altLang="zh-TW" dirty="0"/>
                        <a:t>(1,4)</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a:t>(2,1)</a:t>
                      </a:r>
                      <a:endParaRPr lang="zh-TW" altLang="en-US" dirty="0"/>
                    </a:p>
                  </a:txBody>
                  <a:tcPr/>
                </a:tc>
                <a:tc>
                  <a:txBody>
                    <a:bodyPr/>
                    <a:lstStyle/>
                    <a:p>
                      <a:pPr algn="ctr"/>
                      <a:r>
                        <a:rPr lang="en-US" altLang="zh-TW" dirty="0"/>
                        <a:t>(2,2)</a:t>
                      </a:r>
                      <a:endParaRPr lang="zh-TW" altLang="en-US" dirty="0"/>
                    </a:p>
                  </a:txBody>
                  <a:tcPr/>
                </a:tc>
                <a:tc>
                  <a:txBody>
                    <a:bodyPr/>
                    <a:lstStyle/>
                    <a:p>
                      <a:pPr algn="ctr"/>
                      <a:r>
                        <a:rPr lang="en-US" altLang="zh-TW" dirty="0"/>
                        <a:t>(2,3)</a:t>
                      </a:r>
                      <a:endParaRPr lang="zh-TW" altLang="en-US" dirty="0"/>
                    </a:p>
                  </a:txBody>
                  <a:tcPr/>
                </a:tc>
                <a:tc>
                  <a:txBody>
                    <a:bodyPr/>
                    <a:lstStyle/>
                    <a:p>
                      <a:pPr algn="ctr"/>
                      <a:r>
                        <a:rPr lang="en-US" altLang="zh-TW" dirty="0"/>
                        <a:t>(2,4)</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a:t>(3,1)</a:t>
                      </a:r>
                      <a:endParaRPr lang="zh-TW" altLang="en-US" dirty="0"/>
                    </a:p>
                  </a:txBody>
                  <a:tcPr/>
                </a:tc>
                <a:tc>
                  <a:txBody>
                    <a:bodyPr/>
                    <a:lstStyle/>
                    <a:p>
                      <a:pPr algn="ctr"/>
                      <a:r>
                        <a:rPr lang="en-US" altLang="zh-TW" dirty="0"/>
                        <a:t>(3,2)</a:t>
                      </a:r>
                      <a:endParaRPr lang="zh-TW" altLang="en-US" dirty="0"/>
                    </a:p>
                  </a:txBody>
                  <a:tcPr/>
                </a:tc>
                <a:tc>
                  <a:txBody>
                    <a:bodyPr/>
                    <a:lstStyle/>
                    <a:p>
                      <a:pPr algn="ctr"/>
                      <a:r>
                        <a:rPr lang="en-US" altLang="zh-TW" dirty="0"/>
                        <a:t>(3,3)</a:t>
                      </a:r>
                      <a:endParaRPr lang="zh-TW" altLang="en-US" dirty="0"/>
                    </a:p>
                  </a:txBody>
                  <a:tcPr/>
                </a:tc>
                <a:tc>
                  <a:txBody>
                    <a:bodyPr/>
                    <a:lstStyle/>
                    <a:p>
                      <a:pPr algn="ctr"/>
                      <a:r>
                        <a:rPr lang="en-US" altLang="zh-TW" dirty="0"/>
                        <a:t>(3,4)</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a:t>(4,1)</a:t>
                      </a:r>
                      <a:endParaRPr lang="zh-TW" altLang="en-US" dirty="0"/>
                    </a:p>
                  </a:txBody>
                  <a:tcPr/>
                </a:tc>
                <a:tc>
                  <a:txBody>
                    <a:bodyPr/>
                    <a:lstStyle/>
                    <a:p>
                      <a:pPr algn="ctr"/>
                      <a:r>
                        <a:rPr lang="en-US" altLang="zh-TW" dirty="0"/>
                        <a:t>(4,2)</a:t>
                      </a:r>
                      <a:endParaRPr lang="zh-TW" altLang="en-US" dirty="0"/>
                    </a:p>
                  </a:txBody>
                  <a:tcPr/>
                </a:tc>
                <a:tc>
                  <a:txBody>
                    <a:bodyPr/>
                    <a:lstStyle/>
                    <a:p>
                      <a:pPr algn="ctr"/>
                      <a:r>
                        <a:rPr lang="en-US" altLang="zh-TW" dirty="0"/>
                        <a:t>(4,3)</a:t>
                      </a:r>
                      <a:endParaRPr lang="zh-TW" altLang="en-US" dirty="0"/>
                    </a:p>
                  </a:txBody>
                  <a:tcPr/>
                </a:tc>
                <a:tc>
                  <a:txBody>
                    <a:bodyPr/>
                    <a:lstStyle/>
                    <a:p>
                      <a:pPr algn="ctr"/>
                      <a:r>
                        <a:rPr lang="en-US" altLang="zh-TW" dirty="0"/>
                        <a:t>(4,4)</a:t>
                      </a:r>
                      <a:endParaRPr lang="zh-TW" altLang="en-US" dirty="0"/>
                    </a:p>
                  </a:txBody>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8" name="文字方塊 17"/>
              <p:cNvSpPr txBox="1"/>
              <p:nvPr/>
            </p:nvSpPr>
            <p:spPr>
              <a:xfrm>
                <a:off x="7156798" y="2458553"/>
                <a:ext cx="1434752"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𝑦</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7156798" y="2458553"/>
                <a:ext cx="1434752" cy="298928"/>
              </a:xfrm>
              <a:prstGeom prst="rect">
                <a:avLst/>
              </a:prstGeom>
              <a:blipFill>
                <a:blip r:embed="rId4"/>
                <a:stretch>
                  <a:fillRect l="-3404" b="-2040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7156798" y="2027835"/>
                <a:ext cx="14271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𝐿</m:t>
                          </m:r>
                        </m:e>
                        <m:sub>
                          <m:r>
                            <a:rPr lang="en-US" altLang="zh-TW" i="1">
                              <a:latin typeface="Cambria Math" panose="02040503050406030204" pitchFamily="18" charset="0"/>
                            </a:rPr>
                            <m:t>𝑥</m:t>
                          </m:r>
                        </m:sub>
                      </m:sSub>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1,2,3,4</m:t>
                          </m:r>
                        </m:e>
                      </m:d>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7156798" y="2027835"/>
                <a:ext cx="1427122" cy="276999"/>
              </a:xfrm>
              <a:prstGeom prst="rect">
                <a:avLst/>
              </a:prstGeom>
              <a:blipFill>
                <a:blip r:embed="rId5"/>
                <a:stretch>
                  <a:fillRect l="-3419" b="-11111"/>
                </a:stretch>
              </a:blipFill>
            </p:spPr>
            <p:txBody>
              <a:bodyPr/>
              <a:lstStyle/>
              <a:p>
                <a:r>
                  <a:rPr lang="zh-TW" altLang="en-US">
                    <a:noFill/>
                  </a:rPr>
                  <a:t> </a:t>
                </a:r>
              </a:p>
            </p:txBody>
          </p:sp>
        </mc:Fallback>
      </mc:AlternateContent>
      <p:grpSp>
        <p:nvGrpSpPr>
          <p:cNvPr id="21" name="群組 20"/>
          <p:cNvGrpSpPr/>
          <p:nvPr/>
        </p:nvGrpSpPr>
        <p:grpSpPr>
          <a:xfrm rot="18900000">
            <a:off x="2202657" y="2281670"/>
            <a:ext cx="1213944" cy="117445"/>
            <a:chOff x="709449" y="2285740"/>
            <a:chExt cx="1213944" cy="117445"/>
          </a:xfrm>
        </p:grpSpPr>
        <p:sp>
          <p:nvSpPr>
            <p:cNvPr id="9" name="向右箭號 8"/>
            <p:cNvSpPr/>
            <p:nvPr/>
          </p:nvSpPr>
          <p:spPr>
            <a:xfrm>
              <a:off x="1316421" y="2285740"/>
              <a:ext cx="606972" cy="11744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flipH="1">
              <a:off x="709449" y="2285740"/>
              <a:ext cx="606972" cy="11744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投影片編號版面配置區 3">
            <a:extLst>
              <a:ext uri="{FF2B5EF4-FFF2-40B4-BE49-F238E27FC236}">
                <a16:creationId xmlns:a16="http://schemas.microsoft.com/office/drawing/2014/main" id="{F08A1CF2-E536-4257-B6A7-903A8D785460}"/>
              </a:ext>
            </a:extLst>
          </p:cNvPr>
          <p:cNvSpPr>
            <a:spLocks noGrp="1"/>
          </p:cNvSpPr>
          <p:nvPr>
            <p:ph type="sldNum" sz="quarter" idx="12"/>
          </p:nvPr>
        </p:nvSpPr>
        <p:spPr/>
        <p:txBody>
          <a:bodyPr/>
          <a:lstStyle/>
          <a:p>
            <a:r>
              <a:rPr lang="en-US" altLang="zh-TW" dirty="0" smtClean="0"/>
              <a:t>36</a:t>
            </a:r>
            <a:endParaRPr lang="zh-TW" altLang="en-US" dirty="0"/>
          </a:p>
        </p:txBody>
      </p:sp>
    </p:spTree>
    <p:extLst>
      <p:ext uri="{BB962C8B-B14F-4D97-AF65-F5344CB8AC3E}">
        <p14:creationId xmlns:p14="http://schemas.microsoft.com/office/powerpoint/2010/main" val="5314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3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3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left)">
                                      <p:cBhvr>
                                        <p:cTn id="13" dur="300"/>
                                        <p:tgtEl>
                                          <p:spTgt spid="3">
                                            <p:txEl>
                                              <p:pRg st="4" end="4"/>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wipe(left)">
                                      <p:cBhvr>
                                        <p:cTn id="16" dur="300"/>
                                        <p:tgtEl>
                                          <p:spTgt spid="3">
                                            <p:txEl>
                                              <p:pRg st="6" end="6"/>
                                            </p:txEl>
                                          </p:spTgt>
                                        </p:tgtEl>
                                      </p:cBhvr>
                                    </p:animEffect>
                                  </p:childTnLst>
                                </p:cTn>
                              </p:par>
                              <p:par>
                                <p:cTn id="17" presetID="8" presetClass="emph" presetSubtype="0" decel="100000" fill="hold" nodeType="withEffect">
                                  <p:stCondLst>
                                    <p:cond delay="0"/>
                                  </p:stCondLst>
                                  <p:childTnLst>
                                    <p:animRot by="-3600000">
                                      <p:cBhvr>
                                        <p:cTn id="18" dur="1000" fill="hold"/>
                                        <p:tgtEl>
                                          <p:spTgt spid="21"/>
                                        </p:tgtEl>
                                        <p:attrNameLst>
                                          <p:attrName>r</p:attrName>
                                        </p:attrNameLst>
                                      </p:cBhvr>
                                    </p:animRot>
                                  </p:childTnLst>
                                </p:cTn>
                              </p:par>
                              <p:par>
                                <p:cTn id="19" presetID="8" presetClass="emph" presetSubtype="0" accel="50000" decel="50000" fill="hold" nodeType="withEffect">
                                  <p:stCondLst>
                                    <p:cond delay="1000"/>
                                  </p:stCondLst>
                                  <p:childTnLst>
                                    <p:animRot by="1500000">
                                      <p:cBhvr>
                                        <p:cTn id="20" dur="500" fill="hold"/>
                                        <p:tgtEl>
                                          <p:spTgt spid="21"/>
                                        </p:tgtEl>
                                        <p:attrNameLst>
                                          <p:attrName>r</p:attrName>
                                        </p:attrNameLst>
                                      </p:cBhvr>
                                    </p:animRot>
                                  </p:childTnLst>
                                </p:cTn>
                              </p:par>
                              <p:par>
                                <p:cTn id="21" presetID="8" presetClass="emph" presetSubtype="0" accel="50000" decel="50000" fill="hold" nodeType="withEffect">
                                  <p:stCondLst>
                                    <p:cond delay="1500"/>
                                  </p:stCondLst>
                                  <p:childTnLst>
                                    <p:animRot by="-600000">
                                      <p:cBhvr>
                                        <p:cTn id="22" dur="300" fill="hold"/>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decel="100000" fill="hold" nodeType="clickEffect">
                                  <p:stCondLst>
                                    <p:cond delay="0"/>
                                  </p:stCondLst>
                                  <p:childTnLst>
                                    <p:animRot by="-3600000">
                                      <p:cBhvr>
                                        <p:cTn id="26" dur="1000" fill="hold"/>
                                        <p:tgtEl>
                                          <p:spTgt spid="21"/>
                                        </p:tgtEl>
                                        <p:attrNameLst>
                                          <p:attrName>r</p:attrName>
                                        </p:attrNameLst>
                                      </p:cBhvr>
                                    </p:animRot>
                                  </p:childTnLst>
                                </p:cTn>
                              </p:par>
                              <p:par>
                                <p:cTn id="27" presetID="8" presetClass="emph" presetSubtype="0" accel="50000" decel="50000" fill="hold" nodeType="withEffect">
                                  <p:stCondLst>
                                    <p:cond delay="1000"/>
                                  </p:stCondLst>
                                  <p:childTnLst>
                                    <p:animRot by="1500000">
                                      <p:cBhvr>
                                        <p:cTn id="28" dur="500" fill="hold"/>
                                        <p:tgtEl>
                                          <p:spTgt spid="21"/>
                                        </p:tgtEl>
                                        <p:attrNameLst>
                                          <p:attrName>r</p:attrName>
                                        </p:attrNameLst>
                                      </p:cBhvr>
                                    </p:animRot>
                                  </p:childTnLst>
                                </p:cTn>
                              </p:par>
                              <p:par>
                                <p:cTn id="29" presetID="8" presetClass="emph" presetSubtype="0" accel="50000" decel="50000" fill="hold" nodeType="withEffect">
                                  <p:stCondLst>
                                    <p:cond delay="1500"/>
                                  </p:stCondLst>
                                  <p:childTnLst>
                                    <p:animRot by="-600000">
                                      <p:cBhvr>
                                        <p:cTn id="30" dur="300" fill="hold"/>
                                        <p:tgtEl>
                                          <p:spTgt spid="2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xit" presetSubtype="8" accel="100000" fill="hold" grpId="1" nodeType="clickEffect">
                                  <p:stCondLst>
                                    <p:cond delay="0"/>
                                  </p:stCondLst>
                                  <p:childTnLst>
                                    <p:anim calcmode="lin" valueType="num">
                                      <p:cBhvr additive="base">
                                        <p:cTn id="34" dur="3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5" dur="300"/>
                                        <p:tgtEl>
                                          <p:spTgt spid="3">
                                            <p:txEl>
                                              <p:pRg st="0" end="0"/>
                                            </p:txEl>
                                          </p:spTgt>
                                        </p:tgtEl>
                                        <p:attrNameLst>
                                          <p:attrName>ppt_y</p:attrName>
                                        </p:attrNameLst>
                                      </p:cBhvr>
                                      <p:tavLst>
                                        <p:tav tm="0">
                                          <p:val>
                                            <p:strVal val="ppt_y"/>
                                          </p:val>
                                        </p:tav>
                                        <p:tav tm="100000">
                                          <p:val>
                                            <p:strVal val="ppt_y"/>
                                          </p:val>
                                        </p:tav>
                                      </p:tavLst>
                                    </p:anim>
                                    <p:set>
                                      <p:cBhvr>
                                        <p:cTn id="36" dur="1" fill="hold">
                                          <p:stCondLst>
                                            <p:cond delay="299"/>
                                          </p:stCondLst>
                                        </p:cTn>
                                        <p:tgtEl>
                                          <p:spTgt spid="3">
                                            <p:txEl>
                                              <p:pRg st="0" end="0"/>
                                            </p:txEl>
                                          </p:spTgt>
                                        </p:tgtEl>
                                        <p:attrNameLst>
                                          <p:attrName>style.visibility</p:attrName>
                                        </p:attrNameLst>
                                      </p:cBhvr>
                                      <p:to>
                                        <p:strVal val="hidden"/>
                                      </p:to>
                                    </p:set>
                                  </p:childTnLst>
                                </p:cTn>
                              </p:par>
                              <p:par>
                                <p:cTn id="37" presetID="2" presetClass="exit" presetSubtype="8" accel="100000" fill="hold" grpId="1" nodeType="withEffect">
                                  <p:stCondLst>
                                    <p:cond delay="0"/>
                                  </p:stCondLst>
                                  <p:childTnLst>
                                    <p:anim calcmode="lin" valueType="num">
                                      <p:cBhvr additive="base">
                                        <p:cTn id="38" dur="300"/>
                                        <p:tgtEl>
                                          <p:spTgt spid="3">
                                            <p:txEl>
                                              <p:pRg st="2" end="2"/>
                                            </p:txEl>
                                          </p:spTgt>
                                        </p:tgtEl>
                                        <p:attrNameLst>
                                          <p:attrName>ppt_x</p:attrName>
                                        </p:attrNameLst>
                                      </p:cBhvr>
                                      <p:tavLst>
                                        <p:tav tm="0">
                                          <p:val>
                                            <p:strVal val="ppt_x"/>
                                          </p:val>
                                        </p:tav>
                                        <p:tav tm="100000">
                                          <p:val>
                                            <p:strVal val="0-ppt_w/2"/>
                                          </p:val>
                                        </p:tav>
                                      </p:tavLst>
                                    </p:anim>
                                    <p:anim calcmode="lin" valueType="num">
                                      <p:cBhvr additive="base">
                                        <p:cTn id="39" dur="300"/>
                                        <p:tgtEl>
                                          <p:spTgt spid="3">
                                            <p:txEl>
                                              <p:pRg st="2" end="2"/>
                                            </p:txEl>
                                          </p:spTgt>
                                        </p:tgtEl>
                                        <p:attrNameLst>
                                          <p:attrName>ppt_y</p:attrName>
                                        </p:attrNameLst>
                                      </p:cBhvr>
                                      <p:tavLst>
                                        <p:tav tm="0">
                                          <p:val>
                                            <p:strVal val="ppt_y"/>
                                          </p:val>
                                        </p:tav>
                                        <p:tav tm="100000">
                                          <p:val>
                                            <p:strVal val="ppt_y"/>
                                          </p:val>
                                        </p:tav>
                                      </p:tavLst>
                                    </p:anim>
                                    <p:set>
                                      <p:cBhvr>
                                        <p:cTn id="40" dur="1" fill="hold">
                                          <p:stCondLst>
                                            <p:cond delay="299"/>
                                          </p:stCondLst>
                                        </p:cTn>
                                        <p:tgtEl>
                                          <p:spTgt spid="3">
                                            <p:txEl>
                                              <p:pRg st="2" end="2"/>
                                            </p:txEl>
                                          </p:spTgt>
                                        </p:tgtEl>
                                        <p:attrNameLst>
                                          <p:attrName>style.visibility</p:attrName>
                                        </p:attrNameLst>
                                      </p:cBhvr>
                                      <p:to>
                                        <p:strVal val="hidden"/>
                                      </p:to>
                                    </p:set>
                                  </p:childTnLst>
                                </p:cTn>
                              </p:par>
                              <p:par>
                                <p:cTn id="41" presetID="2" presetClass="exit" presetSubtype="8" accel="100000" fill="hold" grpId="1" nodeType="withEffect">
                                  <p:stCondLst>
                                    <p:cond delay="0"/>
                                  </p:stCondLst>
                                  <p:childTnLst>
                                    <p:anim calcmode="lin" valueType="num">
                                      <p:cBhvr additive="base">
                                        <p:cTn id="42" dur="300"/>
                                        <p:tgtEl>
                                          <p:spTgt spid="3">
                                            <p:txEl>
                                              <p:pRg st="4" end="4"/>
                                            </p:txEl>
                                          </p:spTgt>
                                        </p:tgtEl>
                                        <p:attrNameLst>
                                          <p:attrName>ppt_x</p:attrName>
                                        </p:attrNameLst>
                                      </p:cBhvr>
                                      <p:tavLst>
                                        <p:tav tm="0">
                                          <p:val>
                                            <p:strVal val="ppt_x"/>
                                          </p:val>
                                        </p:tav>
                                        <p:tav tm="100000">
                                          <p:val>
                                            <p:strVal val="0-ppt_w/2"/>
                                          </p:val>
                                        </p:tav>
                                      </p:tavLst>
                                    </p:anim>
                                    <p:anim calcmode="lin" valueType="num">
                                      <p:cBhvr additive="base">
                                        <p:cTn id="43" dur="300"/>
                                        <p:tgtEl>
                                          <p:spTgt spid="3">
                                            <p:txEl>
                                              <p:pRg st="4" end="4"/>
                                            </p:txEl>
                                          </p:spTgt>
                                        </p:tgtEl>
                                        <p:attrNameLst>
                                          <p:attrName>ppt_y</p:attrName>
                                        </p:attrNameLst>
                                      </p:cBhvr>
                                      <p:tavLst>
                                        <p:tav tm="0">
                                          <p:val>
                                            <p:strVal val="ppt_y"/>
                                          </p:val>
                                        </p:tav>
                                        <p:tav tm="100000">
                                          <p:val>
                                            <p:strVal val="ppt_y"/>
                                          </p:val>
                                        </p:tav>
                                      </p:tavLst>
                                    </p:anim>
                                    <p:set>
                                      <p:cBhvr>
                                        <p:cTn id="44" dur="1" fill="hold">
                                          <p:stCondLst>
                                            <p:cond delay="299"/>
                                          </p:stCondLst>
                                        </p:cTn>
                                        <p:tgtEl>
                                          <p:spTgt spid="3">
                                            <p:txEl>
                                              <p:pRg st="4" end="4"/>
                                            </p:txEl>
                                          </p:spTgt>
                                        </p:tgtEl>
                                        <p:attrNameLst>
                                          <p:attrName>style.visibility</p:attrName>
                                        </p:attrNameLst>
                                      </p:cBhvr>
                                      <p:to>
                                        <p:strVal val="hidden"/>
                                      </p:to>
                                    </p:set>
                                  </p:childTnLst>
                                </p:cTn>
                              </p:par>
                              <p:par>
                                <p:cTn id="45" presetID="2" presetClass="exit" presetSubtype="8" accel="100000" fill="hold" grpId="1" nodeType="withEffect">
                                  <p:stCondLst>
                                    <p:cond delay="0"/>
                                  </p:stCondLst>
                                  <p:childTnLst>
                                    <p:anim calcmode="lin" valueType="num">
                                      <p:cBhvr additive="base">
                                        <p:cTn id="46" dur="300"/>
                                        <p:tgtEl>
                                          <p:spTgt spid="3">
                                            <p:txEl>
                                              <p:pRg st="6" end="6"/>
                                            </p:txEl>
                                          </p:spTgt>
                                        </p:tgtEl>
                                        <p:attrNameLst>
                                          <p:attrName>ppt_x</p:attrName>
                                        </p:attrNameLst>
                                      </p:cBhvr>
                                      <p:tavLst>
                                        <p:tav tm="0">
                                          <p:val>
                                            <p:strVal val="ppt_x"/>
                                          </p:val>
                                        </p:tav>
                                        <p:tav tm="100000">
                                          <p:val>
                                            <p:strVal val="0-ppt_w/2"/>
                                          </p:val>
                                        </p:tav>
                                      </p:tavLst>
                                    </p:anim>
                                    <p:anim calcmode="lin" valueType="num">
                                      <p:cBhvr additive="base">
                                        <p:cTn id="47" dur="300"/>
                                        <p:tgtEl>
                                          <p:spTgt spid="3">
                                            <p:txEl>
                                              <p:pRg st="6" end="6"/>
                                            </p:txEl>
                                          </p:spTgt>
                                        </p:tgtEl>
                                        <p:attrNameLst>
                                          <p:attrName>ppt_y</p:attrName>
                                        </p:attrNameLst>
                                      </p:cBhvr>
                                      <p:tavLst>
                                        <p:tav tm="0">
                                          <p:val>
                                            <p:strVal val="ppt_y"/>
                                          </p:val>
                                        </p:tav>
                                        <p:tav tm="100000">
                                          <p:val>
                                            <p:strVal val="ppt_y"/>
                                          </p:val>
                                        </p:tav>
                                      </p:tavLst>
                                    </p:anim>
                                    <p:set>
                                      <p:cBhvr>
                                        <p:cTn id="48" dur="1" fill="hold">
                                          <p:stCondLst>
                                            <p:cond delay="299"/>
                                          </p:stCondLst>
                                        </p:cTn>
                                        <p:tgtEl>
                                          <p:spTgt spid="3">
                                            <p:txEl>
                                              <p:pRg st="6" end="6"/>
                                            </p:txEl>
                                          </p:spTgt>
                                        </p:tgtEl>
                                        <p:attrNameLst>
                                          <p:attrName>style.visibility</p:attrName>
                                        </p:attrNameLst>
                                      </p:cBhvr>
                                      <p:to>
                                        <p:strVal val="hidden"/>
                                      </p:to>
                                    </p:set>
                                  </p:childTnLst>
                                </p:cTn>
                              </p:par>
                              <p:par>
                                <p:cTn id="49" presetID="49" presetClass="exit" presetSubtype="0" accel="100000" fill="hold" nodeType="withEffect">
                                  <p:stCondLst>
                                    <p:cond delay="0"/>
                                  </p:stCondLst>
                                  <p:childTnLst>
                                    <p:anim calcmode="lin" valueType="num">
                                      <p:cBhvr>
                                        <p:cTn id="50" dur="800"/>
                                        <p:tgtEl>
                                          <p:spTgt spid="21"/>
                                        </p:tgtEl>
                                        <p:attrNameLst>
                                          <p:attrName>ppt_w</p:attrName>
                                        </p:attrNameLst>
                                      </p:cBhvr>
                                      <p:tavLst>
                                        <p:tav tm="0">
                                          <p:val>
                                            <p:strVal val="ppt_w"/>
                                          </p:val>
                                        </p:tav>
                                        <p:tav tm="100000">
                                          <p:val>
                                            <p:fltVal val="0"/>
                                          </p:val>
                                        </p:tav>
                                      </p:tavLst>
                                    </p:anim>
                                    <p:anim calcmode="lin" valueType="num">
                                      <p:cBhvr>
                                        <p:cTn id="51" dur="800"/>
                                        <p:tgtEl>
                                          <p:spTgt spid="21"/>
                                        </p:tgtEl>
                                        <p:attrNameLst>
                                          <p:attrName>ppt_h</p:attrName>
                                        </p:attrNameLst>
                                      </p:cBhvr>
                                      <p:tavLst>
                                        <p:tav tm="0">
                                          <p:val>
                                            <p:strVal val="ppt_h"/>
                                          </p:val>
                                        </p:tav>
                                        <p:tav tm="100000">
                                          <p:val>
                                            <p:fltVal val="0"/>
                                          </p:val>
                                        </p:tav>
                                      </p:tavLst>
                                    </p:anim>
                                    <p:anim calcmode="lin" valueType="num">
                                      <p:cBhvr>
                                        <p:cTn id="52" dur="800"/>
                                        <p:tgtEl>
                                          <p:spTgt spid="21"/>
                                        </p:tgtEl>
                                        <p:attrNameLst>
                                          <p:attrName>style.rotation</p:attrName>
                                        </p:attrNameLst>
                                      </p:cBhvr>
                                      <p:tavLst>
                                        <p:tav tm="0">
                                          <p:val>
                                            <p:fltVal val="0"/>
                                          </p:val>
                                        </p:tav>
                                        <p:tav tm="100000">
                                          <p:val>
                                            <p:fltVal val="360"/>
                                          </p:val>
                                        </p:tav>
                                      </p:tavLst>
                                    </p:anim>
                                    <p:animEffect transition="out" filter="fade">
                                      <p:cBhvr>
                                        <p:cTn id="53" dur="800"/>
                                        <p:tgtEl>
                                          <p:spTgt spid="21"/>
                                        </p:tgtEl>
                                      </p:cBhvr>
                                    </p:animEffect>
                                    <p:set>
                                      <p:cBhvr>
                                        <p:cTn id="54" dur="1" fill="hold">
                                          <p:stCondLst>
                                            <p:cond delay="799"/>
                                          </p:stCondLst>
                                        </p:cTn>
                                        <p:tgtEl>
                                          <p:spTgt spid="21"/>
                                        </p:tgtEl>
                                        <p:attrNameLst>
                                          <p:attrName>style.visibility</p:attrName>
                                        </p:attrNameLst>
                                      </p:cBhvr>
                                      <p:to>
                                        <p:strVal val="hidden"/>
                                      </p:to>
                                    </p:set>
                                  </p:childTnLst>
                                </p:cTn>
                              </p:par>
                              <p:par>
                                <p:cTn id="55" presetID="10" presetClass="exit" presetSubtype="0" fill="hold" nodeType="withEffect">
                                  <p:stCondLst>
                                    <p:cond delay="500"/>
                                  </p:stCondLst>
                                  <p:childTnLst>
                                    <p:animEffect transition="out" filter="fade">
                                      <p:cBhvr>
                                        <p:cTn id="56" dur="300"/>
                                        <p:tgtEl>
                                          <p:spTgt spid="17"/>
                                        </p:tgtEl>
                                      </p:cBhvr>
                                    </p:animEffect>
                                    <p:set>
                                      <p:cBhvr>
                                        <p:cTn id="57" dur="1" fill="hold">
                                          <p:stCondLst>
                                            <p:cond delay="299"/>
                                          </p:stCondLst>
                                        </p:cTn>
                                        <p:tgtEl>
                                          <p:spTgt spid="17"/>
                                        </p:tgtEl>
                                        <p:attrNameLst>
                                          <p:attrName>style.visibility</p:attrName>
                                        </p:attrNameLst>
                                      </p:cBhvr>
                                      <p:to>
                                        <p:strVal val="hidden"/>
                                      </p:to>
                                    </p:set>
                                  </p:childTnLst>
                                </p:cTn>
                              </p:par>
                              <p:par>
                                <p:cTn id="58" presetID="10" presetClass="exit" presetSubtype="0" fill="hold" grpId="0" nodeType="withEffect">
                                  <p:stCondLst>
                                    <p:cond delay="500"/>
                                  </p:stCondLst>
                                  <p:childTnLst>
                                    <p:animEffect transition="out" filter="fade">
                                      <p:cBhvr>
                                        <p:cTn id="59" dur="300"/>
                                        <p:tgtEl>
                                          <p:spTgt spid="19"/>
                                        </p:tgtEl>
                                      </p:cBhvr>
                                    </p:animEffect>
                                    <p:set>
                                      <p:cBhvr>
                                        <p:cTn id="60" dur="1" fill="hold">
                                          <p:stCondLst>
                                            <p:cond delay="299"/>
                                          </p:stCondLst>
                                        </p:cTn>
                                        <p:tgtEl>
                                          <p:spTgt spid="19"/>
                                        </p:tgtEl>
                                        <p:attrNameLst>
                                          <p:attrName>style.visibility</p:attrName>
                                        </p:attrNameLst>
                                      </p:cBhvr>
                                      <p:to>
                                        <p:strVal val="hidden"/>
                                      </p:to>
                                    </p:set>
                                  </p:childTnLst>
                                </p:cTn>
                              </p:par>
                              <p:par>
                                <p:cTn id="61" presetID="10" presetClass="exit" presetSubtype="0" fill="hold" grpId="0" nodeType="withEffect">
                                  <p:stCondLst>
                                    <p:cond delay="500"/>
                                  </p:stCondLst>
                                  <p:childTnLst>
                                    <p:animEffect transition="out" filter="fade">
                                      <p:cBhvr>
                                        <p:cTn id="62" dur="300"/>
                                        <p:tgtEl>
                                          <p:spTgt spid="18"/>
                                        </p:tgtEl>
                                      </p:cBhvr>
                                    </p:animEffect>
                                    <p:set>
                                      <p:cBhvr>
                                        <p:cTn id="63" dur="1" fill="hold">
                                          <p:stCondLst>
                                            <p:cond delay="2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Co-Occurrence Matrix</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5" name="內容版面配置區 4"/>
          <p:cNvGraphicFramePr>
            <a:graphicFrameLocks noGrp="1"/>
          </p:cNvGraphicFramePr>
          <p:nvPr>
            <p:ph idx="1"/>
            <p:extLst/>
          </p:nvPr>
        </p:nvGraphicFramePr>
        <p:xfrm>
          <a:off x="2695282" y="1898587"/>
          <a:ext cx="1713804" cy="1602492"/>
        </p:xfrm>
        <a:graphic>
          <a:graphicData uri="http://schemas.openxmlformats.org/drawingml/2006/table">
            <a:tbl>
              <a:tblPr firstRow="1" bandRow="1">
                <a:tableStyleId>{5940675A-B579-460E-94D1-54222C63F5DA}</a:tableStyleId>
              </a:tblPr>
              <a:tblGrid>
                <a:gridCol w="428451">
                  <a:extLst>
                    <a:ext uri="{9D8B030D-6E8A-4147-A177-3AD203B41FA5}">
                      <a16:colId xmlns:a16="http://schemas.microsoft.com/office/drawing/2014/main" val="20000"/>
                    </a:ext>
                  </a:extLst>
                </a:gridCol>
                <a:gridCol w="428451">
                  <a:extLst>
                    <a:ext uri="{9D8B030D-6E8A-4147-A177-3AD203B41FA5}">
                      <a16:colId xmlns:a16="http://schemas.microsoft.com/office/drawing/2014/main" val="20001"/>
                    </a:ext>
                  </a:extLst>
                </a:gridCol>
                <a:gridCol w="428451">
                  <a:extLst>
                    <a:ext uri="{9D8B030D-6E8A-4147-A177-3AD203B41FA5}">
                      <a16:colId xmlns:a16="http://schemas.microsoft.com/office/drawing/2014/main" val="20002"/>
                    </a:ext>
                  </a:extLst>
                </a:gridCol>
                <a:gridCol w="428451">
                  <a:extLst>
                    <a:ext uri="{9D8B030D-6E8A-4147-A177-3AD203B41FA5}">
                      <a16:colId xmlns:a16="http://schemas.microsoft.com/office/drawing/2014/main" val="20003"/>
                    </a:ext>
                  </a:extLst>
                </a:gridCol>
              </a:tblGrid>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extLst>
                  <a:ext uri="{0D108BD9-81ED-4DB2-BD59-A6C34878D82A}">
                    <a16:rowId xmlns:a16="http://schemas.microsoft.com/office/drawing/2014/main" val="10000"/>
                  </a:ext>
                </a:extLst>
              </a:tr>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tc>
                  <a:txBody>
                    <a:bodyPr/>
                    <a:lstStyle/>
                    <a:p>
                      <a:pPr algn="ctr"/>
                      <a:r>
                        <a:rPr lang="en-US" altLang="zh-TW" sz="1900" dirty="0">
                          <a:solidFill>
                            <a:schemeClr val="accent2">
                              <a:lumMod val="75000"/>
                            </a:schemeClr>
                          </a:solidFill>
                        </a:rPr>
                        <a:t>1</a:t>
                      </a:r>
                      <a:endParaRPr lang="zh-TW" altLang="en-US" sz="1900" dirty="0">
                        <a:solidFill>
                          <a:schemeClr val="accent2">
                            <a:lumMod val="75000"/>
                          </a:schemeClr>
                        </a:solidFill>
                      </a:endParaRPr>
                    </a:p>
                  </a:txBody>
                  <a:tcPr marL="98784" marR="98784" marT="49391" marB="49391" anchor="ctr"/>
                </a:tc>
                <a:extLst>
                  <a:ext uri="{0D108BD9-81ED-4DB2-BD59-A6C34878D82A}">
                    <a16:rowId xmlns:a16="http://schemas.microsoft.com/office/drawing/2014/main" val="10001"/>
                  </a:ext>
                </a:extLst>
              </a:tr>
              <a:tr h="400623">
                <a:tc>
                  <a:txBody>
                    <a:bodyPr/>
                    <a:lstStyle/>
                    <a:p>
                      <a:pPr algn="ctr"/>
                      <a:r>
                        <a:rPr lang="en-US" altLang="zh-TW" sz="1900" dirty="0">
                          <a:solidFill>
                            <a:srgbClr val="FF0000"/>
                          </a:solidFill>
                        </a:rPr>
                        <a:t>0</a:t>
                      </a:r>
                      <a:endParaRPr lang="zh-TW" altLang="en-US" sz="1900" dirty="0">
                        <a:solidFill>
                          <a:srgbClr val="FF000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extLst>
                  <a:ext uri="{0D108BD9-81ED-4DB2-BD59-A6C34878D82A}">
                    <a16:rowId xmlns:a16="http://schemas.microsoft.com/office/drawing/2014/main" val="10002"/>
                  </a:ext>
                </a:extLst>
              </a:tr>
              <a:tr h="400623">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B050"/>
                          </a:solidFill>
                        </a:rPr>
                        <a:t>2</a:t>
                      </a:r>
                      <a:endParaRPr lang="zh-TW" altLang="en-US" sz="1900" dirty="0">
                        <a:solidFill>
                          <a:srgbClr val="00B050"/>
                        </a:solidFill>
                      </a:endParaRPr>
                    </a:p>
                  </a:txBody>
                  <a:tcPr marL="98784" marR="98784" marT="49391" marB="49391" anchor="ctr"/>
                </a:tc>
                <a:tc>
                  <a:txBody>
                    <a:bodyPr/>
                    <a:lstStyle/>
                    <a:p>
                      <a:pPr algn="ctr"/>
                      <a:r>
                        <a:rPr lang="en-US" altLang="zh-TW" sz="1900" dirty="0">
                          <a:solidFill>
                            <a:srgbClr val="0070C0"/>
                          </a:solidFill>
                        </a:rPr>
                        <a:t>3</a:t>
                      </a:r>
                      <a:endParaRPr lang="zh-TW" altLang="en-US" sz="1900" dirty="0">
                        <a:solidFill>
                          <a:srgbClr val="0070C0"/>
                        </a:solidFill>
                      </a:endParaRPr>
                    </a:p>
                  </a:txBody>
                  <a:tcPr marL="98784" marR="98784" marT="49391" marB="49391" anchor="ctr"/>
                </a:tc>
                <a:tc>
                  <a:txBody>
                    <a:bodyPr/>
                    <a:lstStyle/>
                    <a:p>
                      <a:pPr algn="ctr"/>
                      <a:r>
                        <a:rPr lang="en-US" altLang="zh-TW" sz="1900" dirty="0">
                          <a:solidFill>
                            <a:srgbClr val="0070C0"/>
                          </a:solidFill>
                        </a:rPr>
                        <a:t>3</a:t>
                      </a:r>
                      <a:endParaRPr lang="zh-TW" altLang="en-US" sz="1900" dirty="0">
                        <a:solidFill>
                          <a:srgbClr val="0070C0"/>
                        </a:solidFill>
                      </a:endParaRPr>
                    </a:p>
                  </a:txBody>
                  <a:tcPr marL="98784" marR="98784" marT="49391" marB="49391" anchor="ct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7" name="文字方塊 6"/>
              <p:cNvSpPr txBox="1"/>
              <p:nvPr/>
            </p:nvSpPr>
            <p:spPr>
              <a:xfrm>
                <a:off x="2908314" y="3919001"/>
                <a:ext cx="2628092"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4</m:t>
                                </m:r>
                              </m:e>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2</m:t>
                                </m:r>
                              </m:e>
                              <m:e>
                                <m:r>
                                  <a:rPr lang="en-US" altLang="zh-TW" i="1">
                                    <a:latin typeface="Cambria Math" panose="02040503050406030204" pitchFamily="18" charset="0"/>
                                  </a:rPr>
                                  <m:t>4</m:t>
                                </m:r>
                              </m:e>
                              <m:e>
                                <m:r>
                                  <a:rPr lang="en-US" altLang="zh-TW" i="1">
                                    <a:latin typeface="Cambria Math" panose="02040503050406030204" pitchFamily="18" charset="0"/>
                                  </a:rPr>
                                  <m:t>0</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6</m:t>
                                </m:r>
                              </m:e>
                              <m:e>
                                <m:r>
                                  <a:rPr lang="en-US" altLang="zh-TW" i="1">
                                    <a:latin typeface="Cambria Math" panose="02040503050406030204" pitchFamily="18" charset="0"/>
                                  </a:rPr>
                                  <m:t>1</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1</m:t>
                                </m:r>
                              </m:e>
                              <m:e>
                                <m:r>
                                  <a:rPr lang="en-US" altLang="zh-TW" i="1">
                                    <a:latin typeface="Cambria Math" panose="02040503050406030204" pitchFamily="18" charset="0"/>
                                  </a:rPr>
                                  <m:t>2</m:t>
                                </m:r>
                              </m:e>
                            </m:mr>
                          </m:m>
                        </m:e>
                      </m:d>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908314" y="3919001"/>
                <a:ext cx="2628092" cy="103464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6478161" y="3919001"/>
                <a:ext cx="2740879"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90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𝑉</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6</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4</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2</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
                        </m:e>
                      </m:d>
                    </m:oMath>
                  </m:oMathPara>
                </a14:m>
                <a:endParaRPr lang="zh-TW"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6478161" y="3919001"/>
                <a:ext cx="2740879" cy="103464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567260" y="5272191"/>
                <a:ext cx="2969146"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135</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𝐿𝐷</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3</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2</m:t>
                                </m:r>
                              </m:e>
                              <m:e>
                                <m:r>
                                  <a:rPr lang="en-US" altLang="zh-TW" i="1">
                                    <a:latin typeface="Cambria Math" panose="02040503050406030204" pitchFamily="18" charset="0"/>
                                  </a:rPr>
                                  <m:t>1</m:t>
                                </m:r>
                              </m:e>
                              <m:e>
                                <m:r>
                                  <a:rPr lang="en-US" altLang="zh-TW" i="1">
                                    <a:latin typeface="Cambria Math" panose="02040503050406030204" pitchFamily="18" charset="0"/>
                                  </a:rPr>
                                  <m:t>0</m:t>
                                </m:r>
                              </m:e>
                            </m:mr>
                            <m:mr>
                              <m:e>
                                <m:r>
                                  <a:rPr lang="en-US" altLang="zh-TW" i="1">
                                    <a:latin typeface="Cambria Math" panose="02040503050406030204" pitchFamily="18" charset="0"/>
                                  </a:rPr>
                                  <m:t>3</m:t>
                                </m:r>
                              </m:e>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2</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0</m:t>
                                </m:r>
                              </m:e>
                            </m:mr>
                          </m:m>
                        </m:e>
                      </m:d>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2567260" y="5272191"/>
                <a:ext cx="2969146" cy="103464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6404967" y="5272191"/>
                <a:ext cx="2887264" cy="1034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45</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𝑆𝐷</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4"/>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4</m:t>
                                </m:r>
                              </m:e>
                              <m:e>
                                <m:r>
                                  <a:rPr lang="en-US" altLang="zh-TW" i="1">
                                    <a:latin typeface="Cambria Math" panose="02040503050406030204" pitchFamily="18" charset="0"/>
                                  </a:rPr>
                                  <m:t>1</m:t>
                                </m:r>
                              </m:e>
                              <m:e>
                                <m:r>
                                  <a:rPr lang="en-US" altLang="zh-TW" i="1">
                                    <a:latin typeface="Cambria Math" panose="02040503050406030204" pitchFamily="18" charset="0"/>
                                  </a:rPr>
                                  <m:t>0</m:t>
                                </m:r>
                              </m:e>
                              <m:e>
                                <m:r>
                                  <a:rPr lang="en-US" altLang="zh-TW" i="1">
                                    <a:latin typeface="Cambria Math" panose="02040503050406030204" pitchFamily="18" charset="0"/>
                                  </a:rPr>
                                  <m:t>0</m:t>
                                </m:r>
                              </m:e>
                            </m:mr>
                            <m:mr>
                              <m:e>
                                <m:r>
                                  <a:rPr lang="en-US" altLang="zh-TW" i="1">
                                    <a:latin typeface="Cambria Math" panose="02040503050406030204" pitchFamily="18" charset="0"/>
                                  </a:rPr>
                                  <m:t>1</m:t>
                                </m:r>
                              </m:e>
                              <m:e>
                                <m:r>
                                  <a:rPr lang="en-US" altLang="zh-TW" i="1">
                                    <a:latin typeface="Cambria Math" panose="02040503050406030204" pitchFamily="18" charset="0"/>
                                  </a:rPr>
                                  <m:t>2</m:t>
                                </m:r>
                              </m:e>
                              <m:e>
                                <m:r>
                                  <a:rPr lang="en-US" altLang="zh-TW" i="1">
                                    <a:latin typeface="Cambria Math" panose="02040503050406030204" pitchFamily="18" charset="0"/>
                                  </a:rPr>
                                  <m:t>2</m:t>
                                </m:r>
                              </m:e>
                              <m:e>
                                <m:r>
                                  <a:rPr lang="en-US" altLang="zh-TW" i="1">
                                    <a:latin typeface="Cambria Math" panose="02040503050406030204" pitchFamily="18" charset="0"/>
                                  </a:rPr>
                                  <m:t>0</m:t>
                                </m:r>
                              </m:e>
                            </m:mr>
                            <m:mr>
                              <m:e>
                                <m:r>
                                  <a:rPr lang="en-US" altLang="zh-TW" i="1">
                                    <a:latin typeface="Cambria Math" panose="02040503050406030204" pitchFamily="18" charset="0"/>
                                  </a:rPr>
                                  <m:t>0</m:t>
                                </m:r>
                              </m:e>
                              <m:e>
                                <m:r>
                                  <a:rPr lang="en-US" altLang="zh-TW" i="1">
                                    <a:latin typeface="Cambria Math" panose="02040503050406030204" pitchFamily="18" charset="0"/>
                                  </a:rPr>
                                  <m:t>2</m:t>
                                </m:r>
                              </m:e>
                              <m:e>
                                <m:r>
                                  <a:rPr lang="en-US" altLang="zh-TW" i="1">
                                    <a:latin typeface="Cambria Math" panose="02040503050406030204" pitchFamily="18" charset="0"/>
                                  </a:rPr>
                                  <m:t>4</m:t>
                                </m:r>
                              </m:e>
                              <m:e>
                                <m:r>
                                  <a:rPr lang="en-US" altLang="zh-TW" i="1">
                                    <a:latin typeface="Cambria Math" panose="02040503050406030204" pitchFamily="18" charset="0"/>
                                  </a:rPr>
                                  <m:t>1</m:t>
                                </m:r>
                              </m:e>
                            </m:mr>
                            <m:mr>
                              <m:e>
                                <m:r>
                                  <a:rPr lang="en-US" altLang="zh-TW" i="1">
                                    <a:latin typeface="Cambria Math" panose="02040503050406030204" pitchFamily="18" charset="0"/>
                                  </a:rPr>
                                  <m:t>0</m:t>
                                </m:r>
                              </m:e>
                              <m:e>
                                <m:r>
                                  <a:rPr lang="en-US" altLang="zh-TW" i="1">
                                    <a:latin typeface="Cambria Math" panose="02040503050406030204" pitchFamily="18" charset="0"/>
                                  </a:rPr>
                                  <m:t>0</m:t>
                                </m:r>
                              </m:e>
                              <m:e>
                                <m:r>
                                  <a:rPr lang="en-US" altLang="zh-TW" i="1">
                                    <a:latin typeface="Cambria Math" panose="02040503050406030204" pitchFamily="18" charset="0"/>
                                  </a:rPr>
                                  <m:t>1</m:t>
                                </m:r>
                              </m:e>
                              <m:e>
                                <m:r>
                                  <a:rPr lang="en-US" altLang="zh-TW" i="1">
                                    <a:latin typeface="Cambria Math" panose="02040503050406030204" pitchFamily="18" charset="0"/>
                                  </a:rPr>
                                  <m:t>0</m:t>
                                </m:r>
                              </m:e>
                            </m:mr>
                          </m:m>
                        </m:e>
                      </m:d>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6404967" y="5272191"/>
                <a:ext cx="2887264" cy="1034642"/>
              </a:xfrm>
              <a:prstGeom prst="rect">
                <a:avLst/>
              </a:prstGeom>
              <a:blipFill>
                <a:blip r:embed="rId6"/>
                <a:stretch>
                  <a:fillRect/>
                </a:stretch>
              </a:blipFill>
            </p:spPr>
            <p:txBody>
              <a:bodyPr/>
              <a:lstStyle/>
              <a:p>
                <a:r>
                  <a:rPr lang="zh-TW" altLang="en-US">
                    <a:noFill/>
                  </a:rPr>
                  <a:t> </a:t>
                </a:r>
              </a:p>
            </p:txBody>
          </p:sp>
        </mc:Fallback>
      </mc:AlternateContent>
      <p:graphicFrame>
        <p:nvGraphicFramePr>
          <p:cNvPr id="25" name="表格 24"/>
          <p:cNvGraphicFramePr>
            <a:graphicFrameLocks noGrp="1"/>
          </p:cNvGraphicFramePr>
          <p:nvPr>
            <p:extLst/>
          </p:nvPr>
        </p:nvGraphicFramePr>
        <p:xfrm>
          <a:off x="4947048" y="1430625"/>
          <a:ext cx="4494099" cy="2194560"/>
        </p:xfrm>
        <a:graphic>
          <a:graphicData uri="http://schemas.openxmlformats.org/drawingml/2006/table">
            <a:tbl>
              <a:tblPr firstRow="1" bandRow="1">
                <a:tableStyleId>{5940675A-B579-460E-94D1-54222C63F5DA}</a:tableStyleId>
              </a:tblPr>
              <a:tblGrid>
                <a:gridCol w="1008994">
                  <a:extLst>
                    <a:ext uri="{9D8B030D-6E8A-4147-A177-3AD203B41FA5}">
                      <a16:colId xmlns:a16="http://schemas.microsoft.com/office/drawing/2014/main" val="20000"/>
                    </a:ext>
                  </a:extLst>
                </a:gridCol>
                <a:gridCol w="465495">
                  <a:extLst>
                    <a:ext uri="{9D8B030D-6E8A-4147-A177-3AD203B41FA5}">
                      <a16:colId xmlns:a16="http://schemas.microsoft.com/office/drawing/2014/main" val="20001"/>
                    </a:ext>
                  </a:extLst>
                </a:gridCol>
                <a:gridCol w="737245">
                  <a:extLst>
                    <a:ext uri="{9D8B030D-6E8A-4147-A177-3AD203B41FA5}">
                      <a16:colId xmlns:a16="http://schemas.microsoft.com/office/drawing/2014/main" val="20002"/>
                    </a:ext>
                  </a:extLst>
                </a:gridCol>
                <a:gridCol w="737245">
                  <a:extLst>
                    <a:ext uri="{9D8B030D-6E8A-4147-A177-3AD203B41FA5}">
                      <a16:colId xmlns:a16="http://schemas.microsoft.com/office/drawing/2014/main" val="20003"/>
                    </a:ext>
                  </a:extLst>
                </a:gridCol>
                <a:gridCol w="745385">
                  <a:extLst>
                    <a:ext uri="{9D8B030D-6E8A-4147-A177-3AD203B41FA5}">
                      <a16:colId xmlns:a16="http://schemas.microsoft.com/office/drawing/2014/main" val="20004"/>
                    </a:ext>
                  </a:extLst>
                </a:gridCol>
                <a:gridCol w="799735">
                  <a:extLst>
                    <a:ext uri="{9D8B030D-6E8A-4147-A177-3AD203B41FA5}">
                      <a16:colId xmlns:a16="http://schemas.microsoft.com/office/drawing/2014/main" val="20005"/>
                    </a:ext>
                  </a:extLst>
                </a:gridCol>
              </a:tblGrid>
              <a:tr h="318768">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4">
                  <a:txBody>
                    <a:bodyPr/>
                    <a:lstStyle/>
                    <a:p>
                      <a:pPr algn="ctr"/>
                      <a:r>
                        <a:rPr lang="en-US" altLang="zh-TW" dirty="0"/>
                        <a:t>Gray level</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0"/>
                  </a:ext>
                </a:extLst>
              </a:tr>
              <a:tr h="318768">
                <a:tc rowSpan="5">
                  <a:txBody>
                    <a:bodyPr/>
                    <a:lstStyle/>
                    <a:p>
                      <a:pPr algn="ctr"/>
                      <a:r>
                        <a:rPr lang="en-US" altLang="zh-TW" dirty="0"/>
                        <a:t>Gray Level</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endParaRPr lang="zh-TW" altLang="en-US"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FF0000"/>
                          </a:solidFill>
                        </a:rPr>
                        <a:t>0</a:t>
                      </a:r>
                      <a:endParaRPr lang="zh-TW" altLang="en-US"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chemeClr val="accent2">
                              <a:lumMod val="75000"/>
                            </a:schemeClr>
                          </a:solidFill>
                        </a:rPr>
                        <a:t>1</a:t>
                      </a:r>
                      <a:endParaRPr lang="zh-TW" altLang="en-US"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00B050"/>
                          </a:solidFill>
                        </a:rPr>
                        <a:t>2</a:t>
                      </a:r>
                      <a:endParaRPr lang="zh-TW" altLang="en-US" dirty="0">
                        <a:solidFill>
                          <a:srgbClr val="00B05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dirty="0">
                          <a:solidFill>
                            <a:srgbClr val="0070C0"/>
                          </a:solidFill>
                        </a:rPr>
                        <a:t>3</a:t>
                      </a:r>
                      <a:endParaRPr lang="zh-TW" altLang="en-US" dirty="0">
                        <a:solidFill>
                          <a:srgbClr val="0070C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8768">
                <a:tc vMerge="1">
                  <a:txBody>
                    <a:bodyPr/>
                    <a:lstStyle/>
                    <a:p>
                      <a:endParaRPr lang="zh-TW" altLang="en-US"/>
                    </a:p>
                  </a:txBody>
                  <a:tcPr/>
                </a:tc>
                <a:tc>
                  <a:txBody>
                    <a:bodyPr/>
                    <a:lstStyle/>
                    <a:p>
                      <a:pPr algn="ctr"/>
                      <a:r>
                        <a:rPr lang="en-US" altLang="zh-TW" dirty="0">
                          <a:solidFill>
                            <a:srgbClr val="FF0000"/>
                          </a:solidFill>
                        </a:rPr>
                        <a:t>0</a:t>
                      </a:r>
                      <a:endParaRPr lang="zh-TW" altLang="en-US" dirty="0">
                        <a:solidFill>
                          <a:srgbClr val="FF000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FF0000"/>
                          </a:solidFill>
                        </a:rPr>
                        <a:t>0</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18768">
                <a:tc vMerge="1">
                  <a:txBody>
                    <a:bodyPr/>
                    <a:lstStyle/>
                    <a:p>
                      <a:endParaRPr lang="zh-TW" altLang="en-US"/>
                    </a:p>
                  </a:txBody>
                  <a:tcPr/>
                </a:tc>
                <a:tc>
                  <a:txBody>
                    <a:bodyPr/>
                    <a:lstStyle/>
                    <a:p>
                      <a:pPr algn="ctr"/>
                      <a:r>
                        <a:rPr lang="en-US" altLang="zh-TW" dirty="0">
                          <a:solidFill>
                            <a:schemeClr val="accent2">
                              <a:lumMod val="75000"/>
                            </a:schemeClr>
                          </a:solidFill>
                        </a:rPr>
                        <a:t>1</a:t>
                      </a:r>
                      <a:endParaRPr lang="zh-TW" altLang="en-US" dirty="0">
                        <a:solidFill>
                          <a:schemeClr val="accent2">
                            <a:lumMod val="75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chemeClr val="accent2">
                              <a:lumMod val="75000"/>
                            </a:schemeClr>
                          </a:solidFill>
                        </a:rPr>
                        <a:t>1</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18768">
                <a:tc vMerge="1">
                  <a:txBody>
                    <a:bodyPr/>
                    <a:lstStyle/>
                    <a:p>
                      <a:endParaRPr lang="zh-TW" altLang="en-US"/>
                    </a:p>
                  </a:txBody>
                  <a:tcPr/>
                </a:tc>
                <a:tc>
                  <a:txBody>
                    <a:bodyPr/>
                    <a:lstStyle/>
                    <a:p>
                      <a:pPr algn="ctr"/>
                      <a:r>
                        <a:rPr lang="en-US" altLang="zh-TW" dirty="0">
                          <a:solidFill>
                            <a:srgbClr val="00B050"/>
                          </a:solidFill>
                        </a:rPr>
                        <a:t>2</a:t>
                      </a:r>
                      <a:endParaRPr lang="zh-TW" altLang="en-US" dirty="0">
                        <a:solidFill>
                          <a:srgbClr val="00B05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B050"/>
                          </a:solidFill>
                        </a:rPr>
                        <a:t>2</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18768">
                <a:tc vMerge="1">
                  <a:txBody>
                    <a:bodyPr/>
                    <a:lstStyle/>
                    <a:p>
                      <a:endParaRPr lang="zh-TW" altLang="en-US" dirty="0"/>
                    </a:p>
                  </a:txBody>
                  <a:tcPr/>
                </a:tc>
                <a:tc>
                  <a:txBody>
                    <a:bodyPr/>
                    <a:lstStyle/>
                    <a:p>
                      <a:pPr algn="ctr"/>
                      <a:r>
                        <a:rPr lang="en-US" altLang="zh-TW" dirty="0">
                          <a:solidFill>
                            <a:srgbClr val="0070C0"/>
                          </a:solidFill>
                        </a:rPr>
                        <a:t>3</a:t>
                      </a:r>
                      <a:endParaRPr lang="zh-TW" altLang="en-US" dirty="0">
                        <a:solidFill>
                          <a:srgbClr val="0070C0"/>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FF0000"/>
                          </a:solidFill>
                        </a:rPr>
                        <a:t>0</a:t>
                      </a:r>
                      <a:r>
                        <a:rPr lang="en-US" altLang="zh-TW" dirty="0"/>
                        <a:t>)</a:t>
                      </a:r>
                      <a:endParaRPr lang="zh-TW" altLang="en-US"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chemeClr val="accent2">
                              <a:lumMod val="75000"/>
                            </a:schemeClr>
                          </a:solidFill>
                        </a:rPr>
                        <a:t>1</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00B050"/>
                          </a:solidFill>
                        </a:rPr>
                        <a:t>2</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dirty="0"/>
                        <a:t>#(</a:t>
                      </a:r>
                      <a:r>
                        <a:rPr lang="en-US" altLang="zh-TW" dirty="0">
                          <a:solidFill>
                            <a:srgbClr val="0070C0"/>
                          </a:solidFill>
                        </a:rPr>
                        <a:t>3</a:t>
                      </a:r>
                      <a:r>
                        <a:rPr lang="en-US" altLang="zh-TW" dirty="0"/>
                        <a:t>,</a:t>
                      </a:r>
                      <a:r>
                        <a:rPr lang="en-US" altLang="zh-TW" dirty="0">
                          <a:solidFill>
                            <a:srgbClr val="0070C0"/>
                          </a:solidFill>
                        </a:rPr>
                        <a:t>3</a:t>
                      </a:r>
                      <a:r>
                        <a:rPr lang="en-US" altLang="zh-TW" dirty="0"/>
                        <a:t>)</a:t>
                      </a:r>
                      <a:endParaRPr lang="zh-TW" alt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 name="投影片編號版面配置區 2">
            <a:extLst>
              <a:ext uri="{FF2B5EF4-FFF2-40B4-BE49-F238E27FC236}">
                <a16:creationId xmlns:a16="http://schemas.microsoft.com/office/drawing/2014/main" id="{998FF7E8-0599-4D65-949C-36495E4748D8}"/>
              </a:ext>
            </a:extLst>
          </p:cNvPr>
          <p:cNvSpPr>
            <a:spLocks noGrp="1"/>
          </p:cNvSpPr>
          <p:nvPr>
            <p:ph type="sldNum" sz="quarter" idx="12"/>
          </p:nvPr>
        </p:nvSpPr>
        <p:spPr/>
        <p:txBody>
          <a:bodyPr/>
          <a:lstStyle/>
          <a:p>
            <a:r>
              <a:rPr lang="en-US" altLang="zh-TW" dirty="0" smtClean="0"/>
              <a:t>37</a:t>
            </a:r>
            <a:endParaRPr lang="zh-TW" altLang="en-US" dirty="0"/>
          </a:p>
        </p:txBody>
      </p:sp>
    </p:spTree>
    <p:extLst>
      <p:ext uri="{BB962C8B-B14F-4D97-AF65-F5344CB8AC3E}">
        <p14:creationId xmlns:p14="http://schemas.microsoft.com/office/powerpoint/2010/main" val="37042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par>
                                <p:cTn id="8" presetID="10" presetClass="entr" presetSubtype="0" fill="hold" nodeType="withEffect">
                                  <p:stCondLst>
                                    <p:cond delay="2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3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
                                        <p:tgtEl>
                                          <p:spTgt spid="7"/>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300"/>
                                        <p:tgtEl>
                                          <p:spTgt spid="22"/>
                                        </p:tgtEl>
                                      </p:cBhvr>
                                    </p:animEffect>
                                  </p:childTnLst>
                                </p:cTn>
                              </p:par>
                              <p:par>
                                <p:cTn id="19" presetID="10" presetClass="entr" presetSubtype="0" fill="hold" grpId="0" nodeType="withEffect">
                                  <p:stCondLst>
                                    <p:cond delay="6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300"/>
                                        <p:tgtEl>
                                          <p:spTgt spid="23"/>
                                        </p:tgtEl>
                                      </p:cBhvr>
                                    </p:animEffect>
                                  </p:childTnLst>
                                </p:cTn>
                              </p:par>
                              <p:par>
                                <p:cTn id="22" presetID="10" presetClass="entr" presetSubtype="0" fill="hold" grpId="0" nodeType="withEffect">
                                  <p:stCondLst>
                                    <p:cond delay="90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3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300"/>
                                        <p:tgtEl>
                                          <p:spTgt spid="7"/>
                                        </p:tgtEl>
                                      </p:cBhvr>
                                    </p:animEffect>
                                    <p:set>
                                      <p:cBhvr>
                                        <p:cTn id="29" dur="1" fill="hold">
                                          <p:stCondLst>
                                            <p:cond delay="2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300"/>
                                        <p:tgtEl>
                                          <p:spTgt spid="22"/>
                                        </p:tgtEl>
                                      </p:cBhvr>
                                    </p:animEffect>
                                    <p:set>
                                      <p:cBhvr>
                                        <p:cTn id="32" dur="1" fill="hold">
                                          <p:stCondLst>
                                            <p:cond delay="299"/>
                                          </p:stCondLst>
                                        </p:cTn>
                                        <p:tgtEl>
                                          <p:spTgt spid="2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300"/>
                                        <p:tgtEl>
                                          <p:spTgt spid="23"/>
                                        </p:tgtEl>
                                      </p:cBhvr>
                                    </p:animEffect>
                                    <p:set>
                                      <p:cBhvr>
                                        <p:cTn id="35" dur="1" fill="hold">
                                          <p:stCondLst>
                                            <p:cond delay="2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300"/>
                                        <p:tgtEl>
                                          <p:spTgt spid="24"/>
                                        </p:tgtEl>
                                      </p:cBhvr>
                                    </p:animEffect>
                                    <p:set>
                                      <p:cBhvr>
                                        <p:cTn id="38" dur="1" fill="hold">
                                          <p:stCondLst>
                                            <p:cond delay="2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2" grpId="0"/>
      <p:bldP spid="22" grpId="1"/>
      <p:bldP spid="23" grpId="0"/>
      <p:bldP spid="23" grpId="1"/>
      <p:bldP spid="24" grpId="0"/>
      <p:bldP spid="2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sz="4000" dirty="0">
                <a:latin typeface="Times New Roman" panose="02020603050405020304" pitchFamily="18" charset="0"/>
                <a:cs typeface="Times New Roman" panose="02020603050405020304" pitchFamily="18" charset="0"/>
              </a:rPr>
              <a:t>Variant of Co-Occurrence Matrix</a:t>
            </a:r>
            <a:endParaRPr lang="zh-TW" altLang="en-US" sz="40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49" y="1852788"/>
                <a:ext cx="7886700" cy="4376562"/>
              </a:xfrm>
            </p:spPr>
            <p:txBody>
              <a:bodyPr>
                <a:noAutofit/>
              </a:bodyPr>
              <a:lstStyle/>
              <a:p>
                <a:r>
                  <a:rPr lang="en-US" altLang="zh-TW" sz="3200" dirty="0">
                    <a:latin typeface="Times New Roman" panose="02020603050405020304" pitchFamily="18" charset="0"/>
                    <a:cs typeface="Times New Roman" panose="02020603050405020304" pitchFamily="18" charset="0"/>
                  </a:rPr>
                  <a:t>Gray level difference probability:</a:t>
                </a:r>
              </a:p>
              <a:p>
                <a:endParaRPr lang="en-US" altLang="zh-TW" sz="900" dirty="0">
                  <a:latin typeface="Times New Roman" panose="02020603050405020304" pitchFamily="18" charset="0"/>
                  <a:cs typeface="Times New Roman" panose="02020603050405020304" pitchFamily="18" charset="0"/>
                </a:endParaRPr>
              </a:p>
              <a:p>
                <a:pPr marL="0" indent="0">
                  <a:buNone/>
                </a:pPr>
                <a:endParaRPr lang="en-US" altLang="zh-TW" sz="3200"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3200" i="1">
                          <a:latin typeface="Cambria Math" panose="02040503050406030204" pitchFamily="18" charset="0"/>
                        </a:rPr>
                        <m:t>𝑃</m:t>
                      </m:r>
                      <m:d>
                        <m:dPr>
                          <m:ctrlPr>
                            <a:rPr lang="en-US" altLang="zh-TW" sz="3200" i="1">
                              <a:latin typeface="Cambria Math" panose="02040503050406030204" pitchFamily="18" charset="0"/>
                            </a:rPr>
                          </m:ctrlPr>
                        </m:dPr>
                        <m:e>
                          <m:r>
                            <a:rPr lang="en-US" altLang="zh-TW" sz="3200" i="1">
                              <a:latin typeface="Cambria Math" panose="02040503050406030204" pitchFamily="18" charset="0"/>
                            </a:rPr>
                            <m:t>𝑑</m:t>
                          </m:r>
                        </m:e>
                      </m:d>
                      <m:r>
                        <a:rPr lang="en-US" altLang="zh-TW" sz="3200" i="1">
                          <a:latin typeface="Cambria Math" panose="02040503050406030204" pitchFamily="18" charset="0"/>
                        </a:rPr>
                        <m:t>=</m:t>
                      </m:r>
                      <m:nary>
                        <m:naryPr>
                          <m:chr m:val="∑"/>
                          <m:supHide m:val="on"/>
                          <m:ctrlPr>
                            <a:rPr lang="en-US" altLang="zh-TW" sz="3200" i="1">
                              <a:latin typeface="Cambria Math" panose="02040503050406030204" pitchFamily="18" charset="0"/>
                            </a:rPr>
                          </m:ctrlPr>
                        </m:naryPr>
                        <m:sub>
                          <m:r>
                            <m:rPr>
                              <m:brk m:alnAt="7"/>
                            </m:rPr>
                            <a:rPr lang="en-US" altLang="zh-TW" sz="3200" i="1">
                              <a:latin typeface="Cambria Math" panose="02040503050406030204" pitchFamily="18" charset="0"/>
                            </a:rPr>
                            <m:t>𝑖</m:t>
                          </m:r>
                        </m:sub>
                        <m:sup/>
                        <m:e>
                          <m:nary>
                            <m:naryPr>
                              <m:chr m:val="∑"/>
                              <m:supHide m:val="on"/>
                              <m:ctrlPr>
                                <a:rPr lang="en-US" altLang="zh-TW" sz="3200" i="1">
                                  <a:latin typeface="Cambria Math" panose="02040503050406030204" pitchFamily="18" charset="0"/>
                                </a:rPr>
                              </m:ctrlPr>
                            </m:naryPr>
                            <m:sub>
                              <m:r>
                                <m:rPr>
                                  <m:brk m:alnAt="7"/>
                                </m:rPr>
                                <a:rPr lang="en-US" altLang="zh-TW" sz="3200" i="1">
                                  <a:latin typeface="Cambria Math" panose="02040503050406030204" pitchFamily="18" charset="0"/>
                                </a:rPr>
                                <m:t>𝑗</m:t>
                              </m:r>
                            </m:sub>
                            <m:sup/>
                            <m:e>
                              <m:r>
                                <a:rPr lang="en-US" altLang="zh-TW" sz="3200" i="1">
                                  <a:latin typeface="Cambria Math" panose="02040503050406030204" pitchFamily="18" charset="0"/>
                                </a:rPr>
                                <m:t>𝑃</m:t>
                              </m:r>
                              <m:r>
                                <a:rPr lang="en-US" altLang="zh-TW" sz="3200" i="1">
                                  <a:latin typeface="Cambria Math" panose="02040503050406030204" pitchFamily="18" charset="0"/>
                                </a:rPr>
                                <m:t>(</m:t>
                              </m:r>
                              <m:r>
                                <a:rPr lang="en-US" altLang="zh-TW" sz="3200" i="1">
                                  <a:latin typeface="Cambria Math" panose="02040503050406030204" pitchFamily="18" charset="0"/>
                                </a:rPr>
                                <m:t>𝑖</m:t>
                              </m:r>
                              <m:r>
                                <a:rPr lang="en-US" altLang="zh-TW" sz="3200" i="1">
                                  <a:latin typeface="Cambria Math" panose="02040503050406030204" pitchFamily="18" charset="0"/>
                                </a:rPr>
                                <m:t>,</m:t>
                              </m:r>
                              <m:r>
                                <a:rPr lang="en-US" altLang="zh-TW" sz="3200" i="1">
                                  <a:latin typeface="Cambria Math" panose="02040503050406030204" pitchFamily="18" charset="0"/>
                                </a:rPr>
                                <m:t>𝑗</m:t>
                              </m:r>
                              <m:r>
                                <a:rPr lang="en-US" altLang="zh-TW" sz="3200" i="1">
                                  <a:latin typeface="Cambria Math" panose="02040503050406030204" pitchFamily="18" charset="0"/>
                                </a:rPr>
                                <m:t>)</m:t>
                              </m:r>
                            </m:e>
                          </m:nary>
                        </m:e>
                      </m:nary>
                    </m:oMath>
                  </m:oMathPara>
                </a14:m>
                <a:endParaRPr lang="en-US" altLang="zh-TW" sz="32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TW" sz="3200" i="1">
                              <a:latin typeface="Cambria Math" panose="02040503050406030204" pitchFamily="18" charset="0"/>
                            </a:rPr>
                          </m:ctrlPr>
                        </m:dPr>
                        <m:e>
                          <m:r>
                            <a:rPr lang="en-US" altLang="zh-TW" sz="3200" i="1">
                              <a:latin typeface="Cambria Math" panose="02040503050406030204" pitchFamily="18" charset="0"/>
                            </a:rPr>
                            <m:t>𝑖</m:t>
                          </m:r>
                          <m:r>
                            <a:rPr lang="en-US" altLang="zh-TW" sz="3200" i="1">
                              <a:latin typeface="Cambria Math" panose="02040503050406030204" pitchFamily="18" charset="0"/>
                            </a:rPr>
                            <m:t>−</m:t>
                          </m:r>
                          <m:r>
                            <a:rPr lang="en-US" altLang="zh-TW" sz="3200" i="1">
                              <a:latin typeface="Cambria Math" panose="02040503050406030204" pitchFamily="18" charset="0"/>
                            </a:rPr>
                            <m:t>𝑗</m:t>
                          </m:r>
                        </m:e>
                      </m:d>
                      <m:r>
                        <a:rPr lang="en-US" altLang="zh-TW" sz="3200" i="1">
                          <a:latin typeface="Cambria Math" panose="02040503050406030204" pitchFamily="18" charset="0"/>
                        </a:rPr>
                        <m:t>=</m:t>
                      </m:r>
                      <m:r>
                        <a:rPr lang="en-US" altLang="zh-TW" sz="3200" i="1">
                          <a:latin typeface="Cambria Math" panose="02040503050406030204" pitchFamily="18" charset="0"/>
                        </a:rPr>
                        <m:t>𝑑</m:t>
                      </m:r>
                    </m:oMath>
                  </m:oMathPara>
                </a14:m>
                <a:endParaRPr lang="en-US" altLang="zh-TW" sz="32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49" y="1852788"/>
                <a:ext cx="7886700" cy="4376562"/>
              </a:xfrm>
              <a:blipFill>
                <a:blip r:embed="rId3"/>
                <a:stretch>
                  <a:fillRect l="-1777" t="-3064"/>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0D233D3F-C7F0-4315-8671-246B1E7C92B0}"/>
              </a:ext>
            </a:extLst>
          </p:cNvPr>
          <p:cNvSpPr>
            <a:spLocks noGrp="1"/>
          </p:cNvSpPr>
          <p:nvPr>
            <p:ph type="sldNum" sz="quarter" idx="12"/>
          </p:nvPr>
        </p:nvSpPr>
        <p:spPr/>
        <p:txBody>
          <a:bodyPr/>
          <a:lstStyle/>
          <a:p>
            <a:r>
              <a:rPr lang="en-US" altLang="zh-TW" dirty="0" smtClean="0"/>
              <a:t>38</a:t>
            </a:r>
            <a:endParaRPr lang="zh-TW" altLang="en-US" dirty="0"/>
          </a:p>
        </p:txBody>
      </p:sp>
    </p:spTree>
    <p:extLst>
      <p:ext uri="{BB962C8B-B14F-4D97-AF65-F5344CB8AC3E}">
        <p14:creationId xmlns:p14="http://schemas.microsoft.com/office/powerpoint/2010/main" val="150578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What is “texture” ?</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E9556A6B-21C5-4345-875E-CB25983424EA}"/>
              </a:ext>
            </a:extLst>
          </p:cNvPr>
          <p:cNvSpPr>
            <a:spLocks noGrp="1"/>
          </p:cNvSpPr>
          <p:nvPr>
            <p:ph type="sldNum" sz="quarter" idx="12"/>
          </p:nvPr>
        </p:nvSpPr>
        <p:spPr/>
        <p:txBody>
          <a:bodyPr/>
          <a:lstStyle/>
          <a:p>
            <a:r>
              <a:rPr lang="en-US" altLang="zh-TW" dirty="0" smtClean="0"/>
              <a:t>3</a:t>
            </a:r>
            <a:endParaRPr lang="zh-TW" altLang="en-US" dirty="0"/>
          </a:p>
        </p:txBody>
      </p:sp>
    </p:spTree>
    <p:extLst>
      <p:ext uri="{BB962C8B-B14F-4D97-AF65-F5344CB8AC3E}">
        <p14:creationId xmlns:p14="http://schemas.microsoft.com/office/powerpoint/2010/main" val="2571591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60" y="784860"/>
            <a:ext cx="3048000" cy="304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020" y="784860"/>
            <a:ext cx="3048000" cy="3048000"/>
          </a:xfrm>
          <a:prstGeom prst="rect">
            <a:avLst/>
          </a:prstGeom>
        </p:spPr>
      </p:pic>
      <mc:AlternateContent xmlns:mc="http://schemas.openxmlformats.org/markup-compatibility/2006" xmlns:a14="http://schemas.microsoft.com/office/drawing/2010/main">
        <mc:Choice Requires="a14">
          <p:sp>
            <p:nvSpPr>
              <p:cNvPr id="8" name="文字方塊 7"/>
              <p:cNvSpPr txBox="1"/>
              <p:nvPr/>
            </p:nvSpPr>
            <p:spPr>
              <a:xfrm>
                <a:off x="3086392" y="4018062"/>
                <a:ext cx="1797736"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8</m:t>
                                </m:r>
                              </m:e>
                              <m:e>
                                <m:r>
                                  <a:rPr lang="en-US" altLang="zh-TW" i="1">
                                    <a:latin typeface="Cambria Math" panose="02040503050406030204" pitchFamily="18" charset="0"/>
                                  </a:rPr>
                                  <m:t>4</m:t>
                                </m:r>
                              </m:e>
                            </m:mr>
                            <m:mr>
                              <m:e>
                                <m:r>
                                  <a:rPr lang="en-US" altLang="zh-TW" i="1">
                                    <a:latin typeface="Cambria Math" panose="02040503050406030204" pitchFamily="18" charset="0"/>
                                  </a:rPr>
                                  <m:t>4</m:t>
                                </m:r>
                              </m:e>
                              <m:e>
                                <m:r>
                                  <a:rPr lang="en-US" altLang="zh-TW" i="1">
                                    <a:latin typeface="Cambria Math" panose="02040503050406030204" pitchFamily="18" charset="0"/>
                                  </a:rPr>
                                  <m:t>8</m:t>
                                </m:r>
                              </m:e>
                            </m:mr>
                          </m:m>
                        </m:e>
                      </m:d>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086392" y="4018062"/>
                <a:ext cx="1797736" cy="461921"/>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7643153" y="4018062"/>
                <a:ext cx="2054217"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0</m:t>
                      </m:r>
                      <m:r>
                        <a:rPr lang="en-US" altLang="zh-TW" i="1">
                          <a:latin typeface="Cambria Math" panose="02040503050406030204" pitchFamily="18" charset="0"/>
                          <a:ea typeface="Cambria Math" panose="02040503050406030204" pitchFamily="18" charset="0"/>
                        </a:rPr>
                        <m:t>°     </m:t>
                      </m:r>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i="1">
                                    <a:latin typeface="Cambria Math" panose="02040503050406030204" pitchFamily="18" charset="0"/>
                                  </a:rPr>
                                  <m:t>0</m:t>
                                </m:r>
                              </m:e>
                              <m:e>
                                <m:r>
                                  <a:rPr lang="en-US" altLang="zh-TW" i="1">
                                    <a:latin typeface="Cambria Math" panose="02040503050406030204" pitchFamily="18" charset="0"/>
                                  </a:rPr>
                                  <m:t>12</m:t>
                                </m:r>
                              </m:e>
                            </m:mr>
                            <m:mr>
                              <m:e>
                                <m:r>
                                  <a:rPr lang="en-US" altLang="zh-TW" i="1">
                                    <a:latin typeface="Cambria Math" panose="02040503050406030204" pitchFamily="18" charset="0"/>
                                  </a:rPr>
                                  <m:t>12</m:t>
                                </m:r>
                              </m:e>
                              <m:e>
                                <m:r>
                                  <a:rPr lang="en-US" altLang="zh-TW" i="1">
                                    <a:latin typeface="Cambria Math" panose="02040503050406030204" pitchFamily="18" charset="0"/>
                                  </a:rPr>
                                  <m:t>0</m:t>
                                </m:r>
                              </m:e>
                            </m:mr>
                          </m:m>
                        </m:e>
                      </m:d>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643153" y="4018062"/>
                <a:ext cx="2054217" cy="461921"/>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3199558" y="5234735"/>
                <a:ext cx="156818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8+8=16</a:t>
                </a:r>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199558" y="5234735"/>
                <a:ext cx="1568186" cy="276999"/>
              </a:xfrm>
              <a:prstGeom prst="rect">
                <a:avLst/>
              </a:prstGeom>
              <a:blipFill>
                <a:blip r:embed="rId7"/>
                <a:stretch>
                  <a:fillRect l="-5447" t="-28889" r="-8560"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258068" y="5796142"/>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4+4=8</a:t>
                </a:r>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258068" y="5796142"/>
                <a:ext cx="1451166" cy="276999"/>
              </a:xfrm>
              <a:prstGeom prst="rect">
                <a:avLst/>
              </a:prstGeom>
              <a:blipFill>
                <a:blip r:embed="rId8"/>
                <a:stretch>
                  <a:fillRect l="-5439" t="-28889" r="-9205"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7886802" y="5234443"/>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0+0=0</a:t>
                </a:r>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886802" y="5234443"/>
                <a:ext cx="1451166" cy="276999"/>
              </a:xfrm>
              <a:prstGeom prst="rect">
                <a:avLst/>
              </a:prstGeom>
              <a:blipFill>
                <a:blip r:embed="rId9"/>
                <a:stretch>
                  <a:fillRect l="-5882" t="-28889" r="-9244"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7711273" y="5795558"/>
                <a:ext cx="1802225"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12+12=24</a:t>
                </a:r>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711273" y="5795558"/>
                <a:ext cx="1802225" cy="276999"/>
              </a:xfrm>
              <a:prstGeom prst="rect">
                <a:avLst/>
              </a:prstGeom>
              <a:blipFill>
                <a:blip r:embed="rId10"/>
                <a:stretch>
                  <a:fillRect l="-4730" t="-28889" r="-7095"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810000" y="4479982"/>
                <a:ext cx="4572000" cy="107285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𝑑</m:t>
                          </m:r>
                        </m:e>
                      </m:d>
                      <m:r>
                        <a:rPr lang="en-US" altLang="zh-TW" i="1">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𝑖</m:t>
                          </m:r>
                        </m:sub>
                        <m:sup/>
                        <m:e>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𝑗</m:t>
                              </m:r>
                            </m:sub>
                            <m:sup/>
                            <m:e>
                              <m:r>
                                <a:rPr lang="en-US" altLang="zh-TW" i="1">
                                  <a:latin typeface="Cambria Math" panose="02040503050406030204" pitchFamily="18" charset="0"/>
                                </a:rPr>
                                <m:t>𝑃</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m:t>
                              </m:r>
                            </m:e>
                          </m:nary>
                        </m:e>
                      </m:nary>
                    </m:oMath>
                  </m:oMathPara>
                </a14:m>
                <a:endParaRPr lang="en-US" altLang="zh-TW" dirty="0"/>
              </a:p>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e>
                      </m:d>
                      <m:r>
                        <a:rPr lang="en-US" altLang="zh-TW" i="1">
                          <a:latin typeface="Cambria Math" panose="02040503050406030204" pitchFamily="18" charset="0"/>
                        </a:rPr>
                        <m:t>=</m:t>
                      </m:r>
                      <m:r>
                        <a:rPr lang="en-US" altLang="zh-TW" i="1">
                          <a:latin typeface="Cambria Math" panose="02040503050406030204" pitchFamily="18" charset="0"/>
                        </a:rPr>
                        <m:t>𝑑</m:t>
                      </m:r>
                    </m:oMath>
                  </m:oMathPara>
                </a14:m>
                <a:endParaRPr lang="en-US" altLang="zh-TW" sz="2400" dirty="0"/>
              </a:p>
            </p:txBody>
          </p:sp>
        </mc:Choice>
        <mc:Fallback xmlns="">
          <p:sp>
            <p:nvSpPr>
              <p:cNvPr id="14" name="矩形 13"/>
              <p:cNvSpPr>
                <a:spLocks noRot="1" noChangeAspect="1" noMove="1" noResize="1" noEditPoints="1" noAdjustHandles="1" noChangeArrowheads="1" noChangeShapeType="1" noTextEdit="1"/>
              </p:cNvSpPr>
              <p:nvPr/>
            </p:nvSpPr>
            <p:spPr>
              <a:xfrm>
                <a:off x="3810000" y="4479982"/>
                <a:ext cx="4572000" cy="1072858"/>
              </a:xfrm>
              <a:prstGeom prst="rect">
                <a:avLst/>
              </a:prstGeom>
              <a:blipFill>
                <a:blip r:embed="rId11"/>
                <a:stretch>
                  <a:fillRect b="-3977"/>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447E1D2A-CA40-46EC-83D0-0900DFF4DA09}"/>
              </a:ext>
            </a:extLst>
          </p:cNvPr>
          <p:cNvSpPr>
            <a:spLocks noGrp="1"/>
          </p:cNvSpPr>
          <p:nvPr>
            <p:ph type="sldNum" sz="quarter" idx="12"/>
          </p:nvPr>
        </p:nvSpPr>
        <p:spPr/>
        <p:txBody>
          <a:bodyPr/>
          <a:lstStyle/>
          <a:p>
            <a:r>
              <a:rPr lang="en-US" altLang="zh-TW" dirty="0" smtClean="0"/>
              <a:t>39</a:t>
            </a:r>
            <a:endParaRPr lang="zh-TW" altLang="en-US" dirty="0"/>
          </a:p>
        </p:txBody>
      </p:sp>
    </p:spTree>
    <p:extLst>
      <p:ext uri="{BB962C8B-B14F-4D97-AF65-F5344CB8AC3E}">
        <p14:creationId xmlns:p14="http://schemas.microsoft.com/office/powerpoint/2010/main" val="221863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260" y="784860"/>
            <a:ext cx="3048000" cy="304800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020" y="784860"/>
            <a:ext cx="3048000" cy="3048000"/>
          </a:xfrm>
          <a:prstGeom prst="rect">
            <a:avLst/>
          </a:prstGeom>
        </p:spPr>
      </p:pic>
      <mc:AlternateContent xmlns:mc="http://schemas.openxmlformats.org/markup-compatibility/2006" xmlns:a14="http://schemas.microsoft.com/office/drawing/2010/main">
        <mc:Choice Requires="a14">
          <p:sp>
            <p:nvSpPr>
              <p:cNvPr id="10" name="文字方塊 9"/>
              <p:cNvSpPr txBox="1"/>
              <p:nvPr/>
            </p:nvSpPr>
            <p:spPr>
              <a:xfrm>
                <a:off x="3185927" y="4202648"/>
                <a:ext cx="156818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8+8=16</a:t>
                </a:r>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185927" y="4202648"/>
                <a:ext cx="1568186" cy="276999"/>
              </a:xfrm>
              <a:prstGeom prst="rect">
                <a:avLst/>
              </a:prstGeom>
              <a:blipFill>
                <a:blip r:embed="rId5"/>
                <a:stretch>
                  <a:fillRect l="-5447" t="-28261" r="-8560"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244437" y="4764055"/>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4+4=8</a:t>
                </a:r>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244437" y="4764055"/>
                <a:ext cx="1451166" cy="276999"/>
              </a:xfrm>
              <a:prstGeom prst="rect">
                <a:avLst/>
              </a:prstGeom>
              <a:blipFill>
                <a:blip r:embed="rId6"/>
                <a:stretch>
                  <a:fillRect l="-5462" t="-28889" r="-9664"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7885016" y="4202940"/>
                <a:ext cx="1451166"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(0)=</m:t>
                    </m:r>
                  </m:oMath>
                </a14:m>
                <a:r>
                  <a:rPr lang="zh-TW" altLang="en-US" dirty="0"/>
                  <a:t> </a:t>
                </a:r>
                <a:r>
                  <a:rPr lang="en-US" altLang="zh-TW" dirty="0"/>
                  <a:t>0+0=0</a:t>
                </a:r>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7885016" y="4202940"/>
                <a:ext cx="1451166" cy="276999"/>
              </a:xfrm>
              <a:prstGeom prst="rect">
                <a:avLst/>
              </a:prstGeom>
              <a:blipFill>
                <a:blip r:embed="rId7"/>
                <a:stretch>
                  <a:fillRect l="-5439" t="-28261" r="-9205" b="-5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7709487" y="4764055"/>
                <a:ext cx="1802225" cy="276999"/>
              </a:xfrm>
              <a:prstGeom prst="rect">
                <a:avLst/>
              </a:prstGeom>
              <a:noFill/>
            </p:spPr>
            <p:txBody>
              <a:bodyPr wrap="non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i="1">
                            <a:latin typeface="Cambria Math" panose="02040503050406030204" pitchFamily="18" charset="0"/>
                          </a:rPr>
                          <m:t>𝐻</m:t>
                        </m:r>
                      </m:sub>
                    </m:sSub>
                    <m:r>
                      <a:rPr lang="en-US" altLang="zh-TW" i="1">
                        <a:latin typeface="Cambria Math" panose="02040503050406030204" pitchFamily="18" charset="0"/>
                      </a:rPr>
                      <m:t>(1)=</m:t>
                    </m:r>
                  </m:oMath>
                </a14:m>
                <a:r>
                  <a:rPr lang="zh-TW" altLang="en-US" dirty="0"/>
                  <a:t> </a:t>
                </a:r>
                <a:r>
                  <a:rPr lang="en-US" altLang="zh-TW" dirty="0"/>
                  <a:t>12+12=24</a:t>
                </a:r>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7709487" y="4764055"/>
                <a:ext cx="1802225" cy="276999"/>
              </a:xfrm>
              <a:prstGeom prst="rect">
                <a:avLst/>
              </a:prstGeom>
              <a:blipFill>
                <a:blip r:embed="rId8"/>
                <a:stretch>
                  <a:fillRect l="-4746" t="-28889" r="-7458" b="-511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p:cNvSpPr/>
              <p:nvPr/>
            </p:nvSpPr>
            <p:spPr>
              <a:xfrm>
                <a:off x="3970020" y="3961159"/>
                <a:ext cx="4572000" cy="107285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𝑑</m:t>
                          </m:r>
                        </m:e>
                      </m:d>
                      <m:r>
                        <a:rPr lang="en-US" altLang="zh-TW" i="1">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𝑖</m:t>
                          </m:r>
                        </m:sub>
                        <m:sup/>
                        <m:e>
                          <m:nary>
                            <m:naryPr>
                              <m:chr m:val="∑"/>
                              <m:supHide m:val="on"/>
                              <m:ctrlPr>
                                <a:rPr lang="en-US" altLang="zh-TW" i="1">
                                  <a:latin typeface="Cambria Math" panose="02040503050406030204" pitchFamily="18" charset="0"/>
                                </a:rPr>
                              </m:ctrlPr>
                            </m:naryPr>
                            <m:sub>
                              <m:r>
                                <m:rPr>
                                  <m:brk m:alnAt="7"/>
                                </m:rPr>
                                <a:rPr lang="en-US" altLang="zh-TW" i="1">
                                  <a:latin typeface="Cambria Math" panose="02040503050406030204" pitchFamily="18" charset="0"/>
                                </a:rPr>
                                <m:t>𝑗</m:t>
                              </m:r>
                            </m:sub>
                            <m:sup/>
                            <m:e>
                              <m:r>
                                <a:rPr lang="en-US" altLang="zh-TW" i="1">
                                  <a:latin typeface="Cambria Math" panose="02040503050406030204" pitchFamily="18" charset="0"/>
                                </a:rPr>
                                <m:t>𝑃</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r>
                                <a:rPr lang="en-US" altLang="zh-TW" i="1">
                                  <a:latin typeface="Cambria Math" panose="02040503050406030204" pitchFamily="18" charset="0"/>
                                </a:rPr>
                                <m:t>)</m:t>
                              </m:r>
                            </m:e>
                          </m:nary>
                        </m:e>
                      </m:nary>
                    </m:oMath>
                  </m:oMathPara>
                </a14:m>
                <a:endParaRPr lang="en-US" altLang="zh-TW" dirty="0"/>
              </a:p>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𝑗</m:t>
                          </m:r>
                        </m:e>
                      </m:d>
                      <m:r>
                        <a:rPr lang="en-US" altLang="zh-TW" i="1">
                          <a:latin typeface="Cambria Math" panose="02040503050406030204" pitchFamily="18" charset="0"/>
                        </a:rPr>
                        <m:t>=</m:t>
                      </m:r>
                      <m:r>
                        <a:rPr lang="en-US" altLang="zh-TW" i="1">
                          <a:latin typeface="Cambria Math" panose="02040503050406030204" pitchFamily="18" charset="0"/>
                        </a:rPr>
                        <m:t>𝑑</m:t>
                      </m:r>
                    </m:oMath>
                  </m:oMathPara>
                </a14:m>
                <a:endParaRPr lang="en-US" altLang="zh-TW" sz="2400" dirty="0"/>
              </a:p>
            </p:txBody>
          </p:sp>
        </mc:Choice>
        <mc:Fallback xmlns="">
          <p:sp>
            <p:nvSpPr>
              <p:cNvPr id="14" name="矩形 13"/>
              <p:cNvSpPr>
                <a:spLocks noRot="1" noChangeAspect="1" noMove="1" noResize="1" noEditPoints="1" noAdjustHandles="1" noChangeArrowheads="1" noChangeShapeType="1" noTextEdit="1"/>
              </p:cNvSpPr>
              <p:nvPr/>
            </p:nvSpPr>
            <p:spPr>
              <a:xfrm>
                <a:off x="3970020" y="3961159"/>
                <a:ext cx="4572000" cy="1072858"/>
              </a:xfrm>
              <a:prstGeom prst="rect">
                <a:avLst/>
              </a:prstGeom>
              <a:blipFill>
                <a:blip r:embed="rId9"/>
                <a:stretch>
                  <a:fillRect b="-3977"/>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447E1D2A-CA40-46EC-83D0-0900DFF4DA09}"/>
              </a:ext>
            </a:extLst>
          </p:cNvPr>
          <p:cNvSpPr>
            <a:spLocks noGrp="1"/>
          </p:cNvSpPr>
          <p:nvPr>
            <p:ph type="sldNum" sz="quarter" idx="12"/>
          </p:nvPr>
        </p:nvSpPr>
        <p:spPr/>
        <p:txBody>
          <a:bodyPr/>
          <a:lstStyle/>
          <a:p>
            <a:r>
              <a:rPr lang="en-US" altLang="zh-TW" dirty="0" smtClean="0"/>
              <a:t>40</a:t>
            </a:r>
            <a:endParaRPr lang="zh-TW" altLang="en-US" dirty="0"/>
          </a:p>
        </p:txBody>
      </p:sp>
      <p:sp>
        <p:nvSpPr>
          <p:cNvPr id="3" name="矩形 2"/>
          <p:cNvSpPr/>
          <p:nvPr/>
        </p:nvSpPr>
        <p:spPr>
          <a:xfrm>
            <a:off x="2274570" y="5403805"/>
            <a:ext cx="7962900" cy="954107"/>
          </a:xfrm>
          <a:prstGeom prst="rect">
            <a:avLst/>
          </a:prstGeom>
        </p:spPr>
        <p:txBody>
          <a:bodyPr wrap="square">
            <a:spAutoFit/>
          </a:bodyPr>
          <a:lstStyle/>
          <a:p>
            <a:r>
              <a:rPr lang="en-US" altLang="zh-TW" sz="2800" dirty="0">
                <a:latin typeface="Times New Roman" panose="02020603050405020304" pitchFamily="18" charset="0"/>
                <a:cs typeface="Times New Roman" panose="02020603050405020304" pitchFamily="18" charset="0"/>
              </a:rPr>
              <a:t>The probability of small contrast </a:t>
            </a:r>
            <a:r>
              <a:rPr lang="en-US" altLang="zh-TW" sz="2800" i="1" dirty="0">
                <a:latin typeface="Times New Roman" panose="02020603050405020304" pitchFamily="18" charset="0"/>
                <a:cs typeface="Times New Roman" panose="02020603050405020304" pitchFamily="18" charset="0"/>
              </a:rPr>
              <a:t>d</a:t>
            </a:r>
            <a:r>
              <a:rPr lang="en-US" altLang="zh-TW" sz="2800" dirty="0">
                <a:latin typeface="Times New Roman" panose="02020603050405020304" pitchFamily="18" charset="0"/>
                <a:cs typeface="Times New Roman" panose="02020603050405020304" pitchFamily="18" charset="0"/>
              </a:rPr>
              <a:t> for a coarse texture will be much higher than for a fine texture.</a:t>
            </a:r>
          </a:p>
        </p:txBody>
      </p:sp>
      <p:sp>
        <p:nvSpPr>
          <p:cNvPr id="4" name="文字方塊 3"/>
          <p:cNvSpPr txBox="1"/>
          <p:nvPr/>
        </p:nvSpPr>
        <p:spPr>
          <a:xfrm>
            <a:off x="3185927" y="137160"/>
            <a:ext cx="1736593" cy="584775"/>
          </a:xfrm>
          <a:prstGeom prst="rect">
            <a:avLst/>
          </a:prstGeom>
          <a:noFill/>
        </p:spPr>
        <p:txBody>
          <a:bodyPr wrap="square" rtlCol="0">
            <a:spAutoFit/>
          </a:bodyPr>
          <a:lstStyle/>
          <a:p>
            <a:pPr algn="ctr"/>
            <a:r>
              <a:rPr lang="en-US" altLang="zh-TW" sz="3200" dirty="0" smtClean="0">
                <a:latin typeface="Times New Roman" panose="02020603050405020304" pitchFamily="18" charset="0"/>
                <a:cs typeface="Times New Roman" panose="02020603050405020304" pitchFamily="18" charset="0"/>
              </a:rPr>
              <a:t>coarse</a:t>
            </a:r>
            <a:endParaRPr lang="zh-TW" altLang="en-US" sz="3200" dirty="0"/>
          </a:p>
        </p:txBody>
      </p:sp>
      <p:sp>
        <p:nvSpPr>
          <p:cNvPr id="15" name="文字方塊 14"/>
          <p:cNvSpPr txBox="1"/>
          <p:nvPr/>
        </p:nvSpPr>
        <p:spPr>
          <a:xfrm>
            <a:off x="7673723" y="122392"/>
            <a:ext cx="1736593" cy="584775"/>
          </a:xfrm>
          <a:prstGeom prst="rect">
            <a:avLst/>
          </a:prstGeom>
          <a:noFill/>
        </p:spPr>
        <p:txBody>
          <a:bodyPr wrap="square" rtlCol="0">
            <a:spAutoFit/>
          </a:bodyPr>
          <a:lstStyle/>
          <a:p>
            <a:pPr algn="ctr"/>
            <a:r>
              <a:rPr lang="en-US" altLang="zh-TW" sz="3200" dirty="0" smtClean="0">
                <a:latin typeface="Times New Roman" panose="02020603050405020304" pitchFamily="18" charset="0"/>
                <a:cs typeface="Times New Roman" panose="02020603050405020304" pitchFamily="18" charset="0"/>
              </a:rPr>
              <a:t>fine</a:t>
            </a:r>
            <a:endParaRPr lang="zh-TW"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8280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85153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Summary of Gray-level Co-Occurrence</a:t>
            </a:r>
            <a:endParaRPr lang="zh-TW" altLang="en-US" sz="36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49" y="1621158"/>
            <a:ext cx="8103871" cy="4776612"/>
          </a:xfrm>
        </p:spPr>
        <p:txBody>
          <a:bodyPr>
            <a:normAutofit/>
          </a:bodyPr>
          <a:lstStyle/>
          <a:p>
            <a:pPr indent="-360000"/>
            <a:r>
              <a:rPr lang="en-US" altLang="zh-TW" sz="3200" b="1" dirty="0">
                <a:latin typeface="Times New Roman" panose="02020603050405020304" pitchFamily="18" charset="0"/>
                <a:cs typeface="Times New Roman" panose="02020603050405020304" pitchFamily="18" charset="0"/>
              </a:rPr>
              <a:t>Advantages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Use spatial interrelationship of the gray levels to characterize a texture.</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Be able to do so by </a:t>
            </a:r>
            <a:r>
              <a:rPr lang="en-US" altLang="zh-TW" dirty="0" smtClean="0">
                <a:latin typeface="Times New Roman" panose="02020603050405020304" pitchFamily="18" charset="0"/>
                <a:cs typeface="Times New Roman" panose="02020603050405020304" pitchFamily="18" charset="0"/>
              </a:rPr>
              <a:t>gray-level </a:t>
            </a:r>
            <a:r>
              <a:rPr lang="en-US" altLang="zh-TW" dirty="0">
                <a:latin typeface="Times New Roman" panose="02020603050405020304" pitchFamily="18" charset="0"/>
                <a:cs typeface="Times New Roman" panose="02020603050405020304" pitchFamily="18" charset="0"/>
              </a:rPr>
              <a:t>transformation, which is an invariant way.</a:t>
            </a:r>
          </a:p>
          <a:p>
            <a:pPr lvl="1" indent="-360000">
              <a:buFont typeface="Wingdings" panose="05000000000000000000" pitchFamily="2" charset="2"/>
              <a:buChar char="Ø"/>
            </a:pPr>
            <a:endParaRPr lang="en-US" altLang="zh-TW" sz="800" dirty="0">
              <a:latin typeface="Times New Roman" panose="02020603050405020304" pitchFamily="18" charset="0"/>
              <a:cs typeface="Times New Roman" panose="02020603050405020304" pitchFamily="18" charset="0"/>
            </a:endParaRPr>
          </a:p>
          <a:p>
            <a:pPr indent="-360000"/>
            <a:r>
              <a:rPr lang="en-US" altLang="zh-TW" sz="3200" b="1" dirty="0">
                <a:latin typeface="Times New Roman" panose="02020603050405020304" pitchFamily="18" charset="0"/>
                <a:cs typeface="Times New Roman" panose="02020603050405020304" pitchFamily="18" charset="0"/>
              </a:rPr>
              <a:t>Weakness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Not capture the shape aspects of the gray level primitives.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Not likely to work well for textures composed of large-area primitives.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Cannot capture the spatial relationships between primitives that are regions larger than a pixel.</a:t>
            </a:r>
          </a:p>
        </p:txBody>
      </p:sp>
      <p:sp>
        <p:nvSpPr>
          <p:cNvPr id="4" name="投影片編號版面配置區 3">
            <a:extLst>
              <a:ext uri="{FF2B5EF4-FFF2-40B4-BE49-F238E27FC236}">
                <a16:creationId xmlns:a16="http://schemas.microsoft.com/office/drawing/2014/main" id="{C1ACAE5C-5714-451D-8317-D747E71ACDB0}"/>
              </a:ext>
            </a:extLst>
          </p:cNvPr>
          <p:cNvSpPr>
            <a:spLocks noGrp="1"/>
          </p:cNvSpPr>
          <p:nvPr>
            <p:ph type="sldNum" sz="quarter" idx="12"/>
          </p:nvPr>
        </p:nvSpPr>
        <p:spPr/>
        <p:txBody>
          <a:bodyPr/>
          <a:lstStyle/>
          <a:p>
            <a:r>
              <a:rPr lang="en-US" altLang="zh-TW" dirty="0" smtClean="0"/>
              <a:t>41</a:t>
            </a:r>
            <a:endParaRPr lang="zh-TW" altLang="en-US" dirty="0"/>
          </a:p>
        </p:txBody>
      </p:sp>
    </p:spTree>
    <p:extLst>
      <p:ext uri="{BB962C8B-B14F-4D97-AF65-F5344CB8AC3E}">
        <p14:creationId xmlns:p14="http://schemas.microsoft.com/office/powerpoint/2010/main" val="13261788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9/95/Multivariate_normal_sample.svg/663px-Multivariate_normal_sample.sv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376"/>
          <a:stretch/>
        </p:blipFill>
        <p:spPr bwMode="auto">
          <a:xfrm>
            <a:off x="7372803" y="5012126"/>
            <a:ext cx="2761797" cy="1845874"/>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1280160" y="273043"/>
            <a:ext cx="9596185" cy="1325563"/>
          </a:xfrm>
        </p:spPr>
        <p:txBody>
          <a:bodyPr>
            <a:normAutofit/>
          </a:bodyPr>
          <a:lstStyle/>
          <a:p>
            <a:pPr>
              <a:lnSpc>
                <a:spcPts val="3600"/>
              </a:lnSpc>
            </a:pPr>
            <a:r>
              <a:rPr lang="en-US" altLang="zh-TW" sz="2800" dirty="0" smtClean="0">
                <a:latin typeface="Times New Roman" panose="02020603050405020304" pitchFamily="18" charset="0"/>
                <a:cs typeface="Times New Roman" panose="02020603050405020304" pitchFamily="18" charset="0"/>
              </a:rPr>
              <a:t>Generalized Gray Level Spatial Dependence Models for Texture</a:t>
            </a:r>
            <a:endParaRPr lang="zh-TW" altLang="en-US" sz="28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045494" y="1623810"/>
            <a:ext cx="8622506" cy="3448405"/>
          </a:xfrm>
        </p:spPr>
        <p:txBody>
          <a:bodyPr>
            <a:noAutofit/>
          </a:bodyPr>
          <a:lstStyle/>
          <a:p>
            <a:r>
              <a:rPr lang="en-US" altLang="zh-TW" sz="3200" dirty="0">
                <a:latin typeface="Times New Roman" panose="02020603050405020304" pitchFamily="18" charset="0"/>
                <a:cs typeface="Times New Roman" panose="02020603050405020304" pitchFamily="18" charset="0"/>
              </a:rPr>
              <a:t>Simple generalization: consider more than two pixels at a time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Given a specific kind of spatial neighborhood and a sub-image, one can parametrically estimate the joint probability distribution of the gray levels over the neighborhoods in the sub-image.</a:t>
            </a:r>
          </a:p>
        </p:txBody>
      </p:sp>
      <p:sp>
        <p:nvSpPr>
          <p:cNvPr id="4" name="投影片編號版面配置區 3">
            <a:extLst>
              <a:ext uri="{FF2B5EF4-FFF2-40B4-BE49-F238E27FC236}">
                <a16:creationId xmlns:a16="http://schemas.microsoft.com/office/drawing/2014/main" id="{7BFEAE15-0079-445A-98A9-573544D6EEC1}"/>
              </a:ext>
            </a:extLst>
          </p:cNvPr>
          <p:cNvSpPr>
            <a:spLocks noGrp="1"/>
          </p:cNvSpPr>
          <p:nvPr>
            <p:ph type="sldNum" sz="quarter" idx="12"/>
          </p:nvPr>
        </p:nvSpPr>
        <p:spPr/>
        <p:txBody>
          <a:bodyPr/>
          <a:lstStyle/>
          <a:p>
            <a:r>
              <a:rPr lang="en-US" altLang="zh-TW" dirty="0" smtClean="0"/>
              <a:t>42</a:t>
            </a:r>
            <a:endParaRPr lang="zh-TW" altLang="en-US" dirty="0"/>
          </a:p>
        </p:txBody>
      </p:sp>
    </p:spTree>
    <p:extLst>
      <p:ext uri="{BB962C8B-B14F-4D97-AF65-F5344CB8AC3E}">
        <p14:creationId xmlns:p14="http://schemas.microsoft.com/office/powerpoint/2010/main" val="4057401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1" name="橢圓 210"/>
          <p:cNvSpPr/>
          <p:nvPr/>
        </p:nvSpPr>
        <p:spPr>
          <a:xfrm>
            <a:off x="2588699" y="2602142"/>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橢圓 211"/>
          <p:cNvSpPr/>
          <p:nvPr/>
        </p:nvSpPr>
        <p:spPr>
          <a:xfrm>
            <a:off x="3039530" y="2604523"/>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圓角矩形圖說文字 132"/>
          <p:cNvSpPr/>
          <p:nvPr/>
        </p:nvSpPr>
        <p:spPr>
          <a:xfrm>
            <a:off x="2212496" y="2028494"/>
            <a:ext cx="2586308"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Gray Level Co-occurrence</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4" name="圓角矩形圖說文字 133"/>
          <p:cNvSpPr/>
          <p:nvPr/>
        </p:nvSpPr>
        <p:spPr>
          <a:xfrm>
            <a:off x="2597276" y="1734734"/>
            <a:ext cx="2970064" cy="587521"/>
          </a:xfrm>
          <a:prstGeom prst="wedgeRoundRectCallout">
            <a:avLst>
              <a:gd name="adj1" fmla="val -33407"/>
              <a:gd name="adj2" fmla="val 68397"/>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Strong Texture Measures and Generalized Co-occurrence</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53" name="＞形箭號 152"/>
          <p:cNvSpPr/>
          <p:nvPr/>
        </p:nvSpPr>
        <p:spPr>
          <a:xfrm rot="16200000">
            <a:off x="254940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 name="投影片編號版面配置區 1">
            <a:extLst>
              <a:ext uri="{FF2B5EF4-FFF2-40B4-BE49-F238E27FC236}">
                <a16:creationId xmlns:a16="http://schemas.microsoft.com/office/drawing/2014/main" id="{B0E42D70-5859-48CB-9839-FFCDFDB6B65F}"/>
              </a:ext>
            </a:extLst>
          </p:cNvPr>
          <p:cNvSpPr>
            <a:spLocks noGrp="1"/>
          </p:cNvSpPr>
          <p:nvPr>
            <p:ph type="sldNum" sz="quarter" idx="12"/>
          </p:nvPr>
        </p:nvSpPr>
        <p:spPr/>
        <p:txBody>
          <a:bodyPr/>
          <a:lstStyle/>
          <a:p>
            <a:r>
              <a:rPr lang="en-US" altLang="zh-TW" dirty="0" smtClean="0"/>
              <a:t>43</a:t>
            </a:r>
            <a:endParaRPr lang="zh-TW" altLang="en-US" dirty="0"/>
          </a:p>
        </p:txBody>
      </p:sp>
    </p:spTree>
    <p:extLst>
      <p:ext uri="{BB962C8B-B14F-4D97-AF65-F5344CB8AC3E}">
        <p14:creationId xmlns:p14="http://schemas.microsoft.com/office/powerpoint/2010/main" val="1843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wipe(up)">
                                      <p:cBhvr>
                                        <p:cTn id="10" dur="500"/>
                                        <p:tgtEl>
                                          <p:spTgt spid="128"/>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wipe(up)">
                                      <p:cBhvr>
                                        <p:cTn id="13" dur="500"/>
                                        <p:tgtEl>
                                          <p:spTgt spid="129"/>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up)">
                                      <p:cBhvr>
                                        <p:cTn id="16" dur="500"/>
                                        <p:tgtEl>
                                          <p:spTgt spid="1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1"/>
                                        </p:tgtEl>
                                        <p:attrNameLst>
                                          <p:attrName>style.visibility</p:attrName>
                                        </p:attrNameLst>
                                      </p:cBhvr>
                                      <p:to>
                                        <p:strVal val="visible"/>
                                      </p:to>
                                    </p:set>
                                    <p:animEffect transition="in" filter="fade">
                                      <p:cBhvr>
                                        <p:cTn id="19" dur="300"/>
                                        <p:tgtEl>
                                          <p:spTgt spid="211"/>
                                        </p:tgtEl>
                                      </p:cBhvr>
                                    </p:animEffect>
                                  </p:childTnLst>
                                </p:cTn>
                              </p:par>
                              <p:par>
                                <p:cTn id="20" presetID="41" presetClass="entr" presetSubtype="0" fill="hold" grpId="0" nodeType="withEffect">
                                  <p:stCondLst>
                                    <p:cond delay="0"/>
                                  </p:stCondLst>
                                  <p:childTnLst>
                                    <p:set>
                                      <p:cBhvr>
                                        <p:cTn id="21" dur="1" fill="hold">
                                          <p:stCondLst>
                                            <p:cond delay="0"/>
                                          </p:stCondLst>
                                        </p:cTn>
                                        <p:tgtEl>
                                          <p:spTgt spid="133"/>
                                        </p:tgtEl>
                                        <p:attrNameLst>
                                          <p:attrName>style.visibility</p:attrName>
                                        </p:attrNameLst>
                                      </p:cBhvr>
                                      <p:to>
                                        <p:strVal val="visible"/>
                                      </p:to>
                                    </p:set>
                                    <p:anim calcmode="lin" valueType="num">
                                      <p:cBhvr>
                                        <p:cTn id="22" dur="300" fill="hold"/>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23" dur="300" fill="hold"/>
                                        <p:tgtEl>
                                          <p:spTgt spid="133"/>
                                        </p:tgtEl>
                                        <p:attrNameLst>
                                          <p:attrName>ppt_y</p:attrName>
                                        </p:attrNameLst>
                                      </p:cBhvr>
                                      <p:tavLst>
                                        <p:tav tm="0">
                                          <p:val>
                                            <p:strVal val="#ppt_y"/>
                                          </p:val>
                                        </p:tav>
                                        <p:tav tm="100000">
                                          <p:val>
                                            <p:strVal val="#ppt_y"/>
                                          </p:val>
                                        </p:tav>
                                      </p:tavLst>
                                    </p:anim>
                                    <p:anim calcmode="lin" valueType="num">
                                      <p:cBhvr>
                                        <p:cTn id="24" dur="300" fill="hold"/>
                                        <p:tgtEl>
                                          <p:spTgt spid="133"/>
                                        </p:tgtEl>
                                        <p:attrNameLst>
                                          <p:attrName>ppt_h</p:attrName>
                                        </p:attrNameLst>
                                      </p:cBhvr>
                                      <p:tavLst>
                                        <p:tav tm="0">
                                          <p:val>
                                            <p:strVal val="#ppt_h/10"/>
                                          </p:val>
                                        </p:tav>
                                        <p:tav tm="50000">
                                          <p:val>
                                            <p:strVal val="#ppt_h+.01"/>
                                          </p:val>
                                        </p:tav>
                                        <p:tav tm="100000">
                                          <p:val>
                                            <p:strVal val="#ppt_h"/>
                                          </p:val>
                                        </p:tav>
                                      </p:tavLst>
                                    </p:anim>
                                    <p:anim calcmode="lin" valueType="num">
                                      <p:cBhvr>
                                        <p:cTn id="25" dur="300" fill="hold"/>
                                        <p:tgtEl>
                                          <p:spTgt spid="133"/>
                                        </p:tgtEl>
                                        <p:attrNameLst>
                                          <p:attrName>ppt_w</p:attrName>
                                        </p:attrNameLst>
                                      </p:cBhvr>
                                      <p:tavLst>
                                        <p:tav tm="0">
                                          <p:val>
                                            <p:strVal val="#ppt_w/10"/>
                                          </p:val>
                                        </p:tav>
                                        <p:tav tm="50000">
                                          <p:val>
                                            <p:strVal val="#ppt_w+.01"/>
                                          </p:val>
                                        </p:tav>
                                        <p:tav tm="100000">
                                          <p:val>
                                            <p:strVal val="#ppt_w"/>
                                          </p:val>
                                        </p:tav>
                                      </p:tavLst>
                                    </p:anim>
                                    <p:animEffect transition="in" filter="fade">
                                      <p:cBhvr>
                                        <p:cTn id="26" dur="300" tmFilter="0,0; .5, 1; 1, 1"/>
                                        <p:tgtEl>
                                          <p:spTgt spid="133"/>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3"/>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3"/>
                                        </p:tgtEl>
                                        <p:attrNameLst>
                                          <p:attrName>ppt_y</p:attrName>
                                        </p:attrNameLst>
                                      </p:cBhvr>
                                      <p:tavLst>
                                        <p:tav tm="0">
                                          <p:val>
                                            <p:strVal val="ppt_y"/>
                                          </p:val>
                                        </p:tav>
                                        <p:tav tm="100000">
                                          <p:val>
                                            <p:strVal val="ppt_y"/>
                                          </p:val>
                                        </p:tav>
                                      </p:tavLst>
                                    </p:anim>
                                    <p:anim calcmode="lin" valueType="num">
                                      <p:cBhvr>
                                        <p:cTn id="41" dur="200"/>
                                        <p:tgtEl>
                                          <p:spTgt spid="133"/>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3"/>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3"/>
                                        </p:tgtEl>
                                      </p:cBhvr>
                                    </p:animEffect>
                                    <p:set>
                                      <p:cBhvr>
                                        <p:cTn id="44" dur="1" fill="hold">
                                          <p:stCondLst>
                                            <p:cond delay="199"/>
                                          </p:stCondLst>
                                        </p:cTn>
                                        <p:tgtEl>
                                          <p:spTgt spid="13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1"/>
                                        </p:tgtEl>
                                      </p:cBhvr>
                                    </p:animEffect>
                                    <p:set>
                                      <p:cBhvr>
                                        <p:cTn id="47" dur="1" fill="hold">
                                          <p:stCondLst>
                                            <p:cond delay="299"/>
                                          </p:stCondLst>
                                        </p:cTn>
                                        <p:tgtEl>
                                          <p:spTgt spid="211"/>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3.05556E-6 -2.59259E-6 L 0.04861 -2.59259E-6 " pathEditMode="relative" rAng="0" ptsTypes="AA">
                                      <p:cBhvr>
                                        <p:cTn id="49" dur="700" fill="hold"/>
                                        <p:tgtEl>
                                          <p:spTgt spid="153"/>
                                        </p:tgtEl>
                                        <p:attrNameLst>
                                          <p:attrName>ppt_x</p:attrName>
                                          <p:attrName>ppt_y</p:attrName>
                                        </p:attrNameLst>
                                      </p:cBhvr>
                                      <p:rCtr x="243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4"/>
                                        </p:tgtEl>
                                        <p:attrNameLst>
                                          <p:attrName>style.visibility</p:attrName>
                                        </p:attrNameLst>
                                      </p:cBhvr>
                                      <p:to>
                                        <p:strVal val="visible"/>
                                      </p:to>
                                    </p:set>
                                    <p:anim calcmode="lin" valueType="num">
                                      <p:cBhvr>
                                        <p:cTn id="53" dur="3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4"/>
                                        </p:tgtEl>
                                        <p:attrNameLst>
                                          <p:attrName>ppt_y</p:attrName>
                                        </p:attrNameLst>
                                      </p:cBhvr>
                                      <p:tavLst>
                                        <p:tav tm="0">
                                          <p:val>
                                            <p:strVal val="#ppt_y"/>
                                          </p:val>
                                        </p:tav>
                                        <p:tav tm="100000">
                                          <p:val>
                                            <p:strVal val="#ppt_y"/>
                                          </p:val>
                                        </p:tav>
                                      </p:tavLst>
                                    </p:anim>
                                    <p:anim calcmode="lin" valueType="num">
                                      <p:cBhvr>
                                        <p:cTn id="55" dur="3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2"/>
                                        </p:tgtEl>
                                        <p:attrNameLst>
                                          <p:attrName>style.visibility</p:attrName>
                                        </p:attrNameLst>
                                      </p:cBhvr>
                                      <p:to>
                                        <p:strVal val="visible"/>
                                      </p:to>
                                    </p:set>
                                    <p:animEffect transition="in" filter="fade">
                                      <p:cBhvr>
                                        <p:cTn id="60" dur="300"/>
                                        <p:tgtEl>
                                          <p:spTgt spid="212"/>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4"/>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4"/>
                                        </p:tgtEl>
                                        <p:attrNameLst>
                                          <p:attrName>ppt_y</p:attrName>
                                        </p:attrNameLst>
                                      </p:cBhvr>
                                      <p:tavLst>
                                        <p:tav tm="0">
                                          <p:val>
                                            <p:strVal val="ppt_y"/>
                                          </p:val>
                                        </p:tav>
                                        <p:tav tm="100000">
                                          <p:val>
                                            <p:strVal val="ppt_y"/>
                                          </p:val>
                                        </p:tav>
                                      </p:tavLst>
                                    </p:anim>
                                    <p:anim calcmode="lin" valueType="num">
                                      <p:cBhvr>
                                        <p:cTn id="69" dur="200"/>
                                        <p:tgtEl>
                                          <p:spTgt spid="134"/>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4"/>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4"/>
                                        </p:tgtEl>
                                      </p:cBhvr>
                                    </p:animEffect>
                                    <p:set>
                                      <p:cBhvr>
                                        <p:cTn id="72" dur="1" fill="hold">
                                          <p:stCondLst>
                                            <p:cond delay="199"/>
                                          </p:stCondLst>
                                        </p:cTn>
                                        <p:tgtEl>
                                          <p:spTgt spid="13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2"/>
                                        </p:tgtEl>
                                      </p:cBhvr>
                                    </p:animEffect>
                                    <p:set>
                                      <p:cBhvr>
                                        <p:cTn id="75" dur="1" fill="hold">
                                          <p:stCondLst>
                                            <p:cond delay="299"/>
                                          </p:stCondLst>
                                        </p:cTn>
                                        <p:tgtEl>
                                          <p:spTgt spid="212"/>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1" grpId="0" animBg="1"/>
      <p:bldP spid="211" grpId="1" animBg="1"/>
      <p:bldP spid="212" grpId="0" animBg="1"/>
      <p:bldP spid="212" grpId="1" animBg="1"/>
      <p:bldP spid="133" grpId="0" animBg="1"/>
      <p:bldP spid="133" grpId="1" animBg="1"/>
      <p:bldP spid="133" grpId="2" animBg="1"/>
      <p:bldP spid="134" grpId="0" animBg="1"/>
      <p:bldP spid="134" grpId="1" animBg="1"/>
      <p:bldP spid="134" grpId="2" animBg="1"/>
      <p:bldP spid="153" grpId="0" animBg="1"/>
      <p:bldP spid="153" grpId="1" animBg="1"/>
      <p:bldP spid="153"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182247"/>
            <a:ext cx="7999535" cy="1325563"/>
          </a:xfrm>
        </p:spPr>
        <p:txBody>
          <a:bodyPr>
            <a:normAutofit/>
          </a:bodyPr>
          <a:lstStyle/>
          <a:p>
            <a:r>
              <a:rPr lang="en-US" altLang="zh-TW" sz="3800" dirty="0">
                <a:latin typeface="Times New Roman" panose="02020603050405020304" pitchFamily="18" charset="0"/>
                <a:cs typeface="Times New Roman" panose="02020603050405020304" pitchFamily="18" charset="0"/>
              </a:rPr>
              <a:t>Strong Texture Measures and Generalized Co-occurrence</a:t>
            </a:r>
            <a:endParaRPr lang="zh-TW" altLang="en-US" sz="38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02328"/>
            <a:ext cx="7886700" cy="3678233"/>
          </a:xfrm>
        </p:spPr>
        <p:txBody>
          <a:bodyPr>
            <a:normAutofit/>
          </a:bodyPr>
          <a:lstStyle/>
          <a:p>
            <a:r>
              <a:rPr lang="en-US" altLang="zh-TW" sz="3200" dirty="0">
                <a:latin typeface="Times New Roman" panose="02020603050405020304" pitchFamily="18" charset="0"/>
                <a:cs typeface="Times New Roman" panose="02020603050405020304" pitchFamily="18" charset="0"/>
              </a:rPr>
              <a:t>Strong texture measure </a:t>
            </a:r>
            <a:r>
              <a:rPr lang="en-US" altLang="zh-TW" sz="3200" dirty="0" smtClean="0">
                <a:latin typeface="Times New Roman" panose="02020603050405020304" pitchFamily="18" charset="0"/>
                <a:cs typeface="Times New Roman" panose="02020603050405020304" pitchFamily="18" charset="0"/>
              </a:rPr>
              <a:t>takes </a:t>
            </a:r>
            <a:r>
              <a:rPr lang="en-US" altLang="zh-TW" sz="3200" dirty="0">
                <a:latin typeface="Times New Roman" panose="02020603050405020304" pitchFamily="18" charset="0"/>
                <a:cs typeface="Times New Roman" panose="02020603050405020304" pitchFamily="18" charset="0"/>
              </a:rPr>
              <a:t>into account the co-occurrence between texture primitives rather than pixels.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It is useful to work with primitives that are maximally</a:t>
            </a:r>
            <a:r>
              <a:rPr lang="en-US" altLang="zh-TW" sz="3200" u="sng" dirty="0">
                <a:latin typeface="Times New Roman" panose="02020603050405020304" pitchFamily="18" charset="0"/>
                <a:cs typeface="Times New Roman" panose="02020603050405020304" pitchFamily="18" charset="0"/>
              </a:rPr>
              <a:t> connected </a:t>
            </a:r>
            <a:r>
              <a:rPr lang="en-US" altLang="zh-TW" sz="3200" dirty="0">
                <a:latin typeface="Times New Roman" panose="02020603050405020304" pitchFamily="18" charset="0"/>
                <a:cs typeface="Times New Roman" panose="02020603050405020304" pitchFamily="18" charset="0"/>
              </a:rPr>
              <a:t>sets of pixels having </a:t>
            </a:r>
            <a:r>
              <a:rPr lang="en-US" altLang="zh-TW" sz="3200" dirty="0" smtClean="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particular properties.</a:t>
            </a:r>
          </a:p>
        </p:txBody>
      </p:sp>
      <p:grpSp>
        <p:nvGrpSpPr>
          <p:cNvPr id="8" name="群組 7"/>
          <p:cNvGrpSpPr/>
          <p:nvPr/>
        </p:nvGrpSpPr>
        <p:grpSpPr>
          <a:xfrm>
            <a:off x="4790385" y="4844074"/>
            <a:ext cx="731520" cy="1272973"/>
            <a:chOff x="3266385" y="3905026"/>
            <a:chExt cx="731520" cy="1272973"/>
          </a:xfrm>
        </p:grpSpPr>
        <p:sp>
          <p:nvSpPr>
            <p:cNvPr id="5" name="文字方塊 4"/>
            <p:cNvSpPr txBox="1"/>
            <p:nvPr/>
          </p:nvSpPr>
          <p:spPr>
            <a:xfrm>
              <a:off x="3266385" y="4808667"/>
              <a:ext cx="731520" cy="369332"/>
            </a:xfrm>
            <a:prstGeom prst="rect">
              <a:avLst/>
            </a:prstGeom>
            <a:noFill/>
            <a:ln>
              <a:solidFill>
                <a:schemeClr val="tx1"/>
              </a:solidFill>
            </a:ln>
          </p:spPr>
          <p:txBody>
            <a:bodyPr wrap="square" rtlCol="0">
              <a:spAutoFit/>
            </a:bodyPr>
            <a:lstStyle/>
            <a:p>
              <a:r>
                <a:rPr lang="zh-TW" altLang="en-US" dirty="0">
                  <a:latin typeface="標楷體" panose="03000509000000000000" pitchFamily="65" charset="-120"/>
                  <a:ea typeface="標楷體" panose="03000509000000000000" pitchFamily="65" charset="-120"/>
                </a:rPr>
                <a:t>聯集</a:t>
              </a:r>
            </a:p>
          </p:txBody>
        </p:sp>
        <p:cxnSp>
          <p:nvCxnSpPr>
            <p:cNvPr id="7" name="直線單箭頭接點 6"/>
            <p:cNvCxnSpPr>
              <a:stCxn id="5" idx="0"/>
            </p:cNvCxnSpPr>
            <p:nvPr/>
          </p:nvCxnSpPr>
          <p:spPr>
            <a:xfrm flipV="1">
              <a:off x="3632145" y="3905026"/>
              <a:ext cx="0" cy="9036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投影片編號版面配置區 3">
            <a:extLst>
              <a:ext uri="{FF2B5EF4-FFF2-40B4-BE49-F238E27FC236}">
                <a16:creationId xmlns:a16="http://schemas.microsoft.com/office/drawing/2014/main" id="{50A90E56-B64C-4FDE-B193-76DC9D5CDAFD}"/>
              </a:ext>
            </a:extLst>
          </p:cNvPr>
          <p:cNvSpPr>
            <a:spLocks noGrp="1"/>
          </p:cNvSpPr>
          <p:nvPr>
            <p:ph type="sldNum" sz="quarter" idx="12"/>
          </p:nvPr>
        </p:nvSpPr>
        <p:spPr/>
        <p:txBody>
          <a:bodyPr/>
          <a:lstStyle/>
          <a:p>
            <a:r>
              <a:rPr lang="en-US" altLang="zh-TW" dirty="0" smtClean="0"/>
              <a:t>44</a:t>
            </a:r>
            <a:endParaRPr lang="zh-TW" altLang="en-US" dirty="0"/>
          </a:p>
        </p:txBody>
      </p:sp>
    </p:spTree>
    <p:extLst>
      <p:ext uri="{BB962C8B-B14F-4D97-AF65-F5344CB8AC3E}">
        <p14:creationId xmlns:p14="http://schemas.microsoft.com/office/powerpoint/2010/main" val="21213501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182247"/>
            <a:ext cx="7999535" cy="1325563"/>
          </a:xfrm>
        </p:spPr>
        <p:txBody>
          <a:bodyPr>
            <a:normAutofit/>
          </a:bodyPr>
          <a:lstStyle/>
          <a:p>
            <a:r>
              <a:rPr lang="en-US" altLang="zh-TW" sz="3800" dirty="0">
                <a:latin typeface="Times New Roman" panose="02020603050405020304" pitchFamily="18" charset="0"/>
                <a:cs typeface="Times New Roman" panose="02020603050405020304" pitchFamily="18" charset="0"/>
              </a:rPr>
              <a:t>Strong Texture Measures and Generalized Co-occurrence</a:t>
            </a:r>
            <a:endParaRPr lang="zh-TW" altLang="en-US" sz="3800"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02328"/>
            <a:ext cx="7886700" cy="4170455"/>
          </a:xfrm>
        </p:spPr>
        <p:txBody>
          <a:bodyPr>
            <a:normAutofit/>
          </a:bodyPr>
          <a:lstStyle/>
          <a:p>
            <a:r>
              <a:rPr lang="en-US" altLang="zh-TW" sz="3200" dirty="0">
                <a:latin typeface="Times New Roman" panose="02020603050405020304" pitchFamily="18" charset="0"/>
                <a:cs typeface="Times New Roman" panose="02020603050405020304" pitchFamily="18" charset="0"/>
              </a:rPr>
              <a:t>Other attributes include measures of shape, or with the variance of its local property.</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Connected</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Ascending\descending</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Saddle</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maxima\minima</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Central Axis</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components</a:t>
            </a:r>
          </a:p>
          <a:p>
            <a:endParaRPr lang="en-US" altLang="zh-TW" sz="800" dirty="0">
              <a:latin typeface="Times New Roman" panose="02020603050405020304" pitchFamily="18" charset="0"/>
              <a:cs typeface="Times New Roman" panose="02020603050405020304" pitchFamily="18" charset="0"/>
            </a:endParaRPr>
          </a:p>
        </p:txBody>
      </p:sp>
      <p:sp>
        <p:nvSpPr>
          <p:cNvPr id="4" name="橢圓形圖說文字 3"/>
          <p:cNvSpPr/>
          <p:nvPr/>
        </p:nvSpPr>
        <p:spPr>
          <a:xfrm>
            <a:off x="7848601" y="5174428"/>
            <a:ext cx="2409881" cy="1215614"/>
          </a:xfrm>
          <a:prstGeom prst="wedgeEllipseCallout">
            <a:avLst>
              <a:gd name="adj1" fmla="val -27975"/>
              <a:gd name="adj2" fmla="val -64049"/>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cs typeface="Times New Roman" panose="02020603050405020304" pitchFamily="18" charset="0"/>
              </a:rPr>
              <a:t>Examples of primitives property</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1F5CF9CD-62E2-4C5F-B4A1-FB56893BC192}"/>
              </a:ext>
            </a:extLst>
          </p:cNvPr>
          <p:cNvSpPr>
            <a:spLocks noGrp="1"/>
          </p:cNvSpPr>
          <p:nvPr>
            <p:ph type="sldNum" sz="quarter" idx="12"/>
          </p:nvPr>
        </p:nvSpPr>
        <p:spPr/>
        <p:txBody>
          <a:bodyPr/>
          <a:lstStyle/>
          <a:p>
            <a:r>
              <a:rPr lang="en-US" altLang="zh-TW" dirty="0" smtClean="0"/>
              <a:t>45</a:t>
            </a:r>
            <a:endParaRPr lang="zh-TW" altLang="en-US" dirty="0"/>
          </a:p>
        </p:txBody>
      </p:sp>
    </p:spTree>
    <p:extLst>
      <p:ext uri="{BB962C8B-B14F-4D97-AF65-F5344CB8AC3E}">
        <p14:creationId xmlns:p14="http://schemas.microsoft.com/office/powerpoint/2010/main" val="31308346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Spatial Relationship</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02328"/>
            <a:ext cx="8434327" cy="4355404"/>
          </a:xfrm>
        </p:spPr>
        <p:txBody>
          <a:bodyPr>
            <a:normAutofit/>
          </a:bodyPr>
          <a:lstStyle/>
          <a:p>
            <a:r>
              <a:rPr lang="en-US" altLang="zh-TW" sz="3200" dirty="0">
                <a:latin typeface="Times New Roman" panose="02020603050405020304" pitchFamily="18" charset="0"/>
                <a:cs typeface="Times New Roman" panose="02020603050405020304" pitchFamily="18" charset="0"/>
              </a:rPr>
              <a:t>After constructing the primitives, we have</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a list of primitives</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their center </a:t>
            </a:r>
            <a:r>
              <a:rPr lang="en-US" altLang="zh-TW" sz="2800" dirty="0" smtClean="0">
                <a:latin typeface="Times New Roman" panose="02020603050405020304" pitchFamily="18" charset="0"/>
                <a:cs typeface="Times New Roman" panose="02020603050405020304" pitchFamily="18" charset="0"/>
              </a:rPr>
              <a:t>coordinates</a:t>
            </a:r>
            <a:endParaRPr lang="en-US" altLang="zh-TW" sz="2800" dirty="0">
              <a:latin typeface="Times New Roman" panose="02020603050405020304" pitchFamily="18" charset="0"/>
              <a:cs typeface="Times New Roman" panose="02020603050405020304" pitchFamily="18" charset="0"/>
            </a:endParaRP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their attributes</a:t>
            </a:r>
          </a:p>
        </p:txBody>
      </p:sp>
      <p:sp>
        <p:nvSpPr>
          <p:cNvPr id="4" name="投影片編號版面配置區 3">
            <a:extLst>
              <a:ext uri="{FF2B5EF4-FFF2-40B4-BE49-F238E27FC236}">
                <a16:creationId xmlns:a16="http://schemas.microsoft.com/office/drawing/2014/main" id="{624D876F-D89C-4726-8298-2108450EFD89}"/>
              </a:ext>
            </a:extLst>
          </p:cNvPr>
          <p:cNvSpPr>
            <a:spLocks noGrp="1"/>
          </p:cNvSpPr>
          <p:nvPr>
            <p:ph type="sldNum" sz="quarter" idx="12"/>
          </p:nvPr>
        </p:nvSpPr>
        <p:spPr/>
        <p:txBody>
          <a:bodyPr/>
          <a:lstStyle/>
          <a:p>
            <a:r>
              <a:rPr lang="en-US" altLang="zh-TW" dirty="0" smtClean="0"/>
              <a:t>46</a:t>
            </a:r>
            <a:endParaRPr lang="zh-TW" altLang="en-US" dirty="0"/>
          </a:p>
        </p:txBody>
      </p:sp>
    </p:spTree>
    <p:extLst>
      <p:ext uri="{BB962C8B-B14F-4D97-AF65-F5344CB8AC3E}">
        <p14:creationId xmlns:p14="http://schemas.microsoft.com/office/powerpoint/2010/main" val="23558984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Spatial Relationship</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54955"/>
                <a:ext cx="8341730" cy="4845565"/>
              </a:xfrm>
            </p:spPr>
            <p:txBody>
              <a:bodyPr>
                <a:normAutofit/>
              </a:bodyPr>
              <a:lstStyle/>
              <a:p>
                <a:r>
                  <a:rPr lang="en-US" altLang="zh-TW" sz="3200" dirty="0">
                    <a:latin typeface="Times New Roman" panose="02020603050405020304" pitchFamily="18" charset="0"/>
                    <a:cs typeface="Times New Roman" panose="02020603050405020304" pitchFamily="18" charset="0"/>
                  </a:rPr>
                  <a:t>Generalized co-occurrence matrix </a:t>
                </a:r>
                <a:r>
                  <a:rPr lang="en-US" altLang="zh-TW" sz="3200" i="1" dirty="0">
                    <a:latin typeface="Times New Roman" panose="02020603050405020304" pitchFamily="18" charset="0"/>
                    <a:cs typeface="Times New Roman" panose="02020603050405020304" pitchFamily="18" charset="0"/>
                  </a:rPr>
                  <a:t>P</a:t>
                </a:r>
              </a:p>
              <a:p>
                <a:pPr marL="0" indent="0">
                  <a:buNone/>
                </a:pPr>
                <a14:m>
                  <m:oMath xmlns:m="http://schemas.openxmlformats.org/officeDocument/2006/math">
                    <m:r>
                      <a:rPr lang="en-US" altLang="zh-TW" sz="2400">
                        <a:latin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 set of all primitives on the image</a:t>
                </a:r>
              </a:p>
              <a:p>
                <a:pPr marL="0" indent="0">
                  <a:buNone/>
                </a:pPr>
                <a14:m>
                  <m:oMath xmlns:m="http://schemas.openxmlformats.org/officeDocument/2006/math">
                    <m:r>
                      <a:rPr lang="en-US" altLang="zh-TW" sz="2400">
                        <a:latin typeface="Cambria Math" panose="02040503050406030204" pitchFamily="18" charset="0"/>
                      </a:rPr>
                      <m:t>𝑇</m:t>
                    </m:r>
                  </m:oMath>
                </a14:m>
                <a:r>
                  <a:rPr lang="en-US" altLang="zh-TW" sz="2400" dirty="0">
                    <a:latin typeface="Times New Roman" panose="02020603050405020304" pitchFamily="18" charset="0"/>
                    <a:cs typeface="Times New Roman" panose="02020603050405020304" pitchFamily="18" charset="0"/>
                  </a:rPr>
                  <a:t> : set of primitive properties</a:t>
                </a:r>
              </a:p>
              <a:p>
                <a:pPr marL="0" indent="0">
                  <a:buNone/>
                </a:pPr>
                <a14:m>
                  <m:oMath xmlns:m="http://schemas.openxmlformats.org/officeDocument/2006/math">
                    <m:r>
                      <a:rPr lang="en-US" altLang="zh-TW" sz="2400">
                        <a:latin typeface="Cambria Math" panose="02040503050406030204" pitchFamily="18" charset="0"/>
                      </a:rPr>
                      <m:t>𝑓</m:t>
                    </m:r>
                  </m:oMath>
                </a14:m>
                <a:r>
                  <a:rPr lang="en-US" altLang="zh-TW" sz="2400" dirty="0">
                    <a:latin typeface="Times New Roman" panose="02020603050405020304" pitchFamily="18" charset="0"/>
                    <a:cs typeface="Times New Roman" panose="02020603050405020304" pitchFamily="18" charset="0"/>
                  </a:rPr>
                  <a:t> : function assigning to each primitive in </a:t>
                </a:r>
                <a14:m>
                  <m:oMath xmlns:m="http://schemas.openxmlformats.org/officeDocument/2006/math">
                    <m:r>
                      <a:rPr lang="en-US" altLang="zh-TW" sz="2400" dirty="0">
                        <a:latin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a property of </a:t>
                </a:r>
                <a:r>
                  <a:rPr lang="en-US" altLang="zh-TW" sz="2400" i="1" dirty="0">
                    <a:latin typeface="Times New Roman" panose="02020603050405020304" pitchFamily="18" charset="0"/>
                    <a:cs typeface="Times New Roman" panose="02020603050405020304" pitchFamily="18" charset="0"/>
                  </a:rPr>
                  <a:t>T</a:t>
                </a:r>
              </a:p>
              <a:p>
                <a:pPr marL="0" indent="0">
                  <a:buNone/>
                </a:pPr>
                <a14:m>
                  <m:oMath xmlns:m="http://schemas.openxmlformats.org/officeDocument/2006/math">
                    <m:r>
                      <a:rPr lang="en-US" altLang="zh-TW" sz="2400" i="1">
                        <a:latin typeface="Cambria Math" panose="02040503050406030204" pitchFamily="18" charset="0"/>
                      </a:rPr>
                      <m:t>𝑆</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𝑄</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𝑄</m:t>
                    </m:r>
                  </m:oMath>
                </a14:m>
                <a:r>
                  <a:rPr lang="en-US" altLang="zh-TW" sz="2400" dirty="0">
                    <a:latin typeface="Times New Roman" panose="02020603050405020304" pitchFamily="18" charset="0"/>
                    <a:cs typeface="Times New Roman" panose="02020603050405020304" pitchFamily="18" charset="0"/>
                  </a:rPr>
                  <a:t> : binary relation satisfying spatial relationship</a:t>
                </a:r>
              </a:p>
              <a:p>
                <a:pPr marL="0" indent="0">
                  <a:buNone/>
                </a:pP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2</m:t>
                        </m:r>
                      </m:sub>
                    </m:sSub>
                  </m:oMath>
                </a14:m>
                <a:r>
                  <a:rPr lang="en-US" altLang="zh-TW" sz="2400" dirty="0">
                    <a:latin typeface="Times New Roman" panose="02020603050405020304" pitchFamily="18" charset="0"/>
                    <a:cs typeface="Times New Roman" panose="02020603050405020304" pitchFamily="18" charset="0"/>
                  </a:rPr>
                  <a:t> : properties which primitives have</a:t>
                </a:r>
              </a:p>
              <a:p>
                <a:pPr marL="0" indent="0">
                  <a:buNone/>
                </a:pPr>
                <a:endParaRPr lang="en-US" altLang="zh-TW" sz="24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a:latin typeface="Cambria Math" panose="02040503050406030204" pitchFamily="18" charset="0"/>
                        </a:rPr>
                        <m:t>𝑓</m:t>
                      </m:r>
                      <m:r>
                        <a:rPr lang="en-US" altLang="zh-TW" sz="2400">
                          <a:latin typeface="Cambria Math" panose="02040503050406030204" pitchFamily="18" charset="0"/>
                        </a:rPr>
                        <m:t>:</m:t>
                      </m:r>
                      <m:r>
                        <a:rPr lang="en-US" altLang="zh-TW" sz="2400">
                          <a:latin typeface="Cambria Math" panose="02040503050406030204" pitchFamily="18" charset="0"/>
                        </a:rPr>
                        <m:t>𝑄</m:t>
                      </m:r>
                      <m:r>
                        <a:rPr lang="en-US" altLang="zh-TW" sz="2400">
                          <a:latin typeface="Cambria Math" panose="02040503050406030204" pitchFamily="18" charset="0"/>
                        </a:rPr>
                        <m:t>→</m:t>
                      </m:r>
                      <m:r>
                        <a:rPr lang="en-US" altLang="zh-TW" sz="2400">
                          <a:latin typeface="Cambria Math" panose="02040503050406030204" pitchFamily="18" charset="0"/>
                        </a:rPr>
                        <m:t>𝑇</m:t>
                      </m:r>
                    </m:oMath>
                  </m:oMathPara>
                </a14:m>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24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𝑃</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𝑡</m:t>
                              </m:r>
                            </m:e>
                            <m:sub>
                              <m:r>
                                <a:rPr lang="en-US" altLang="zh-TW" sz="2400" i="1">
                                  <a:latin typeface="Cambria Math" panose="02040503050406030204" pitchFamily="18" charset="0"/>
                                </a:rPr>
                                <m:t>2</m:t>
                              </m:r>
                            </m:sub>
                          </m:sSub>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𝑞</m:t>
                              </m:r>
                            </m:e>
                            <m:sub>
                              <m:r>
                                <a:rPr lang="en-US" altLang="zh-TW" sz="2400" i="1">
                                  <a:latin typeface="Cambria Math" panose="02040503050406030204" pitchFamily="18" charset="0"/>
                                </a:rPr>
                                <m:t>1</m:t>
                              </m:r>
                            </m:sub>
                          </m:sSub>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𝑞</m:t>
                              </m:r>
                            </m:e>
                            <m:sub>
                              <m:r>
                                <a:rPr lang="en-US" altLang="zh-TW" sz="2400" i="1">
                                  <a:latin typeface="Cambria Math" panose="02040503050406030204" pitchFamily="18" charset="0"/>
                                </a:rPr>
                                <m:t>2</m:t>
                              </m:r>
                            </m:sub>
                          </m:sSub>
                          <m:r>
                            <a:rPr lang="en-US" altLang="zh-TW" sz="2400" i="1">
                              <a:latin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𝑆</m:t>
                          </m:r>
                          <m:r>
                            <a:rPr lang="en-US" altLang="zh-TW" sz="2400" i="1">
                              <a:latin typeface="Cambria Math" panose="02040503050406030204" pitchFamily="18" charset="0"/>
                              <a:ea typeface="Cambria Math" panose="02040503050406030204" pitchFamily="18" charset="0"/>
                            </a:rPr>
                            <m:t>|</m:t>
                          </m:r>
                          <m:r>
                            <a:rPr lang="en-US" altLang="zh-TW" sz="2400" i="1">
                              <a:latin typeface="Cambria Math" panose="02040503050406030204" pitchFamily="18" charset="0"/>
                              <a:ea typeface="Cambria Math" panose="02040503050406030204" pitchFamily="18" charset="0"/>
                            </a:rPr>
                            <m:t>𝑓</m:t>
                          </m:r>
                          <m:d>
                            <m:dPr>
                              <m:ctrlPr>
                                <a:rPr lang="en-US" altLang="zh-TW" sz="2400" i="1">
                                  <a:latin typeface="Cambria Math" panose="02040503050406030204" pitchFamily="18" charset="0"/>
                                  <a:ea typeface="Cambria Math" panose="02040503050406030204" pitchFamily="18" charset="0"/>
                                </a:rPr>
                              </m:ctrlPr>
                            </m:dPr>
                            <m:e>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𝑞</m:t>
                                  </m:r>
                                </m:e>
                                <m:sub>
                                  <m:r>
                                    <a:rPr lang="en-US" altLang="zh-TW" sz="2400" i="1">
                                      <a:latin typeface="Cambria Math" panose="02040503050406030204" pitchFamily="18" charset="0"/>
                                      <a:ea typeface="Cambria Math" panose="02040503050406030204" pitchFamily="18" charset="0"/>
                                    </a:rPr>
                                    <m:t>1</m:t>
                                  </m:r>
                                </m:sub>
                              </m:sSub>
                            </m:e>
                          </m:d>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𝑡</m:t>
                              </m:r>
                            </m:e>
                            <m:sub>
                              <m:r>
                                <a:rPr lang="en-US" altLang="zh-TW" sz="2400" i="1">
                                  <a:latin typeface="Cambria Math" panose="02040503050406030204" pitchFamily="18" charset="0"/>
                                  <a:ea typeface="Cambria Math" panose="02040503050406030204" pitchFamily="18" charset="0"/>
                                </a:rPr>
                                <m:t>1</m:t>
                              </m:r>
                            </m:sub>
                          </m:sSub>
                          <m:r>
                            <a:rPr lang="en-US" altLang="zh-TW" sz="2400" i="1">
                              <a:latin typeface="Cambria Math" panose="02040503050406030204" pitchFamily="18" charset="0"/>
                              <a:ea typeface="Cambria Math" panose="02040503050406030204" pitchFamily="18" charset="0"/>
                            </a:rPr>
                            <m:t>𝑎𝑛𝑑</m:t>
                          </m:r>
                          <m:r>
                            <a:rPr lang="en-US" altLang="zh-TW" sz="2400" i="1">
                              <a:latin typeface="Cambria Math" panose="02040503050406030204" pitchFamily="18" charset="0"/>
                              <a:ea typeface="Cambria Math" panose="02040503050406030204" pitchFamily="18" charset="0"/>
                            </a:rPr>
                            <m:t> </m:t>
                          </m:r>
                          <m:r>
                            <a:rPr lang="en-US" altLang="zh-TW" sz="2400" i="1">
                              <a:latin typeface="Cambria Math" panose="02040503050406030204" pitchFamily="18" charset="0"/>
                              <a:ea typeface="Cambria Math" panose="02040503050406030204" pitchFamily="18" charset="0"/>
                            </a:rPr>
                            <m:t>𝑓</m:t>
                          </m:r>
                          <m:d>
                            <m:dPr>
                              <m:ctrlPr>
                                <a:rPr lang="en-US" altLang="zh-TW" sz="2400" i="1">
                                  <a:latin typeface="Cambria Math" panose="02040503050406030204" pitchFamily="18" charset="0"/>
                                  <a:ea typeface="Cambria Math" panose="02040503050406030204" pitchFamily="18" charset="0"/>
                                </a:rPr>
                              </m:ctrlPr>
                            </m:dPr>
                            <m:e>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𝑞</m:t>
                                  </m:r>
                                </m:e>
                                <m:sub>
                                  <m:r>
                                    <a:rPr lang="en-US" altLang="zh-TW" sz="2400" i="1">
                                      <a:latin typeface="Cambria Math" panose="02040503050406030204" pitchFamily="18" charset="0"/>
                                      <a:ea typeface="Cambria Math" panose="02040503050406030204" pitchFamily="18" charset="0"/>
                                    </a:rPr>
                                    <m:t>2</m:t>
                                  </m:r>
                                </m:sub>
                              </m:sSub>
                            </m:e>
                          </m:d>
                          <m:r>
                            <a:rPr lang="en-US" altLang="zh-TW" sz="2400" i="1">
                              <a:latin typeface="Cambria Math" panose="02040503050406030204" pitchFamily="18" charset="0"/>
                              <a:ea typeface="Cambria Math" panose="02040503050406030204" pitchFamily="18" charset="0"/>
                            </a:rPr>
                            <m:t>=</m:t>
                          </m:r>
                          <m:sSub>
                            <m:sSubPr>
                              <m:ctrlPr>
                                <a:rPr lang="en-US" altLang="zh-TW" sz="2400" i="1">
                                  <a:latin typeface="Cambria Math" panose="02040503050406030204" pitchFamily="18" charset="0"/>
                                  <a:ea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𝑡</m:t>
                              </m:r>
                            </m:e>
                            <m:sub>
                              <m:r>
                                <a:rPr lang="en-US" altLang="zh-TW" sz="2400" i="1">
                                  <a:latin typeface="Cambria Math" panose="02040503050406030204" pitchFamily="18" charset="0"/>
                                  <a:ea typeface="Cambria Math" panose="02040503050406030204" pitchFamily="18" charset="0"/>
                                </a:rPr>
                                <m:t>2</m:t>
                              </m:r>
                            </m:sub>
                          </m:sSub>
                          <m:r>
                            <a:rPr lang="en-US" altLang="zh-TW" sz="2400" i="1">
                              <a:latin typeface="Cambria Math" panose="02040503050406030204" pitchFamily="18" charset="0"/>
                            </a:rPr>
                            <m:t>}</m:t>
                          </m:r>
                        </m:num>
                        <m:den>
                          <m:r>
                            <a:rPr lang="en-US" altLang="zh-TW" sz="2400" i="1">
                              <a:latin typeface="Cambria Math" panose="02040503050406030204" pitchFamily="18" charset="0"/>
                            </a:rPr>
                            <m:t>#</m:t>
                          </m:r>
                          <m:r>
                            <a:rPr lang="en-US" altLang="zh-TW" sz="2400" i="1">
                              <a:latin typeface="Cambria Math" panose="02040503050406030204" pitchFamily="18" charset="0"/>
                            </a:rPr>
                            <m:t>𝑆</m:t>
                          </m:r>
                        </m:den>
                      </m:f>
                    </m:oMath>
                  </m:oMathPara>
                </a14:m>
                <a:endParaRPr lang="en-US" altLang="zh-TW" sz="2400" dirty="0">
                  <a:latin typeface="Times New Roman" panose="02020603050405020304" pitchFamily="18" charset="0"/>
                  <a:cs typeface="Times New Roman" panose="02020603050405020304" pitchFamily="18" charset="0"/>
                </a:endParaRPr>
              </a:p>
              <a:p>
                <a:pPr marL="0" indent="0">
                  <a:buNone/>
                </a:pPr>
                <a:endParaRPr lang="en-US" altLang="zh-TW" sz="24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54955"/>
                <a:ext cx="8341730" cy="4845565"/>
              </a:xfrm>
              <a:blipFill>
                <a:blip r:embed="rId3"/>
                <a:stretch>
                  <a:fillRect l="-1680" t="-2767"/>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smtClean="0"/>
              <a:t>47</a:t>
            </a:r>
            <a:endParaRPr lang="zh-TW" altLang="en-US" dirty="0"/>
          </a:p>
        </p:txBody>
      </p:sp>
    </p:spTree>
    <p:extLst>
      <p:ext uri="{BB962C8B-B14F-4D97-AF65-F5344CB8AC3E}">
        <p14:creationId xmlns:p14="http://schemas.microsoft.com/office/powerpoint/2010/main" val="36029718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54955"/>
            <a:ext cx="8341730" cy="4845565"/>
          </a:xfrm>
        </p:spPr>
        <p:txBody>
          <a:bodyPr>
            <a:normAutofit/>
          </a:bodyPr>
          <a:lstStyle/>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r>
              <a:rPr lang="en-US" altLang="zh-TW" sz="4800" dirty="0" smtClean="0">
                <a:latin typeface="Times New Roman" panose="02020603050405020304" pitchFamily="18" charset="0"/>
                <a:cs typeface="Times New Roman" panose="02020603050405020304" pitchFamily="18" charset="0"/>
              </a:rPr>
              <a:t>Fun Time</a:t>
            </a:r>
            <a:endParaRPr lang="en-US" altLang="zh-TW" sz="48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smtClean="0"/>
              <a:t>47</a:t>
            </a:r>
            <a:endParaRPr lang="zh-TW" altLang="en-US" dirty="0"/>
          </a:p>
        </p:txBody>
      </p:sp>
    </p:spTree>
    <p:extLst>
      <p:ext uri="{BB962C8B-B14F-4D97-AF65-F5344CB8AC3E}">
        <p14:creationId xmlns:p14="http://schemas.microsoft.com/office/powerpoint/2010/main" val="70851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Introduction</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46433"/>
            <a:ext cx="8382000" cy="4467936"/>
          </a:xfrm>
        </p:spPr>
        <p:txBody>
          <a:bodyPr>
            <a:noAutofit/>
          </a:bodyPr>
          <a:lstStyle/>
          <a:p>
            <a:r>
              <a:rPr lang="en-US" altLang="zh-TW" sz="3200" dirty="0">
                <a:latin typeface="Times New Roman" panose="02020603050405020304" pitchFamily="18" charset="0"/>
                <a:cs typeface="Times New Roman" panose="02020603050405020304" pitchFamily="18" charset="0"/>
              </a:rPr>
              <a:t>What does texture mean?</a:t>
            </a:r>
          </a:p>
          <a:p>
            <a:pPr lvl="1" indent="-468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Formal approach or precise definition of texture does not exist.</a:t>
            </a:r>
            <a:endParaRPr lang="zh-TW" altLang="en-US" sz="2800" dirty="0">
              <a:latin typeface="Times New Roman" panose="02020603050405020304" pitchFamily="18" charset="0"/>
              <a:cs typeface="Times New Roman" panose="02020603050405020304" pitchFamily="18" charset="0"/>
            </a:endParaRP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discrimination techniques are for the most part </a:t>
            </a:r>
            <a:r>
              <a:rPr lang="en-US" altLang="zh-TW" sz="3200" u="sng" dirty="0">
                <a:latin typeface="Times New Roman" panose="02020603050405020304" pitchFamily="18" charset="0"/>
                <a:cs typeface="Times New Roman" panose="02020603050405020304" pitchFamily="18" charset="0"/>
              </a:rPr>
              <a:t>ad hoc</a:t>
            </a:r>
            <a:r>
              <a:rPr lang="en-US" altLang="zh-TW" sz="3200" dirty="0">
                <a:latin typeface="Times New Roman" panose="02020603050405020304" pitchFamily="18" charset="0"/>
                <a:cs typeface="Times New Roman" panose="02020603050405020304" pitchFamily="18" charset="0"/>
              </a:rPr>
              <a:t>.</a:t>
            </a:r>
            <a:endParaRPr lang="zh-TW" altLang="en-US" sz="3200" dirty="0">
              <a:latin typeface="Times New Roman" panose="02020603050405020304" pitchFamily="18" charset="0"/>
              <a:cs typeface="Times New Roman" panose="02020603050405020304" pitchFamily="18" charset="0"/>
            </a:endParaRPr>
          </a:p>
        </p:txBody>
      </p:sp>
      <p:cxnSp>
        <p:nvCxnSpPr>
          <p:cNvPr id="22" name="直線接點 21"/>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內容版面配置區 2"/>
          <p:cNvSpPr txBox="1">
            <a:spLocks/>
          </p:cNvSpPr>
          <p:nvPr/>
        </p:nvSpPr>
        <p:spPr>
          <a:xfrm>
            <a:off x="2152650" y="3934235"/>
            <a:ext cx="7936706" cy="15887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TW" altLang="en-US" sz="3200" dirty="0"/>
          </a:p>
        </p:txBody>
      </p:sp>
      <p:grpSp>
        <p:nvGrpSpPr>
          <p:cNvPr id="7" name="Group 6"/>
          <p:cNvGrpSpPr/>
          <p:nvPr/>
        </p:nvGrpSpPr>
        <p:grpSpPr>
          <a:xfrm>
            <a:off x="4312494" y="4806340"/>
            <a:ext cx="4215986" cy="747459"/>
            <a:chOff x="1823636" y="5286375"/>
            <a:chExt cx="4215986" cy="747459"/>
          </a:xfrm>
        </p:grpSpPr>
        <p:sp>
          <p:nvSpPr>
            <p:cNvPr id="4" name="TextBox 3"/>
            <p:cNvSpPr txBox="1"/>
            <p:nvPr/>
          </p:nvSpPr>
          <p:spPr>
            <a:xfrm>
              <a:off x="1823636" y="5633724"/>
              <a:ext cx="4215986" cy="400110"/>
            </a:xfrm>
            <a:prstGeom prst="rect">
              <a:avLst/>
            </a:prstGeom>
            <a:noFill/>
            <a:ln>
              <a:solidFill>
                <a:schemeClr val="tx1"/>
              </a:solidFill>
            </a:ln>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created for a particular purpose only</a:t>
              </a:r>
            </a:p>
          </p:txBody>
        </p:sp>
        <p:cxnSp>
          <p:nvCxnSpPr>
            <p:cNvPr id="6" name="Straight Arrow Connector 5"/>
            <p:cNvCxnSpPr/>
            <p:nvPr/>
          </p:nvCxnSpPr>
          <p:spPr>
            <a:xfrm flipV="1">
              <a:off x="2266950" y="5286375"/>
              <a:ext cx="0" cy="342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smtClean="0"/>
              <a:t>4</a:t>
            </a:r>
            <a:endParaRPr lang="zh-TW" altLang="en-US" dirty="0"/>
          </a:p>
        </p:txBody>
      </p:sp>
    </p:spTree>
    <p:extLst>
      <p:ext uri="{BB962C8B-B14F-4D97-AF65-F5344CB8AC3E}">
        <p14:creationId xmlns:p14="http://schemas.microsoft.com/office/powerpoint/2010/main" val="34271131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2" name="橢圓 211"/>
          <p:cNvSpPr/>
          <p:nvPr/>
        </p:nvSpPr>
        <p:spPr>
          <a:xfrm>
            <a:off x="3039530" y="2604523"/>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橢圓 212"/>
          <p:cNvSpPr/>
          <p:nvPr/>
        </p:nvSpPr>
        <p:spPr>
          <a:xfrm>
            <a:off x="3490437" y="2599760"/>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2993949"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4" name="圓角矩形圖說文字 133"/>
          <p:cNvSpPr/>
          <p:nvPr/>
        </p:nvSpPr>
        <p:spPr>
          <a:xfrm>
            <a:off x="2597276" y="1734734"/>
            <a:ext cx="2970064" cy="587521"/>
          </a:xfrm>
          <a:prstGeom prst="wedgeRoundRectCallout">
            <a:avLst>
              <a:gd name="adj1" fmla="val -33407"/>
              <a:gd name="adj2" fmla="val 68397"/>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Strong Texture Measures and Generalized Co-occurrence</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5" name="圓角矩形圖說文字 134"/>
          <p:cNvSpPr/>
          <p:nvPr/>
        </p:nvSpPr>
        <p:spPr>
          <a:xfrm>
            <a:off x="3110289" y="2029878"/>
            <a:ext cx="260745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Autocorrelation Function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A3D7F5D-87F8-466F-9105-8A4B01BD0108}"/>
              </a:ext>
            </a:extLst>
          </p:cNvPr>
          <p:cNvSpPr>
            <a:spLocks noGrp="1"/>
          </p:cNvSpPr>
          <p:nvPr>
            <p:ph type="sldNum" sz="quarter" idx="12"/>
          </p:nvPr>
        </p:nvSpPr>
        <p:spPr/>
        <p:txBody>
          <a:bodyPr/>
          <a:lstStyle/>
          <a:p>
            <a:r>
              <a:rPr lang="en-US" altLang="zh-TW" dirty="0" smtClean="0"/>
              <a:t>48</a:t>
            </a:r>
            <a:endParaRPr lang="zh-TW" altLang="en-US" dirty="0"/>
          </a:p>
        </p:txBody>
      </p:sp>
    </p:spTree>
    <p:extLst>
      <p:ext uri="{BB962C8B-B14F-4D97-AF65-F5344CB8AC3E}">
        <p14:creationId xmlns:p14="http://schemas.microsoft.com/office/powerpoint/2010/main" val="14492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wipe(up)">
                                      <p:cBhvr>
                                        <p:cTn id="10" dur="500"/>
                                        <p:tgtEl>
                                          <p:spTgt spid="128"/>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wipe(up)">
                                      <p:cBhvr>
                                        <p:cTn id="13" dur="500"/>
                                        <p:tgtEl>
                                          <p:spTgt spid="129"/>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up)">
                                      <p:cBhvr>
                                        <p:cTn id="16" dur="500"/>
                                        <p:tgtEl>
                                          <p:spTgt spid="130"/>
                                        </p:tgtEl>
                                      </p:cBhvr>
                                    </p:animEffect>
                                  </p:childTnLst>
                                </p:cTn>
                              </p:par>
                              <p:par>
                                <p:cTn id="17" presetID="4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anim calcmode="lin" valueType="num">
                                      <p:cBhvr>
                                        <p:cTn id="19" dur="30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20" dur="300" fill="hold"/>
                                        <p:tgtEl>
                                          <p:spTgt spid="134"/>
                                        </p:tgtEl>
                                        <p:attrNameLst>
                                          <p:attrName>ppt_y</p:attrName>
                                        </p:attrNameLst>
                                      </p:cBhvr>
                                      <p:tavLst>
                                        <p:tav tm="0">
                                          <p:val>
                                            <p:strVal val="#ppt_y"/>
                                          </p:val>
                                        </p:tav>
                                        <p:tav tm="100000">
                                          <p:val>
                                            <p:strVal val="#ppt_y"/>
                                          </p:val>
                                        </p:tav>
                                      </p:tavLst>
                                    </p:anim>
                                    <p:anim calcmode="lin" valueType="num">
                                      <p:cBhvr>
                                        <p:cTn id="21" dur="30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22" dur="30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300" tmFilter="0,0; .5, 1; 1, 1"/>
                                        <p:tgtEl>
                                          <p:spTgt spid="1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2"/>
                                        </p:tgtEl>
                                        <p:attrNameLst>
                                          <p:attrName>style.visibility</p:attrName>
                                        </p:attrNameLst>
                                      </p:cBhvr>
                                      <p:to>
                                        <p:strVal val="visible"/>
                                      </p:to>
                                    </p:set>
                                    <p:animEffect transition="in" filter="fade">
                                      <p:cBhvr>
                                        <p:cTn id="26" dur="300"/>
                                        <p:tgtEl>
                                          <p:spTgt spid="212"/>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4"/>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4"/>
                                        </p:tgtEl>
                                        <p:attrNameLst>
                                          <p:attrName>ppt_y</p:attrName>
                                        </p:attrNameLst>
                                      </p:cBhvr>
                                      <p:tavLst>
                                        <p:tav tm="0">
                                          <p:val>
                                            <p:strVal val="ppt_y"/>
                                          </p:val>
                                        </p:tav>
                                        <p:tav tm="100000">
                                          <p:val>
                                            <p:strVal val="ppt_y"/>
                                          </p:val>
                                        </p:tav>
                                      </p:tavLst>
                                    </p:anim>
                                    <p:anim calcmode="lin" valueType="num">
                                      <p:cBhvr>
                                        <p:cTn id="41" dur="200"/>
                                        <p:tgtEl>
                                          <p:spTgt spid="134"/>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4"/>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4"/>
                                        </p:tgtEl>
                                      </p:cBhvr>
                                    </p:animEffect>
                                    <p:set>
                                      <p:cBhvr>
                                        <p:cTn id="44" dur="1" fill="hold">
                                          <p:stCondLst>
                                            <p:cond delay="199"/>
                                          </p:stCondLst>
                                        </p:cTn>
                                        <p:tgtEl>
                                          <p:spTgt spid="13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2"/>
                                        </p:tgtEl>
                                      </p:cBhvr>
                                    </p:animEffect>
                                    <p:set>
                                      <p:cBhvr>
                                        <p:cTn id="47" dur="1" fill="hold">
                                          <p:stCondLst>
                                            <p:cond delay="299"/>
                                          </p:stCondLst>
                                        </p:cTn>
                                        <p:tgtEl>
                                          <p:spTgt spid="212"/>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4.16667E-6 -2.59259E-6 L 0.04983 -2.59259E-6 " pathEditMode="relative" rAng="0" ptsTypes="AA">
                                      <p:cBhvr>
                                        <p:cTn id="49" dur="700" fill="hold"/>
                                        <p:tgtEl>
                                          <p:spTgt spid="153"/>
                                        </p:tgtEl>
                                        <p:attrNameLst>
                                          <p:attrName>ppt_x</p:attrName>
                                          <p:attrName>ppt_y</p:attrName>
                                        </p:attrNameLst>
                                      </p:cBhvr>
                                      <p:rCtr x="2483"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5"/>
                                        </p:tgtEl>
                                        <p:attrNameLst>
                                          <p:attrName>style.visibility</p:attrName>
                                        </p:attrNameLst>
                                      </p:cBhvr>
                                      <p:to>
                                        <p:strVal val="visible"/>
                                      </p:to>
                                    </p:set>
                                    <p:anim calcmode="lin" valueType="num">
                                      <p:cBhvr>
                                        <p:cTn id="53" dur="3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5"/>
                                        </p:tgtEl>
                                        <p:attrNameLst>
                                          <p:attrName>ppt_y</p:attrName>
                                        </p:attrNameLst>
                                      </p:cBhvr>
                                      <p:tavLst>
                                        <p:tav tm="0">
                                          <p:val>
                                            <p:strVal val="#ppt_y"/>
                                          </p:val>
                                        </p:tav>
                                        <p:tav tm="100000">
                                          <p:val>
                                            <p:strVal val="#ppt_y"/>
                                          </p:val>
                                        </p:tav>
                                      </p:tavLst>
                                    </p:anim>
                                    <p:anim calcmode="lin" valueType="num">
                                      <p:cBhvr>
                                        <p:cTn id="55" dur="3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3"/>
                                        </p:tgtEl>
                                        <p:attrNameLst>
                                          <p:attrName>style.visibility</p:attrName>
                                        </p:attrNameLst>
                                      </p:cBhvr>
                                      <p:to>
                                        <p:strVal val="visible"/>
                                      </p:to>
                                    </p:set>
                                    <p:animEffect transition="in" filter="fade">
                                      <p:cBhvr>
                                        <p:cTn id="60" dur="300"/>
                                        <p:tgtEl>
                                          <p:spTgt spid="213"/>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5"/>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5"/>
                                        </p:tgtEl>
                                        <p:attrNameLst>
                                          <p:attrName>ppt_y</p:attrName>
                                        </p:attrNameLst>
                                      </p:cBhvr>
                                      <p:tavLst>
                                        <p:tav tm="0">
                                          <p:val>
                                            <p:strVal val="ppt_y"/>
                                          </p:val>
                                        </p:tav>
                                        <p:tav tm="100000">
                                          <p:val>
                                            <p:strVal val="ppt_y"/>
                                          </p:val>
                                        </p:tav>
                                      </p:tavLst>
                                    </p:anim>
                                    <p:anim calcmode="lin" valueType="num">
                                      <p:cBhvr>
                                        <p:cTn id="69" dur="200"/>
                                        <p:tgtEl>
                                          <p:spTgt spid="135"/>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5"/>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5"/>
                                        </p:tgtEl>
                                      </p:cBhvr>
                                    </p:animEffect>
                                    <p:set>
                                      <p:cBhvr>
                                        <p:cTn id="72" dur="1" fill="hold">
                                          <p:stCondLst>
                                            <p:cond delay="199"/>
                                          </p:stCondLst>
                                        </p:cTn>
                                        <p:tgtEl>
                                          <p:spTgt spid="13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3"/>
                                        </p:tgtEl>
                                      </p:cBhvr>
                                    </p:animEffect>
                                    <p:set>
                                      <p:cBhvr>
                                        <p:cTn id="75" dur="1" fill="hold">
                                          <p:stCondLst>
                                            <p:cond delay="299"/>
                                          </p:stCondLst>
                                        </p:cTn>
                                        <p:tgtEl>
                                          <p:spTgt spid="213"/>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2" grpId="0" animBg="1"/>
      <p:bldP spid="212" grpId="1" animBg="1"/>
      <p:bldP spid="213" grpId="0" animBg="1"/>
      <p:bldP spid="213" grpId="1" animBg="1"/>
      <p:bldP spid="153" grpId="0" animBg="1"/>
      <p:bldP spid="153" grpId="1" animBg="1"/>
      <p:bldP spid="153" grpId="2" animBg="1"/>
      <p:bldP spid="134" grpId="0" animBg="1"/>
      <p:bldP spid="134" grpId="1" animBg="1"/>
      <p:bldP spid="134" grpId="2" animBg="1"/>
      <p:bldP spid="135" grpId="0" animBg="1"/>
      <p:bldP spid="135" grpId="1" animBg="1"/>
      <p:bldP spid="135"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1" y="1765698"/>
            <a:ext cx="8330155" cy="509230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Texture relates to the spatial size of the gray level primitives on an image</a:t>
            </a: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primitives of larger size are indicative of coarser texture</a:t>
            </a: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Gray level primitives of smaller size are indicative of finer texture</a:t>
            </a: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Autocorrelation function is a feature that describes the size of gray level primitives</a:t>
            </a:r>
          </a:p>
          <a:p>
            <a:endParaRPr lang="en-US" altLang="zh-TW" sz="3200" dirty="0">
              <a:latin typeface="Times New Roman" panose="02020603050405020304" pitchFamily="18" charset="0"/>
              <a:cs typeface="Times New Roman" panose="02020603050405020304" pitchFamily="18" charset="0"/>
            </a:endParaRP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E14A5CCF-4B84-4349-A4EB-809AB70E4022}"/>
              </a:ext>
            </a:extLst>
          </p:cNvPr>
          <p:cNvSpPr>
            <a:spLocks noGrp="1"/>
          </p:cNvSpPr>
          <p:nvPr>
            <p:ph type="sldNum" sz="quarter" idx="12"/>
          </p:nvPr>
        </p:nvSpPr>
        <p:spPr/>
        <p:txBody>
          <a:bodyPr/>
          <a:lstStyle/>
          <a:p>
            <a:r>
              <a:rPr lang="en-US" altLang="zh-TW" dirty="0" smtClean="0"/>
              <a:t>49</a:t>
            </a:r>
            <a:endParaRPr lang="zh-TW" altLang="en-US" dirty="0"/>
          </a:p>
        </p:txBody>
      </p:sp>
    </p:spTree>
    <p:extLst>
      <p:ext uri="{BB962C8B-B14F-4D97-AF65-F5344CB8AC3E}">
        <p14:creationId xmlns:p14="http://schemas.microsoft.com/office/powerpoint/2010/main" val="37679083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970" y="2383415"/>
            <a:ext cx="5935272" cy="1864284"/>
          </a:xfrm>
          <a:prstGeom prst="rect">
            <a:avLst/>
          </a:prstGeom>
        </p:spPr>
      </p:pic>
      <p:sp>
        <p:nvSpPr>
          <p:cNvPr id="17" name="矩形 16"/>
          <p:cNvSpPr/>
          <p:nvPr/>
        </p:nvSpPr>
        <p:spPr>
          <a:xfrm>
            <a:off x="7697144" y="2506218"/>
            <a:ext cx="1154756" cy="72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 name="群組 14"/>
          <p:cNvGrpSpPr/>
          <p:nvPr/>
        </p:nvGrpSpPr>
        <p:grpSpPr>
          <a:xfrm>
            <a:off x="7695502" y="2498335"/>
            <a:ext cx="1156398" cy="722704"/>
            <a:chOff x="6171502" y="2498335"/>
            <a:chExt cx="1156398" cy="722704"/>
          </a:xfrm>
        </p:grpSpPr>
        <mc:AlternateContent xmlns:mc="http://schemas.openxmlformats.org/markup-compatibility/2006" xmlns:a14="http://schemas.microsoft.com/office/drawing/2010/main">
          <mc:Choice Requires="a14">
            <p:sp>
              <p:nvSpPr>
                <p:cNvPr id="5" name="矩形 4"/>
                <p:cNvSpPr/>
                <p:nvPr/>
              </p:nvSpPr>
              <p:spPr>
                <a:xfrm>
                  <a:off x="6201719" y="2683958"/>
                  <a:ext cx="383915"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zh-TW" altLang="en-US" sz="1000" i="1" dirty="0">
                            <a:solidFill>
                              <a:schemeClr val="tx1"/>
                            </a:solidFill>
                            <a:latin typeface="Cambria Math" panose="02040503050406030204" pitchFamily="18" charset="0"/>
                          </a:rPr>
                          <m:t>𝜏</m:t>
                        </m:r>
                        <m:r>
                          <a:rPr lang="en-US" altLang="zh-TW" sz="1000" i="1" dirty="0">
                            <a:solidFill>
                              <a:schemeClr val="tx1"/>
                            </a:solidFill>
                            <a:latin typeface="Cambria Math" panose="02040503050406030204" pitchFamily="18" charset="0"/>
                          </a:rPr>
                          <m:t>)</m:t>
                        </m:r>
                      </m:oMath>
                    </m:oMathPara>
                  </a14:m>
                  <a:endParaRPr lang="zh-TW" altLang="en-US" sz="1000" dirty="0">
                    <a:solidFill>
                      <a:schemeClr val="tx1"/>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6201719" y="2683958"/>
                  <a:ext cx="383915" cy="157667"/>
                </a:xfrm>
                <a:prstGeom prst="rect">
                  <a:avLst/>
                </a:prstGeom>
                <a:blipFill rotWithShape="0">
                  <a:blip r:embed="rId4"/>
                  <a:stretch>
                    <a:fillRect b="-32143"/>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5" name="矩形 294"/>
                <p:cNvSpPr/>
                <p:nvPr/>
              </p:nvSpPr>
              <p:spPr>
                <a:xfrm>
                  <a:off x="6201719" y="2879221"/>
                  <a:ext cx="383915"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𝑡</m:t>
                        </m:r>
                        <m:r>
                          <a:rPr lang="en-US" altLang="zh-TW" sz="1000" i="1" dirty="0">
                            <a:solidFill>
                              <a:schemeClr val="tx1"/>
                            </a:solidFill>
                            <a:latin typeface="Cambria Math" panose="02040503050406030204" pitchFamily="18" charset="0"/>
                          </a:rPr>
                          <m:t>)</m:t>
                        </m:r>
                      </m:oMath>
                    </m:oMathPara>
                  </a14:m>
                  <a:endParaRPr lang="zh-TW" altLang="en-US" sz="1000" dirty="0">
                    <a:solidFill>
                      <a:schemeClr val="tx1"/>
                    </a:solidFill>
                  </a:endParaRPr>
                </a:p>
              </p:txBody>
            </p:sp>
          </mc:Choice>
          <mc:Fallback xmlns="">
            <p:sp>
              <p:nvSpPr>
                <p:cNvPr id="295" name="矩形 294"/>
                <p:cNvSpPr>
                  <a:spLocks noRot="1" noChangeAspect="1" noMove="1" noResize="1" noEditPoints="1" noAdjustHandles="1" noChangeArrowheads="1" noChangeShapeType="1" noTextEdit="1"/>
                </p:cNvSpPr>
                <p:nvPr/>
              </p:nvSpPr>
              <p:spPr>
                <a:xfrm>
                  <a:off x="6201719" y="2879221"/>
                  <a:ext cx="383915" cy="157667"/>
                </a:xfrm>
                <a:prstGeom prst="rect">
                  <a:avLst/>
                </a:prstGeom>
                <a:blipFill rotWithShape="0">
                  <a:blip r:embed="rId5"/>
                  <a:stretch>
                    <a:fillRect b="-32143"/>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0" name="矩形 299"/>
                <p:cNvSpPr/>
                <p:nvPr/>
              </p:nvSpPr>
              <p:spPr>
                <a:xfrm>
                  <a:off x="6173144" y="2498335"/>
                  <a:ext cx="1154756" cy="172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800" dirty="0">
                      <a:solidFill>
                        <a:schemeClr val="tx1"/>
                      </a:solidFill>
                    </a:rPr>
                    <a:t>Area under </a:t>
                  </a:r>
                  <a14:m>
                    <m:oMath xmlns:m="http://schemas.openxmlformats.org/officeDocument/2006/math">
                      <m:r>
                        <a:rPr lang="en-US" altLang="zh-TW" sz="800" i="1" dirty="0">
                          <a:solidFill>
                            <a:schemeClr val="tx1"/>
                          </a:solidFill>
                          <a:latin typeface="Cambria Math" panose="02040503050406030204" pitchFamily="18" charset="0"/>
                        </a:rPr>
                        <m:t>𝑓</m:t>
                      </m:r>
                      <m:r>
                        <a:rPr lang="en-US" altLang="zh-TW" sz="800" i="1" dirty="0">
                          <a:solidFill>
                            <a:schemeClr val="tx1"/>
                          </a:solidFill>
                          <a:latin typeface="Cambria Math" panose="02040503050406030204" pitchFamily="18" charset="0"/>
                        </a:rPr>
                        <m:t>(</m:t>
                      </m:r>
                      <m:r>
                        <a:rPr lang="zh-TW" altLang="en-US" sz="800" i="1" dirty="0">
                          <a:solidFill>
                            <a:schemeClr val="tx1"/>
                          </a:solidFill>
                          <a:latin typeface="Cambria Math" panose="02040503050406030204" pitchFamily="18" charset="0"/>
                        </a:rPr>
                        <m:t>𝜏</m:t>
                      </m:r>
                      <m:r>
                        <a:rPr lang="en-US" altLang="zh-TW" sz="800" i="1" dirty="0">
                          <a:solidFill>
                            <a:schemeClr val="tx1"/>
                          </a:solidFill>
                          <a:latin typeface="Cambria Math" panose="02040503050406030204" pitchFamily="18" charset="0"/>
                        </a:rPr>
                        <m:t>)</m:t>
                      </m:r>
                      <m:r>
                        <a:rPr lang="en-US" altLang="zh-TW" sz="800" i="1" dirty="0">
                          <a:solidFill>
                            <a:schemeClr val="tx1"/>
                          </a:solidFill>
                          <a:latin typeface="Cambria Math" panose="02040503050406030204" pitchFamily="18" charset="0"/>
                          <a:ea typeface="Cambria Math" panose="02040503050406030204" pitchFamily="18" charset="0"/>
                        </a:rPr>
                        <m:t>⋆</m:t>
                      </m:r>
                      <m:r>
                        <a:rPr lang="en-US" altLang="zh-TW" sz="800" i="1" dirty="0">
                          <a:solidFill>
                            <a:schemeClr val="tx1"/>
                          </a:solidFill>
                          <a:latin typeface="Cambria Math" panose="02040503050406030204" pitchFamily="18" charset="0"/>
                        </a:rPr>
                        <m:t>𝑓</m:t>
                      </m:r>
                      <m:r>
                        <a:rPr lang="en-US" altLang="zh-TW" sz="800" i="1" dirty="0">
                          <a:solidFill>
                            <a:schemeClr val="tx1"/>
                          </a:solidFill>
                          <a:latin typeface="Cambria Math" panose="02040503050406030204" pitchFamily="18" charset="0"/>
                        </a:rPr>
                        <m:t>(</m:t>
                      </m:r>
                      <m:r>
                        <a:rPr lang="en-US" altLang="zh-TW" sz="800" i="1" dirty="0">
                          <a:solidFill>
                            <a:schemeClr val="tx1"/>
                          </a:solidFill>
                          <a:latin typeface="Cambria Math" panose="02040503050406030204" pitchFamily="18" charset="0"/>
                        </a:rPr>
                        <m:t>𝑡</m:t>
                      </m:r>
                      <m:r>
                        <a:rPr lang="en-US" altLang="zh-TW" sz="800" i="1" dirty="0">
                          <a:solidFill>
                            <a:schemeClr val="tx1"/>
                          </a:solidFill>
                          <a:latin typeface="Cambria Math" panose="02040503050406030204" pitchFamily="18" charset="0"/>
                        </a:rPr>
                        <m:t>)</m:t>
                      </m:r>
                    </m:oMath>
                  </a14:m>
                  <a:endParaRPr lang="zh-TW" altLang="en-US" sz="800" dirty="0">
                    <a:solidFill>
                      <a:schemeClr val="tx1"/>
                    </a:solidFill>
                  </a:endParaRPr>
                </a:p>
              </p:txBody>
            </p:sp>
          </mc:Choice>
          <mc:Fallback xmlns="">
            <p:sp>
              <p:nvSpPr>
                <p:cNvPr id="300" name="矩形 299"/>
                <p:cNvSpPr>
                  <a:spLocks noRot="1" noChangeAspect="1" noMove="1" noResize="1" noEditPoints="1" noAdjustHandles="1" noChangeArrowheads="1" noChangeShapeType="1" noTextEdit="1"/>
                </p:cNvSpPr>
                <p:nvPr/>
              </p:nvSpPr>
              <p:spPr>
                <a:xfrm>
                  <a:off x="6173144" y="2498335"/>
                  <a:ext cx="1154756" cy="172018"/>
                </a:xfrm>
                <a:prstGeom prst="rect">
                  <a:avLst/>
                </a:prstGeom>
                <a:blipFill rotWithShape="0">
                  <a:blip r:embed="rId6"/>
                  <a:stretch>
                    <a:fillRect b="-20000"/>
                  </a:stretch>
                </a:blipFill>
                <a:ln>
                  <a:solidFill>
                    <a:schemeClr val="bg1"/>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1" name="矩形 300"/>
                <p:cNvSpPr/>
                <p:nvPr/>
              </p:nvSpPr>
              <p:spPr>
                <a:xfrm>
                  <a:off x="6171502" y="3063372"/>
                  <a:ext cx="732481" cy="1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solidFill>
                        <a:schemeClr val="tx1"/>
                      </a:solidFill>
                    </a:rPr>
                    <a:t>(</a:t>
                  </a:r>
                  <a14:m>
                    <m:oMath xmlns:m="http://schemas.openxmlformats.org/officeDocument/2006/math">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𝑓</m:t>
                      </m:r>
                      <m:r>
                        <a:rPr lang="en-US" altLang="zh-TW" sz="1000" i="1" dirty="0">
                          <a:solidFill>
                            <a:schemeClr val="tx1"/>
                          </a:solidFill>
                          <a:latin typeface="Cambria Math" panose="02040503050406030204" pitchFamily="18" charset="0"/>
                        </a:rPr>
                        <m:t>)(</m:t>
                      </m:r>
                      <m:r>
                        <a:rPr lang="en-US" altLang="zh-TW" sz="1000" i="1" dirty="0">
                          <a:solidFill>
                            <a:schemeClr val="tx1"/>
                          </a:solidFill>
                          <a:latin typeface="Cambria Math" panose="02040503050406030204" pitchFamily="18" charset="0"/>
                        </a:rPr>
                        <m:t>𝑡</m:t>
                      </m:r>
                      <m:r>
                        <a:rPr lang="en-US" altLang="zh-TW" sz="1000" i="1" dirty="0">
                          <a:solidFill>
                            <a:schemeClr val="tx1"/>
                          </a:solidFill>
                          <a:latin typeface="Cambria Math" panose="02040503050406030204" pitchFamily="18" charset="0"/>
                        </a:rPr>
                        <m:t>)</m:t>
                      </m:r>
                    </m:oMath>
                  </a14:m>
                  <a:endParaRPr lang="zh-TW" altLang="en-US" sz="1000" dirty="0">
                    <a:solidFill>
                      <a:schemeClr val="tx1"/>
                    </a:solidFill>
                  </a:endParaRPr>
                </a:p>
              </p:txBody>
            </p:sp>
          </mc:Choice>
          <mc:Fallback xmlns="">
            <p:sp>
              <p:nvSpPr>
                <p:cNvPr id="301" name="矩形 300"/>
                <p:cNvSpPr>
                  <a:spLocks noRot="1" noChangeAspect="1" noMove="1" noResize="1" noEditPoints="1" noAdjustHandles="1" noChangeArrowheads="1" noChangeShapeType="1" noTextEdit="1"/>
                </p:cNvSpPr>
                <p:nvPr/>
              </p:nvSpPr>
              <p:spPr>
                <a:xfrm>
                  <a:off x="6171502" y="3063372"/>
                  <a:ext cx="732481" cy="157667"/>
                </a:xfrm>
                <a:prstGeom prst="rect">
                  <a:avLst/>
                </a:prstGeom>
                <a:blipFill rotWithShape="0">
                  <a:blip r:embed="rId7"/>
                  <a:stretch>
                    <a:fillRect t="-18519" b="-48148"/>
                  </a:stretch>
                </a:blipFill>
                <a:ln>
                  <a:solidFill>
                    <a:schemeClr val="bg1"/>
                  </a:solidFill>
                </a:ln>
              </p:spPr>
              <p:txBody>
                <a:bodyPr/>
                <a:lstStyle/>
                <a:p>
                  <a:r>
                    <a:rPr lang="zh-TW" altLang="en-US">
                      <a:noFill/>
                    </a:rPr>
                    <a:t> </a:t>
                  </a:r>
                </a:p>
              </p:txBody>
            </p:sp>
          </mc:Fallback>
        </mc:AlternateContent>
      </p:grpSp>
      <p:sp>
        <p:nvSpPr>
          <p:cNvPr id="2" name="投影片編號版面配置區 1">
            <a:extLst>
              <a:ext uri="{FF2B5EF4-FFF2-40B4-BE49-F238E27FC236}">
                <a16:creationId xmlns:a16="http://schemas.microsoft.com/office/drawing/2014/main" id="{BCD87881-DA22-43E8-B6C2-A69A22833840}"/>
              </a:ext>
            </a:extLst>
          </p:cNvPr>
          <p:cNvSpPr>
            <a:spLocks noGrp="1"/>
          </p:cNvSpPr>
          <p:nvPr>
            <p:ph type="sldNum" sz="quarter" idx="12"/>
          </p:nvPr>
        </p:nvSpPr>
        <p:spPr/>
        <p:txBody>
          <a:bodyPr/>
          <a:lstStyle/>
          <a:p>
            <a:r>
              <a:rPr lang="en-US" altLang="zh-TW" dirty="0" smtClean="0"/>
              <a:t>50</a:t>
            </a:r>
            <a:endParaRPr lang="zh-TW" altLang="en-US" dirty="0"/>
          </a:p>
        </p:txBody>
      </p:sp>
    </p:spTree>
    <p:extLst>
      <p:ext uri="{BB962C8B-B14F-4D97-AF65-F5344CB8AC3E}">
        <p14:creationId xmlns:p14="http://schemas.microsoft.com/office/powerpoint/2010/main" val="740434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9"/>
                <a:ext cx="8233248" cy="5092301"/>
              </a:xfrm>
            </p:spPr>
            <p:txBody>
              <a:bodyPr numCol="1">
                <a:noAutofit/>
              </a:bodyPr>
              <a:lstStyle/>
              <a:p>
                <a:r>
                  <a:rPr lang="en-US" altLang="zh-TW" sz="3200" dirty="0">
                    <a:latin typeface="Times New Roman" panose="02020603050405020304" pitchFamily="18" charset="0"/>
                    <a:cs typeface="Times New Roman" panose="02020603050405020304" pitchFamily="18" charset="0"/>
                  </a:rPr>
                  <a:t>Autocorrelation function:</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𝑝</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𝑥</m:t>
                          </m:r>
                          <m:r>
                            <a:rPr lang="en-US" altLang="zh-TW" sz="1900" i="1">
                              <a:latin typeface="Cambria Math" panose="02040503050406030204" pitchFamily="18" charset="0"/>
                            </a:rPr>
                            <m:t>,</m:t>
                          </m:r>
                          <m:r>
                            <a:rPr lang="en-US" altLang="zh-TW" sz="1900" i="1">
                              <a:latin typeface="Cambria Math" panose="02040503050406030204" pitchFamily="18" charset="0"/>
                            </a:rPr>
                            <m:t>𝑦</m:t>
                          </m:r>
                        </m:e>
                      </m:d>
                      <m:r>
                        <a:rPr lang="en-US" altLang="zh-TW" sz="1900" i="1">
                          <a:latin typeface="Cambria Math" panose="02040503050406030204" pitchFamily="18" charset="0"/>
                        </a:rPr>
                        <m:t>=</m:t>
                      </m:r>
                      <m:f>
                        <m:fPr>
                          <m:ctrlPr>
                            <a:rPr lang="en-US" altLang="zh-TW" sz="1900" i="1">
                              <a:latin typeface="Cambria Math" panose="02040503050406030204" pitchFamily="18" charset="0"/>
                            </a:rPr>
                          </m:ctrlPr>
                        </m:fPr>
                        <m:num>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d>
                                <m:dPr>
                                  <m:ctrlPr>
                                    <a:rPr lang="en-US" altLang="zh-TW" sz="1900" i="1">
                                      <a:latin typeface="Cambria Math" panose="02040503050406030204" pitchFamily="18" charset="0"/>
                                    </a:rPr>
                                  </m:ctrlPr>
                                </m:dPr>
                                <m:e>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𝑥</m:t>
                                      </m:r>
                                    </m:e>
                                  </m:d>
                                </m:e>
                              </m:d>
                              <m:d>
                                <m:dPr>
                                  <m:ctrlPr>
                                    <a:rPr lang="en-US" altLang="zh-TW" sz="1900" i="1">
                                      <a:latin typeface="Cambria Math" panose="02040503050406030204" pitchFamily="18" charset="0"/>
                                    </a:rPr>
                                  </m:ctrlPr>
                                </m:dPr>
                                <m:e>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𝑦</m:t>
                                      </m:r>
                                    </m:e>
                                  </m:d>
                                </m:e>
                              </m:d>
                            </m:den>
                          </m:f>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r>
                                    <a:rPr lang="en-US" altLang="zh-TW" sz="1900" i="1">
                                      <a:latin typeface="Cambria Math" panose="02040503050406030204" pitchFamily="18" charset="0"/>
                                    </a:rPr>
                                    <m:t>𝐼</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𝑣</m:t>
                                      </m:r>
                                    </m:e>
                                  </m:d>
                                  <m:r>
                                    <a:rPr lang="en-US" altLang="zh-TW" sz="1900" i="1">
                                      <a:latin typeface="Cambria Math" panose="02040503050406030204" pitchFamily="18" charset="0"/>
                                    </a:rPr>
                                    <m:t>𝐼</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𝑥</m:t>
                                      </m:r>
                                      <m:r>
                                        <a:rPr lang="en-US" altLang="zh-TW" sz="1900" i="1">
                                          <a:latin typeface="Cambria Math" panose="02040503050406030204" pitchFamily="18" charset="0"/>
                                        </a:rPr>
                                        <m:t>,</m:t>
                                      </m:r>
                                      <m:r>
                                        <a:rPr lang="en-US" altLang="zh-TW" sz="1900" i="1">
                                          <a:latin typeface="Cambria Math" panose="02040503050406030204" pitchFamily="18" charset="0"/>
                                        </a:rPr>
                                        <m:t>𝑣</m:t>
                                      </m:r>
                                      <m:r>
                                        <a:rPr lang="en-US" altLang="zh-TW" sz="1900" i="1">
                                          <a:latin typeface="Cambria Math" panose="02040503050406030204" pitchFamily="18" charset="0"/>
                                        </a:rPr>
                                        <m:t>+</m:t>
                                      </m:r>
                                      <m:r>
                                        <a:rPr lang="en-US" altLang="zh-TW" sz="1900" i="1">
                                          <a:latin typeface="Cambria Math" panose="02040503050406030204" pitchFamily="18" charset="0"/>
                                        </a:rPr>
                                        <m:t>𝑦</m:t>
                                      </m:r>
                                    </m:e>
                                  </m:d>
                                  <m:r>
                                    <a:rPr lang="en-US" altLang="zh-TW" sz="1900" i="1">
                                      <a:latin typeface="Cambria Math" panose="02040503050406030204" pitchFamily="18" charset="0"/>
                                    </a:rPr>
                                    <m:t>𝑑𝑢𝑑𝑣</m:t>
                                  </m:r>
                                </m:e>
                              </m:nary>
                            </m:e>
                          </m:nary>
                        </m:num>
                        <m:den>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den>
                          </m:f>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𝐼</m:t>
                                      </m:r>
                                    </m:e>
                                    <m:sup>
                                      <m:r>
                                        <a:rPr lang="en-US" altLang="zh-TW" sz="1900" i="1">
                                          <a:latin typeface="Cambria Math" panose="02040503050406030204" pitchFamily="18" charset="0"/>
                                        </a:rPr>
                                        <m:t>2</m:t>
                                      </m:r>
                                    </m:sup>
                                  </m:sSup>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𝑣</m:t>
                                      </m:r>
                                    </m:e>
                                  </m:d>
                                  <m:r>
                                    <a:rPr lang="en-US" altLang="zh-TW" sz="1900" i="1">
                                      <a:latin typeface="Cambria Math" panose="02040503050406030204" pitchFamily="18" charset="0"/>
                                    </a:rPr>
                                    <m:t>𝑑𝑢𝑑𝑣</m:t>
                                  </m:r>
                                </m:e>
                              </m:nary>
                            </m:e>
                          </m:nary>
                        </m:den>
                      </m:f>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𝑥</m:t>
                          </m:r>
                        </m:e>
                      </m:d>
                      <m:r>
                        <a:rPr lang="en-US" altLang="zh-TW" sz="1900" i="1">
                          <a:latin typeface="Cambria Math" panose="02040503050406030204" pitchFamily="18" charset="0"/>
                        </a:rPr>
                        <m:t>&lt;</m:t>
                      </m:r>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𝑦</m:t>
                          </m:r>
                        </m:e>
                      </m:d>
                      <m:r>
                        <a:rPr lang="en-US" altLang="zh-TW" sz="1900" i="1">
                          <a:latin typeface="Cambria Math" panose="02040503050406030204" pitchFamily="18" charset="0"/>
                        </a:rPr>
                        <m:t>&lt;</m:t>
                      </m:r>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Autocorrelation function </a:t>
                </a:r>
                <a14:m>
                  <m:oMath xmlns:m="http://schemas.openxmlformats.org/officeDocument/2006/math">
                    <m:r>
                      <a:rPr lang="en-US" altLang="zh-TW" sz="2600" i="1" dirty="0">
                        <a:latin typeface="Cambria Math" panose="02040503050406030204" pitchFamily="18" charset="0"/>
                      </a:rPr>
                      <m:t>𝑝</m:t>
                    </m:r>
                    <m:r>
                      <a:rPr lang="en-US" altLang="zh-TW" sz="2600" i="1" dirty="0">
                        <a:latin typeface="Cambria Math" panose="02040503050406030204" pitchFamily="18" charset="0"/>
                      </a:rPr>
                      <m:t>[</m:t>
                    </m:r>
                    <m:r>
                      <a:rPr lang="en-US" altLang="zh-TW" sz="2600" i="1" dirty="0">
                        <a:latin typeface="Cambria Math" panose="02040503050406030204" pitchFamily="18" charset="0"/>
                      </a:rPr>
                      <m:t>𝑘</m:t>
                    </m:r>
                    <m:r>
                      <a:rPr lang="en-US" altLang="zh-TW" sz="2600" i="1" dirty="0">
                        <a:latin typeface="Cambria Math" panose="02040503050406030204" pitchFamily="18" charset="0"/>
                      </a:rPr>
                      <m:t>,</m:t>
                    </m:r>
                    <m:r>
                      <a:rPr lang="en-US" altLang="zh-TW" sz="2600" i="1" dirty="0">
                        <a:latin typeface="Cambria Math" panose="02040503050406030204" pitchFamily="18" charset="0"/>
                      </a:rPr>
                      <m:t>𝑙</m:t>
                    </m:r>
                    <m:r>
                      <a:rPr lang="en-US" altLang="zh-TW" sz="2600" i="1" dirty="0">
                        <a:latin typeface="Cambria Math" panose="02040503050406030204" pitchFamily="18" charset="0"/>
                      </a:rPr>
                      <m:t>]</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for </a:t>
                </a:r>
                <a14:m>
                  <m:oMath xmlns:m="http://schemas.openxmlformats.org/officeDocument/2006/math">
                    <m:r>
                      <a:rPr lang="en-US" altLang="zh-TW" sz="2600" i="1" dirty="0">
                        <a:latin typeface="Cambria Math" panose="02040503050406030204" pitchFamily="18" charset="0"/>
                      </a:rPr>
                      <m:t>𝑁</m:t>
                    </m:r>
                    <m:r>
                      <a:rPr lang="en-US" altLang="zh-TW" sz="2600" i="1" dirty="0">
                        <a:latin typeface="Cambria Math" panose="02040503050406030204" pitchFamily="18" charset="0"/>
                        <a:ea typeface="Cambria Math" panose="02040503050406030204" pitchFamily="18" charset="0"/>
                      </a:rPr>
                      <m:t>×</m:t>
                    </m:r>
                    <m:r>
                      <a:rPr lang="en-US" altLang="zh-TW" sz="2600" i="1" dirty="0">
                        <a:latin typeface="Cambria Math" panose="02040503050406030204" pitchFamily="18" charset="0"/>
                        <a:ea typeface="Cambria Math" panose="02040503050406030204" pitchFamily="18" charset="0"/>
                      </a:rPr>
                      <m:t>𝑁</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image:</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𝑝</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f>
                        <m:fPr>
                          <m:ctrlPr>
                            <a:rPr lang="en-US" altLang="zh-TW" sz="1900" i="1">
                              <a:latin typeface="Cambria Math" panose="02040503050406030204" pitchFamily="18" charset="0"/>
                            </a:rPr>
                          </m:ctrlPr>
                        </m:fPr>
                        <m:num>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d>
                                <m:dPr>
                                  <m:ctrlPr>
                                    <a:rPr lang="en-US" altLang="zh-TW" sz="1900" i="1">
                                      <a:latin typeface="Cambria Math" panose="02040503050406030204" pitchFamily="18" charset="0"/>
                                    </a:rPr>
                                  </m:ctrlPr>
                                </m:dPr>
                                <m:e>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𝑘</m:t>
                                  </m:r>
                                </m:e>
                              </m:d>
                              <m:d>
                                <m:dPr>
                                  <m:ctrlPr>
                                    <a:rPr lang="en-US" altLang="zh-TW" sz="1900" i="1">
                                      <a:latin typeface="Cambria Math" panose="02040503050406030204" pitchFamily="18" charset="0"/>
                                    </a:rPr>
                                  </m:ctrlPr>
                                </m:dPr>
                                <m:e>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𝑙</m:t>
                                  </m:r>
                                </m:e>
                              </m:d>
                            </m:den>
                          </m:f>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𝑖</m:t>
                              </m:r>
                              <m:r>
                                <a:rPr lang="en-US" altLang="zh-TW" sz="1900" i="1">
                                  <a:latin typeface="Cambria Math" panose="02040503050406030204" pitchFamily="18" charset="0"/>
                                </a:rPr>
                                <m:t>=1</m:t>
                              </m:r>
                            </m:sub>
                            <m:sup>
                              <m:r>
                                <a:rPr lang="en-US" altLang="zh-TW" sz="1900" i="1">
                                  <a:latin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sup>
                            <m:e>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𝑗</m:t>
                                  </m:r>
                                  <m:r>
                                    <a:rPr lang="en-US" altLang="zh-TW" sz="1900" i="1">
                                      <a:latin typeface="Cambria Math" panose="02040503050406030204" pitchFamily="18" charset="0"/>
                                    </a:rPr>
                                    <m:t>=1</m:t>
                                  </m:r>
                                </m:sub>
                                <m:sup>
                                  <m:r>
                                    <a:rPr lang="en-US" altLang="zh-TW" sz="1900" i="1">
                                      <a:latin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sup>
                                <m:e>
                                  <m:r>
                                    <a:rPr lang="en-US" altLang="zh-TW" sz="1900" i="1">
                                      <a:latin typeface="Cambria Math" panose="02040503050406030204" pitchFamily="18" charset="0"/>
                                    </a:rPr>
                                    <m:t>𝑓</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𝑓</m:t>
                                  </m:r>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e>
                              </m:nary>
                            </m:e>
                          </m:nary>
                        </m:num>
                        <m:den>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𝑁</m:t>
                                  </m:r>
                                </m:e>
                                <m:sup>
                                  <m:r>
                                    <a:rPr lang="en-US" altLang="zh-TW" sz="1900" i="1">
                                      <a:latin typeface="Cambria Math" panose="02040503050406030204" pitchFamily="18" charset="0"/>
                                    </a:rPr>
                                    <m:t>2</m:t>
                                  </m:r>
                                </m:sup>
                              </m:sSup>
                            </m:den>
                          </m:f>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𝑖</m:t>
                              </m:r>
                              <m:r>
                                <a:rPr lang="en-US" altLang="zh-TW" sz="1900" i="1">
                                  <a:latin typeface="Cambria Math" panose="02040503050406030204" pitchFamily="18" charset="0"/>
                                </a:rPr>
                                <m:t>=1</m:t>
                              </m:r>
                            </m:sub>
                            <m:sup>
                              <m:r>
                                <a:rPr lang="en-US" altLang="zh-TW" sz="1900" i="1">
                                  <a:latin typeface="Cambria Math" panose="02040503050406030204" pitchFamily="18" charset="0"/>
                                </a:rPr>
                                <m:t>𝑁</m:t>
                              </m:r>
                            </m:sup>
                            <m:e>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𝑗</m:t>
                                  </m:r>
                                  <m:r>
                                    <a:rPr lang="en-US" altLang="zh-TW" sz="1900" i="1">
                                      <a:latin typeface="Cambria Math" panose="02040503050406030204" pitchFamily="18" charset="0"/>
                                    </a:rPr>
                                    <m:t>=1</m:t>
                                  </m:r>
                                </m:sub>
                                <m:sup>
                                  <m:r>
                                    <a:rPr lang="en-US" altLang="zh-TW" sz="1900" i="1">
                                      <a:latin typeface="Cambria Math" panose="02040503050406030204" pitchFamily="18" charset="0"/>
                                    </a:rPr>
                                    <m:t>𝑁</m:t>
                                  </m:r>
                                </m:sup>
                                <m:e>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𝑓</m:t>
                                      </m:r>
                                    </m:e>
                                    <m:sup>
                                      <m:r>
                                        <a:rPr lang="en-US" altLang="zh-TW" sz="1900" i="1">
                                          <a:latin typeface="Cambria Math" panose="02040503050406030204" pitchFamily="18" charset="0"/>
                                        </a:rPr>
                                        <m:t>2</m:t>
                                      </m:r>
                                    </m:sup>
                                  </m:sSup>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nary>
                            </m:e>
                          </m:nary>
                        </m:den>
                      </m:f>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0</m:t>
                      </m:r>
                      <m:r>
                        <a:rPr lang="en-US" altLang="zh-TW" sz="1900" i="1">
                          <a:latin typeface="Cambria Math" panose="02040503050406030204" pitchFamily="18" charset="0"/>
                          <a:ea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ea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−1</m:t>
                      </m:r>
                    </m:oMath>
                  </m:oMathPara>
                </a14:m>
                <a:endParaRPr lang="en-US" altLang="zh-TW" sz="19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9"/>
                <a:ext cx="8233248" cy="5092301"/>
              </a:xfrm>
              <a:blipFill>
                <a:blip r:embed="rId3"/>
                <a:stretch>
                  <a:fillRect l="-1702" t="-2635" r="-592"/>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6EA91CB-98C2-4910-BF8B-FF2B48B413EE}"/>
              </a:ext>
            </a:extLst>
          </p:cNvPr>
          <p:cNvSpPr>
            <a:spLocks noGrp="1"/>
          </p:cNvSpPr>
          <p:nvPr>
            <p:ph type="sldNum" sz="quarter" idx="12"/>
          </p:nvPr>
        </p:nvSpPr>
        <p:spPr/>
        <p:txBody>
          <a:bodyPr/>
          <a:lstStyle/>
          <a:p>
            <a:r>
              <a:rPr lang="en-US" altLang="zh-TW" dirty="0" smtClean="0"/>
              <a:t>51</a:t>
            </a:r>
            <a:endParaRPr lang="zh-TW" altLang="en-US" dirty="0"/>
          </a:p>
        </p:txBody>
      </p:sp>
    </p:spTree>
    <p:extLst>
      <p:ext uri="{BB962C8B-B14F-4D97-AF65-F5344CB8AC3E}">
        <p14:creationId xmlns:p14="http://schemas.microsoft.com/office/powerpoint/2010/main" val="13839169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p:cNvGrpSpPr/>
          <p:nvPr/>
        </p:nvGrpSpPr>
        <p:grpSpPr>
          <a:xfrm>
            <a:off x="1524000" y="193453"/>
            <a:ext cx="4572000" cy="881742"/>
            <a:chOff x="0" y="193453"/>
            <a:chExt cx="4572000" cy="881742"/>
          </a:xfrm>
        </p:grpSpPr>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492349"/>
              <a:ext cx="4572000" cy="582846"/>
            </a:xfrm>
            <a:prstGeom prst="rect">
              <a:avLst/>
            </a:prstGeom>
          </p:spPr>
        </p:pic>
        <p:sp>
          <p:nvSpPr>
            <p:cNvPr id="22" name="向右箭號 21"/>
            <p:cNvSpPr/>
            <p:nvPr/>
          </p:nvSpPr>
          <p:spPr>
            <a:xfrm rot="5400000">
              <a:off x="176269" y="145583"/>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4" name="群組 33"/>
          <p:cNvGrpSpPr/>
          <p:nvPr/>
        </p:nvGrpSpPr>
        <p:grpSpPr>
          <a:xfrm>
            <a:off x="1524000" y="1372427"/>
            <a:ext cx="4572000" cy="881742"/>
            <a:chOff x="0" y="1374091"/>
            <a:chExt cx="4572000" cy="881742"/>
          </a:xfrm>
        </p:grpSpPr>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1374091"/>
              <a:ext cx="4572000" cy="582846"/>
            </a:xfrm>
            <a:prstGeom prst="rect">
              <a:avLst/>
            </a:prstGeom>
          </p:spPr>
        </p:pic>
        <p:sp>
          <p:nvSpPr>
            <p:cNvPr id="24" name="向右箭號 23"/>
            <p:cNvSpPr/>
            <p:nvPr/>
          </p:nvSpPr>
          <p:spPr>
            <a:xfrm rot="16200000">
              <a:off x="180072" y="1921524"/>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35" name="矩形 34"/>
              <p:cNvSpPr/>
              <p:nvPr/>
            </p:nvSpPr>
            <p:spPr>
              <a:xfrm>
                <a:off x="6291943" y="202357"/>
                <a:ext cx="4572000" cy="119218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d>
                                <m:dPr>
                                  <m:ctrlPr>
                                    <a:rPr lang="en-US" altLang="zh-TW" i="1">
                                      <a:latin typeface="Cambria Math" panose="02040503050406030204" pitchFamily="18" charset="0"/>
                                    </a:rPr>
                                  </m:ctrlPr>
                                </m:dPr>
                                <m:e>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e>
                              </m:d>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m:t>
                              </m:r>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sup>
                            <m:e>
                              <m:r>
                                <a:rPr lang="en-US" altLang="zh-TW" i="1">
                                  <a:latin typeface="Cambria Math" panose="02040503050406030204" pitchFamily="18" charset="0"/>
                                </a:rPr>
                                <m:t>𝑓</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e>
                          </m:nary>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𝑁</m:t>
                              </m:r>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𝑁</m:t>
                              </m:r>
                            </m:sup>
                            <m:e>
                              <m:sSup>
                                <m:sSupPr>
                                  <m:ctrlPr>
                                    <a:rPr lang="en-US" altLang="zh-TW" i="1">
                                      <a:latin typeface="Cambria Math" panose="02040503050406030204" pitchFamily="18" charset="0"/>
                                    </a:rPr>
                                  </m:ctrlPr>
                                </m:sSupPr>
                                <m:e>
                                  <m:r>
                                    <a:rPr lang="en-US" altLang="zh-TW" i="1">
                                      <a:latin typeface="Cambria Math" panose="02040503050406030204" pitchFamily="18" charset="0"/>
                                    </a:rPr>
                                    <m:t>𝑓</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e>
                          </m:nary>
                        </m:den>
                      </m:f>
                    </m:oMath>
                  </m:oMathPara>
                </a14:m>
                <a:endParaRPr lang="en-US" altLang="zh-TW" i="1" dirty="0">
                  <a:latin typeface="Cambria Math" panose="02040503050406030204" pitchFamily="18" charset="0"/>
                </a:endParaRPr>
              </a:p>
              <a:p>
                <a:endParaRPr lang="en-US" altLang="zh-TW" sz="700" dirty="0"/>
              </a:p>
            </p:txBody>
          </p:sp>
        </mc:Choice>
        <mc:Fallback xmlns="">
          <p:sp>
            <p:nvSpPr>
              <p:cNvPr id="35" name="矩形 34"/>
              <p:cNvSpPr>
                <a:spLocks noRot="1" noChangeAspect="1" noMove="1" noResize="1" noEditPoints="1" noAdjustHandles="1" noChangeArrowheads="1" noChangeShapeType="1" noTextEdit="1"/>
              </p:cNvSpPr>
              <p:nvPr/>
            </p:nvSpPr>
            <p:spPr>
              <a:xfrm>
                <a:off x="6291943" y="202357"/>
                <a:ext cx="4572000" cy="1192186"/>
              </a:xfrm>
              <a:prstGeom prst="rect">
                <a:avLst/>
              </a:prstGeom>
              <a:blipFill>
                <a:blip r:embed="rId4"/>
                <a:stretch>
                  <a:fillRect/>
                </a:stretch>
              </a:blipFill>
            </p:spPr>
            <p:txBody>
              <a:bodyPr/>
              <a:lstStyle/>
              <a:p>
                <a:r>
                  <a:rPr lang="zh-TW" altLang="en-US">
                    <a:noFill/>
                  </a:rPr>
                  <a:t> </a:t>
                </a:r>
              </a:p>
            </p:txBody>
          </p:sp>
        </mc:Fallback>
      </mc:AlternateContent>
      <p:pic>
        <p:nvPicPr>
          <p:cNvPr id="36" name="圖片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p:pic>
        <p:nvPicPr>
          <p:cNvPr id="37" name="圖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p:pic>
        <p:nvPicPr>
          <p:cNvPr id="38" name="圖片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783941"/>
            <a:ext cx="9144000" cy="4074059"/>
          </a:xfrm>
          <a:prstGeom prst="rect">
            <a:avLst/>
          </a:prstGeom>
        </p:spPr>
      </p:pic>
      <p:pic>
        <p:nvPicPr>
          <p:cNvPr id="39" name="圖片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2783940"/>
            <a:ext cx="9144000" cy="4074059"/>
          </a:xfrm>
          <a:prstGeom prst="rect">
            <a:avLst/>
          </a:prstGeom>
        </p:spPr>
      </p:pic>
      <p:pic>
        <p:nvPicPr>
          <p:cNvPr id="40" name="圖片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mc:AlternateContent xmlns:mc="http://schemas.openxmlformats.org/markup-compatibility/2006" xmlns:a14="http://schemas.microsoft.com/office/drawing/2010/main">
        <mc:Choice Requires="a14">
          <p:sp>
            <p:nvSpPr>
              <p:cNvPr id="41" name="文字方塊 40"/>
              <p:cNvSpPr txBox="1"/>
              <p:nvPr/>
            </p:nvSpPr>
            <p:spPr>
              <a:xfrm>
                <a:off x="2176095" y="2348509"/>
                <a:ext cx="1053173"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=0</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=1</m:t>
                      </m:r>
                    </m:oMath>
                  </m:oMathPara>
                </a14:m>
                <a:endParaRPr lang="zh-TW" altLang="en-US"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2176095" y="2348509"/>
                <a:ext cx="1053173" cy="1202060"/>
              </a:xfrm>
              <a:prstGeom prst="rect">
                <a:avLst/>
              </a:prstGeom>
              <a:blipFill>
                <a:blip r:embed="rId10"/>
                <a:stretch>
                  <a:fillRect l="-28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p:cNvSpPr txBox="1"/>
              <p:nvPr/>
            </p:nvSpPr>
            <p:spPr>
              <a:xfrm>
                <a:off x="3123152" y="3401193"/>
                <a:ext cx="1121269" cy="1201098"/>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=1</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7</m:t>
                              </m:r>
                            </m:den>
                          </m:f>
                          <m:r>
                            <a:rPr lang="en-US" altLang="zh-TW" i="1">
                              <a:latin typeface="Cambria Math" panose="02040503050406030204" pitchFamily="18" charset="0"/>
                              <a:ea typeface="Cambria Math" panose="02040503050406030204" pitchFamily="18" charset="0"/>
                            </a:rPr>
                            <m:t>×2</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4</m:t>
                          </m:r>
                        </m:num>
                        <m:den>
                          <m:r>
                            <a:rPr lang="en-US" altLang="zh-TW" i="1">
                              <a:latin typeface="Cambria Math" panose="02040503050406030204" pitchFamily="18" charset="0"/>
                            </a:rPr>
                            <m:t>7</m:t>
                          </m:r>
                        </m:den>
                      </m:f>
                    </m:oMath>
                  </m:oMathPara>
                </a14:m>
                <a:endParaRPr lang="zh-TW" altLang="en-US" dirty="0"/>
              </a:p>
            </p:txBody>
          </p:sp>
        </mc:Choice>
        <mc:Fallback xmlns="">
          <p:sp>
            <p:nvSpPr>
              <p:cNvPr id="42" name="文字方塊 41"/>
              <p:cNvSpPr txBox="1">
                <a:spLocks noRot="1" noChangeAspect="1" noMove="1" noResize="1" noEditPoints="1" noAdjustHandles="1" noChangeArrowheads="1" noChangeShapeType="1" noTextEdit="1"/>
              </p:cNvSpPr>
              <p:nvPr/>
            </p:nvSpPr>
            <p:spPr>
              <a:xfrm>
                <a:off x="3123152" y="3401193"/>
                <a:ext cx="1121269" cy="1201098"/>
              </a:xfrm>
              <a:prstGeom prst="rect">
                <a:avLst/>
              </a:prstGeom>
              <a:blipFill>
                <a:blip r:embed="rId11"/>
                <a:stretch>
                  <a:fillRect l="-271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3" name="文字方塊 42"/>
              <p:cNvSpPr txBox="1"/>
              <p:nvPr/>
            </p:nvSpPr>
            <p:spPr>
              <a:xfrm>
                <a:off x="2480895" y="5129595"/>
                <a:ext cx="1137299" cy="122027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=2</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6</m:t>
                              </m:r>
                            </m:den>
                          </m:f>
                          <m:r>
                            <a:rPr lang="en-US" altLang="zh-TW" i="1">
                              <a:latin typeface="Cambria Math" panose="02040503050406030204" pitchFamily="18" charset="0"/>
                              <a:ea typeface="Cambria Math" panose="02040503050406030204" pitchFamily="18" charset="0"/>
                            </a:rPr>
                            <m:t>×0</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=0</m:t>
                      </m:r>
                    </m:oMath>
                  </m:oMathPara>
                </a14:m>
                <a:endParaRPr lang="zh-TW" altLang="en-US" dirty="0"/>
              </a:p>
            </p:txBody>
          </p:sp>
        </mc:Choice>
        <mc:Fallback xmlns="">
          <p:sp>
            <p:nvSpPr>
              <p:cNvPr id="43" name="文字方塊 42"/>
              <p:cNvSpPr txBox="1">
                <a:spLocks noRot="1" noChangeAspect="1" noMove="1" noResize="1" noEditPoints="1" noAdjustHandles="1" noChangeArrowheads="1" noChangeShapeType="1" noTextEdit="1"/>
              </p:cNvSpPr>
              <p:nvPr/>
            </p:nvSpPr>
            <p:spPr>
              <a:xfrm>
                <a:off x="2480895" y="5129595"/>
                <a:ext cx="1137299" cy="1220270"/>
              </a:xfrm>
              <a:prstGeom prst="rect">
                <a:avLst/>
              </a:prstGeom>
              <a:blipFill>
                <a:blip r:embed="rId12"/>
                <a:stretch>
                  <a:fillRect l="-26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p:cNvSpPr txBox="1"/>
              <p:nvPr/>
            </p:nvSpPr>
            <p:spPr>
              <a:xfrm>
                <a:off x="5190023" y="4911881"/>
                <a:ext cx="1137299" cy="122027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=3</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5</m:t>
                              </m:r>
                            </m:den>
                          </m:f>
                          <m:r>
                            <a:rPr lang="en-US" altLang="zh-TW" i="1">
                              <a:latin typeface="Cambria Math" panose="02040503050406030204" pitchFamily="18" charset="0"/>
                              <a:ea typeface="Cambria Math" panose="02040503050406030204" pitchFamily="18" charset="0"/>
                            </a:rPr>
                            <m:t>×1</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m:t>
                          </m:r>
                        </m:num>
                        <m:den>
                          <m:r>
                            <a:rPr lang="en-US" altLang="zh-TW" i="1">
                              <a:latin typeface="Cambria Math" panose="02040503050406030204" pitchFamily="18" charset="0"/>
                            </a:rPr>
                            <m:t>5</m:t>
                          </m:r>
                        </m:den>
                      </m:f>
                    </m:oMath>
                  </m:oMathPara>
                </a14:m>
                <a:endParaRPr lang="zh-TW" altLang="en-US" dirty="0"/>
              </a:p>
            </p:txBody>
          </p:sp>
        </mc:Choice>
        <mc:Fallback xmlns="">
          <p:sp>
            <p:nvSpPr>
              <p:cNvPr id="44" name="文字方塊 43"/>
              <p:cNvSpPr txBox="1">
                <a:spLocks noRot="1" noChangeAspect="1" noMove="1" noResize="1" noEditPoints="1" noAdjustHandles="1" noChangeArrowheads="1" noChangeShapeType="1" noTextEdit="1"/>
              </p:cNvSpPr>
              <p:nvPr/>
            </p:nvSpPr>
            <p:spPr>
              <a:xfrm>
                <a:off x="5190023" y="4911881"/>
                <a:ext cx="1137299" cy="1220270"/>
              </a:xfrm>
              <a:prstGeom prst="rect">
                <a:avLst/>
              </a:prstGeom>
              <a:blipFill>
                <a:blip r:embed="rId13"/>
                <a:stretch>
                  <a:fillRect l="-267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p:cNvSpPr txBox="1"/>
              <p:nvPr/>
            </p:nvSpPr>
            <p:spPr>
              <a:xfrm>
                <a:off x="4719848" y="2781473"/>
                <a:ext cx="1149354" cy="1200265"/>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=4</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4</m:t>
                              </m:r>
                            </m:den>
                          </m:f>
                          <m:r>
                            <a:rPr lang="en-US" altLang="zh-TW" i="1">
                              <a:latin typeface="Cambria Math" panose="02040503050406030204" pitchFamily="18" charset="0"/>
                              <a:ea typeface="Cambria Math" panose="02040503050406030204" pitchFamily="18" charset="0"/>
                            </a:rPr>
                            <m:t>×2</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=1</m:t>
                      </m:r>
                    </m:oMath>
                  </m:oMathPara>
                </a14:m>
                <a:endParaRPr lang="zh-TW" altLang="en-US" dirty="0"/>
              </a:p>
            </p:txBody>
          </p:sp>
        </mc:Choice>
        <mc:Fallback xmlns="">
          <p:sp>
            <p:nvSpPr>
              <p:cNvPr id="45" name="文字方塊 44"/>
              <p:cNvSpPr txBox="1">
                <a:spLocks noRot="1" noChangeAspect="1" noMove="1" noResize="1" noEditPoints="1" noAdjustHandles="1" noChangeArrowheads="1" noChangeShapeType="1" noTextEdit="1"/>
              </p:cNvSpPr>
              <p:nvPr/>
            </p:nvSpPr>
            <p:spPr>
              <a:xfrm>
                <a:off x="4719848" y="2781473"/>
                <a:ext cx="1149354" cy="1200265"/>
              </a:xfrm>
              <a:prstGeom prst="rect">
                <a:avLst/>
              </a:prstGeom>
              <a:blipFill>
                <a:blip r:embed="rId14"/>
                <a:stretch>
                  <a:fillRect l="-264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p:cNvSpPr txBox="1"/>
              <p:nvPr/>
            </p:nvSpPr>
            <p:spPr>
              <a:xfrm>
                <a:off x="7234449" y="3303987"/>
                <a:ext cx="1121269"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=5</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3</m:t>
                              </m:r>
                            </m:den>
                          </m:f>
                          <m:r>
                            <a:rPr lang="en-US" altLang="zh-TW" i="1">
                              <a:latin typeface="Cambria Math" panose="02040503050406030204" pitchFamily="18" charset="0"/>
                              <a:ea typeface="Cambria Math" panose="02040503050406030204" pitchFamily="18" charset="0"/>
                            </a:rPr>
                            <m:t>×1</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m:t>
                          </m:r>
                        </m:num>
                        <m:den>
                          <m:r>
                            <a:rPr lang="en-US" altLang="zh-TW" i="1">
                              <a:latin typeface="Cambria Math" panose="02040503050406030204" pitchFamily="18" charset="0"/>
                            </a:rPr>
                            <m:t>3</m:t>
                          </m:r>
                        </m:den>
                      </m:f>
                    </m:oMath>
                  </m:oMathPara>
                </a14:m>
                <a:endParaRPr lang="zh-TW" altLang="en-US" dirty="0"/>
              </a:p>
            </p:txBody>
          </p:sp>
        </mc:Choice>
        <mc:Fallback xmlns="">
          <p:sp>
            <p:nvSpPr>
              <p:cNvPr id="46" name="文字方塊 45"/>
              <p:cNvSpPr txBox="1">
                <a:spLocks noRot="1" noChangeAspect="1" noMove="1" noResize="1" noEditPoints="1" noAdjustHandles="1" noChangeArrowheads="1" noChangeShapeType="1" noTextEdit="1"/>
              </p:cNvSpPr>
              <p:nvPr/>
            </p:nvSpPr>
            <p:spPr>
              <a:xfrm>
                <a:off x="7234449" y="3303987"/>
                <a:ext cx="1121269" cy="1202060"/>
              </a:xfrm>
              <a:prstGeom prst="rect">
                <a:avLst/>
              </a:prstGeom>
              <a:blipFill>
                <a:blip r:embed="rId15"/>
                <a:stretch>
                  <a:fillRect l="-2717"/>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BDFBE065-724B-428E-A426-25C50204C162}"/>
              </a:ext>
            </a:extLst>
          </p:cNvPr>
          <p:cNvSpPr>
            <a:spLocks noGrp="1"/>
          </p:cNvSpPr>
          <p:nvPr>
            <p:ph type="sldNum" sz="quarter" idx="12"/>
          </p:nvPr>
        </p:nvSpPr>
        <p:spPr/>
        <p:txBody>
          <a:bodyPr/>
          <a:lstStyle/>
          <a:p>
            <a:r>
              <a:rPr lang="en-US" altLang="zh-TW" dirty="0" smtClean="0"/>
              <a:t>52</a:t>
            </a:r>
            <a:endParaRPr lang="zh-TW" altLang="en-US" dirty="0"/>
          </a:p>
        </p:txBody>
      </p:sp>
    </p:spTree>
    <p:extLst>
      <p:ext uri="{BB962C8B-B14F-4D97-AF65-F5344CB8AC3E}">
        <p14:creationId xmlns:p14="http://schemas.microsoft.com/office/powerpoint/2010/main" val="3766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fill="hold" nodeType="clickEffect">
                                  <p:stCondLst>
                                    <p:cond delay="0"/>
                                  </p:stCondLst>
                                  <p:childTnLst>
                                    <p:animMotion origin="layout" path="M 5.55112E-17 -1.85185E-6 L 0.06198 -1.85185E-6 " pathEditMode="relative" rAng="0" ptsTypes="AA">
                                      <p:cBhvr>
                                        <p:cTn id="23" dur="1000" fill="hold"/>
                                        <p:tgtEl>
                                          <p:spTgt spid="34"/>
                                        </p:tgtEl>
                                        <p:attrNameLst>
                                          <p:attrName>ppt_x</p:attrName>
                                          <p:attrName>ppt_y</p:attrName>
                                        </p:attrNameLst>
                                      </p:cBhvr>
                                      <p:rCtr x="3099" y="0"/>
                                    </p:animMotion>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xit" presetSubtype="0" fill="hold" nodeType="withEffect">
                                  <p:stCondLst>
                                    <p:cond delay="0"/>
                                  </p:stCondLst>
                                  <p:childTnLst>
                                    <p:animEffect transition="out" filter="fade">
                                      <p:cBhvr>
                                        <p:cTn id="28" dur="500"/>
                                        <p:tgtEl>
                                          <p:spTgt spid="36"/>
                                        </p:tgtEl>
                                      </p:cBhvr>
                                    </p:animEffect>
                                    <p:set>
                                      <p:cBhvr>
                                        <p:cTn id="29" dur="1" fill="hold">
                                          <p:stCondLst>
                                            <p:cond delay="499"/>
                                          </p:stCondLst>
                                        </p:cTn>
                                        <p:tgtEl>
                                          <p:spTgt spid="3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fill="hold" nodeType="clickEffect">
                                  <p:stCondLst>
                                    <p:cond delay="0"/>
                                  </p:stCondLst>
                                  <p:childTnLst>
                                    <p:animMotion origin="layout" path="M 0.06198 -1.85185E-6 L 0.125 -1.85185E-6 " pathEditMode="relative" rAng="0" ptsTypes="AA">
                                      <p:cBhvr>
                                        <p:cTn id="39" dur="1000" fill="hold"/>
                                        <p:tgtEl>
                                          <p:spTgt spid="34"/>
                                        </p:tgtEl>
                                        <p:attrNameLst>
                                          <p:attrName>ppt_x</p:attrName>
                                          <p:attrName>ppt_y</p:attrName>
                                        </p:attrNameLst>
                                      </p:cBhvr>
                                      <p:rCtr x="3151" y="0"/>
                                    </p:animMotion>
                                  </p:childTnLst>
                                </p:cTn>
                              </p:par>
                              <p:par>
                                <p:cTn id="40" presetID="10" presetClass="exit" presetSubtype="0" fill="hold" nodeType="with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2"/>
                                        </p:tgtEl>
                                      </p:cBhvr>
                                    </p:animEffect>
                                    <p:set>
                                      <p:cBhvr>
                                        <p:cTn id="45" dur="1" fill="hold">
                                          <p:stCondLst>
                                            <p:cond delay="499"/>
                                          </p:stCondLst>
                                        </p:cTn>
                                        <p:tgtEl>
                                          <p:spTgt spid="42"/>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63" presetClass="path" presetSubtype="0" fill="hold" nodeType="clickEffect">
                                  <p:stCondLst>
                                    <p:cond delay="0"/>
                                  </p:stCondLst>
                                  <p:childTnLst>
                                    <p:animMotion origin="layout" path="M 0.125 -1.85185E-6 L 0.25 2.59259E-6 " pathEditMode="relative" rAng="0" ptsTypes="AA">
                                      <p:cBhvr>
                                        <p:cTn id="55" dur="2000" fill="hold"/>
                                        <p:tgtEl>
                                          <p:spTgt spid="34"/>
                                        </p:tgtEl>
                                        <p:attrNameLst>
                                          <p:attrName>ppt_x</p:attrName>
                                          <p:attrName>ppt_y</p:attrName>
                                        </p:attrNameLst>
                                      </p:cBhvr>
                                      <p:rCtr x="5482" y="278"/>
                                    </p:animMotion>
                                  </p:childTnLst>
                                </p:cTn>
                              </p:par>
                              <p:par>
                                <p:cTn id="56" presetID="10" presetClass="exit" presetSubtype="0" fill="hold" nodeType="with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63" presetClass="path" presetSubtype="0" fill="hold" nodeType="clickEffect">
                                  <p:stCondLst>
                                    <p:cond delay="0"/>
                                  </p:stCondLst>
                                  <p:childTnLst>
                                    <p:animMotion origin="layout" path="M 0.25 -1.85185E-6 L 0.5 -1.85185E-6 " pathEditMode="relative" rAng="0" ptsTypes="AA">
                                      <p:cBhvr>
                                        <p:cTn id="74" dur="4000" fill="hold"/>
                                        <p:tgtEl>
                                          <p:spTgt spid="34"/>
                                        </p:tgtEl>
                                        <p:attrNameLst>
                                          <p:attrName>ppt_x</p:attrName>
                                          <p:attrName>ppt_y</p:attrName>
                                        </p:attrNameLst>
                                      </p:cBhvr>
                                      <p:rCtr x="12500" y="0"/>
                                    </p:animMotion>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xit" presetSubtype="0" fill="hold" grpId="1" nodeType="withEffect">
                                  <p:stCondLst>
                                    <p:cond delay="0"/>
                                  </p:stCondLst>
                                  <p:childTnLst>
                                    <p:animEffect transition="out" filter="fade">
                                      <p:cBhvr>
                                        <p:cTn id="82" dur="500"/>
                                        <p:tgtEl>
                                          <p:spTgt spid="44"/>
                                        </p:tgtEl>
                                      </p:cBhvr>
                                    </p:animEffect>
                                    <p:set>
                                      <p:cBhvr>
                                        <p:cTn id="83" dur="1" fill="hold">
                                          <p:stCondLst>
                                            <p:cond delay="499"/>
                                          </p:stCondLst>
                                        </p:cTn>
                                        <p:tgtEl>
                                          <p:spTgt spid="4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0"/>
                                        </p:tgtEl>
                                      </p:cBhvr>
                                    </p:animEffect>
                                    <p:set>
                                      <p:cBhvr>
                                        <p:cTn id="100" dur="1" fill="hold">
                                          <p:stCondLst>
                                            <p:cond delay="499"/>
                                          </p:stCondLst>
                                        </p:cTn>
                                        <p:tgtEl>
                                          <p:spTgt spid="4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46"/>
                                        </p:tgtEl>
                                      </p:cBhvr>
                                    </p:animEffect>
                                    <p:set>
                                      <p:cBhvr>
                                        <p:cTn id="103"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524000" y="193454"/>
            <a:ext cx="4572000" cy="881437"/>
            <a:chOff x="0" y="193453"/>
            <a:chExt cx="4572000" cy="881437"/>
          </a:xfrm>
        </p:grpSpPr>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653"/>
              <a:ext cx="4572000" cy="582237"/>
            </a:xfrm>
            <a:prstGeom prst="rect">
              <a:avLst/>
            </a:prstGeom>
          </p:spPr>
        </p:pic>
        <p:sp>
          <p:nvSpPr>
            <p:cNvPr id="22" name="向右箭號 21"/>
            <p:cNvSpPr/>
            <p:nvPr/>
          </p:nvSpPr>
          <p:spPr>
            <a:xfrm rot="5400000">
              <a:off x="176269" y="145583"/>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 name="群組 2"/>
          <p:cNvGrpSpPr/>
          <p:nvPr/>
        </p:nvGrpSpPr>
        <p:grpSpPr>
          <a:xfrm>
            <a:off x="1524000" y="1374395"/>
            <a:ext cx="4572000" cy="881438"/>
            <a:chOff x="0" y="1374395"/>
            <a:chExt cx="4572000" cy="881438"/>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395"/>
              <a:ext cx="4572000" cy="582237"/>
            </a:xfrm>
            <a:prstGeom prst="rect">
              <a:avLst/>
            </a:prstGeom>
          </p:spPr>
        </p:pic>
        <p:sp>
          <p:nvSpPr>
            <p:cNvPr id="24" name="向右箭號 23"/>
            <p:cNvSpPr/>
            <p:nvPr/>
          </p:nvSpPr>
          <p:spPr>
            <a:xfrm rot="16200000">
              <a:off x="180072" y="1921524"/>
              <a:ext cx="286439" cy="3821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mc:AlternateContent xmlns:mc="http://schemas.openxmlformats.org/markup-compatibility/2006" xmlns:a14="http://schemas.microsoft.com/office/drawing/2010/main">
        <mc:Choice Requires="a14">
          <p:sp>
            <p:nvSpPr>
              <p:cNvPr id="35" name="矩形 34"/>
              <p:cNvSpPr/>
              <p:nvPr/>
            </p:nvSpPr>
            <p:spPr>
              <a:xfrm>
                <a:off x="6291943" y="202357"/>
                <a:ext cx="4572000" cy="119218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𝑝</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d>
                                <m:dPr>
                                  <m:ctrlPr>
                                    <a:rPr lang="en-US" altLang="zh-TW" i="1">
                                      <a:latin typeface="Cambria Math" panose="02040503050406030204" pitchFamily="18" charset="0"/>
                                    </a:rPr>
                                  </m:ctrlPr>
                                </m:dPr>
                                <m:e>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e>
                              </m:d>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m:t>
                              </m:r>
                              <m:r>
                                <a:rPr lang="en-US" altLang="zh-TW" i="1">
                                  <a:latin typeface="Cambria Math" panose="02040503050406030204" pitchFamily="18" charset="0"/>
                                </a:rPr>
                                <m:t>𝑁</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sup>
                            <m:e>
                              <m:r>
                                <a:rPr lang="en-US" altLang="zh-TW" i="1">
                                  <a:latin typeface="Cambria Math" panose="02040503050406030204" pitchFamily="18" charset="0"/>
                                </a:rPr>
                                <m:t>𝑓</m:t>
                              </m:r>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a:latin typeface="Cambria Math" panose="02040503050406030204" pitchFamily="18" charset="0"/>
                                </a:rPr>
                                <m:t>𝑓</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r>
                                <a:rPr lang="en-US" altLang="zh-TW" i="1">
                                  <a:latin typeface="Cambria Math" panose="02040503050406030204" pitchFamily="18" charset="0"/>
                                </a:rPr>
                                <m:t>𝑘</m:t>
                              </m:r>
                              <m:r>
                                <a:rPr lang="en-US" altLang="zh-TW" i="1">
                                  <a:latin typeface="Cambria Math" panose="02040503050406030204" pitchFamily="18" charset="0"/>
                                </a:rPr>
                                <m:t>]</m:t>
                              </m:r>
                            </m:e>
                          </m:nary>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𝑁</m:t>
                              </m:r>
                            </m:den>
                          </m:f>
                          <m:nary>
                            <m:naryPr>
                              <m:chr m:val="∑"/>
                              <m:ctrlPr>
                                <a:rPr lang="en-US" altLang="zh-TW" i="1">
                                  <a:latin typeface="Cambria Math" panose="02040503050406030204" pitchFamily="18" charset="0"/>
                                </a:rPr>
                              </m:ctrlPr>
                            </m:naryPr>
                            <m:sub>
                              <m:r>
                                <m:rPr>
                                  <m:brk m:alnAt="23"/>
                                </m:rPr>
                                <a:rPr lang="en-US" altLang="zh-TW" i="1">
                                  <a:latin typeface="Cambria Math" panose="02040503050406030204" pitchFamily="18" charset="0"/>
                                </a:rPr>
                                <m:t>𝑖</m:t>
                              </m:r>
                              <m:r>
                                <a:rPr lang="en-US" altLang="zh-TW" i="1">
                                  <a:latin typeface="Cambria Math" panose="02040503050406030204" pitchFamily="18" charset="0"/>
                                </a:rPr>
                                <m:t>=1</m:t>
                              </m:r>
                            </m:sub>
                            <m:sup>
                              <m:r>
                                <a:rPr lang="en-US" altLang="zh-TW" i="1">
                                  <a:latin typeface="Cambria Math" panose="02040503050406030204" pitchFamily="18" charset="0"/>
                                </a:rPr>
                                <m:t>𝑁</m:t>
                              </m:r>
                            </m:sup>
                            <m:e>
                              <m:sSup>
                                <m:sSupPr>
                                  <m:ctrlPr>
                                    <a:rPr lang="en-US" altLang="zh-TW" i="1">
                                      <a:latin typeface="Cambria Math" panose="02040503050406030204" pitchFamily="18" charset="0"/>
                                    </a:rPr>
                                  </m:ctrlPr>
                                </m:sSupPr>
                                <m:e>
                                  <m:r>
                                    <a:rPr lang="en-US" altLang="zh-TW" i="1">
                                      <a:latin typeface="Cambria Math" panose="02040503050406030204" pitchFamily="18" charset="0"/>
                                    </a:rPr>
                                    <m:t>𝑓</m:t>
                                  </m:r>
                                </m:e>
                                <m:sup>
                                  <m:r>
                                    <a:rPr lang="en-US" altLang="zh-TW" i="1">
                                      <a:latin typeface="Cambria Math" panose="02040503050406030204" pitchFamily="18" charset="0"/>
                                    </a:rPr>
                                    <m:t>2</m:t>
                                  </m:r>
                                </m:sup>
                              </m:sSup>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rPr>
                                <m:t>]</m:t>
                              </m:r>
                            </m:e>
                          </m:nary>
                        </m:den>
                      </m:f>
                    </m:oMath>
                  </m:oMathPara>
                </a14:m>
                <a:endParaRPr lang="en-US" altLang="zh-TW" i="1" dirty="0">
                  <a:latin typeface="Cambria Math" panose="02040503050406030204" pitchFamily="18" charset="0"/>
                </a:endParaRPr>
              </a:p>
              <a:p>
                <a:endParaRPr lang="en-US" altLang="zh-TW" sz="700" dirty="0"/>
              </a:p>
            </p:txBody>
          </p:sp>
        </mc:Choice>
        <mc:Fallback xmlns="">
          <p:sp>
            <p:nvSpPr>
              <p:cNvPr id="35" name="矩形 34"/>
              <p:cNvSpPr>
                <a:spLocks noRot="1" noChangeAspect="1" noMove="1" noResize="1" noEditPoints="1" noAdjustHandles="1" noChangeArrowheads="1" noChangeShapeType="1" noTextEdit="1"/>
              </p:cNvSpPr>
              <p:nvPr/>
            </p:nvSpPr>
            <p:spPr>
              <a:xfrm>
                <a:off x="6291943" y="202357"/>
                <a:ext cx="4572000" cy="1192186"/>
              </a:xfrm>
              <a:prstGeom prst="rect">
                <a:avLst/>
              </a:prstGeom>
              <a:blipFill>
                <a:blip r:embed="rId4"/>
                <a:stretch>
                  <a:fillRect/>
                </a:stretch>
              </a:blipFill>
            </p:spPr>
            <p:txBody>
              <a:bodyPr/>
              <a:lstStyle/>
              <a:p>
                <a:r>
                  <a:rPr lang="zh-TW" altLang="en-US">
                    <a:noFill/>
                  </a:rPr>
                  <a:t> </a:t>
                </a:r>
              </a:p>
            </p:txBody>
          </p:sp>
        </mc:Fallback>
      </mc:AlternateContent>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p:pic>
        <p:nvPicPr>
          <p:cNvPr id="5" name="圖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83941"/>
            <a:ext cx="9144000" cy="4074059"/>
          </a:xfrm>
          <a:prstGeom prst="rect">
            <a:avLst/>
          </a:prstGeom>
        </p:spPr>
      </p:pic>
      <p:pic>
        <p:nvPicPr>
          <p:cNvPr id="6" name="圖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2783891"/>
            <a:ext cx="9144000" cy="4074059"/>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2783942"/>
            <a:ext cx="9144000" cy="4074059"/>
          </a:xfrm>
          <a:prstGeom prst="rect">
            <a:avLst/>
          </a:prstGeom>
        </p:spPr>
      </p:pic>
      <p:pic>
        <p:nvPicPr>
          <p:cNvPr id="8" name="圖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783841"/>
            <a:ext cx="9144000" cy="4074059"/>
          </a:xfrm>
          <a:prstGeom prst="rect">
            <a:avLst/>
          </a:prstGeom>
        </p:spPr>
      </p:pic>
      <mc:AlternateContent xmlns:mc="http://schemas.openxmlformats.org/markup-compatibility/2006" xmlns:a14="http://schemas.microsoft.com/office/drawing/2010/main">
        <mc:Choice Requires="a14">
          <p:sp>
            <p:nvSpPr>
              <p:cNvPr id="25" name="文字方塊 24"/>
              <p:cNvSpPr txBox="1"/>
              <p:nvPr/>
            </p:nvSpPr>
            <p:spPr>
              <a:xfrm>
                <a:off x="2948980" y="4820969"/>
                <a:ext cx="1149354"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=1</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7</m:t>
                              </m:r>
                            </m:den>
                          </m:f>
                          <m:r>
                            <a:rPr lang="en-US" altLang="zh-TW" i="1">
                              <a:latin typeface="Cambria Math" panose="02040503050406030204" pitchFamily="18" charset="0"/>
                              <a:ea typeface="Cambria Math" panose="02040503050406030204" pitchFamily="18" charset="0"/>
                            </a:rPr>
                            <m:t>×0</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=0</m:t>
                      </m:r>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2948980" y="4820969"/>
                <a:ext cx="1149354" cy="1202060"/>
              </a:xfrm>
              <a:prstGeom prst="rect">
                <a:avLst/>
              </a:prstGeom>
              <a:blipFill>
                <a:blip r:embed="rId10"/>
                <a:stretch>
                  <a:fillRect l="-266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176095" y="2348509"/>
                <a:ext cx="1053173" cy="1202060"/>
              </a:xfrm>
              <a:prstGeom prst="rect">
                <a:avLst/>
              </a:prstGeom>
              <a:noFill/>
            </p:spPr>
            <p:txBody>
              <a:bodyPr wrap="none" lIns="0" tIns="0" rIns="0" bIns="0" rtlCol="0">
                <a:spAutoFit/>
              </a:bodyPr>
              <a:lstStyle/>
              <a:p>
                <a:r>
                  <a:rPr lang="en-US" altLang="zh-TW" dirty="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=0</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=1</m:t>
                      </m:r>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2176095" y="2348509"/>
                <a:ext cx="1053173" cy="1202060"/>
              </a:xfrm>
              <a:prstGeom prst="rect">
                <a:avLst/>
              </a:prstGeom>
              <a:blipFill>
                <a:blip r:embed="rId11"/>
                <a:stretch>
                  <a:fillRect l="-289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4179067" y="2255834"/>
                <a:ext cx="1149354" cy="1202060"/>
              </a:xfrm>
              <a:prstGeom prst="rect">
                <a:avLst/>
              </a:prstGeom>
              <a:noFill/>
            </p:spPr>
            <p:txBody>
              <a:bodyPr wrap="none" lIns="0" tIns="0" rIns="0" bIns="0" rtlCol="0">
                <a:spAutoFit/>
              </a:bodyPr>
              <a:lstStyle/>
              <a:p>
                <a:r>
                  <a:rPr lang="en-US" altLang="zh-TW" dirty="0" smtClean="0"/>
                  <a:t> </a:t>
                </a: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=2</m:t>
                    </m:r>
                  </m:oMath>
                </a14:m>
                <a:endParaRPr lang="en-US" altLang="zh-TW"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6</m:t>
                              </m:r>
                            </m:den>
                          </m:f>
                          <m:r>
                            <a:rPr lang="en-US" altLang="zh-TW" i="1">
                              <a:latin typeface="Cambria Math" panose="02040503050406030204" pitchFamily="18" charset="0"/>
                              <a:ea typeface="Cambria Math" panose="02040503050406030204" pitchFamily="18" charset="0"/>
                            </a:rPr>
                            <m:t>×3</m:t>
                          </m:r>
                        </m:num>
                        <m:den>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8</m:t>
                              </m:r>
                            </m:den>
                          </m:f>
                          <m:r>
                            <a:rPr lang="en-US" altLang="zh-TW" i="1">
                              <a:latin typeface="Cambria Math" panose="02040503050406030204" pitchFamily="18" charset="0"/>
                              <a:ea typeface="Cambria Math" panose="02040503050406030204" pitchFamily="18" charset="0"/>
                            </a:rPr>
                            <m:t>×4</m:t>
                          </m:r>
                        </m:den>
                      </m:f>
                      <m:r>
                        <a:rPr lang="en-US" altLang="zh-TW" i="1">
                          <a:latin typeface="Cambria Math" panose="02040503050406030204" pitchFamily="18" charset="0"/>
                        </a:rPr>
                        <m:t>=1</m:t>
                      </m:r>
                    </m:oMath>
                  </m:oMathPara>
                </a14:m>
                <a:endParaRPr lang="zh-TW" altLang="en-US"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4179067" y="2255834"/>
                <a:ext cx="1149354" cy="1202060"/>
              </a:xfrm>
              <a:prstGeom prst="rect">
                <a:avLst/>
              </a:prstGeom>
              <a:blipFill>
                <a:blip r:embed="rId12"/>
                <a:stretch>
                  <a:fillRect l="-2660"/>
                </a:stretch>
              </a:blipFill>
            </p:spPr>
            <p:txBody>
              <a:bodyPr/>
              <a:lstStyle/>
              <a:p>
                <a:r>
                  <a:rPr lang="zh-TW" altLang="en-US">
                    <a:noFill/>
                  </a:rPr>
                  <a:t> </a:t>
                </a:r>
              </a:p>
            </p:txBody>
          </p:sp>
        </mc:Fallback>
      </mc:AlternateContent>
      <p:sp>
        <p:nvSpPr>
          <p:cNvPr id="11" name="投影片編號版面配置區 10">
            <a:extLst>
              <a:ext uri="{FF2B5EF4-FFF2-40B4-BE49-F238E27FC236}">
                <a16:creationId xmlns:a16="http://schemas.microsoft.com/office/drawing/2014/main" id="{98570FB5-4EAE-4203-BC82-BFA476C84016}"/>
              </a:ext>
            </a:extLst>
          </p:cNvPr>
          <p:cNvSpPr>
            <a:spLocks noGrp="1"/>
          </p:cNvSpPr>
          <p:nvPr>
            <p:ph type="sldNum" sz="quarter" idx="12"/>
          </p:nvPr>
        </p:nvSpPr>
        <p:spPr/>
        <p:txBody>
          <a:bodyPr/>
          <a:lstStyle/>
          <a:p>
            <a:r>
              <a:rPr lang="en-US" altLang="zh-TW" dirty="0" smtClean="0"/>
              <a:t>53</a:t>
            </a:r>
            <a:endParaRPr lang="zh-TW" altLang="en-US" dirty="0"/>
          </a:p>
        </p:txBody>
      </p:sp>
    </p:spTree>
    <p:extLst>
      <p:ext uri="{BB962C8B-B14F-4D97-AF65-F5344CB8AC3E}">
        <p14:creationId xmlns:p14="http://schemas.microsoft.com/office/powerpoint/2010/main" val="48369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fill="hold" nodeType="clickEffect">
                                  <p:stCondLst>
                                    <p:cond delay="0"/>
                                  </p:stCondLst>
                                  <p:childTnLst>
                                    <p:animMotion origin="layout" path="M 0 -3.33333E-6 L 0.06302 -3.33333E-6 " pathEditMode="relative" rAng="0" ptsTypes="AA">
                                      <p:cBhvr>
                                        <p:cTn id="20" dur="1000" fill="hold"/>
                                        <p:tgtEl>
                                          <p:spTgt spid="3"/>
                                        </p:tgtEl>
                                        <p:attrNameLst>
                                          <p:attrName>ppt_x</p:attrName>
                                          <p:attrName>ppt_y</p:attrName>
                                        </p:attrNameLst>
                                      </p:cBhvr>
                                      <p:rCtr x="3142" y="0"/>
                                    </p:animMotion>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xit" presetSubtype="0" fill="hold" grpId="1" nodeType="with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3" presetClass="path" presetSubtype="0" fill="hold" nodeType="clickEffect">
                                  <p:stCondLst>
                                    <p:cond delay="0"/>
                                  </p:stCondLst>
                                  <p:childTnLst>
                                    <p:animMotion origin="layout" path="M 0.06302 -3.33333E-6 L 0.125 -3.33333E-6 " pathEditMode="relative" rAng="0" ptsTypes="AA">
                                      <p:cBhvr>
                                        <p:cTn id="36" dur="1000" fill="hold"/>
                                        <p:tgtEl>
                                          <p:spTgt spid="3"/>
                                        </p:tgtEl>
                                        <p:attrNameLst>
                                          <p:attrName>ppt_x</p:attrName>
                                          <p:attrName>ppt_y</p:attrName>
                                        </p:attrNameLst>
                                      </p:cBhvr>
                                      <p:rCtr x="3090" y="0"/>
                                    </p:animMotion>
                                  </p:childTnLst>
                                </p:cTn>
                              </p:par>
                              <p:par>
                                <p:cTn id="37" presetID="10" presetClass="exit" presetSubtype="0" fill="hold"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xit" presetSubtype="0" fill="hold" grpId="1" nodeType="with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63" presetClass="path" presetSubtype="0" fill="hold" nodeType="clickEffect">
                                  <p:stCondLst>
                                    <p:cond delay="0"/>
                                  </p:stCondLst>
                                  <p:childTnLst>
                                    <p:animMotion origin="layout" path="M 0.125 -3.33333E-6 L 0.25 -3.33333E-6 " pathEditMode="relative" rAng="0" ptsTypes="AA">
                                      <p:cBhvr>
                                        <p:cTn id="52" dur="2000" fill="hold"/>
                                        <p:tgtEl>
                                          <p:spTgt spid="3"/>
                                        </p:tgtEl>
                                        <p:attrNameLst>
                                          <p:attrName>ppt_x</p:attrName>
                                          <p:attrName>ppt_y</p:attrName>
                                        </p:attrNameLst>
                                      </p:cBhvr>
                                      <p:rCtr x="6250" y="0"/>
                                    </p:animMotion>
                                  </p:childTnLst>
                                </p:cTn>
                              </p:par>
                              <p:par>
                                <p:cTn id="53" presetID="10" presetClass="exit" presetSubtype="0" fill="hold" grpId="1"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par>
                                <p:cTn id="59" presetID="10" presetClass="exit" presetSubtype="0" fill="hold"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3" presetClass="path" presetSubtype="0" fill="hold" nodeType="clickEffect">
                                  <p:stCondLst>
                                    <p:cond delay="0"/>
                                  </p:stCondLst>
                                  <p:childTnLst>
                                    <p:animMotion origin="layout" path="M 0.25 -3.33333E-6 L 0.5 -3.33333E-6 " pathEditMode="relative" rAng="0" ptsTypes="AA">
                                      <p:cBhvr>
                                        <p:cTn id="65" dur="4000" fill="hold"/>
                                        <p:tgtEl>
                                          <p:spTgt spid="3"/>
                                        </p:tgtEl>
                                        <p:attrNameLst>
                                          <p:attrName>ppt_x</p:attrName>
                                          <p:attrName>ppt_y</p:attrName>
                                        </p:attrNameLst>
                                      </p:cBhvr>
                                      <p:rCtr x="12500" y="0"/>
                                    </p:animMotion>
                                  </p:childTnLst>
                                </p:cTn>
                              </p:par>
                              <p:par>
                                <p:cTn id="66" presetID="10" presetClass="entr" presetSubtype="0" fill="hold"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par>
                                <p:cTn id="69" presetID="10" presetClass="exit" presetSubtype="0" fill="hold"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5" grpId="0"/>
      <p:bldP spid="25" grpId="1"/>
      <p:bldP spid="23" grpId="0"/>
      <p:bldP spid="23" grpId="1"/>
      <p:bldP spid="27" grpId="0"/>
      <p:bldP spid="2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578" y="3405340"/>
            <a:ext cx="2976336" cy="379032"/>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578" y="217790"/>
            <a:ext cx="2976336" cy="379032"/>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142" y="678426"/>
            <a:ext cx="5937251" cy="2645310"/>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142" y="3865976"/>
            <a:ext cx="5940215" cy="2646630"/>
          </a:xfrm>
          <a:prstGeom prst="rect">
            <a:avLst/>
          </a:prstGeom>
        </p:spPr>
      </p:pic>
      <p:sp>
        <p:nvSpPr>
          <p:cNvPr id="9" name="矩形 8"/>
          <p:cNvSpPr/>
          <p:nvPr/>
        </p:nvSpPr>
        <p:spPr>
          <a:xfrm>
            <a:off x="6439596" y="136187"/>
            <a:ext cx="4228405" cy="723275"/>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sym typeface="Wingdings" panose="05000000000000000000" pitchFamily="2" charset="2"/>
              </a:rPr>
              <a:t>Coarse texture  function drops off slowly</a:t>
            </a:r>
          </a:p>
          <a:p>
            <a:endParaRPr lang="en-US" altLang="zh-TW" sz="5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zh-TW" dirty="0">
                <a:latin typeface="Times New Roman" panose="02020603050405020304" pitchFamily="18" charset="0"/>
                <a:cs typeface="Times New Roman" panose="02020603050405020304" pitchFamily="18" charset="0"/>
                <a:sym typeface="Wingdings" panose="05000000000000000000" pitchFamily="2" charset="2"/>
              </a:rPr>
              <a:t>Fine texture  function drops off rapidly</a:t>
            </a:r>
          </a:p>
        </p:txBody>
      </p:sp>
      <p:sp>
        <p:nvSpPr>
          <p:cNvPr id="2" name="投影片編號版面配置區 1">
            <a:extLst>
              <a:ext uri="{FF2B5EF4-FFF2-40B4-BE49-F238E27FC236}">
                <a16:creationId xmlns:a16="http://schemas.microsoft.com/office/drawing/2014/main" id="{04C13812-AC52-451A-8FCF-5DA03276CE53}"/>
              </a:ext>
            </a:extLst>
          </p:cNvPr>
          <p:cNvSpPr>
            <a:spLocks noGrp="1"/>
          </p:cNvSpPr>
          <p:nvPr>
            <p:ph type="sldNum" sz="quarter" idx="12"/>
          </p:nvPr>
        </p:nvSpPr>
        <p:spPr/>
        <p:txBody>
          <a:bodyPr/>
          <a:lstStyle/>
          <a:p>
            <a:r>
              <a:rPr lang="en-US" altLang="zh-TW" dirty="0" smtClean="0"/>
              <a:t>54</a:t>
            </a:r>
            <a:endParaRPr lang="zh-TW" altLang="en-US" dirty="0"/>
          </a:p>
        </p:txBody>
      </p:sp>
    </p:spTree>
    <p:extLst>
      <p:ext uri="{BB962C8B-B14F-4D97-AF65-F5344CB8AC3E}">
        <p14:creationId xmlns:p14="http://schemas.microsoft.com/office/powerpoint/2010/main" val="415137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26" presetClass="emph" presetSubtype="0" fill="hold" grpId="1" nodeType="after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9"/>
                <a:ext cx="8233248" cy="5092301"/>
              </a:xfrm>
            </p:spPr>
            <p:txBody>
              <a:bodyPr numCol="1">
                <a:noAutofit/>
              </a:bodyPr>
              <a:lstStyle/>
              <a:p>
                <a:r>
                  <a:rPr lang="en-US" altLang="zh-TW" sz="3200" dirty="0">
                    <a:latin typeface="Times New Roman" panose="02020603050405020304" pitchFamily="18" charset="0"/>
                    <a:cs typeface="Times New Roman" panose="02020603050405020304" pitchFamily="18" charset="0"/>
                  </a:rPr>
                  <a:t>Autocorrelation function:</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𝑝</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𝑥</m:t>
                          </m:r>
                          <m:r>
                            <a:rPr lang="en-US" altLang="zh-TW" sz="1900" i="1">
                              <a:latin typeface="Cambria Math" panose="02040503050406030204" pitchFamily="18" charset="0"/>
                            </a:rPr>
                            <m:t>,</m:t>
                          </m:r>
                          <m:r>
                            <a:rPr lang="en-US" altLang="zh-TW" sz="1900" i="1">
                              <a:latin typeface="Cambria Math" panose="02040503050406030204" pitchFamily="18" charset="0"/>
                            </a:rPr>
                            <m:t>𝑦</m:t>
                          </m:r>
                        </m:e>
                      </m:d>
                      <m:r>
                        <a:rPr lang="en-US" altLang="zh-TW" sz="1900" i="1">
                          <a:latin typeface="Cambria Math" panose="02040503050406030204" pitchFamily="18" charset="0"/>
                        </a:rPr>
                        <m:t>=</m:t>
                      </m:r>
                      <m:f>
                        <m:fPr>
                          <m:ctrlPr>
                            <a:rPr lang="en-US" altLang="zh-TW" sz="1900" i="1">
                              <a:latin typeface="Cambria Math" panose="02040503050406030204" pitchFamily="18" charset="0"/>
                            </a:rPr>
                          </m:ctrlPr>
                        </m:fPr>
                        <m:num>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d>
                                <m:dPr>
                                  <m:ctrlPr>
                                    <a:rPr lang="en-US" altLang="zh-TW" sz="1900" i="1">
                                      <a:latin typeface="Cambria Math" panose="02040503050406030204" pitchFamily="18" charset="0"/>
                                    </a:rPr>
                                  </m:ctrlPr>
                                </m:dPr>
                                <m:e>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𝑥</m:t>
                                      </m:r>
                                    </m:e>
                                  </m:d>
                                </m:e>
                              </m:d>
                              <m:d>
                                <m:dPr>
                                  <m:ctrlPr>
                                    <a:rPr lang="en-US" altLang="zh-TW" sz="1900" i="1">
                                      <a:latin typeface="Cambria Math" panose="02040503050406030204" pitchFamily="18" charset="0"/>
                                    </a:rPr>
                                  </m:ctrlPr>
                                </m:dPr>
                                <m:e>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𝑦</m:t>
                                      </m:r>
                                    </m:e>
                                  </m:d>
                                </m:e>
                              </m:d>
                            </m:den>
                          </m:f>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r>
                                    <a:rPr lang="en-US" altLang="zh-TW" sz="1900" i="1">
                                      <a:latin typeface="Cambria Math" panose="02040503050406030204" pitchFamily="18" charset="0"/>
                                    </a:rPr>
                                    <m:t>𝐼</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𝑣</m:t>
                                      </m:r>
                                    </m:e>
                                  </m:d>
                                  <m:r>
                                    <a:rPr lang="en-US" altLang="zh-TW" sz="1900" i="1">
                                      <a:latin typeface="Cambria Math" panose="02040503050406030204" pitchFamily="18" charset="0"/>
                                    </a:rPr>
                                    <m:t>𝐼</m:t>
                                  </m:r>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𝑥</m:t>
                                      </m:r>
                                      <m:r>
                                        <a:rPr lang="en-US" altLang="zh-TW" sz="1900" i="1">
                                          <a:latin typeface="Cambria Math" panose="02040503050406030204" pitchFamily="18" charset="0"/>
                                        </a:rPr>
                                        <m:t>,</m:t>
                                      </m:r>
                                      <m:r>
                                        <a:rPr lang="en-US" altLang="zh-TW" sz="1900" i="1">
                                          <a:latin typeface="Cambria Math" panose="02040503050406030204" pitchFamily="18" charset="0"/>
                                        </a:rPr>
                                        <m:t>𝑣</m:t>
                                      </m:r>
                                      <m:r>
                                        <a:rPr lang="en-US" altLang="zh-TW" sz="1900" i="1">
                                          <a:latin typeface="Cambria Math" panose="02040503050406030204" pitchFamily="18" charset="0"/>
                                        </a:rPr>
                                        <m:t>+</m:t>
                                      </m:r>
                                      <m:r>
                                        <a:rPr lang="en-US" altLang="zh-TW" sz="1900" i="1">
                                          <a:latin typeface="Cambria Math" panose="02040503050406030204" pitchFamily="18" charset="0"/>
                                        </a:rPr>
                                        <m:t>𝑦</m:t>
                                      </m:r>
                                    </m:e>
                                  </m:d>
                                  <m:r>
                                    <a:rPr lang="en-US" altLang="zh-TW" sz="1900" i="1">
                                      <a:latin typeface="Cambria Math" panose="02040503050406030204" pitchFamily="18" charset="0"/>
                                    </a:rPr>
                                    <m:t>𝑑𝑢𝑑𝑣</m:t>
                                  </m:r>
                                </m:e>
                              </m:nary>
                            </m:e>
                          </m:nary>
                        </m:num>
                        <m:den>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den>
                          </m:f>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nary>
                                <m:naryPr>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m:t>
                                  </m:r>
                                  <m:r>
                                    <a:rPr lang="en-US" altLang="zh-TW" sz="1900" i="1">
                                      <a:latin typeface="Cambria Math" panose="02040503050406030204" pitchFamily="18" charset="0"/>
                                      <a:ea typeface="Cambria Math" panose="02040503050406030204" pitchFamily="18" charset="0"/>
                                    </a:rPr>
                                    <m:t>∞</m:t>
                                  </m:r>
                                </m:sub>
                                <m:sup>
                                  <m:r>
                                    <a:rPr lang="en-US" altLang="zh-TW" sz="1900" i="1">
                                      <a:latin typeface="Cambria Math" panose="02040503050406030204" pitchFamily="18" charset="0"/>
                                      <a:ea typeface="Cambria Math" panose="02040503050406030204" pitchFamily="18" charset="0"/>
                                    </a:rPr>
                                    <m:t>∞</m:t>
                                  </m:r>
                                </m:sup>
                                <m:e>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𝐼</m:t>
                                      </m:r>
                                    </m:e>
                                    <m:sup>
                                      <m:r>
                                        <a:rPr lang="en-US" altLang="zh-TW" sz="1900" i="1">
                                          <a:latin typeface="Cambria Math" panose="02040503050406030204" pitchFamily="18" charset="0"/>
                                        </a:rPr>
                                        <m:t>2</m:t>
                                      </m:r>
                                    </m:sup>
                                  </m:sSup>
                                  <m:d>
                                    <m:dPr>
                                      <m:ctrlPr>
                                        <a:rPr lang="en-US" altLang="zh-TW" sz="1900" i="1">
                                          <a:latin typeface="Cambria Math" panose="02040503050406030204" pitchFamily="18" charset="0"/>
                                        </a:rPr>
                                      </m:ctrlPr>
                                    </m:dPr>
                                    <m:e>
                                      <m:r>
                                        <a:rPr lang="en-US" altLang="zh-TW" sz="1900" i="1">
                                          <a:latin typeface="Cambria Math" panose="02040503050406030204" pitchFamily="18" charset="0"/>
                                        </a:rPr>
                                        <m:t>𝑢</m:t>
                                      </m:r>
                                      <m:r>
                                        <a:rPr lang="en-US" altLang="zh-TW" sz="1900" i="1">
                                          <a:latin typeface="Cambria Math" panose="02040503050406030204" pitchFamily="18" charset="0"/>
                                        </a:rPr>
                                        <m:t>,</m:t>
                                      </m:r>
                                      <m:r>
                                        <a:rPr lang="en-US" altLang="zh-TW" sz="1900" i="1">
                                          <a:latin typeface="Cambria Math" panose="02040503050406030204" pitchFamily="18" charset="0"/>
                                        </a:rPr>
                                        <m:t>𝑣</m:t>
                                      </m:r>
                                    </m:e>
                                  </m:d>
                                  <m:r>
                                    <a:rPr lang="en-US" altLang="zh-TW" sz="1900" i="1">
                                      <a:latin typeface="Cambria Math" panose="02040503050406030204" pitchFamily="18" charset="0"/>
                                    </a:rPr>
                                    <m:t>𝑑𝑢𝑑𝑣</m:t>
                                  </m:r>
                                </m:e>
                              </m:nary>
                            </m:e>
                          </m:nary>
                        </m:den>
                      </m:f>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𝑥</m:t>
                          </m:r>
                        </m:e>
                      </m:d>
                      <m:r>
                        <a:rPr lang="en-US" altLang="zh-TW" sz="1900" i="1">
                          <a:latin typeface="Cambria Math" panose="02040503050406030204" pitchFamily="18" charset="0"/>
                        </a:rPr>
                        <m:t>&lt;</m:t>
                      </m:r>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𝑥</m:t>
                          </m:r>
                        </m:sub>
                      </m:sSub>
                      <m:r>
                        <a:rPr lang="en-US" altLang="zh-TW" sz="1900" i="1">
                          <a:latin typeface="Cambria Math" panose="02040503050406030204" pitchFamily="18" charset="0"/>
                        </a:rPr>
                        <m:t>,</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𝑦</m:t>
                          </m:r>
                        </m:e>
                      </m:d>
                      <m:r>
                        <a:rPr lang="en-US" altLang="zh-TW" sz="1900" i="1">
                          <a:latin typeface="Cambria Math" panose="02040503050406030204" pitchFamily="18" charset="0"/>
                        </a:rPr>
                        <m:t>&lt;</m:t>
                      </m:r>
                      <m:sSub>
                        <m:sSubPr>
                          <m:ctrlPr>
                            <a:rPr lang="en-US" altLang="zh-TW" sz="1900" i="1">
                              <a:latin typeface="Cambria Math" panose="02040503050406030204" pitchFamily="18" charset="0"/>
                            </a:rPr>
                          </m:ctrlPr>
                        </m:sSubPr>
                        <m:e>
                          <m:r>
                            <a:rPr lang="en-US" altLang="zh-TW" sz="1900" i="1">
                              <a:latin typeface="Cambria Math" panose="02040503050406030204" pitchFamily="18" charset="0"/>
                            </a:rPr>
                            <m:t>𝐿</m:t>
                          </m:r>
                        </m:e>
                        <m:sub>
                          <m:r>
                            <a:rPr lang="en-US" altLang="zh-TW" sz="1900" i="1">
                              <a:latin typeface="Cambria Math" panose="02040503050406030204" pitchFamily="18" charset="0"/>
                            </a:rPr>
                            <m:t>𝑦</m:t>
                          </m:r>
                        </m:sub>
                      </m:sSub>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9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Autocorrelation function </a:t>
                </a:r>
                <a14:m>
                  <m:oMath xmlns:m="http://schemas.openxmlformats.org/officeDocument/2006/math">
                    <m:r>
                      <a:rPr lang="en-US" altLang="zh-TW" sz="2600" i="1" dirty="0">
                        <a:latin typeface="Cambria Math" panose="02040503050406030204" pitchFamily="18" charset="0"/>
                      </a:rPr>
                      <m:t>𝑝</m:t>
                    </m:r>
                    <m:r>
                      <a:rPr lang="en-US" altLang="zh-TW" sz="2600" i="1" dirty="0">
                        <a:latin typeface="Cambria Math" panose="02040503050406030204" pitchFamily="18" charset="0"/>
                      </a:rPr>
                      <m:t>[</m:t>
                    </m:r>
                    <m:r>
                      <a:rPr lang="en-US" altLang="zh-TW" sz="2600" i="1" dirty="0">
                        <a:latin typeface="Cambria Math" panose="02040503050406030204" pitchFamily="18" charset="0"/>
                      </a:rPr>
                      <m:t>𝑘</m:t>
                    </m:r>
                    <m:r>
                      <a:rPr lang="en-US" altLang="zh-TW" sz="2600" i="1" dirty="0">
                        <a:latin typeface="Cambria Math" panose="02040503050406030204" pitchFamily="18" charset="0"/>
                      </a:rPr>
                      <m:t>,</m:t>
                    </m:r>
                    <m:r>
                      <a:rPr lang="en-US" altLang="zh-TW" sz="2600" i="1" dirty="0">
                        <a:latin typeface="Cambria Math" panose="02040503050406030204" pitchFamily="18" charset="0"/>
                      </a:rPr>
                      <m:t>𝑙</m:t>
                    </m:r>
                    <m:r>
                      <a:rPr lang="en-US" altLang="zh-TW" sz="2600" i="1" dirty="0">
                        <a:latin typeface="Cambria Math" panose="02040503050406030204" pitchFamily="18" charset="0"/>
                      </a:rPr>
                      <m:t>]</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for </a:t>
                </a:r>
                <a14:m>
                  <m:oMath xmlns:m="http://schemas.openxmlformats.org/officeDocument/2006/math">
                    <m:r>
                      <a:rPr lang="en-US" altLang="zh-TW" sz="2600" i="1" dirty="0">
                        <a:latin typeface="Cambria Math" panose="02040503050406030204" pitchFamily="18" charset="0"/>
                      </a:rPr>
                      <m:t>𝑁</m:t>
                    </m:r>
                    <m:r>
                      <a:rPr lang="en-US" altLang="zh-TW" sz="2600" i="1" dirty="0">
                        <a:latin typeface="Cambria Math" panose="02040503050406030204" pitchFamily="18" charset="0"/>
                        <a:ea typeface="Cambria Math" panose="02040503050406030204" pitchFamily="18" charset="0"/>
                      </a:rPr>
                      <m:t>×</m:t>
                    </m:r>
                    <m:r>
                      <a:rPr lang="en-US" altLang="zh-TW" sz="2600" i="1" dirty="0">
                        <a:latin typeface="Cambria Math" panose="02040503050406030204" pitchFamily="18" charset="0"/>
                        <a:ea typeface="Cambria Math" panose="02040503050406030204" pitchFamily="18" charset="0"/>
                      </a:rPr>
                      <m:t>𝑁</m:t>
                    </m:r>
                  </m:oMath>
                </a14:m>
                <a:r>
                  <a:rPr lang="en-US" altLang="zh-TW" sz="2600"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image:</a:t>
                </a: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𝑝</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f>
                        <m:fPr>
                          <m:ctrlPr>
                            <a:rPr lang="en-US" altLang="zh-TW" sz="1900" i="1">
                              <a:latin typeface="Cambria Math" panose="02040503050406030204" pitchFamily="18" charset="0"/>
                            </a:rPr>
                          </m:ctrlPr>
                        </m:fPr>
                        <m:num>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d>
                                <m:dPr>
                                  <m:ctrlPr>
                                    <a:rPr lang="en-US" altLang="zh-TW" sz="1900" i="1">
                                      <a:latin typeface="Cambria Math" panose="02040503050406030204" pitchFamily="18" charset="0"/>
                                    </a:rPr>
                                  </m:ctrlPr>
                                </m:dPr>
                                <m:e>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𝑘</m:t>
                                  </m:r>
                                </m:e>
                              </m:d>
                              <m:d>
                                <m:dPr>
                                  <m:ctrlPr>
                                    <a:rPr lang="en-US" altLang="zh-TW" sz="1900" i="1">
                                      <a:latin typeface="Cambria Math" panose="02040503050406030204" pitchFamily="18" charset="0"/>
                                    </a:rPr>
                                  </m:ctrlPr>
                                </m:dPr>
                                <m:e>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𝑙</m:t>
                                  </m:r>
                                </m:e>
                              </m:d>
                            </m:den>
                          </m:f>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𝑖</m:t>
                              </m:r>
                              <m:r>
                                <a:rPr lang="en-US" altLang="zh-TW" sz="1900" i="1">
                                  <a:latin typeface="Cambria Math" panose="02040503050406030204" pitchFamily="18" charset="0"/>
                                </a:rPr>
                                <m:t>=1</m:t>
                              </m:r>
                            </m:sub>
                            <m:sup>
                              <m:r>
                                <a:rPr lang="en-US" altLang="zh-TW" sz="1900" i="1">
                                  <a:latin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sup>
                            <m:e>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𝑗</m:t>
                                  </m:r>
                                  <m:r>
                                    <a:rPr lang="en-US" altLang="zh-TW" sz="1900" i="1">
                                      <a:latin typeface="Cambria Math" panose="02040503050406030204" pitchFamily="18" charset="0"/>
                                    </a:rPr>
                                    <m:t>=1</m:t>
                                  </m:r>
                                </m:sub>
                                <m:sup>
                                  <m:r>
                                    <a:rPr lang="en-US" altLang="zh-TW" sz="1900" i="1">
                                      <a:latin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sup>
                                <m:e>
                                  <m:r>
                                    <a:rPr lang="en-US" altLang="zh-TW" sz="1900" i="1">
                                      <a:latin typeface="Cambria Math" panose="02040503050406030204" pitchFamily="18" charset="0"/>
                                    </a:rPr>
                                    <m:t>𝑓</m:t>
                                  </m:r>
                                  <m:d>
                                    <m:dPr>
                                      <m:begChr m:val="["/>
                                      <m:endChr m:val="]"/>
                                      <m:ctrlPr>
                                        <a:rPr lang="en-US" altLang="zh-TW" sz="1900" i="1">
                                          <a:latin typeface="Cambria Math" panose="02040503050406030204" pitchFamily="18" charset="0"/>
                                        </a:rPr>
                                      </m:ctrlPr>
                                    </m:dPr>
                                    <m:e>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e>
                                  </m:d>
                                  <m:r>
                                    <a:rPr lang="en-US" altLang="zh-TW" sz="1900" i="1">
                                      <a:latin typeface="Cambria Math" panose="02040503050406030204" pitchFamily="18" charset="0"/>
                                    </a:rPr>
                                    <m:t>𝑓</m:t>
                                  </m:r>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rPr>
                                    <m:t>]</m:t>
                                  </m:r>
                                </m:e>
                              </m:nary>
                            </m:e>
                          </m:nary>
                        </m:num>
                        <m:den>
                          <m:f>
                            <m:fPr>
                              <m:ctrlPr>
                                <a:rPr lang="en-US" altLang="zh-TW" sz="1900" i="1">
                                  <a:latin typeface="Cambria Math" panose="02040503050406030204" pitchFamily="18" charset="0"/>
                                </a:rPr>
                              </m:ctrlPr>
                            </m:fPr>
                            <m:num>
                              <m:r>
                                <a:rPr lang="en-US" altLang="zh-TW" sz="1900" i="1">
                                  <a:latin typeface="Cambria Math" panose="02040503050406030204" pitchFamily="18" charset="0"/>
                                </a:rPr>
                                <m:t>1</m:t>
                              </m:r>
                            </m:num>
                            <m:den>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𝑁</m:t>
                                  </m:r>
                                </m:e>
                                <m:sup>
                                  <m:r>
                                    <a:rPr lang="en-US" altLang="zh-TW" sz="1900" i="1">
                                      <a:latin typeface="Cambria Math" panose="02040503050406030204" pitchFamily="18" charset="0"/>
                                    </a:rPr>
                                    <m:t>2</m:t>
                                  </m:r>
                                </m:sup>
                              </m:sSup>
                            </m:den>
                          </m:f>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𝑖</m:t>
                              </m:r>
                              <m:r>
                                <a:rPr lang="en-US" altLang="zh-TW" sz="1900" i="1">
                                  <a:latin typeface="Cambria Math" panose="02040503050406030204" pitchFamily="18" charset="0"/>
                                </a:rPr>
                                <m:t>=1</m:t>
                              </m:r>
                            </m:sub>
                            <m:sup>
                              <m:r>
                                <a:rPr lang="en-US" altLang="zh-TW" sz="1900" i="1">
                                  <a:latin typeface="Cambria Math" panose="02040503050406030204" pitchFamily="18" charset="0"/>
                                </a:rPr>
                                <m:t>𝑁</m:t>
                              </m:r>
                            </m:sup>
                            <m:e>
                              <m:nary>
                                <m:naryPr>
                                  <m:chr m:val="∑"/>
                                  <m:ctrlPr>
                                    <a:rPr lang="en-US" altLang="zh-TW" sz="1900" i="1">
                                      <a:latin typeface="Cambria Math" panose="02040503050406030204" pitchFamily="18" charset="0"/>
                                    </a:rPr>
                                  </m:ctrlPr>
                                </m:naryPr>
                                <m:sub>
                                  <m:r>
                                    <m:rPr>
                                      <m:brk m:alnAt="23"/>
                                    </m:rPr>
                                    <a:rPr lang="en-US" altLang="zh-TW" sz="1900" i="1">
                                      <a:latin typeface="Cambria Math" panose="02040503050406030204" pitchFamily="18" charset="0"/>
                                    </a:rPr>
                                    <m:t>𝑗</m:t>
                                  </m:r>
                                  <m:r>
                                    <a:rPr lang="en-US" altLang="zh-TW" sz="1900" i="1">
                                      <a:latin typeface="Cambria Math" panose="02040503050406030204" pitchFamily="18" charset="0"/>
                                    </a:rPr>
                                    <m:t>=1</m:t>
                                  </m:r>
                                </m:sub>
                                <m:sup>
                                  <m:r>
                                    <a:rPr lang="en-US" altLang="zh-TW" sz="1900" i="1">
                                      <a:latin typeface="Cambria Math" panose="02040503050406030204" pitchFamily="18" charset="0"/>
                                    </a:rPr>
                                    <m:t>𝑁</m:t>
                                  </m:r>
                                </m:sup>
                                <m:e>
                                  <m:sSup>
                                    <m:sSupPr>
                                      <m:ctrlPr>
                                        <a:rPr lang="en-US" altLang="zh-TW" sz="1900" i="1">
                                          <a:latin typeface="Cambria Math" panose="02040503050406030204" pitchFamily="18" charset="0"/>
                                        </a:rPr>
                                      </m:ctrlPr>
                                    </m:sSupPr>
                                    <m:e>
                                      <m:r>
                                        <a:rPr lang="en-US" altLang="zh-TW" sz="1900" i="1">
                                          <a:latin typeface="Cambria Math" panose="02040503050406030204" pitchFamily="18" charset="0"/>
                                        </a:rPr>
                                        <m:t>𝑓</m:t>
                                      </m:r>
                                    </m:e>
                                    <m:sup>
                                      <m:r>
                                        <a:rPr lang="en-US" altLang="zh-TW" sz="1900" i="1">
                                          <a:latin typeface="Cambria Math" panose="02040503050406030204" pitchFamily="18" charset="0"/>
                                        </a:rPr>
                                        <m:t>2</m:t>
                                      </m:r>
                                    </m:sup>
                                  </m:sSup>
                                  <m:r>
                                    <a:rPr lang="en-US" altLang="zh-TW" sz="1900" i="1">
                                      <a:latin typeface="Cambria Math" panose="02040503050406030204" pitchFamily="18" charset="0"/>
                                    </a:rPr>
                                    <m:t>[</m:t>
                                  </m:r>
                                  <m:r>
                                    <a:rPr lang="en-US" altLang="zh-TW" sz="1900" i="1">
                                      <a:latin typeface="Cambria Math" panose="02040503050406030204" pitchFamily="18" charset="0"/>
                                    </a:rPr>
                                    <m:t>𝑖</m:t>
                                  </m:r>
                                  <m:r>
                                    <a:rPr lang="en-US" altLang="zh-TW" sz="1900" i="1">
                                      <a:latin typeface="Cambria Math" panose="02040503050406030204" pitchFamily="18" charset="0"/>
                                    </a:rPr>
                                    <m:t>,</m:t>
                                  </m:r>
                                  <m:r>
                                    <a:rPr lang="en-US" altLang="zh-TW" sz="1900" i="1">
                                      <a:latin typeface="Cambria Math" panose="02040503050406030204" pitchFamily="18" charset="0"/>
                                    </a:rPr>
                                    <m:t>𝑗</m:t>
                                  </m:r>
                                  <m:r>
                                    <a:rPr lang="en-US" altLang="zh-TW" sz="1900" i="1">
                                      <a:latin typeface="Cambria Math" panose="02040503050406030204" pitchFamily="18" charset="0"/>
                                    </a:rPr>
                                    <m:t>]</m:t>
                                  </m:r>
                                </m:e>
                              </m:nary>
                            </m:e>
                          </m:nary>
                        </m:den>
                      </m:f>
                    </m:oMath>
                  </m:oMathPara>
                </a14:m>
                <a:endParaRPr lang="en-US" altLang="zh-TW" sz="1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1900" i="1">
                          <a:latin typeface="Cambria Math" panose="02040503050406030204" pitchFamily="18" charset="0"/>
                        </a:rPr>
                        <m:t>0</m:t>
                      </m:r>
                      <m:r>
                        <a:rPr lang="en-US" altLang="zh-TW" sz="1900" i="1">
                          <a:latin typeface="Cambria Math" panose="02040503050406030204" pitchFamily="18" charset="0"/>
                          <a:ea typeface="Cambria Math" panose="02040503050406030204" pitchFamily="18" charset="0"/>
                        </a:rPr>
                        <m:t>≤</m:t>
                      </m:r>
                      <m:r>
                        <a:rPr lang="en-US" altLang="zh-TW" sz="1900" i="1">
                          <a:latin typeface="Cambria Math" panose="02040503050406030204" pitchFamily="18" charset="0"/>
                        </a:rPr>
                        <m:t>𝑘</m:t>
                      </m:r>
                      <m:r>
                        <a:rPr lang="en-US" altLang="zh-TW" sz="1900" i="1">
                          <a:latin typeface="Cambria Math" panose="02040503050406030204" pitchFamily="18" charset="0"/>
                        </a:rPr>
                        <m:t>,</m:t>
                      </m:r>
                      <m:r>
                        <a:rPr lang="en-US" altLang="zh-TW" sz="1900" i="1">
                          <a:latin typeface="Cambria Math" panose="02040503050406030204" pitchFamily="18" charset="0"/>
                        </a:rPr>
                        <m:t>𝑙</m:t>
                      </m:r>
                      <m:r>
                        <a:rPr lang="en-US" altLang="zh-TW" sz="1900" i="1">
                          <a:latin typeface="Cambria Math" panose="02040503050406030204" pitchFamily="18" charset="0"/>
                          <a:ea typeface="Cambria Math" panose="02040503050406030204" pitchFamily="18" charset="0"/>
                        </a:rPr>
                        <m:t>≤</m:t>
                      </m:r>
                      <m:r>
                        <a:rPr lang="en-US" altLang="zh-TW" sz="1900" i="1">
                          <a:latin typeface="Cambria Math" panose="02040503050406030204" pitchFamily="18" charset="0"/>
                        </a:rPr>
                        <m:t>𝑁</m:t>
                      </m:r>
                      <m:r>
                        <a:rPr lang="en-US" altLang="zh-TW" sz="1900" i="1">
                          <a:latin typeface="Cambria Math" panose="02040503050406030204" pitchFamily="18" charset="0"/>
                        </a:rPr>
                        <m:t>−1</m:t>
                      </m:r>
                    </m:oMath>
                  </m:oMathPara>
                </a14:m>
                <a:endParaRPr lang="en-US" altLang="zh-TW" sz="19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9"/>
                <a:ext cx="8233248" cy="5092301"/>
              </a:xfrm>
              <a:blipFill>
                <a:blip r:embed="rId3"/>
                <a:stretch>
                  <a:fillRect l="-1702" t="-2635" r="-592"/>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8EE8876-A654-40CB-A6D8-59B07BCBF09F}"/>
              </a:ext>
            </a:extLst>
          </p:cNvPr>
          <p:cNvSpPr>
            <a:spLocks noGrp="1"/>
          </p:cNvSpPr>
          <p:nvPr>
            <p:ph type="sldNum" sz="quarter" idx="12"/>
          </p:nvPr>
        </p:nvSpPr>
        <p:spPr/>
        <p:txBody>
          <a:bodyPr/>
          <a:lstStyle/>
          <a:p>
            <a:r>
              <a:rPr lang="en-US" altLang="zh-TW" dirty="0" smtClean="0"/>
              <a:t>55</a:t>
            </a:r>
            <a:endParaRPr lang="zh-TW" altLang="en-US" dirty="0"/>
          </a:p>
        </p:txBody>
      </p:sp>
    </p:spTree>
    <p:extLst>
      <p:ext uri="{BB962C8B-B14F-4D97-AF65-F5344CB8AC3E}">
        <p14:creationId xmlns:p14="http://schemas.microsoft.com/office/powerpoint/2010/main" val="8546648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Autocorrelation Function</a:t>
            </a:r>
            <a:endParaRPr lang="zh-TW" altLang="en-US" dirty="0">
              <a:latin typeface="Times New Roman" panose="02020603050405020304" pitchFamily="18" charset="0"/>
              <a:cs typeface="Times New Roman" panose="02020603050405020304" pitchFamily="18" charset="0"/>
            </a:endParaRPr>
          </a:p>
        </p:txBody>
      </p:sp>
      <p:sp>
        <p:nvSpPr>
          <p:cNvPr id="2" name="內容版面配置區 1"/>
          <p:cNvSpPr>
            <a:spLocks noGrp="1"/>
          </p:cNvSpPr>
          <p:nvPr>
            <p:ph idx="1"/>
          </p:nvPr>
        </p:nvSpPr>
        <p:spPr>
          <a:xfrm>
            <a:off x="2045494" y="1837690"/>
            <a:ext cx="8414162" cy="4454860"/>
          </a:xfrm>
        </p:spPr>
        <p:txBody>
          <a:bodyPr>
            <a:noAutofit/>
          </a:bodyPr>
          <a:lstStyle/>
          <a:p>
            <a:r>
              <a:rPr lang="en-US" altLang="zh-TW" b="1" dirty="0">
                <a:latin typeface="Times New Roman" panose="02020603050405020304" pitchFamily="18" charset="0"/>
                <a:cs typeface="Times New Roman" panose="02020603050405020304" pitchFamily="18" charset="0"/>
              </a:rPr>
              <a:t>Regular and Random:</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Regular texture </a:t>
            </a:r>
            <a:r>
              <a:rPr lang="en-US" altLang="zh-TW" dirty="0">
                <a:latin typeface="Times New Roman" panose="02020603050405020304" pitchFamily="18" charset="0"/>
                <a:cs typeface="Times New Roman" panose="02020603050405020304" pitchFamily="18" charset="0"/>
                <a:sym typeface="Wingdings" panose="05000000000000000000" pitchFamily="2" charset="2"/>
              </a:rPr>
              <a:t> function will have peaks and valleys</a:t>
            </a:r>
          </a:p>
          <a:p>
            <a:pPr lvl="1" indent="-360000">
              <a:buFont typeface="Wingdings" panose="05000000000000000000" pitchFamily="2" charset="2"/>
              <a:buChar char="Ø"/>
            </a:pPr>
            <a:endParaRPr lang="en-US" altLang="zh-TW" dirty="0">
              <a:latin typeface="Times New Roman" panose="02020603050405020304" pitchFamily="18" charset="0"/>
              <a:cs typeface="Times New Roman" panose="02020603050405020304" pitchFamily="18" charset="0"/>
              <a:sym typeface="Wingdings" panose="05000000000000000000" pitchFamily="2" charset="2"/>
            </a:endParaRP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sym typeface="Wingdings" panose="05000000000000000000" pitchFamily="2" charset="2"/>
              </a:rPr>
              <a:t>Random texture  only peak at [0,0]; breadth of peak gives the size of the texture</a:t>
            </a:r>
          </a:p>
          <a:p>
            <a:pPr lvl="1"/>
            <a:endParaRPr lang="en-US" altLang="zh-TW"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zh-TW" b="1" dirty="0">
                <a:latin typeface="Times New Roman" panose="02020603050405020304" pitchFamily="18" charset="0"/>
                <a:cs typeface="Times New Roman" panose="02020603050405020304" pitchFamily="18" charset="0"/>
                <a:sym typeface="Wingdings" panose="05000000000000000000" pitchFamily="2" charset="2"/>
              </a:rPr>
              <a:t>Coarse and Fine: </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sym typeface="Wingdings" panose="05000000000000000000" pitchFamily="2" charset="2"/>
              </a:rPr>
              <a:t>Coarse texture  function drops off slowly</a:t>
            </a:r>
          </a:p>
          <a:p>
            <a:pPr lvl="1" indent="-360000">
              <a:buFont typeface="Wingdings" panose="05000000000000000000" pitchFamily="2" charset="2"/>
              <a:buChar char="Ø"/>
            </a:pPr>
            <a:endParaRPr lang="en-US" altLang="zh-TW" dirty="0">
              <a:latin typeface="Times New Roman" panose="02020603050405020304" pitchFamily="18" charset="0"/>
              <a:cs typeface="Times New Roman" panose="02020603050405020304" pitchFamily="18" charset="0"/>
              <a:sym typeface="Wingdings" panose="05000000000000000000" pitchFamily="2" charset="2"/>
            </a:endParaRP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sym typeface="Wingdings" panose="05000000000000000000" pitchFamily="2" charset="2"/>
              </a:rPr>
              <a:t>Fine texture  function drops off rapidly</a:t>
            </a:r>
          </a:p>
        </p:txBody>
      </p:sp>
      <p:sp>
        <p:nvSpPr>
          <p:cNvPr id="3" name="投影片編號版面配置區 2">
            <a:extLst>
              <a:ext uri="{FF2B5EF4-FFF2-40B4-BE49-F238E27FC236}">
                <a16:creationId xmlns:a16="http://schemas.microsoft.com/office/drawing/2014/main" id="{78563C6B-8DBC-4489-8986-BF07E6048DFD}"/>
              </a:ext>
            </a:extLst>
          </p:cNvPr>
          <p:cNvSpPr>
            <a:spLocks noGrp="1"/>
          </p:cNvSpPr>
          <p:nvPr>
            <p:ph type="sldNum" sz="quarter" idx="12"/>
          </p:nvPr>
        </p:nvSpPr>
        <p:spPr/>
        <p:txBody>
          <a:bodyPr/>
          <a:lstStyle/>
          <a:p>
            <a:r>
              <a:rPr lang="en-US" altLang="zh-TW" dirty="0" smtClean="0"/>
              <a:t>56</a:t>
            </a:r>
            <a:endParaRPr lang="zh-TW" altLang="en-US" dirty="0"/>
          </a:p>
        </p:txBody>
      </p:sp>
    </p:spTree>
    <p:extLst>
      <p:ext uri="{BB962C8B-B14F-4D97-AF65-F5344CB8AC3E}">
        <p14:creationId xmlns:p14="http://schemas.microsoft.com/office/powerpoint/2010/main" val="38997306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3" name="橢圓 212"/>
          <p:cNvSpPr/>
          <p:nvPr/>
        </p:nvSpPr>
        <p:spPr>
          <a:xfrm>
            <a:off x="3490437" y="2599760"/>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4" name="橢圓 213"/>
          <p:cNvSpPr/>
          <p:nvPr/>
        </p:nvSpPr>
        <p:spPr>
          <a:xfrm>
            <a:off x="3941138" y="259975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3441551"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5" name="圓角矩形圖說文字 134"/>
          <p:cNvSpPr/>
          <p:nvPr/>
        </p:nvSpPr>
        <p:spPr>
          <a:xfrm>
            <a:off x="3110289" y="2029878"/>
            <a:ext cx="260745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Autocorrelation Function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6" name="圓角矩形圖說文字 135"/>
          <p:cNvSpPr/>
          <p:nvPr/>
        </p:nvSpPr>
        <p:spPr>
          <a:xfrm>
            <a:off x="3561599" y="2033708"/>
            <a:ext cx="2593635"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Digital Transform Method</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DEBF201-8E2D-4E3C-AE38-849C95B2233B}"/>
              </a:ext>
            </a:extLst>
          </p:cNvPr>
          <p:cNvSpPr>
            <a:spLocks noGrp="1"/>
          </p:cNvSpPr>
          <p:nvPr>
            <p:ph type="sldNum" sz="quarter" idx="12"/>
          </p:nvPr>
        </p:nvSpPr>
        <p:spPr/>
        <p:txBody>
          <a:bodyPr/>
          <a:lstStyle/>
          <a:p>
            <a:r>
              <a:rPr lang="en-US" altLang="zh-TW" dirty="0" smtClean="0"/>
              <a:t>57</a:t>
            </a:r>
            <a:endParaRPr lang="zh-TW" altLang="en-US" dirty="0"/>
          </a:p>
        </p:txBody>
      </p:sp>
    </p:spTree>
    <p:extLst>
      <p:ext uri="{BB962C8B-B14F-4D97-AF65-F5344CB8AC3E}">
        <p14:creationId xmlns:p14="http://schemas.microsoft.com/office/powerpoint/2010/main" val="142207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22" presetClass="entr" presetSubtype="1" fill="hold" grpId="1"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wipe(up)">
                                      <p:cBhvr>
                                        <p:cTn id="10" dur="500"/>
                                        <p:tgtEl>
                                          <p:spTgt spid="128"/>
                                        </p:tgtEl>
                                      </p:cBhvr>
                                    </p:animEffect>
                                  </p:childTnLst>
                                </p:cTn>
                              </p:par>
                              <p:par>
                                <p:cTn id="11" presetID="22" presetClass="entr" presetSubtype="1" fill="hold" grpId="1"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wipe(up)">
                                      <p:cBhvr>
                                        <p:cTn id="13" dur="500"/>
                                        <p:tgtEl>
                                          <p:spTgt spid="129"/>
                                        </p:tgtEl>
                                      </p:cBhvr>
                                    </p:animEffect>
                                  </p:childTnLst>
                                </p:cTn>
                              </p:par>
                              <p:par>
                                <p:cTn id="14" presetID="22" presetClass="entr" presetSubtype="1" fill="hold" grpId="1"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up)">
                                      <p:cBhvr>
                                        <p:cTn id="16" dur="500"/>
                                        <p:tgtEl>
                                          <p:spTgt spid="130"/>
                                        </p:tgtEl>
                                      </p:cBhvr>
                                    </p:animEffect>
                                  </p:childTnLst>
                                </p:cTn>
                              </p:par>
                              <p:par>
                                <p:cTn id="17" presetID="41" presetClass="entr" presetSubtype="0" fill="hold" grpId="0" nodeType="withEffect">
                                  <p:stCondLst>
                                    <p:cond delay="0"/>
                                  </p:stCondLst>
                                  <p:childTnLst>
                                    <p:set>
                                      <p:cBhvr>
                                        <p:cTn id="18" dur="1" fill="hold">
                                          <p:stCondLst>
                                            <p:cond delay="0"/>
                                          </p:stCondLst>
                                        </p:cTn>
                                        <p:tgtEl>
                                          <p:spTgt spid="135"/>
                                        </p:tgtEl>
                                        <p:attrNameLst>
                                          <p:attrName>style.visibility</p:attrName>
                                        </p:attrNameLst>
                                      </p:cBhvr>
                                      <p:to>
                                        <p:strVal val="visible"/>
                                      </p:to>
                                    </p:set>
                                    <p:anim calcmode="lin" valueType="num">
                                      <p:cBhvr>
                                        <p:cTn id="19" dur="300" fill="hold"/>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20" dur="300" fill="hold"/>
                                        <p:tgtEl>
                                          <p:spTgt spid="135"/>
                                        </p:tgtEl>
                                        <p:attrNameLst>
                                          <p:attrName>ppt_y</p:attrName>
                                        </p:attrNameLst>
                                      </p:cBhvr>
                                      <p:tavLst>
                                        <p:tav tm="0">
                                          <p:val>
                                            <p:strVal val="#ppt_y"/>
                                          </p:val>
                                        </p:tav>
                                        <p:tav tm="100000">
                                          <p:val>
                                            <p:strVal val="#ppt_y"/>
                                          </p:val>
                                        </p:tav>
                                      </p:tavLst>
                                    </p:anim>
                                    <p:anim calcmode="lin" valueType="num">
                                      <p:cBhvr>
                                        <p:cTn id="21" dur="300" fill="hold"/>
                                        <p:tgtEl>
                                          <p:spTgt spid="135"/>
                                        </p:tgtEl>
                                        <p:attrNameLst>
                                          <p:attrName>ppt_h</p:attrName>
                                        </p:attrNameLst>
                                      </p:cBhvr>
                                      <p:tavLst>
                                        <p:tav tm="0">
                                          <p:val>
                                            <p:strVal val="#ppt_h/10"/>
                                          </p:val>
                                        </p:tav>
                                        <p:tav tm="50000">
                                          <p:val>
                                            <p:strVal val="#ppt_h+.01"/>
                                          </p:val>
                                        </p:tav>
                                        <p:tav tm="100000">
                                          <p:val>
                                            <p:strVal val="#ppt_h"/>
                                          </p:val>
                                        </p:tav>
                                      </p:tavLst>
                                    </p:anim>
                                    <p:anim calcmode="lin" valueType="num">
                                      <p:cBhvr>
                                        <p:cTn id="22" dur="300" fill="hold"/>
                                        <p:tgtEl>
                                          <p:spTgt spid="13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300" tmFilter="0,0; .5, 1; 1, 1"/>
                                        <p:tgtEl>
                                          <p:spTgt spid="1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300"/>
                                        <p:tgtEl>
                                          <p:spTgt spid="213"/>
                                        </p:tgtEl>
                                      </p:cBhvr>
                                    </p:animEffect>
                                  </p:childTnLst>
                                </p:cTn>
                              </p:par>
                              <p:par>
                                <p:cTn id="27" presetID="37" presetClass="entr" presetSubtype="0" fill="hold" grpId="1"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anim calcmode="lin" valueType="num">
                                      <p:cBhvr>
                                        <p:cTn id="30" dur="1000" fill="hold"/>
                                        <p:tgtEl>
                                          <p:spTgt spid="153"/>
                                        </p:tgtEl>
                                        <p:attrNameLst>
                                          <p:attrName>ppt_x</p:attrName>
                                        </p:attrNameLst>
                                      </p:cBhvr>
                                      <p:tavLst>
                                        <p:tav tm="0">
                                          <p:val>
                                            <p:strVal val="#ppt_x"/>
                                          </p:val>
                                        </p:tav>
                                        <p:tav tm="100000">
                                          <p:val>
                                            <p:strVal val="#ppt_x"/>
                                          </p:val>
                                        </p:tav>
                                      </p:tavLst>
                                    </p:anim>
                                    <p:anim calcmode="lin" valueType="num">
                                      <p:cBhvr>
                                        <p:cTn id="31" dur="900" decel="100000" fill="hold"/>
                                        <p:tgtEl>
                                          <p:spTgt spid="15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5"/>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5"/>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5"/>
                                        </p:tgtEl>
                                        <p:attrNameLst>
                                          <p:attrName>ppt_y</p:attrName>
                                        </p:attrNameLst>
                                      </p:cBhvr>
                                      <p:tavLst>
                                        <p:tav tm="0">
                                          <p:val>
                                            <p:strVal val="ppt_y"/>
                                          </p:val>
                                        </p:tav>
                                        <p:tav tm="100000">
                                          <p:val>
                                            <p:strVal val="ppt_y"/>
                                          </p:val>
                                        </p:tav>
                                      </p:tavLst>
                                    </p:anim>
                                    <p:anim calcmode="lin" valueType="num">
                                      <p:cBhvr>
                                        <p:cTn id="41" dur="200"/>
                                        <p:tgtEl>
                                          <p:spTgt spid="135"/>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5"/>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5"/>
                                        </p:tgtEl>
                                      </p:cBhvr>
                                    </p:animEffect>
                                    <p:set>
                                      <p:cBhvr>
                                        <p:cTn id="44" dur="1" fill="hold">
                                          <p:stCondLst>
                                            <p:cond delay="199"/>
                                          </p:stCondLst>
                                        </p:cTn>
                                        <p:tgtEl>
                                          <p:spTgt spid="13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3"/>
                                        </p:tgtEl>
                                      </p:cBhvr>
                                    </p:animEffect>
                                    <p:set>
                                      <p:cBhvr>
                                        <p:cTn id="47" dur="1" fill="hold">
                                          <p:stCondLst>
                                            <p:cond delay="299"/>
                                          </p:stCondLst>
                                        </p:cTn>
                                        <p:tgtEl>
                                          <p:spTgt spid="213"/>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2.5E-6 -2.59259E-6 L 0.04983 -2.59259E-6 " pathEditMode="relative" rAng="0" ptsTypes="AA">
                                      <p:cBhvr>
                                        <p:cTn id="49" dur="700" fill="hold"/>
                                        <p:tgtEl>
                                          <p:spTgt spid="153"/>
                                        </p:tgtEl>
                                        <p:attrNameLst>
                                          <p:attrName>ppt_x</p:attrName>
                                          <p:attrName>ppt_y</p:attrName>
                                        </p:attrNameLst>
                                      </p:cBhvr>
                                      <p:rCtr x="2483"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3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6"/>
                                        </p:tgtEl>
                                        <p:attrNameLst>
                                          <p:attrName>ppt_y</p:attrName>
                                        </p:attrNameLst>
                                      </p:cBhvr>
                                      <p:tavLst>
                                        <p:tav tm="0">
                                          <p:val>
                                            <p:strVal val="#ppt_y"/>
                                          </p:val>
                                        </p:tav>
                                        <p:tav tm="100000">
                                          <p:val>
                                            <p:strVal val="#ppt_y"/>
                                          </p:val>
                                        </p:tav>
                                      </p:tavLst>
                                    </p:anim>
                                    <p:anim calcmode="lin" valueType="num">
                                      <p:cBhvr>
                                        <p:cTn id="55" dur="3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4"/>
                                        </p:tgtEl>
                                        <p:attrNameLst>
                                          <p:attrName>style.visibility</p:attrName>
                                        </p:attrNameLst>
                                      </p:cBhvr>
                                      <p:to>
                                        <p:strVal val="visible"/>
                                      </p:to>
                                    </p:set>
                                    <p:animEffect transition="in" filter="fade">
                                      <p:cBhvr>
                                        <p:cTn id="60" dur="300"/>
                                        <p:tgtEl>
                                          <p:spTgt spid="214"/>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6"/>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6"/>
                                        </p:tgtEl>
                                        <p:attrNameLst>
                                          <p:attrName>ppt_y</p:attrName>
                                        </p:attrNameLst>
                                      </p:cBhvr>
                                      <p:tavLst>
                                        <p:tav tm="0">
                                          <p:val>
                                            <p:strVal val="ppt_y"/>
                                          </p:val>
                                        </p:tav>
                                        <p:tav tm="100000">
                                          <p:val>
                                            <p:strVal val="ppt_y"/>
                                          </p:val>
                                        </p:tav>
                                      </p:tavLst>
                                    </p:anim>
                                    <p:anim calcmode="lin" valueType="num">
                                      <p:cBhvr>
                                        <p:cTn id="69" dur="200"/>
                                        <p:tgtEl>
                                          <p:spTgt spid="136"/>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6"/>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6"/>
                                        </p:tgtEl>
                                      </p:cBhvr>
                                    </p:animEffect>
                                    <p:set>
                                      <p:cBhvr>
                                        <p:cTn id="72" dur="1" fill="hold">
                                          <p:stCondLst>
                                            <p:cond delay="199"/>
                                          </p:stCondLst>
                                        </p:cTn>
                                        <p:tgtEl>
                                          <p:spTgt spid="13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4"/>
                                        </p:tgtEl>
                                      </p:cBhvr>
                                    </p:animEffect>
                                    <p:set>
                                      <p:cBhvr>
                                        <p:cTn id="75" dur="1" fill="hold">
                                          <p:stCondLst>
                                            <p:cond delay="299"/>
                                          </p:stCondLst>
                                        </p:cTn>
                                        <p:tgtEl>
                                          <p:spTgt spid="214"/>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3" grpId="0" animBg="1"/>
      <p:bldP spid="213" grpId="1" animBg="1"/>
      <p:bldP spid="214" grpId="0" animBg="1"/>
      <p:bldP spid="214" grpId="1" animBg="1"/>
      <p:bldP spid="153" grpId="0" animBg="1"/>
      <p:bldP spid="153" grpId="1" animBg="1"/>
      <p:bldP spid="153" grpId="2" animBg="1"/>
      <p:bldP spid="135" grpId="0" animBg="1"/>
      <p:bldP spid="135" grpId="1" animBg="1"/>
      <p:bldP spid="135" grpId="2" animBg="1"/>
      <p:bldP spid="136" grpId="0" animBg="1"/>
      <p:bldP spid="136" grpId="1" animBg="1"/>
      <p:bldP spid="13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What is Texture?</a:t>
            </a:r>
            <a:endParaRPr lang="zh-TW" altLang="en-US" dirty="0">
              <a:latin typeface="Times New Roman" panose="02020603050405020304" pitchFamily="18" charset="0"/>
              <a:cs typeface="Times New Roman" panose="02020603050405020304" pitchFamily="18" charset="0"/>
            </a:endParaRPr>
          </a:p>
        </p:txBody>
      </p:sp>
      <p:sp>
        <p:nvSpPr>
          <p:cNvPr id="5" name="內容版面配置區 4"/>
          <p:cNvSpPr>
            <a:spLocks noGrp="1"/>
          </p:cNvSpPr>
          <p:nvPr>
            <p:ph idx="1"/>
          </p:nvPr>
        </p:nvSpPr>
        <p:spPr>
          <a:xfrm>
            <a:off x="2045495" y="1522812"/>
            <a:ext cx="8101135" cy="2074067"/>
          </a:xfrm>
        </p:spPr>
        <p:txBody>
          <a:bodyPr>
            <a:noAutofit/>
          </a:bodyPr>
          <a:lstStyle/>
          <a:p>
            <a:r>
              <a:rPr lang="en-US" altLang="zh-TW" sz="3200" dirty="0" smtClean="0">
                <a:latin typeface="Times New Roman" panose="02020603050405020304" pitchFamily="18" charset="0"/>
                <a:cs typeface="Times New Roman" panose="02020603050405020304" pitchFamily="18" charset="0"/>
              </a:rPr>
              <a:t>An image obeying some statistical properties</a:t>
            </a:r>
          </a:p>
          <a:p>
            <a:endParaRPr lang="en-US" altLang="zh-TW" sz="3200" dirty="0" smtClean="0">
              <a:latin typeface="Times New Roman" panose="02020603050405020304" pitchFamily="18" charset="0"/>
              <a:cs typeface="Times New Roman" panose="02020603050405020304" pitchFamily="18" charset="0"/>
            </a:endParaRPr>
          </a:p>
          <a:p>
            <a:r>
              <a:rPr lang="en-US" altLang="zh-TW" sz="3200" dirty="0" smtClean="0">
                <a:latin typeface="Times New Roman" panose="02020603050405020304" pitchFamily="18" charset="0"/>
                <a:cs typeface="Times New Roman" panose="02020603050405020304" pitchFamily="18" charset="0"/>
              </a:rPr>
              <a:t>Similar structure repeated over and over again</a:t>
            </a:r>
          </a:p>
          <a:p>
            <a:endParaRPr lang="en-US" altLang="zh-TW" sz="3200" dirty="0" smtClean="0">
              <a:latin typeface="Times New Roman" panose="02020603050405020304" pitchFamily="18" charset="0"/>
              <a:cs typeface="Times New Roman" panose="02020603050405020304" pitchFamily="18" charset="0"/>
            </a:endParaRPr>
          </a:p>
          <a:p>
            <a:r>
              <a:rPr lang="en-US" altLang="zh-TW" sz="3200" dirty="0" smtClean="0">
                <a:latin typeface="Times New Roman" panose="02020603050405020304" pitchFamily="18" charset="0"/>
                <a:cs typeface="Times New Roman" panose="02020603050405020304" pitchFamily="18" charset="0"/>
              </a:rPr>
              <a:t>Often has some degree of randomness</a:t>
            </a:r>
            <a:endParaRPr lang="zh-TW" altLang="en-US" sz="3200" dirty="0">
              <a:latin typeface="Times New Roman" panose="02020603050405020304" pitchFamily="18" charset="0"/>
              <a:cs typeface="Times New Roman" panose="02020603050405020304" pitchFamily="18" charset="0"/>
            </a:endParaRPr>
          </a:p>
        </p:txBody>
      </p:sp>
      <p:cxnSp>
        <p:nvCxnSpPr>
          <p:cNvPr id="9" name="直線接點 8"/>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15" name="圖片 14"/>
          <p:cNvPicPr>
            <a:picLocks noChangeAspect="1"/>
          </p:cNvPicPr>
          <p:nvPr/>
        </p:nvPicPr>
        <p:blipFill rotWithShape="1">
          <a:blip r:embed="rId3"/>
          <a:srcRect l="34703" t="1974" r="34956" b="45178"/>
          <a:stretch/>
        </p:blipFill>
        <p:spPr>
          <a:xfrm>
            <a:off x="5352182" y="4297291"/>
            <a:ext cx="2145589" cy="2074068"/>
          </a:xfrm>
          <a:prstGeom prst="rect">
            <a:avLst/>
          </a:prstGeom>
        </p:spPr>
      </p:pic>
      <p:pic>
        <p:nvPicPr>
          <p:cNvPr id="16" name="圖片 15"/>
          <p:cNvPicPr>
            <a:picLocks noChangeAspect="1"/>
          </p:cNvPicPr>
          <p:nvPr/>
        </p:nvPicPr>
        <p:blipFill rotWithShape="1">
          <a:blip r:embed="rId3"/>
          <a:srcRect l="443" t="1822" r="69847" b="44191"/>
          <a:stretch/>
        </p:blipFill>
        <p:spPr>
          <a:xfrm>
            <a:off x="2410483" y="4277051"/>
            <a:ext cx="2077640" cy="2095323"/>
          </a:xfrm>
          <a:prstGeom prst="rect">
            <a:avLst/>
          </a:prstGeom>
        </p:spPr>
      </p:pic>
      <p:pic>
        <p:nvPicPr>
          <p:cNvPr id="10" name="圖片 14"/>
          <p:cNvPicPr>
            <a:picLocks noChangeAspect="1"/>
          </p:cNvPicPr>
          <p:nvPr/>
        </p:nvPicPr>
        <p:blipFill rotWithShape="1">
          <a:blip r:embed="rId3"/>
          <a:srcRect l="48967" t="18325" r="45674" b="72093"/>
          <a:stretch/>
        </p:blipFill>
        <p:spPr>
          <a:xfrm>
            <a:off x="4751526" y="3311791"/>
            <a:ext cx="3252617" cy="3227122"/>
          </a:xfrm>
          <a:prstGeom prst="rect">
            <a:avLst/>
          </a:prstGeom>
        </p:spPr>
      </p:pic>
      <p:grpSp>
        <p:nvGrpSpPr>
          <p:cNvPr id="6" name="Group 5"/>
          <p:cNvGrpSpPr/>
          <p:nvPr/>
        </p:nvGrpSpPr>
        <p:grpSpPr>
          <a:xfrm>
            <a:off x="5224251" y="4098440"/>
            <a:ext cx="2401449" cy="2239080"/>
            <a:chOff x="642498" y="1850917"/>
            <a:chExt cx="2401449" cy="2239080"/>
          </a:xfrm>
        </p:grpSpPr>
        <p:sp>
          <p:nvSpPr>
            <p:cNvPr id="4" name="Oval 3"/>
            <p:cNvSpPr/>
            <p:nvPr/>
          </p:nvSpPr>
          <p:spPr>
            <a:xfrm>
              <a:off x="1335004" y="1850917"/>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138990" y="2032043"/>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231959" y="2765350"/>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583441" y="3278009"/>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1453" y="3145919"/>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42498" y="2390881"/>
              <a:ext cx="811988" cy="811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97595" y="2652715"/>
              <a:ext cx="798286" cy="798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投影片編號版面配置區 6">
            <a:extLst>
              <a:ext uri="{FF2B5EF4-FFF2-40B4-BE49-F238E27FC236}">
                <a16:creationId xmlns:a16="http://schemas.microsoft.com/office/drawing/2014/main" id="{B2FA6598-CBDA-4DF5-8F02-558091B79D67}"/>
              </a:ext>
            </a:extLst>
          </p:cNvPr>
          <p:cNvSpPr>
            <a:spLocks noGrp="1"/>
          </p:cNvSpPr>
          <p:nvPr>
            <p:ph type="sldNum" sz="quarter" idx="12"/>
          </p:nvPr>
        </p:nvSpPr>
        <p:spPr/>
        <p:txBody>
          <a:bodyPr/>
          <a:lstStyle/>
          <a:p>
            <a:r>
              <a:rPr lang="en-US" altLang="zh-TW" dirty="0" smtClean="0"/>
              <a:t>5</a:t>
            </a:r>
            <a:endParaRPr lang="zh-TW" altLang="en-US" dirty="0"/>
          </a:p>
        </p:txBody>
      </p:sp>
      <p:pic>
        <p:nvPicPr>
          <p:cNvPr id="24" name="圖片 23"/>
          <p:cNvPicPr>
            <a:picLocks noChangeAspect="1"/>
          </p:cNvPicPr>
          <p:nvPr/>
        </p:nvPicPr>
        <p:blipFill rotWithShape="1">
          <a:blip r:embed="rId3"/>
          <a:srcRect l="70291" t="2164" b="44988"/>
          <a:stretch/>
        </p:blipFill>
        <p:spPr>
          <a:xfrm>
            <a:off x="8931756" y="4262347"/>
            <a:ext cx="2100888" cy="2074068"/>
          </a:xfrm>
          <a:prstGeom prst="rect">
            <a:avLst/>
          </a:prstGeom>
        </p:spPr>
      </p:pic>
    </p:spTree>
    <p:extLst>
      <p:ext uri="{BB962C8B-B14F-4D97-AF65-F5344CB8AC3E}">
        <p14:creationId xmlns:p14="http://schemas.microsoft.com/office/powerpoint/2010/main" val="407202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2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4.72222E-6 3.33333E-6 L -0.00921 -0.09561 " pathEditMode="relative" rAng="0" ptsTypes="AA">
                                      <p:cBhvr>
                                        <p:cTn id="33" dur="2000" fill="hold"/>
                                        <p:tgtEl>
                                          <p:spTgt spid="6"/>
                                        </p:tgtEl>
                                        <p:attrNameLst>
                                          <p:attrName>ppt_x</p:attrName>
                                          <p:attrName>ppt_y</p:attrName>
                                        </p:attrNameLst>
                                      </p:cBhvr>
                                      <p:rCtr x="-469" y="-4792"/>
                                    </p:animMotion>
                                  </p:childTnLst>
                                </p:cTn>
                              </p:par>
                            </p:childTnLst>
                          </p:cTn>
                        </p:par>
                      </p:childTnLst>
                    </p:cTn>
                  </p:par>
                  <p:par>
                    <p:cTn id="34" fill="hold">
                      <p:stCondLst>
                        <p:cond delay="indefinite"/>
                      </p:stCondLst>
                      <p:childTnLst>
                        <p:par>
                          <p:cTn id="35" fill="hold">
                            <p:stCondLst>
                              <p:cond delay="0"/>
                            </p:stCondLst>
                            <p:childTnLst>
                              <p:par>
                                <p:cTn id="36" presetID="23" presetClass="exit" presetSubtype="32" fill="hold" nodeType="click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set>
                                      <p:cBhvr>
                                        <p:cTn id="39" dur="1" fill="hold">
                                          <p:stCondLst>
                                            <p:cond delay="499"/>
                                          </p:stCondLst>
                                        </p:cTn>
                                        <p:tgtEl>
                                          <p:spTgt spid="6"/>
                                        </p:tgtEl>
                                        <p:attrNameLst>
                                          <p:attrName>style.visibility</p:attrName>
                                        </p:attrNameLst>
                                      </p:cBhvr>
                                      <p:to>
                                        <p:strVal val="hidden"/>
                                      </p:to>
                                    </p:set>
                                  </p:childTnLst>
                                </p:cTn>
                              </p:par>
                              <p:par>
                                <p:cTn id="40" presetID="23" presetClass="exit" presetSubtype="32" fill="hold" nodeType="with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wipe(left)">
                                      <p:cBhvr>
                                        <p:cTn id="51" dur="200"/>
                                        <p:tgtEl>
                                          <p:spTgt spid="5">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066925" y="1656750"/>
            <a:ext cx="8058150" cy="5005592"/>
          </a:xfrm>
        </p:spPr>
        <p:txBody>
          <a:bodyPr numCol="1">
            <a:normAutofit lnSpcReduction="10000"/>
          </a:bodyPr>
          <a:lstStyle/>
          <a:p>
            <a:r>
              <a:rPr lang="en-US" altLang="zh-TW" sz="3200" dirty="0" smtClean="0">
                <a:latin typeface="Times New Roman" panose="02020603050405020304" pitchFamily="18" charset="0"/>
                <a:cs typeface="Times New Roman" panose="02020603050405020304" pitchFamily="18" charset="0"/>
              </a:rPr>
              <a:t>In the digital transform method of texture analysis, the digital image is typically divided into a set of non-overlapping small square sub-images.</a:t>
            </a:r>
          </a:p>
          <a:p>
            <a:endParaRPr lang="en-US" altLang="zh-TW" sz="3200" dirty="0" smtClean="0">
              <a:latin typeface="Times New Roman" panose="02020603050405020304" pitchFamily="18" charset="0"/>
              <a:cs typeface="Times New Roman" panose="02020603050405020304" pitchFamily="18" charset="0"/>
            </a:endParaRPr>
          </a:p>
          <a:p>
            <a:r>
              <a:rPr lang="en-US" altLang="zh-TW" sz="3200" dirty="0" smtClean="0">
                <a:latin typeface="Times New Roman" panose="02020603050405020304" pitchFamily="18" charset="0"/>
                <a:cs typeface="Times New Roman" panose="02020603050405020304" pitchFamily="18" charset="0"/>
              </a:rPr>
              <a:t>The </a:t>
            </a:r>
            <a:r>
              <a:rPr lang="en-US" altLang="zh-TW" sz="3200" dirty="0" smtClean="0">
                <a:latin typeface="Times New Roman" panose="02020603050405020304" pitchFamily="18" charset="0"/>
                <a:cs typeface="Times New Roman" panose="02020603050405020304" pitchFamily="18" charset="0"/>
              </a:rPr>
              <a:t>vectors are </a:t>
            </a:r>
            <a:r>
              <a:rPr lang="en-US" altLang="zh-TW" sz="3200" dirty="0" smtClean="0">
                <a:latin typeface="Times New Roman" panose="02020603050405020304" pitchFamily="18" charset="0"/>
                <a:cs typeface="Times New Roman" panose="02020603050405020304" pitchFamily="18" charset="0"/>
              </a:rPr>
              <a:t>re-expressed in a new coordinate system.</a:t>
            </a:r>
          </a:p>
          <a:p>
            <a:endParaRPr lang="en-US" altLang="zh-TW" sz="3200" dirty="0" smtClean="0">
              <a:latin typeface="Times New Roman" panose="02020603050405020304" pitchFamily="18" charset="0"/>
              <a:cs typeface="Times New Roman" panose="02020603050405020304" pitchFamily="18" charset="0"/>
            </a:endParaRPr>
          </a:p>
          <a:p>
            <a:r>
              <a:rPr lang="en-US" altLang="zh-TW" sz="3200" dirty="0" smtClean="0">
                <a:latin typeface="Times New Roman" panose="02020603050405020304" pitchFamily="18" charset="0"/>
                <a:cs typeface="Times New Roman" panose="02020603050405020304" pitchFamily="18" charset="0"/>
              </a:rPr>
              <a:t>Fourier transform uses the complex sinusoid basic </a:t>
            </a:r>
            <a:r>
              <a:rPr lang="en-US" altLang="zh-TW" sz="3200" dirty="0" smtClean="0">
                <a:latin typeface="Times New Roman" panose="02020603050405020304" pitchFamily="18" charset="0"/>
                <a:cs typeface="Times New Roman" panose="02020603050405020304" pitchFamily="18" charset="0"/>
              </a:rPr>
              <a:t>set. </a:t>
            </a:r>
            <a:r>
              <a:rPr lang="en-US" altLang="zh-TW" sz="3200" dirty="0" err="1" smtClean="0">
                <a:latin typeface="Times New Roman" panose="02020603050405020304" pitchFamily="18" charset="0"/>
                <a:cs typeface="Times New Roman" panose="02020603050405020304" pitchFamily="18" charset="0"/>
              </a:rPr>
              <a:t>Hadamard</a:t>
            </a:r>
            <a:r>
              <a:rPr lang="en-US" altLang="zh-TW" sz="3200" dirty="0" smtClean="0">
                <a:latin typeface="Times New Roman" panose="02020603050405020304" pitchFamily="18" charset="0"/>
                <a:cs typeface="Times New Roman" panose="02020603050405020304" pitchFamily="18" charset="0"/>
              </a:rPr>
              <a:t> transform uses the Walsh function basic set, …..</a:t>
            </a:r>
            <a:endParaRPr lang="en-US" altLang="zh-TW" sz="3200" dirty="0">
              <a:latin typeface="Times New Roman" panose="02020603050405020304" pitchFamily="18" charset="0"/>
              <a:cs typeface="Times New Roman" panose="02020603050405020304" pitchFamily="18" charset="0"/>
            </a:endParaRP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1824943" y="365127"/>
            <a:ext cx="8843058"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5D49D35-CFBB-4071-907F-0AD3BBA7DEE7}"/>
              </a:ext>
            </a:extLst>
          </p:cNvPr>
          <p:cNvSpPr>
            <a:spLocks noGrp="1"/>
          </p:cNvSpPr>
          <p:nvPr>
            <p:ph type="sldNum" sz="quarter" idx="12"/>
          </p:nvPr>
        </p:nvSpPr>
        <p:spPr/>
        <p:txBody>
          <a:bodyPr/>
          <a:lstStyle/>
          <a:p>
            <a:r>
              <a:rPr lang="en-US" altLang="zh-TW" dirty="0" smtClean="0"/>
              <a:t>58</a:t>
            </a:r>
            <a:endParaRPr lang="zh-TW" altLang="en-US" dirty="0"/>
          </a:p>
        </p:txBody>
      </p:sp>
    </p:spTree>
    <p:extLst>
      <p:ext uri="{BB962C8B-B14F-4D97-AF65-F5344CB8AC3E}">
        <p14:creationId xmlns:p14="http://schemas.microsoft.com/office/powerpoint/2010/main" val="23653838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5153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4460343-F724-40B0-9B9D-FF2070B50B7A}"/>
              </a:ext>
            </a:extLst>
          </p:cNvPr>
          <p:cNvSpPr>
            <a:spLocks noGrp="1"/>
          </p:cNvSpPr>
          <p:nvPr>
            <p:ph type="sldNum" sz="quarter" idx="12"/>
          </p:nvPr>
        </p:nvSpPr>
        <p:spPr>
          <a:xfrm>
            <a:off x="8591551" y="6419478"/>
            <a:ext cx="2743200" cy="365125"/>
          </a:xfrm>
        </p:spPr>
        <p:txBody>
          <a:bodyPr/>
          <a:lstStyle/>
          <a:p>
            <a:r>
              <a:rPr lang="en-US" altLang="zh-TW" dirty="0" smtClean="0"/>
              <a:t>60</a:t>
            </a:r>
            <a:endParaRPr lang="zh-TW" altLang="en-US" dirty="0"/>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25" y="1650562"/>
            <a:ext cx="5387340" cy="2316480"/>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0" y="4427855"/>
            <a:ext cx="2727960" cy="2293620"/>
          </a:xfrm>
          <a:prstGeom prst="rect">
            <a:avLst/>
          </a:prstGeom>
        </p:spPr>
      </p:pic>
      <p:pic>
        <p:nvPicPr>
          <p:cNvPr id="6" name="圖片 5"/>
          <p:cNvPicPr>
            <a:picLocks/>
          </p:cNvPicPr>
          <p:nvPr/>
        </p:nvPicPr>
        <p:blipFill>
          <a:blip r:embed="rId5">
            <a:extLst>
              <a:ext uri="{28A0092B-C50C-407E-A947-70E740481C1C}">
                <a14:useLocalDpi xmlns:a14="http://schemas.microsoft.com/office/drawing/2010/main" val="0"/>
              </a:ext>
            </a:extLst>
          </a:blip>
          <a:stretch>
            <a:fillRect/>
          </a:stretch>
        </p:blipFill>
        <p:spPr>
          <a:xfrm>
            <a:off x="323850" y="1650562"/>
            <a:ext cx="2727960" cy="2293200"/>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0324" y="4102998"/>
            <a:ext cx="5387341" cy="2316480"/>
          </a:xfrm>
          <a:prstGeom prst="rect">
            <a:avLst/>
          </a:prstGeom>
        </p:spPr>
      </p:pic>
      <p:pic>
        <p:nvPicPr>
          <p:cNvPr id="10" name="圖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2072" y="4427855"/>
            <a:ext cx="2727960" cy="2293620"/>
          </a:xfrm>
          <a:prstGeom prst="rect">
            <a:avLst/>
          </a:prstGeom>
        </p:spPr>
      </p:pic>
      <p:pic>
        <p:nvPicPr>
          <p:cNvPr id="11" name="圖片 10"/>
          <p:cNvPicPr>
            <a:picLocks/>
          </p:cNvPicPr>
          <p:nvPr/>
        </p:nvPicPr>
        <p:blipFill>
          <a:blip r:embed="rId8">
            <a:extLst>
              <a:ext uri="{28A0092B-C50C-407E-A947-70E740481C1C}">
                <a14:useLocalDpi xmlns:a14="http://schemas.microsoft.com/office/drawing/2010/main" val="0"/>
              </a:ext>
            </a:extLst>
          </a:blip>
          <a:stretch>
            <a:fillRect/>
          </a:stretch>
        </p:blipFill>
        <p:spPr>
          <a:xfrm>
            <a:off x="3245882" y="1624724"/>
            <a:ext cx="2710800" cy="2319037"/>
          </a:xfrm>
          <a:prstGeom prst="rect">
            <a:avLst/>
          </a:prstGeom>
        </p:spPr>
      </p:pic>
      <p:sp>
        <p:nvSpPr>
          <p:cNvPr id="13" name="矩形 12"/>
          <p:cNvSpPr/>
          <p:nvPr/>
        </p:nvSpPr>
        <p:spPr>
          <a:xfrm>
            <a:off x="6410324" y="4125858"/>
            <a:ext cx="2733676" cy="2316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3242072" y="1627282"/>
            <a:ext cx="2714610" cy="23164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3255422" y="4427855"/>
            <a:ext cx="2714610" cy="229362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9113528" y="4125858"/>
            <a:ext cx="2684137" cy="229362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1320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5153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rotWithShape="1">
          <a:blip r:embed="rId3"/>
          <a:srcRect l="1536" t="3995" r="68088" b="51797"/>
          <a:stretch/>
        </p:blipFill>
        <p:spPr>
          <a:xfrm>
            <a:off x="6812019" y="1536816"/>
            <a:ext cx="1616149" cy="1664623"/>
          </a:xfrm>
          <a:prstGeom prst="rect">
            <a:avLst/>
          </a:prstGeom>
        </p:spPr>
      </p:pic>
      <p:pic>
        <p:nvPicPr>
          <p:cNvPr id="10" name="圖片 9"/>
          <p:cNvPicPr>
            <a:picLocks noChangeAspect="1"/>
          </p:cNvPicPr>
          <p:nvPr/>
        </p:nvPicPr>
        <p:blipFill rotWithShape="1">
          <a:blip r:embed="rId3"/>
          <a:srcRect l="34696" t="3995" r="35127" b="51974"/>
          <a:stretch/>
        </p:blipFill>
        <p:spPr>
          <a:xfrm>
            <a:off x="6822651" y="3318892"/>
            <a:ext cx="1605516" cy="1657985"/>
          </a:xfrm>
          <a:prstGeom prst="rect">
            <a:avLst/>
          </a:prstGeom>
        </p:spPr>
      </p:pic>
      <p:pic>
        <p:nvPicPr>
          <p:cNvPr id="11" name="圖片 10"/>
          <p:cNvPicPr>
            <a:picLocks noChangeAspect="1"/>
          </p:cNvPicPr>
          <p:nvPr/>
        </p:nvPicPr>
        <p:blipFill rotWithShape="1">
          <a:blip r:embed="rId3"/>
          <a:srcRect l="67404" t="3996" r="1702" b="52162"/>
          <a:stretch/>
        </p:blipFill>
        <p:spPr>
          <a:xfrm>
            <a:off x="6812019" y="5115349"/>
            <a:ext cx="1643743" cy="1650840"/>
          </a:xfrm>
          <a:prstGeom prst="rect">
            <a:avLst/>
          </a:prstGeom>
        </p:spPr>
      </p:pic>
      <p:pic>
        <p:nvPicPr>
          <p:cNvPr id="12" name="圖片 11"/>
          <p:cNvPicPr>
            <a:picLocks noChangeAspect="1"/>
          </p:cNvPicPr>
          <p:nvPr/>
        </p:nvPicPr>
        <p:blipFill rotWithShape="1">
          <a:blip r:embed="rId3"/>
          <a:srcRect l="1536" t="52599" r="68088" b="3953"/>
          <a:stretch/>
        </p:blipFill>
        <p:spPr>
          <a:xfrm>
            <a:off x="8481746" y="1565392"/>
            <a:ext cx="1616149" cy="1636047"/>
          </a:xfrm>
          <a:prstGeom prst="rect">
            <a:avLst/>
          </a:prstGeom>
        </p:spPr>
      </p:pic>
      <p:pic>
        <p:nvPicPr>
          <p:cNvPr id="13" name="圖片 12"/>
          <p:cNvPicPr>
            <a:picLocks noChangeAspect="1"/>
          </p:cNvPicPr>
          <p:nvPr/>
        </p:nvPicPr>
        <p:blipFill rotWithShape="1">
          <a:blip r:embed="rId3"/>
          <a:srcRect l="34696" t="52449" r="35127" b="3953"/>
          <a:stretch/>
        </p:blipFill>
        <p:spPr>
          <a:xfrm>
            <a:off x="8481745" y="3327057"/>
            <a:ext cx="1605516" cy="1641652"/>
          </a:xfrm>
          <a:prstGeom prst="rect">
            <a:avLst/>
          </a:prstGeom>
        </p:spPr>
      </p:pic>
      <p:pic>
        <p:nvPicPr>
          <p:cNvPr id="15" name="圖片 14"/>
          <p:cNvPicPr>
            <a:picLocks noChangeAspect="1"/>
          </p:cNvPicPr>
          <p:nvPr/>
        </p:nvPicPr>
        <p:blipFill rotWithShape="1">
          <a:blip r:embed="rId3"/>
          <a:srcRect l="67404" t="51979" r="1702" b="4194"/>
          <a:stretch/>
        </p:blipFill>
        <p:spPr>
          <a:xfrm>
            <a:off x="8481746" y="5104840"/>
            <a:ext cx="1643743" cy="1650265"/>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47" y="1536815"/>
            <a:ext cx="1663200" cy="1663200"/>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374" y="1536815"/>
            <a:ext cx="1663200" cy="1663200"/>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6558" y="3319902"/>
            <a:ext cx="1663200" cy="1663200"/>
          </a:xfrm>
          <a:prstGeom prst="rect">
            <a:avLst/>
          </a:prstGeom>
        </p:spPr>
      </p:pic>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3374" y="3319902"/>
            <a:ext cx="1663200" cy="1663200"/>
          </a:xfrm>
          <a:prstGeom prst="rect">
            <a:avLst/>
          </a:prstGeom>
        </p:spPr>
      </p:pic>
      <p:pic>
        <p:nvPicPr>
          <p:cNvPr id="17" name="圖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374" y="5102989"/>
            <a:ext cx="1663200" cy="1663200"/>
          </a:xfrm>
          <a:prstGeom prst="rect">
            <a:avLst/>
          </a:prstGeom>
        </p:spPr>
      </p:pic>
      <p:pic>
        <p:nvPicPr>
          <p:cNvPr id="18" name="圖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6558" y="5102989"/>
            <a:ext cx="1663200" cy="1663200"/>
          </a:xfrm>
          <a:prstGeom prst="rect">
            <a:avLst/>
          </a:prstGeom>
        </p:spPr>
      </p:pic>
      <p:sp>
        <p:nvSpPr>
          <p:cNvPr id="2" name="投影片編號版面配置區 1">
            <a:extLst>
              <a:ext uri="{FF2B5EF4-FFF2-40B4-BE49-F238E27FC236}">
                <a16:creationId xmlns:a16="http://schemas.microsoft.com/office/drawing/2014/main" id="{44460343-F724-40B0-9B9D-FF2070B50B7A}"/>
              </a:ext>
            </a:extLst>
          </p:cNvPr>
          <p:cNvSpPr>
            <a:spLocks noGrp="1"/>
          </p:cNvSpPr>
          <p:nvPr>
            <p:ph type="sldNum" sz="quarter" idx="12"/>
          </p:nvPr>
        </p:nvSpPr>
        <p:spPr/>
        <p:txBody>
          <a:bodyPr/>
          <a:lstStyle/>
          <a:p>
            <a:r>
              <a:rPr lang="en-US" altLang="zh-TW" dirty="0" smtClean="0"/>
              <a:t>60</a:t>
            </a:r>
            <a:endParaRPr lang="zh-TW" altLang="en-US" dirty="0"/>
          </a:p>
        </p:txBody>
      </p:sp>
    </p:spTree>
    <p:extLst>
      <p:ext uri="{BB962C8B-B14F-4D97-AF65-F5344CB8AC3E}">
        <p14:creationId xmlns:p14="http://schemas.microsoft.com/office/powerpoint/2010/main" val="16168272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515351"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4460343-F724-40B0-9B9D-FF2070B50B7A}"/>
              </a:ext>
            </a:extLst>
          </p:cNvPr>
          <p:cNvSpPr>
            <a:spLocks noGrp="1"/>
          </p:cNvSpPr>
          <p:nvPr>
            <p:ph type="sldNum" sz="quarter" idx="12"/>
          </p:nvPr>
        </p:nvSpPr>
        <p:spPr>
          <a:xfrm>
            <a:off x="8591551" y="6419478"/>
            <a:ext cx="2743200" cy="365125"/>
          </a:xfrm>
        </p:spPr>
        <p:txBody>
          <a:bodyPr/>
          <a:lstStyle/>
          <a:p>
            <a:r>
              <a:rPr lang="en-US" altLang="zh-TW" dirty="0" smtClean="0"/>
              <a:t>60</a:t>
            </a:r>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944" y="3221355"/>
            <a:ext cx="2727960" cy="2293620"/>
          </a:xfrm>
          <a:prstGeom prst="rect">
            <a:avLst/>
          </a:prstGeom>
        </p:spPr>
      </p:pic>
      <p:pic>
        <p:nvPicPr>
          <p:cNvPr id="6" name="圖片 5"/>
          <p:cNvPicPr>
            <a:picLocks/>
          </p:cNvPicPr>
          <p:nvPr/>
        </p:nvPicPr>
        <p:blipFill>
          <a:blip r:embed="rId4">
            <a:extLst>
              <a:ext uri="{28A0092B-C50C-407E-A947-70E740481C1C}">
                <a14:useLocalDpi xmlns:a14="http://schemas.microsoft.com/office/drawing/2010/main" val="0"/>
              </a:ext>
            </a:extLst>
          </a:blip>
          <a:stretch>
            <a:fillRect/>
          </a:stretch>
        </p:blipFill>
        <p:spPr>
          <a:xfrm>
            <a:off x="222250" y="3221775"/>
            <a:ext cx="2727960" cy="2293200"/>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5166" y="3221355"/>
            <a:ext cx="2727960" cy="2293620"/>
          </a:xfrm>
          <a:prstGeom prst="rect">
            <a:avLst/>
          </a:prstGeom>
        </p:spPr>
      </p:pic>
      <p:pic>
        <p:nvPicPr>
          <p:cNvPr id="11" name="圖片 10"/>
          <p:cNvPicPr>
            <a:picLocks/>
          </p:cNvPicPr>
          <p:nvPr/>
        </p:nvPicPr>
        <p:blipFill>
          <a:blip r:embed="rId6">
            <a:extLst>
              <a:ext uri="{28A0092B-C50C-407E-A947-70E740481C1C}">
                <a14:useLocalDpi xmlns:a14="http://schemas.microsoft.com/office/drawing/2010/main" val="0"/>
              </a:ext>
            </a:extLst>
          </a:blip>
          <a:stretch>
            <a:fillRect/>
          </a:stretch>
        </p:blipFill>
        <p:spPr>
          <a:xfrm>
            <a:off x="3144282" y="3195937"/>
            <a:ext cx="2710800" cy="2319037"/>
          </a:xfrm>
          <a:prstGeom prst="rect">
            <a:avLst/>
          </a:prstGeom>
        </p:spPr>
      </p:pic>
      <p:sp>
        <p:nvSpPr>
          <p:cNvPr id="5" name="橢圓 4"/>
          <p:cNvSpPr/>
          <p:nvPr/>
        </p:nvSpPr>
        <p:spPr>
          <a:xfrm>
            <a:off x="4372682" y="4247515"/>
            <a:ext cx="254000" cy="241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p:cNvSpPr/>
          <p:nvPr/>
        </p:nvSpPr>
        <p:spPr>
          <a:xfrm>
            <a:off x="10302146" y="4247515"/>
            <a:ext cx="254000" cy="2413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a:off x="4626682" y="3695700"/>
            <a:ext cx="0" cy="551815"/>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10668001" y="4089400"/>
            <a:ext cx="0" cy="266055"/>
          </a:xfrm>
          <a:prstGeom prst="straightConnector1">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1776694" y="2269113"/>
            <a:ext cx="2347032" cy="523220"/>
          </a:xfrm>
          <a:prstGeom prst="rect">
            <a:avLst/>
          </a:prstGeom>
          <a:noFill/>
        </p:spPr>
        <p:txBody>
          <a:bodyPr wrap="square" rtlCol="0">
            <a:spAutoFit/>
          </a:bodyPr>
          <a:lstStyle/>
          <a:p>
            <a:pPr algn="ctr"/>
            <a:r>
              <a:rPr lang="en-US" altLang="zh-TW" sz="2800" dirty="0" smtClean="0">
                <a:latin typeface="Times New Roman" panose="02020603050405020304" pitchFamily="18" charset="0"/>
                <a:cs typeface="Times New Roman" panose="02020603050405020304" pitchFamily="18" charset="0"/>
              </a:rPr>
              <a:t>Fine Texture</a:t>
            </a:r>
            <a:endParaRPr lang="zh-TW" altLang="en-US" sz="2800" dirty="0">
              <a:latin typeface="Times New Roman" panose="02020603050405020304" pitchFamily="18" charset="0"/>
              <a:cs typeface="Times New Roman" panose="02020603050405020304" pitchFamily="18" charset="0"/>
            </a:endParaRPr>
          </a:p>
        </p:txBody>
      </p:sp>
      <p:sp>
        <p:nvSpPr>
          <p:cNvPr id="25" name="文字方塊 24"/>
          <p:cNvSpPr txBox="1"/>
          <p:nvPr/>
        </p:nvSpPr>
        <p:spPr>
          <a:xfrm>
            <a:off x="7891650" y="2289788"/>
            <a:ext cx="2347032" cy="523220"/>
          </a:xfrm>
          <a:prstGeom prst="rect">
            <a:avLst/>
          </a:prstGeom>
          <a:noFill/>
        </p:spPr>
        <p:txBody>
          <a:bodyPr wrap="square" rtlCol="0">
            <a:spAutoFit/>
          </a:bodyPr>
          <a:lstStyle/>
          <a:p>
            <a:r>
              <a:rPr lang="en-US" altLang="zh-TW" sz="2800" dirty="0" smtClean="0">
                <a:latin typeface="Times New Roman" panose="02020603050405020304" pitchFamily="18" charset="0"/>
                <a:cs typeface="Times New Roman" panose="02020603050405020304" pitchFamily="18" charset="0"/>
              </a:rPr>
              <a:t>Coarse Texture</a:t>
            </a:r>
            <a:endParaRPr lang="zh-TW" altLang="en-US" sz="2800" dirty="0">
              <a:latin typeface="Times New Roman" panose="02020603050405020304" pitchFamily="18" charset="0"/>
              <a:cs typeface="Times New Roman" panose="02020603050405020304" pitchFamily="18" charset="0"/>
            </a:endParaRPr>
          </a:p>
        </p:txBody>
      </p:sp>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0692" y="3190673"/>
            <a:ext cx="2707768" cy="2324301"/>
          </a:xfrm>
          <a:prstGeom prst="rect">
            <a:avLst/>
          </a:prstGeom>
        </p:spPr>
      </p:pic>
      <p:pic>
        <p:nvPicPr>
          <p:cNvPr id="23" name="圖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5166" y="3215240"/>
            <a:ext cx="2727960" cy="2299734"/>
          </a:xfrm>
          <a:prstGeom prst="rect">
            <a:avLst/>
          </a:prstGeom>
        </p:spPr>
      </p:pic>
    </p:spTree>
    <p:extLst>
      <p:ext uri="{BB962C8B-B14F-4D97-AF65-F5344CB8AC3E}">
        <p14:creationId xmlns:p14="http://schemas.microsoft.com/office/powerpoint/2010/main" val="207038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15"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2806302"/>
          </a:xfrm>
        </p:spPr>
        <p:txBody>
          <a:bodyPr numCol="1">
            <a:normAutofit/>
          </a:bodyPr>
          <a:lstStyle/>
          <a:p>
            <a:r>
              <a:rPr lang="en-US" altLang="zh-CN" sz="3200" b="1" dirty="0">
                <a:latin typeface="Times New Roman" panose="02020603050405020304" pitchFamily="18" charset="0"/>
                <a:cs typeface="Times New Roman" panose="02020603050405020304" pitchFamily="18" charset="0"/>
              </a:rPr>
              <a:t>Key points: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The basis vectors of the new coordinate system have an interpretation that relates to spatial frequency or sequence.</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Since frequency is a close relative of texture, such transformations can be useful.</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49" y="365127"/>
            <a:ext cx="8665822"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6578782-0E4C-4CA3-860D-C3EFDE49B495}"/>
              </a:ext>
            </a:extLst>
          </p:cNvPr>
          <p:cNvSpPr>
            <a:spLocks noGrp="1"/>
          </p:cNvSpPr>
          <p:nvPr>
            <p:ph type="sldNum" sz="quarter" idx="12"/>
          </p:nvPr>
        </p:nvSpPr>
        <p:spPr/>
        <p:txBody>
          <a:bodyPr/>
          <a:lstStyle/>
          <a:p>
            <a:r>
              <a:rPr lang="en-US" altLang="zh-TW" dirty="0" smtClean="0"/>
              <a:t>59</a:t>
            </a:r>
            <a:endParaRPr lang="zh-TW" altLang="en-US" dirty="0"/>
          </a:p>
        </p:txBody>
      </p:sp>
    </p:spTree>
    <p:extLst>
      <p:ext uri="{BB962C8B-B14F-4D97-AF65-F5344CB8AC3E}">
        <p14:creationId xmlns:p14="http://schemas.microsoft.com/office/powerpoint/2010/main" val="24806805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49" y="365127"/>
            <a:ext cx="8908890"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內容版面配置區 1"/>
          <p:cNvSpPr>
            <a:spLocks noGrp="1"/>
          </p:cNvSpPr>
          <p:nvPr>
            <p:ph idx="1"/>
          </p:nvPr>
        </p:nvSpPr>
        <p:spPr>
          <a:xfrm>
            <a:off x="2152650" y="2269115"/>
            <a:ext cx="7886700" cy="1725649"/>
          </a:xfrm>
        </p:spPr>
        <p:txBody>
          <a:bodyPr>
            <a:normAutofit/>
          </a:bodyPr>
          <a:lstStyle/>
          <a:p>
            <a:r>
              <a:rPr lang="en-US" altLang="zh-TW" sz="3200" dirty="0">
                <a:latin typeface="Times New Roman" panose="02020603050405020304" pitchFamily="18" charset="0"/>
                <a:cs typeface="Times New Roman" panose="02020603050405020304" pitchFamily="18" charset="0"/>
                <a:sym typeface="Wingdings" panose="05000000000000000000" pitchFamily="2" charset="2"/>
              </a:rPr>
              <a:t>High frequency power  fine texture</a:t>
            </a:r>
          </a:p>
          <a:p>
            <a:endParaRPr lang="en-US" altLang="zh-TW" sz="3200" dirty="0">
              <a:latin typeface="Times New Roman" panose="02020603050405020304" pitchFamily="18" charset="0"/>
              <a:cs typeface="Times New Roman" panose="02020603050405020304" pitchFamily="18" charset="0"/>
              <a:sym typeface="Wingdings" panose="05000000000000000000" pitchFamily="2" charset="2"/>
            </a:endParaRPr>
          </a:p>
          <a:p>
            <a:r>
              <a:rPr lang="en-US" altLang="zh-TW" sz="3200" dirty="0">
                <a:latin typeface="Times New Roman" panose="02020603050405020304" pitchFamily="18" charset="0"/>
                <a:cs typeface="Times New Roman" panose="02020603050405020304" pitchFamily="18" charset="0"/>
                <a:sym typeface="Wingdings" panose="05000000000000000000" pitchFamily="2" charset="2"/>
              </a:rPr>
              <a:t>Directionality  directional texture</a:t>
            </a:r>
            <a:endParaRPr lang="zh-TW" altLang="en-US" sz="3200"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42B5D3BD-56CF-4300-B194-65F744967F45}"/>
              </a:ext>
            </a:extLst>
          </p:cNvPr>
          <p:cNvSpPr>
            <a:spLocks noGrp="1"/>
          </p:cNvSpPr>
          <p:nvPr>
            <p:ph type="sldNum" sz="quarter" idx="12"/>
          </p:nvPr>
        </p:nvSpPr>
        <p:spPr/>
        <p:txBody>
          <a:bodyPr/>
          <a:lstStyle/>
          <a:p>
            <a:r>
              <a:rPr lang="en-US" altLang="zh-TW" dirty="0" smtClean="0"/>
              <a:t>61</a:t>
            </a:r>
            <a:endParaRPr lang="zh-TW" altLang="en-US" dirty="0"/>
          </a:p>
        </p:txBody>
      </p:sp>
    </p:spTree>
    <p:extLst>
      <p:ext uri="{BB962C8B-B14F-4D97-AF65-F5344CB8AC3E}">
        <p14:creationId xmlns:p14="http://schemas.microsoft.com/office/powerpoint/2010/main" val="37211737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500559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In general, features based on Fourier power spectra perform more poorly than</a:t>
            </a:r>
            <a:r>
              <a:rPr lang="en-US" altLang="zh-TW" sz="3200" dirty="0">
                <a:solidFill>
                  <a:schemeClr val="accent2">
                    <a:lumMod val="50000"/>
                  </a:schemeClr>
                </a:solidFill>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features based on:</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second-order gray level co-occurrence statistics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first-order statistics of spatial gray level differences</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353305" cy="1325563"/>
          </a:xfrm>
        </p:spPr>
        <p:txBody>
          <a:bodyPr>
            <a:normAutofit/>
          </a:bodyPr>
          <a:lstStyle/>
          <a:p>
            <a:r>
              <a:rPr lang="en-US" altLang="zh-TW" sz="3600" dirty="0">
                <a:latin typeface="Times New Roman" panose="02020603050405020304" pitchFamily="18" charset="0"/>
                <a:cs typeface="Times New Roman" panose="02020603050405020304" pitchFamily="18" charset="0"/>
              </a:rPr>
              <a:t>Digital Transform Methods and Texture</a:t>
            </a:r>
            <a:endParaRPr lang="zh-TW" altLang="en-US" sz="36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53AED6A-6741-46CA-AF47-377D73262093}"/>
              </a:ext>
            </a:extLst>
          </p:cNvPr>
          <p:cNvSpPr>
            <a:spLocks noGrp="1"/>
          </p:cNvSpPr>
          <p:nvPr>
            <p:ph type="sldNum" sz="quarter" idx="12"/>
          </p:nvPr>
        </p:nvSpPr>
        <p:spPr/>
        <p:txBody>
          <a:bodyPr/>
          <a:lstStyle/>
          <a:p>
            <a:r>
              <a:rPr lang="en-US" altLang="zh-TW" dirty="0" smtClean="0"/>
              <a:t>62</a:t>
            </a:r>
            <a:endParaRPr lang="zh-TW" altLang="en-US" dirty="0"/>
          </a:p>
        </p:txBody>
      </p:sp>
    </p:spTree>
    <p:extLst>
      <p:ext uri="{BB962C8B-B14F-4D97-AF65-F5344CB8AC3E}">
        <p14:creationId xmlns:p14="http://schemas.microsoft.com/office/powerpoint/2010/main" val="22338222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54955"/>
            <a:ext cx="8341730" cy="4845565"/>
          </a:xfrm>
        </p:spPr>
        <p:txBody>
          <a:bodyPr>
            <a:normAutofit/>
          </a:bodyPr>
          <a:lstStyle/>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r>
              <a:rPr lang="en-US" altLang="zh-TW" sz="4800" dirty="0" smtClean="0">
                <a:latin typeface="Times New Roman" panose="02020603050405020304" pitchFamily="18" charset="0"/>
                <a:cs typeface="Times New Roman" panose="02020603050405020304" pitchFamily="18" charset="0"/>
              </a:rPr>
              <a:t>Fun Time</a:t>
            </a:r>
            <a:endParaRPr lang="en-US" altLang="zh-TW" sz="48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smtClean="0"/>
              <a:t>47</a:t>
            </a:r>
            <a:endParaRPr lang="zh-TW" altLang="en-US" dirty="0"/>
          </a:p>
        </p:txBody>
      </p:sp>
    </p:spTree>
    <p:extLst>
      <p:ext uri="{BB962C8B-B14F-4D97-AF65-F5344CB8AC3E}">
        <p14:creationId xmlns:p14="http://schemas.microsoft.com/office/powerpoint/2010/main" val="39145953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4" name="橢圓 213"/>
          <p:cNvSpPr/>
          <p:nvPr/>
        </p:nvSpPr>
        <p:spPr>
          <a:xfrm>
            <a:off x="3941138" y="259975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 name="橢圓 214"/>
          <p:cNvSpPr/>
          <p:nvPr/>
        </p:nvSpPr>
        <p:spPr>
          <a:xfrm>
            <a:off x="4384415" y="259975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389616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6" name="圓角矩形圖說文字 135"/>
          <p:cNvSpPr/>
          <p:nvPr/>
        </p:nvSpPr>
        <p:spPr>
          <a:xfrm>
            <a:off x="3561599" y="2033708"/>
            <a:ext cx="2593635"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Digital Transform Method</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7" name="圓角矩形圖說文字 136"/>
          <p:cNvSpPr/>
          <p:nvPr/>
        </p:nvSpPr>
        <p:spPr>
          <a:xfrm>
            <a:off x="4152260" y="2035552"/>
            <a:ext cx="169157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Energy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2C89D24B-8788-435E-9809-3ED44B397DCD}"/>
              </a:ext>
            </a:extLst>
          </p:cNvPr>
          <p:cNvSpPr>
            <a:spLocks noGrp="1"/>
          </p:cNvSpPr>
          <p:nvPr>
            <p:ph type="sldNum" sz="quarter" idx="12"/>
          </p:nvPr>
        </p:nvSpPr>
        <p:spPr/>
        <p:txBody>
          <a:bodyPr/>
          <a:lstStyle/>
          <a:p>
            <a:r>
              <a:rPr lang="en-US" altLang="zh-TW" dirty="0" smtClean="0"/>
              <a:t>63</a:t>
            </a:r>
            <a:endParaRPr lang="zh-TW" altLang="en-US" dirty="0"/>
          </a:p>
        </p:txBody>
      </p:sp>
    </p:spTree>
    <p:extLst>
      <p:ext uri="{BB962C8B-B14F-4D97-AF65-F5344CB8AC3E}">
        <p14:creationId xmlns:p14="http://schemas.microsoft.com/office/powerpoint/2010/main" val="72900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p:cTn id="25" dur="300" fill="hold"/>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6"/>
                                        </p:tgtEl>
                                        <p:attrNameLst>
                                          <p:attrName>ppt_y</p:attrName>
                                        </p:attrNameLst>
                                      </p:cBhvr>
                                      <p:tavLst>
                                        <p:tav tm="0">
                                          <p:val>
                                            <p:strVal val="#ppt_y"/>
                                          </p:val>
                                        </p:tav>
                                        <p:tav tm="100000">
                                          <p:val>
                                            <p:strVal val="#ppt_y"/>
                                          </p:val>
                                        </p:tav>
                                      </p:tavLst>
                                    </p:anim>
                                    <p:anim calcmode="lin" valueType="num">
                                      <p:cBhvr>
                                        <p:cTn id="27" dur="300" fill="hold"/>
                                        <p:tgtEl>
                                          <p:spTgt spid="136"/>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4"/>
                                        </p:tgtEl>
                                        <p:attrNameLst>
                                          <p:attrName>style.visibility</p:attrName>
                                        </p:attrNameLst>
                                      </p:cBhvr>
                                      <p:to>
                                        <p:strVal val="visible"/>
                                      </p:to>
                                    </p:set>
                                    <p:animEffect transition="in" filter="fade">
                                      <p:cBhvr>
                                        <p:cTn id="32" dur="300"/>
                                        <p:tgtEl>
                                          <p:spTgt spid="214"/>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6"/>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6"/>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6"/>
                                        </p:tgtEl>
                                        <p:attrNameLst>
                                          <p:attrName>ppt_y</p:attrName>
                                        </p:attrNameLst>
                                      </p:cBhvr>
                                      <p:tavLst>
                                        <p:tav tm="0">
                                          <p:val>
                                            <p:strVal val="ppt_y"/>
                                          </p:val>
                                        </p:tav>
                                        <p:tav tm="100000">
                                          <p:val>
                                            <p:strVal val="ppt_y"/>
                                          </p:val>
                                        </p:tav>
                                      </p:tavLst>
                                    </p:anim>
                                    <p:anim calcmode="lin" valueType="num">
                                      <p:cBhvr>
                                        <p:cTn id="41" dur="200"/>
                                        <p:tgtEl>
                                          <p:spTgt spid="136"/>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6"/>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6"/>
                                        </p:tgtEl>
                                      </p:cBhvr>
                                    </p:animEffect>
                                    <p:set>
                                      <p:cBhvr>
                                        <p:cTn id="44" dur="1" fill="hold">
                                          <p:stCondLst>
                                            <p:cond delay="199"/>
                                          </p:stCondLst>
                                        </p:cTn>
                                        <p:tgtEl>
                                          <p:spTgt spid="13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4"/>
                                        </p:tgtEl>
                                      </p:cBhvr>
                                    </p:animEffect>
                                    <p:set>
                                      <p:cBhvr>
                                        <p:cTn id="47" dur="1" fill="hold">
                                          <p:stCondLst>
                                            <p:cond delay="299"/>
                                          </p:stCondLst>
                                        </p:cTn>
                                        <p:tgtEl>
                                          <p:spTgt spid="214"/>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4.72222E-6 -2.59259E-6 L 0.04878 -2.59259E-6 " pathEditMode="relative" rAng="0" ptsTypes="AA">
                                      <p:cBhvr>
                                        <p:cTn id="49" dur="700" fill="hold"/>
                                        <p:tgtEl>
                                          <p:spTgt spid="153"/>
                                        </p:tgtEl>
                                        <p:attrNameLst>
                                          <p:attrName>ppt_x</p:attrName>
                                          <p:attrName>ppt_y</p:attrName>
                                        </p:attrNameLst>
                                      </p:cBhvr>
                                      <p:rCtr x="2431"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7"/>
                                        </p:tgtEl>
                                        <p:attrNameLst>
                                          <p:attrName>style.visibility</p:attrName>
                                        </p:attrNameLst>
                                      </p:cBhvr>
                                      <p:to>
                                        <p:strVal val="visible"/>
                                      </p:to>
                                    </p:set>
                                    <p:anim calcmode="lin" valueType="num">
                                      <p:cBhvr>
                                        <p:cTn id="53" dur="300" fill="hold"/>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7"/>
                                        </p:tgtEl>
                                        <p:attrNameLst>
                                          <p:attrName>ppt_y</p:attrName>
                                        </p:attrNameLst>
                                      </p:cBhvr>
                                      <p:tavLst>
                                        <p:tav tm="0">
                                          <p:val>
                                            <p:strVal val="#ppt_y"/>
                                          </p:val>
                                        </p:tav>
                                        <p:tav tm="100000">
                                          <p:val>
                                            <p:strVal val="#ppt_y"/>
                                          </p:val>
                                        </p:tav>
                                      </p:tavLst>
                                    </p:anim>
                                    <p:anim calcmode="lin" valueType="num">
                                      <p:cBhvr>
                                        <p:cTn id="55" dur="300" fill="hold"/>
                                        <p:tgtEl>
                                          <p:spTgt spid="137"/>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7"/>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5"/>
                                        </p:tgtEl>
                                        <p:attrNameLst>
                                          <p:attrName>style.visibility</p:attrName>
                                        </p:attrNameLst>
                                      </p:cBhvr>
                                      <p:to>
                                        <p:strVal val="visible"/>
                                      </p:to>
                                    </p:set>
                                    <p:animEffect transition="in" filter="fade">
                                      <p:cBhvr>
                                        <p:cTn id="60" dur="300"/>
                                        <p:tgtEl>
                                          <p:spTgt spid="215"/>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7"/>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7"/>
                                        </p:tgtEl>
                                        <p:attrNameLst>
                                          <p:attrName>ppt_y</p:attrName>
                                        </p:attrNameLst>
                                      </p:cBhvr>
                                      <p:tavLst>
                                        <p:tav tm="0">
                                          <p:val>
                                            <p:strVal val="ppt_y"/>
                                          </p:val>
                                        </p:tav>
                                        <p:tav tm="100000">
                                          <p:val>
                                            <p:strVal val="ppt_y"/>
                                          </p:val>
                                        </p:tav>
                                      </p:tavLst>
                                    </p:anim>
                                    <p:anim calcmode="lin" valueType="num">
                                      <p:cBhvr>
                                        <p:cTn id="69" dur="200"/>
                                        <p:tgtEl>
                                          <p:spTgt spid="137"/>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7"/>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7"/>
                                        </p:tgtEl>
                                      </p:cBhvr>
                                    </p:animEffect>
                                    <p:set>
                                      <p:cBhvr>
                                        <p:cTn id="72" dur="1" fill="hold">
                                          <p:stCondLst>
                                            <p:cond delay="199"/>
                                          </p:stCondLst>
                                        </p:cTn>
                                        <p:tgtEl>
                                          <p:spTgt spid="13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5"/>
                                        </p:tgtEl>
                                      </p:cBhvr>
                                    </p:animEffect>
                                    <p:set>
                                      <p:cBhvr>
                                        <p:cTn id="75" dur="1" fill="hold">
                                          <p:stCondLst>
                                            <p:cond delay="299"/>
                                          </p:stCondLst>
                                        </p:cTn>
                                        <p:tgtEl>
                                          <p:spTgt spid="215"/>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4" grpId="0" animBg="1"/>
      <p:bldP spid="214" grpId="1" animBg="1"/>
      <p:bldP spid="215" grpId="0" animBg="1"/>
      <p:bldP spid="215" grpId="1" animBg="1"/>
      <p:bldP spid="153" grpId="0" animBg="1"/>
      <p:bldP spid="153" grpId="1" animBg="1"/>
      <p:bldP spid="153" grpId="2" animBg="1"/>
      <p:bldP spid="136" grpId="0" animBg="1"/>
      <p:bldP spid="136" grpId="1" animBg="1"/>
      <p:bldP spid="136" grpId="2" animBg="1"/>
      <p:bldP spid="137" grpId="0" animBg="1"/>
      <p:bldP spid="137" grpId="1" animBg="1"/>
      <p:bldP spid="137"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500559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The image is first convolved with a variety of kernels.</a:t>
            </a:r>
          </a:p>
          <a:p>
            <a:endParaRPr lang="en-US" altLang="zh-TW" sz="8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Then each convolved image is processed with a nonlinear operator to determine the total textural energy in each pixel’s neighborhood.</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625A9F7A-E5D2-44D9-911F-70B0CB4786DD}"/>
              </a:ext>
            </a:extLst>
          </p:cNvPr>
          <p:cNvSpPr>
            <a:spLocks noGrp="1"/>
          </p:cNvSpPr>
          <p:nvPr>
            <p:ph type="sldNum" sz="quarter" idx="12"/>
          </p:nvPr>
        </p:nvSpPr>
        <p:spPr/>
        <p:txBody>
          <a:bodyPr/>
          <a:lstStyle/>
          <a:p>
            <a:r>
              <a:rPr lang="en-US" altLang="zh-TW" dirty="0" smtClean="0"/>
              <a:t>64</a:t>
            </a:r>
            <a:endParaRPr lang="zh-TW" altLang="en-US" dirty="0"/>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3DC7A00-42B1-4167-B54F-30BDC688A3DF}"/>
                  </a:ext>
                </a:extLst>
              </p:cNvPr>
              <p:cNvSpPr txBox="1"/>
              <p:nvPr/>
            </p:nvSpPr>
            <p:spPr>
              <a:xfrm>
                <a:off x="2589201" y="4545106"/>
                <a:ext cx="7185046" cy="12600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zh-TW" sz="2800" i="1">
                              <a:latin typeface="Cambria Math" panose="02040503050406030204" pitchFamily="18" charset="0"/>
                            </a:rPr>
                          </m:ctrlPr>
                        </m:sSubPr>
                        <m:e>
                          <m:r>
                            <a:rPr lang="en-US" altLang="zh-TW" sz="2800" i="1">
                              <a:latin typeface="Cambria Math" panose="02040503050406030204" pitchFamily="18" charset="0"/>
                            </a:rPr>
                            <m:t>𝑆</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𝑐</m:t>
                          </m:r>
                        </m:e>
                      </m:d>
                      <m:r>
                        <a:rPr lang="en-US" altLang="zh-TW" sz="2800" i="1">
                          <a:latin typeface="Cambria Math" panose="02040503050406030204" pitchFamily="18" charset="0"/>
                        </a:rPr>
                        <m:t>= </m:t>
                      </m:r>
                      <m:f>
                        <m:fPr>
                          <m:ctrlPr>
                            <a:rPr lang="pt-BR" altLang="zh-TW" sz="2800" i="1">
                              <a:latin typeface="Cambria Math" panose="02040503050406030204" pitchFamily="18" charset="0"/>
                            </a:rPr>
                          </m:ctrlPr>
                        </m:fPr>
                        <m:num>
                          <m:r>
                            <a:rPr lang="pt-BR" altLang="zh-TW" sz="2800" i="1">
                              <a:latin typeface="Cambria Math" panose="02040503050406030204" pitchFamily="18" charset="0"/>
                            </a:rPr>
                            <m:t>1</m:t>
                          </m:r>
                        </m:num>
                        <m:den>
                          <m:r>
                            <a:rPr lang="pt-BR" altLang="zh-TW" sz="2800" i="1">
                              <a:latin typeface="Cambria Math" panose="02040503050406030204" pitchFamily="18" charset="0"/>
                            </a:rPr>
                            <m:t>49</m:t>
                          </m:r>
                        </m:den>
                      </m:f>
                      <m:nary>
                        <m:naryPr>
                          <m:chr m:val="∑"/>
                          <m:ctrlPr>
                            <a:rPr lang="pt-BR" altLang="zh-TW" sz="2800" i="1">
                              <a:latin typeface="Cambria Math" panose="02040503050406030204" pitchFamily="18" charset="0"/>
                            </a:rPr>
                          </m:ctrlPr>
                        </m:naryPr>
                        <m:sub>
                          <m:r>
                            <a:rPr lang="en-US" altLang="zh-TW" sz="2800" i="1">
                              <a:latin typeface="Cambria Math" panose="02040503050406030204" pitchFamily="18" charset="0"/>
                            </a:rPr>
                            <m:t>𝑖</m:t>
                          </m:r>
                          <m:r>
                            <a:rPr lang="pt-BR" altLang="zh-TW" sz="2800" i="1">
                              <a:latin typeface="Cambria Math" panose="02040503050406030204" pitchFamily="18" charset="0"/>
                            </a:rPr>
                            <m:t>=</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𝑗</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r>
                                <a:rPr lang="en-US" altLang="zh-TW" sz="2800" i="1">
                                  <a:latin typeface="Cambria Math" panose="02040503050406030204" pitchFamily="18" charset="0"/>
                                </a:rPr>
                                <m:t>| </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𝐽</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𝑖</m:t>
                                  </m:r>
                                  <m:r>
                                    <a:rPr lang="en-US" altLang="zh-TW" sz="2800" i="1">
                                      <a:latin typeface="Cambria Math" panose="02040503050406030204" pitchFamily="18" charset="0"/>
                                    </a:rPr>
                                    <m:t>,</m:t>
                                  </m:r>
                                  <m:r>
                                    <a:rPr lang="en-US" altLang="zh-TW" sz="2800" i="1">
                                      <a:latin typeface="Cambria Math" panose="02040503050406030204" pitchFamily="18" charset="0"/>
                                    </a:rPr>
                                    <m:t>𝑐</m:t>
                                  </m:r>
                                  <m:r>
                                    <a:rPr lang="en-US" altLang="zh-TW" sz="2800" i="1">
                                      <a:latin typeface="Cambria Math" panose="02040503050406030204" pitchFamily="18" charset="0"/>
                                    </a:rPr>
                                    <m:t>+</m:t>
                                  </m:r>
                                  <m:r>
                                    <a:rPr lang="en-US" altLang="zh-TW" sz="2800" i="1">
                                      <a:latin typeface="Cambria Math" panose="02040503050406030204" pitchFamily="18" charset="0"/>
                                    </a:rPr>
                                    <m:t>𝑗</m:t>
                                  </m:r>
                                </m:e>
                              </m:d>
                              <m:r>
                                <a:rPr lang="en-US" altLang="zh-TW" sz="2800" i="1">
                                  <a:latin typeface="Cambria Math" panose="02040503050406030204" pitchFamily="18" charset="0"/>
                                </a:rPr>
                                <m:t>|</m:t>
                              </m:r>
                            </m:e>
                          </m:nary>
                        </m:e>
                      </m:nary>
                    </m:oMath>
                  </m:oMathPara>
                </a14:m>
                <a:endParaRPr lang="zh-TW" altLang="en-US" sz="2800" dirty="0"/>
              </a:p>
            </p:txBody>
          </p:sp>
        </mc:Choice>
        <mc:Fallback xmlns="">
          <p:sp>
            <p:nvSpPr>
              <p:cNvPr id="10" name="文字方塊 9">
                <a:extLst>
                  <a:ext uri="{FF2B5EF4-FFF2-40B4-BE49-F238E27FC236}">
                    <a16:creationId xmlns:a16="http://schemas.microsoft.com/office/drawing/2014/main" id="{03DC7A00-42B1-4167-B54F-30BDC688A3DF}"/>
                  </a:ext>
                </a:extLst>
              </p:cNvPr>
              <p:cNvSpPr txBox="1">
                <a:spLocks noRot="1" noChangeAspect="1" noMove="1" noResize="1" noEditPoints="1" noAdjustHandles="1" noChangeArrowheads="1" noChangeShapeType="1" noTextEdit="1"/>
              </p:cNvSpPr>
              <p:nvPr/>
            </p:nvSpPr>
            <p:spPr>
              <a:xfrm>
                <a:off x="2589201" y="4545106"/>
                <a:ext cx="7185046" cy="126008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E67FF5B4-BF55-45DD-8F7E-99238205FBBD}"/>
                  </a:ext>
                </a:extLst>
              </p:cNvPr>
              <p:cNvSpPr txBox="1"/>
              <p:nvPr/>
            </p:nvSpPr>
            <p:spPr>
              <a:xfrm>
                <a:off x="3025754" y="6011243"/>
                <a:ext cx="6232994" cy="276999"/>
              </a:xfrm>
              <a:prstGeom prst="rect">
                <a:avLst/>
              </a:prstGeom>
              <a:noFill/>
            </p:spPr>
            <p:txBody>
              <a:bodyPr wrap="squar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panose="02040503050406030204" pitchFamily="18" charset="0"/>
                          </a:rPr>
                          <m:t>𝑛</m:t>
                        </m:r>
                      </m:sub>
                    </m:sSub>
                  </m:oMath>
                </a14:m>
                <a:r>
                  <a:rPr lang="en-US" altLang="zh-TW" dirty="0"/>
                  <a:t>: Input image convolved with the </a:t>
                </a:r>
                <a:r>
                  <a:rPr lang="en-US" altLang="zh-TW" i="1" dirty="0"/>
                  <a:t>n</a:t>
                </a:r>
                <a:r>
                  <a:rPr lang="en-US" altLang="zh-TW" dirty="0"/>
                  <a:t>-</a:t>
                </a:r>
                <a:r>
                  <a:rPr lang="en-US" altLang="zh-TW" dirty="0" err="1"/>
                  <a:t>th</a:t>
                </a:r>
                <a:r>
                  <a:rPr lang="en-US" altLang="zh-TW" dirty="0"/>
                  <a:t> kernel.</a:t>
                </a:r>
                <a:endParaRPr lang="zh-TW" altLang="en-US" dirty="0"/>
              </a:p>
            </p:txBody>
          </p:sp>
        </mc:Choice>
        <mc:Fallback xmlns="">
          <p:sp>
            <p:nvSpPr>
              <p:cNvPr id="11" name="文字方塊 10">
                <a:extLst>
                  <a:ext uri="{FF2B5EF4-FFF2-40B4-BE49-F238E27FC236}">
                    <a16:creationId xmlns:a16="http://schemas.microsoft.com/office/drawing/2014/main" id="{E67FF5B4-BF55-45DD-8F7E-99238205FBBD}"/>
                  </a:ext>
                </a:extLst>
              </p:cNvPr>
              <p:cNvSpPr txBox="1">
                <a:spLocks noRot="1" noChangeAspect="1" noMove="1" noResize="1" noEditPoints="1" noAdjustHandles="1" noChangeArrowheads="1" noChangeShapeType="1" noTextEdit="1"/>
              </p:cNvSpPr>
              <p:nvPr/>
            </p:nvSpPr>
            <p:spPr>
              <a:xfrm>
                <a:off x="3025754" y="6011243"/>
                <a:ext cx="6232994" cy="276999"/>
              </a:xfrm>
              <a:prstGeom prst="rect">
                <a:avLst/>
              </a:prstGeom>
              <a:blipFill>
                <a:blip r:embed="rId4"/>
                <a:stretch>
                  <a:fillRect l="-1662" t="-28261" b="-5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52022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827" y="3456284"/>
            <a:ext cx="4556053" cy="3401716"/>
          </a:xfrm>
          <a:prstGeom prst="rect">
            <a:avLst/>
          </a:prstGeom>
        </p:spPr>
      </p:pic>
      <p:pic>
        <p:nvPicPr>
          <p:cNvPr id="29"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0726" y="4693586"/>
            <a:ext cx="2584704" cy="926592"/>
          </a:xfrm>
          <a:prstGeom prst="rect">
            <a:avLst/>
          </a:prstGeom>
        </p:spPr>
      </p:pic>
      <p:pic>
        <p:nvPicPr>
          <p:cNvPr id="30"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854" y="4953546"/>
            <a:ext cx="536448" cy="487680"/>
          </a:xfrm>
          <a:prstGeom prst="rect">
            <a:avLst/>
          </a:prstGeom>
        </p:spPr>
      </p:pic>
      <p:sp>
        <p:nvSpPr>
          <p:cNvPr id="2" name="標題 1"/>
          <p:cNvSpPr>
            <a:spLocks noGrp="1"/>
          </p:cNvSpPr>
          <p:nvPr>
            <p:ph type="title"/>
          </p:nvPr>
        </p:nvSpPr>
        <p:spPr/>
        <p:txBody>
          <a:bodyPr/>
          <a:lstStyle/>
          <a:p>
            <a:r>
              <a:rPr lang="en-US" altLang="zh-TW" dirty="0" smtClean="0">
                <a:latin typeface="Times New Roman" panose="02020603050405020304" pitchFamily="18" charset="0"/>
                <a:cs typeface="Times New Roman" panose="02020603050405020304" pitchFamily="18" charset="0"/>
              </a:rPr>
              <a:t>What is Texture?</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1904999" y="1636036"/>
            <a:ext cx="9361311" cy="1819728"/>
          </a:xfrm>
        </p:spPr>
        <p:txBody>
          <a:bodyPr>
            <a:noAutofit/>
          </a:bodyPr>
          <a:lstStyle/>
          <a:p>
            <a:r>
              <a:rPr lang="en-US" altLang="zh-TW" sz="3200" dirty="0" smtClean="0">
                <a:latin typeface="Times New Roman" panose="02020603050405020304" pitchFamily="18" charset="0"/>
                <a:cs typeface="Times New Roman" panose="02020603050405020304" pitchFamily="18" charset="0"/>
              </a:rPr>
              <a:t>Texture is a non-local property.</a:t>
            </a:r>
          </a:p>
          <a:p>
            <a:pPr lvl="1"/>
            <a:r>
              <a:rPr lang="en-US" altLang="zh-TW" sz="2800" dirty="0" smtClean="0">
                <a:latin typeface="Times New Roman" panose="02020603050405020304" pitchFamily="18" charset="0"/>
                <a:cs typeface="Times New Roman" panose="02020603050405020304" pitchFamily="18" charset="0"/>
              </a:rPr>
              <a:t>Repeating patterns of local variations in image intensity which are too fine to be distinguished as separated object at the observed resolution.</a:t>
            </a:r>
          </a:p>
          <a:p>
            <a:endParaRPr lang="en-US" altLang="zh-TW" sz="3200" dirty="0">
              <a:latin typeface="Times New Roman" panose="02020603050405020304" pitchFamily="18" charset="0"/>
              <a:cs typeface="Times New Roman" panose="02020603050405020304" pitchFamily="18" charset="0"/>
            </a:endParaRPr>
          </a:p>
        </p:txBody>
      </p:sp>
      <p:cxnSp>
        <p:nvCxnSpPr>
          <p:cNvPr id="22" name="直線接點 21"/>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投影片編號版面配置區 4">
            <a:extLst>
              <a:ext uri="{FF2B5EF4-FFF2-40B4-BE49-F238E27FC236}">
                <a16:creationId xmlns:a16="http://schemas.microsoft.com/office/drawing/2014/main" id="{1499CE93-7797-4BF3-B647-BFEE2F29C3B0}"/>
              </a:ext>
            </a:extLst>
          </p:cNvPr>
          <p:cNvSpPr>
            <a:spLocks noGrp="1"/>
          </p:cNvSpPr>
          <p:nvPr>
            <p:ph type="sldNum" sz="quarter" idx="12"/>
          </p:nvPr>
        </p:nvSpPr>
        <p:spPr/>
        <p:txBody>
          <a:bodyPr/>
          <a:lstStyle/>
          <a:p>
            <a:r>
              <a:rPr lang="en-US" altLang="zh-TW" dirty="0" smtClean="0"/>
              <a:t>6</a:t>
            </a:r>
            <a:endParaRPr lang="zh-TW" altLang="en-US" dirty="0"/>
          </a:p>
        </p:txBody>
      </p:sp>
    </p:spTree>
    <p:extLst>
      <p:ext uri="{BB962C8B-B14F-4D97-AF65-F5344CB8AC3E}">
        <p14:creationId xmlns:p14="http://schemas.microsoft.com/office/powerpoint/2010/main" val="12369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9"/>
                                        </p:tgtEl>
                                      </p:cBhvr>
                                    </p:animEffect>
                                    <p:set>
                                      <p:cBhvr>
                                        <p:cTn id="20" dur="1" fill="hold">
                                          <p:stCondLst>
                                            <p:cond delay="499"/>
                                          </p:stCondLst>
                                        </p:cTn>
                                        <p:tgtEl>
                                          <p:spTgt spid="2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500559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The textural energy approach is very much in the spirit of the transform approach.</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But it uses smaller windows or neighborhood supports.</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E26AE59-CB04-41EF-AF78-F60DEAFC3038}"/>
              </a:ext>
            </a:extLst>
          </p:cNvPr>
          <p:cNvSpPr>
            <a:spLocks noGrp="1"/>
          </p:cNvSpPr>
          <p:nvPr>
            <p:ph type="sldNum" sz="quarter" idx="12"/>
          </p:nvPr>
        </p:nvSpPr>
        <p:spPr/>
        <p:txBody>
          <a:bodyPr/>
          <a:lstStyle/>
          <a:p>
            <a:r>
              <a:rPr lang="en-US" altLang="zh-TW" dirty="0" smtClean="0"/>
              <a:t>65</a:t>
            </a:r>
            <a:endParaRPr lang="zh-TW" altLang="en-US" dirty="0"/>
          </a:p>
        </p:txBody>
      </p:sp>
    </p:spTree>
    <p:extLst>
      <p:ext uri="{BB962C8B-B14F-4D97-AF65-F5344CB8AC3E}">
        <p14:creationId xmlns:p14="http://schemas.microsoft.com/office/powerpoint/2010/main" val="2054106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364879" cy="5005592"/>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Laws’ Technique (Laws, 1980)</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Filter the input image using texture filters.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Compute texture energy by summing the absolute value of filtering results in local neighborhoods around each pixel.</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A7C6854-2107-4886-B3C2-1EA3FCE78D60}"/>
              </a:ext>
            </a:extLst>
          </p:cNvPr>
          <p:cNvSpPr>
            <a:spLocks noGrp="1"/>
          </p:cNvSpPr>
          <p:nvPr>
            <p:ph type="sldNum" sz="quarter" idx="12"/>
          </p:nvPr>
        </p:nvSpPr>
        <p:spPr/>
        <p:txBody>
          <a:bodyPr/>
          <a:lstStyle/>
          <a:p>
            <a:r>
              <a:rPr lang="en-US" altLang="zh-TW" dirty="0" smtClean="0"/>
              <a:t>66</a:t>
            </a:r>
            <a:endParaRPr lang="zh-TW" altLang="en-US" dirty="0"/>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0571EE74-421A-4AA3-89A0-7C03E2C84281}"/>
                  </a:ext>
                </a:extLst>
              </p:cNvPr>
              <p:cNvSpPr txBox="1"/>
              <p:nvPr/>
            </p:nvSpPr>
            <p:spPr>
              <a:xfrm>
                <a:off x="2589201" y="4545106"/>
                <a:ext cx="7185046" cy="12600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altLang="zh-TW" sz="2800" i="1">
                              <a:latin typeface="Cambria Math" panose="02040503050406030204" pitchFamily="18" charset="0"/>
                            </a:rPr>
                          </m:ctrlPr>
                        </m:sSubPr>
                        <m:e>
                          <m:r>
                            <a:rPr lang="en-US" altLang="zh-TW" sz="2800" i="1">
                              <a:latin typeface="Cambria Math" panose="02040503050406030204" pitchFamily="18" charset="0"/>
                            </a:rPr>
                            <m:t>𝑆</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𝑐</m:t>
                          </m:r>
                        </m:e>
                      </m:d>
                      <m:r>
                        <a:rPr lang="en-US" altLang="zh-TW" sz="2800" i="1">
                          <a:latin typeface="Cambria Math" panose="02040503050406030204" pitchFamily="18" charset="0"/>
                        </a:rPr>
                        <m:t>= </m:t>
                      </m:r>
                      <m:f>
                        <m:fPr>
                          <m:ctrlPr>
                            <a:rPr lang="pt-BR" altLang="zh-TW" sz="2800" i="1">
                              <a:latin typeface="Cambria Math" panose="02040503050406030204" pitchFamily="18" charset="0"/>
                            </a:rPr>
                          </m:ctrlPr>
                        </m:fPr>
                        <m:num>
                          <m:r>
                            <a:rPr lang="pt-BR" altLang="zh-TW" sz="2800" i="1">
                              <a:latin typeface="Cambria Math" panose="02040503050406030204" pitchFamily="18" charset="0"/>
                            </a:rPr>
                            <m:t>1</m:t>
                          </m:r>
                        </m:num>
                        <m:den>
                          <m:r>
                            <a:rPr lang="pt-BR" altLang="zh-TW" sz="2800" i="1">
                              <a:latin typeface="Cambria Math" panose="02040503050406030204" pitchFamily="18" charset="0"/>
                            </a:rPr>
                            <m:t>49</m:t>
                          </m:r>
                        </m:den>
                      </m:f>
                      <m:nary>
                        <m:naryPr>
                          <m:chr m:val="∑"/>
                          <m:ctrlPr>
                            <a:rPr lang="pt-BR" altLang="zh-TW" sz="2800" i="1">
                              <a:latin typeface="Cambria Math" panose="02040503050406030204" pitchFamily="18" charset="0"/>
                            </a:rPr>
                          </m:ctrlPr>
                        </m:naryPr>
                        <m:sub>
                          <m:r>
                            <a:rPr lang="en-US" altLang="zh-TW" sz="2800" i="1">
                              <a:latin typeface="Cambria Math" panose="02040503050406030204" pitchFamily="18" charset="0"/>
                            </a:rPr>
                            <m:t>𝑖</m:t>
                          </m:r>
                          <m:r>
                            <a:rPr lang="pt-BR" altLang="zh-TW" sz="2800" i="1">
                              <a:latin typeface="Cambria Math" panose="02040503050406030204" pitchFamily="18" charset="0"/>
                            </a:rPr>
                            <m:t>=</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nary>
                            <m:naryPr>
                              <m:chr m:val="∑"/>
                              <m:ctrlPr>
                                <a:rPr lang="en-US" altLang="zh-TW" sz="2800" i="1">
                                  <a:latin typeface="Cambria Math" panose="02040503050406030204" pitchFamily="18" charset="0"/>
                                </a:rPr>
                              </m:ctrlPr>
                            </m:naryPr>
                            <m:sub>
                              <m:r>
                                <m:rPr>
                                  <m:brk m:alnAt="23"/>
                                </m:rPr>
                                <a:rPr lang="en-US" altLang="zh-TW" sz="2800" i="1">
                                  <a:latin typeface="Cambria Math" panose="02040503050406030204" pitchFamily="18" charset="0"/>
                                </a:rPr>
                                <m:t>𝑗</m:t>
                              </m:r>
                              <m:r>
                                <a:rPr lang="en-US" altLang="zh-TW" sz="2800" i="1">
                                  <a:latin typeface="Cambria Math" panose="02040503050406030204" pitchFamily="18" charset="0"/>
                                </a:rPr>
                                <m:t>=−3</m:t>
                              </m:r>
                            </m:sub>
                            <m:sup>
                              <m:r>
                                <a:rPr lang="en-US" altLang="zh-TW" sz="2800" i="1">
                                  <a:latin typeface="Cambria Math" panose="02040503050406030204" pitchFamily="18" charset="0"/>
                                </a:rPr>
                                <m:t>3</m:t>
                              </m:r>
                            </m:sup>
                            <m:e>
                              <m:r>
                                <a:rPr lang="en-US" altLang="zh-TW" sz="2800" i="1">
                                  <a:latin typeface="Cambria Math" panose="02040503050406030204" pitchFamily="18" charset="0"/>
                                </a:rPr>
                                <m:t>| </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𝐽</m:t>
                                  </m:r>
                                </m:e>
                                <m:sub>
                                  <m:r>
                                    <a:rPr lang="en-US" altLang="zh-TW" sz="2800" i="1">
                                      <a:latin typeface="Cambria Math" panose="02040503050406030204" pitchFamily="18" charset="0"/>
                                    </a:rPr>
                                    <m:t>𝑛</m:t>
                                  </m:r>
                                </m:sub>
                              </m:sSub>
                              <m:d>
                                <m:dPr>
                                  <m:ctrlPr>
                                    <a:rPr lang="en-US" altLang="zh-TW" sz="2800" i="1">
                                      <a:latin typeface="Cambria Math" panose="02040503050406030204" pitchFamily="18" charset="0"/>
                                    </a:rPr>
                                  </m:ctrlPr>
                                </m:dPr>
                                <m:e>
                                  <m:r>
                                    <a:rPr lang="en-US" altLang="zh-TW" sz="2800" i="1">
                                      <a:latin typeface="Cambria Math" panose="02040503050406030204" pitchFamily="18" charset="0"/>
                                    </a:rPr>
                                    <m:t>𝑟</m:t>
                                  </m:r>
                                  <m:r>
                                    <a:rPr lang="en-US" altLang="zh-TW" sz="2800" i="1">
                                      <a:latin typeface="Cambria Math" panose="02040503050406030204" pitchFamily="18" charset="0"/>
                                    </a:rPr>
                                    <m:t>+</m:t>
                                  </m:r>
                                  <m:r>
                                    <a:rPr lang="en-US" altLang="zh-TW" sz="2800" i="1">
                                      <a:latin typeface="Cambria Math" panose="02040503050406030204" pitchFamily="18" charset="0"/>
                                    </a:rPr>
                                    <m:t>𝑖</m:t>
                                  </m:r>
                                  <m:r>
                                    <a:rPr lang="en-US" altLang="zh-TW" sz="2800" i="1">
                                      <a:latin typeface="Cambria Math" panose="02040503050406030204" pitchFamily="18" charset="0"/>
                                    </a:rPr>
                                    <m:t>,</m:t>
                                  </m:r>
                                  <m:r>
                                    <a:rPr lang="en-US" altLang="zh-TW" sz="2800" i="1">
                                      <a:latin typeface="Cambria Math" panose="02040503050406030204" pitchFamily="18" charset="0"/>
                                    </a:rPr>
                                    <m:t>𝑐</m:t>
                                  </m:r>
                                  <m:r>
                                    <a:rPr lang="en-US" altLang="zh-TW" sz="2800" i="1">
                                      <a:latin typeface="Cambria Math" panose="02040503050406030204" pitchFamily="18" charset="0"/>
                                    </a:rPr>
                                    <m:t>+</m:t>
                                  </m:r>
                                  <m:r>
                                    <a:rPr lang="en-US" altLang="zh-TW" sz="2800" i="1">
                                      <a:latin typeface="Cambria Math" panose="02040503050406030204" pitchFamily="18" charset="0"/>
                                    </a:rPr>
                                    <m:t>𝑗</m:t>
                                  </m:r>
                                </m:e>
                              </m:d>
                              <m:r>
                                <a:rPr lang="en-US" altLang="zh-TW" sz="2800" i="1">
                                  <a:latin typeface="Cambria Math" panose="02040503050406030204" pitchFamily="18" charset="0"/>
                                </a:rPr>
                                <m:t>|</m:t>
                              </m:r>
                            </m:e>
                          </m:nary>
                        </m:e>
                      </m:nary>
                    </m:oMath>
                  </m:oMathPara>
                </a14:m>
                <a:endParaRPr lang="zh-TW" altLang="en-US" sz="2800" dirty="0"/>
              </a:p>
            </p:txBody>
          </p:sp>
        </mc:Choice>
        <mc:Fallback xmlns="">
          <p:sp>
            <p:nvSpPr>
              <p:cNvPr id="8" name="文字方塊 7">
                <a:extLst>
                  <a:ext uri="{FF2B5EF4-FFF2-40B4-BE49-F238E27FC236}">
                    <a16:creationId xmlns:a16="http://schemas.microsoft.com/office/drawing/2014/main" id="{0571EE74-421A-4AA3-89A0-7C03E2C84281}"/>
                  </a:ext>
                </a:extLst>
              </p:cNvPr>
              <p:cNvSpPr txBox="1">
                <a:spLocks noRot="1" noChangeAspect="1" noMove="1" noResize="1" noEditPoints="1" noAdjustHandles="1" noChangeArrowheads="1" noChangeShapeType="1" noTextEdit="1"/>
              </p:cNvSpPr>
              <p:nvPr/>
            </p:nvSpPr>
            <p:spPr>
              <a:xfrm>
                <a:off x="2589201" y="4545106"/>
                <a:ext cx="7185046" cy="126008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81EB299-3EAB-4972-8E5E-9FB9F5B2CB65}"/>
                  </a:ext>
                </a:extLst>
              </p:cNvPr>
              <p:cNvSpPr txBox="1"/>
              <p:nvPr/>
            </p:nvSpPr>
            <p:spPr>
              <a:xfrm>
                <a:off x="3025754" y="6011243"/>
                <a:ext cx="6232994" cy="276999"/>
              </a:xfrm>
              <a:prstGeom prst="rect">
                <a:avLst/>
              </a:prstGeom>
              <a:noFill/>
            </p:spPr>
            <p:txBody>
              <a:bodyPr wrap="square" lIns="0" tIns="0" rIns="0" bIns="0" rtlCol="0">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𝐽</m:t>
                        </m:r>
                      </m:e>
                      <m:sub>
                        <m:r>
                          <a:rPr lang="en-US" altLang="zh-TW" i="1">
                            <a:latin typeface="Cambria Math" panose="02040503050406030204" pitchFamily="18" charset="0"/>
                          </a:rPr>
                          <m:t>𝑛</m:t>
                        </m:r>
                      </m:sub>
                    </m:sSub>
                  </m:oMath>
                </a14:m>
                <a:r>
                  <a:rPr lang="en-US" altLang="zh-TW" dirty="0"/>
                  <a:t>: Input image convolved with the </a:t>
                </a:r>
                <a:r>
                  <a:rPr lang="en-US" altLang="zh-TW" i="1" dirty="0"/>
                  <a:t>n</a:t>
                </a:r>
                <a:r>
                  <a:rPr lang="en-US" altLang="zh-TW" dirty="0"/>
                  <a:t>-</a:t>
                </a:r>
                <a:r>
                  <a:rPr lang="en-US" altLang="zh-TW" dirty="0" err="1"/>
                  <a:t>th</a:t>
                </a:r>
                <a:r>
                  <a:rPr lang="en-US" altLang="zh-TW" dirty="0"/>
                  <a:t> kernel.</a:t>
                </a:r>
                <a:endParaRPr lang="zh-TW" altLang="en-US" dirty="0"/>
              </a:p>
            </p:txBody>
          </p:sp>
        </mc:Choice>
        <mc:Fallback xmlns="">
          <p:sp>
            <p:nvSpPr>
              <p:cNvPr id="9" name="文字方塊 8">
                <a:extLst>
                  <a:ext uri="{FF2B5EF4-FFF2-40B4-BE49-F238E27FC236}">
                    <a16:creationId xmlns:a16="http://schemas.microsoft.com/office/drawing/2014/main" id="{A81EB299-3EAB-4972-8E5E-9FB9F5B2CB65}"/>
                  </a:ext>
                </a:extLst>
              </p:cNvPr>
              <p:cNvSpPr txBox="1">
                <a:spLocks noRot="1" noChangeAspect="1" noMove="1" noResize="1" noEditPoints="1" noAdjustHandles="1" noChangeArrowheads="1" noChangeShapeType="1" noTextEdit="1"/>
              </p:cNvSpPr>
              <p:nvPr/>
            </p:nvSpPr>
            <p:spPr>
              <a:xfrm>
                <a:off x="3025754" y="6011243"/>
                <a:ext cx="6232994" cy="276999"/>
              </a:xfrm>
              <a:prstGeom prst="rect">
                <a:avLst/>
              </a:prstGeom>
              <a:blipFill>
                <a:blip r:embed="rId4"/>
                <a:stretch>
                  <a:fillRect l="-1662" t="-28261" b="-5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4648061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4485290"/>
            <a:ext cx="8058150" cy="2286000"/>
          </a:xfrm>
        </p:spPr>
        <p:txBody>
          <a:bodyPr numCol="1">
            <a:normAutofit/>
          </a:bodyPr>
          <a:lstStyle/>
          <a:p>
            <a:r>
              <a:rPr lang="en-US" altLang="zh-TW" sz="2600" dirty="0">
                <a:latin typeface="Times New Roman" panose="02020603050405020304" pitchFamily="18" charset="0"/>
                <a:cs typeface="Times New Roman" panose="02020603050405020304" pitchFamily="18" charset="0"/>
              </a:rPr>
              <a:t>L5 (Gaussian) gives a center-weighted local average</a:t>
            </a:r>
          </a:p>
          <a:p>
            <a:r>
              <a:rPr lang="en-US" altLang="zh-TW" sz="2600" dirty="0">
                <a:latin typeface="Times New Roman" panose="02020603050405020304" pitchFamily="18" charset="0"/>
                <a:cs typeface="Times New Roman" panose="02020603050405020304" pitchFamily="18" charset="0"/>
              </a:rPr>
              <a:t>E5 (Gradient) responds to row or col step edges</a:t>
            </a:r>
          </a:p>
          <a:p>
            <a:r>
              <a:rPr lang="en-US" altLang="zh-TW" sz="2600" dirty="0">
                <a:latin typeface="Times New Roman" panose="02020603050405020304" pitchFamily="18" charset="0"/>
                <a:cs typeface="Times New Roman" panose="02020603050405020304" pitchFamily="18" charset="0"/>
              </a:rPr>
              <a:t>S5 (</a:t>
            </a:r>
            <a:r>
              <a:rPr lang="en-US" altLang="zh-TW" sz="2600" dirty="0" err="1">
                <a:latin typeface="Times New Roman" panose="02020603050405020304" pitchFamily="18" charset="0"/>
                <a:cs typeface="Times New Roman" panose="02020603050405020304" pitchFamily="18" charset="0"/>
              </a:rPr>
              <a:t>LoG</a:t>
            </a:r>
            <a:r>
              <a:rPr lang="en-US" altLang="zh-TW" sz="2600" dirty="0">
                <a:latin typeface="Times New Roman" panose="02020603050405020304" pitchFamily="18" charset="0"/>
                <a:cs typeface="Times New Roman" panose="02020603050405020304" pitchFamily="18" charset="0"/>
              </a:rPr>
              <a:t>) detects spots</a:t>
            </a:r>
          </a:p>
          <a:p>
            <a:r>
              <a:rPr lang="en-US" altLang="zh-TW" sz="2600" dirty="0">
                <a:latin typeface="Times New Roman" panose="02020603050405020304" pitchFamily="18" charset="0"/>
                <a:cs typeface="Times New Roman" panose="02020603050405020304" pitchFamily="18" charset="0"/>
              </a:rPr>
              <a:t>R5 (Gabor) detects ripples</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2848335435"/>
              </p:ext>
            </p:extLst>
          </p:nvPr>
        </p:nvGraphicFramePr>
        <p:xfrm>
          <a:off x="3164306" y="2218631"/>
          <a:ext cx="5713321" cy="1950720"/>
        </p:xfrm>
        <a:graphic>
          <a:graphicData uri="http://schemas.openxmlformats.org/drawingml/2006/table">
            <a:tbl>
              <a:tblPr firstRow="1" bandRow="1">
                <a:tableStyleId>{5940675A-B579-460E-94D1-54222C63F5DA}</a:tableStyleId>
              </a:tblPr>
              <a:tblGrid>
                <a:gridCol w="584348">
                  <a:extLst>
                    <a:ext uri="{9D8B030D-6E8A-4147-A177-3AD203B41FA5}">
                      <a16:colId xmlns:a16="http://schemas.microsoft.com/office/drawing/2014/main" val="20000"/>
                    </a:ext>
                  </a:extLst>
                </a:gridCol>
                <a:gridCol w="1387023">
                  <a:extLst>
                    <a:ext uri="{9D8B030D-6E8A-4147-A177-3AD203B41FA5}">
                      <a16:colId xmlns:a16="http://schemas.microsoft.com/office/drawing/2014/main" val="20001"/>
                    </a:ext>
                  </a:extLst>
                </a:gridCol>
                <a:gridCol w="3741950">
                  <a:extLst>
                    <a:ext uri="{9D8B030D-6E8A-4147-A177-3AD203B41FA5}">
                      <a16:colId xmlns:a16="http://schemas.microsoft.com/office/drawing/2014/main" val="20002"/>
                    </a:ext>
                  </a:extLst>
                </a:gridCol>
              </a:tblGrid>
              <a:tr h="370840">
                <a:tc>
                  <a:txBody>
                    <a:bodyPr/>
                    <a:lstStyle/>
                    <a:p>
                      <a:r>
                        <a:rPr lang="en-US" altLang="zh-TW" sz="2600" dirty="0">
                          <a:latin typeface="Times New Roman" panose="02020603050405020304" pitchFamily="18" charset="0"/>
                          <a:cs typeface="Times New Roman" panose="02020603050405020304" pitchFamily="18" charset="0"/>
                        </a:rPr>
                        <a:t>L5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(Level)</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a:t>
                      </a:r>
                      <a:r>
                        <a:rPr lang="en-US" altLang="zh-TW" sz="2600" dirty="0">
                          <a:solidFill>
                            <a:srgbClr val="FFFFCC"/>
                          </a:solidFill>
                        </a:rPr>
                        <a:t>-</a:t>
                      </a:r>
                      <a:r>
                        <a:rPr lang="en-US" altLang="zh-TW" sz="2600" dirty="0"/>
                        <a:t>1   </a:t>
                      </a:r>
                      <a:r>
                        <a:rPr lang="en-US" altLang="zh-TW" sz="2600" dirty="0">
                          <a:solidFill>
                            <a:srgbClr val="FFFFCC"/>
                          </a:solidFill>
                        </a:rPr>
                        <a:t>-</a:t>
                      </a:r>
                      <a:r>
                        <a:rPr lang="en-US" altLang="zh-TW" sz="2600" dirty="0"/>
                        <a:t>4   </a:t>
                      </a:r>
                      <a:r>
                        <a:rPr lang="en-US" altLang="zh-TW" sz="2600" dirty="0">
                          <a:solidFill>
                            <a:srgbClr val="FFFFCC"/>
                          </a:solidFill>
                        </a:rPr>
                        <a:t>-</a:t>
                      </a:r>
                      <a:r>
                        <a:rPr lang="en-US" altLang="zh-TW" sz="2600" dirty="0"/>
                        <a:t>6   </a:t>
                      </a:r>
                      <a:r>
                        <a:rPr lang="en-US" altLang="zh-TW" sz="2600" dirty="0">
                          <a:solidFill>
                            <a:srgbClr val="FFFFCC"/>
                          </a:solidFill>
                        </a:rPr>
                        <a:t>-</a:t>
                      </a:r>
                      <a:r>
                        <a:rPr lang="en-US" altLang="zh-TW" sz="2600" dirty="0"/>
                        <a:t>4   </a:t>
                      </a:r>
                      <a:r>
                        <a:rPr lang="en-US" altLang="zh-TW" sz="2600" dirty="0">
                          <a:solidFill>
                            <a:srgbClr val="FFFFCC"/>
                          </a:solidFill>
                        </a:rPr>
                        <a:t>-</a:t>
                      </a:r>
                      <a:r>
                        <a:rPr lang="en-US" altLang="zh-TW" sz="2600" dirty="0"/>
                        <a:t>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ltLang="zh-TW" sz="2600" dirty="0">
                          <a:latin typeface="Times New Roman" panose="02020603050405020304" pitchFamily="18" charset="0"/>
                          <a:cs typeface="Times New Roman" panose="02020603050405020304" pitchFamily="18" charset="0"/>
                        </a:rPr>
                        <a:t>E5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(Edge)</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-1   -2   </a:t>
                      </a:r>
                      <a:r>
                        <a:rPr lang="en-US" altLang="zh-TW" sz="2600" dirty="0">
                          <a:solidFill>
                            <a:srgbClr val="FFFFCC"/>
                          </a:solidFill>
                        </a:rPr>
                        <a:t>-</a:t>
                      </a:r>
                      <a:r>
                        <a:rPr lang="en-US" altLang="zh-TW" sz="2600" dirty="0"/>
                        <a:t>0   </a:t>
                      </a:r>
                      <a:r>
                        <a:rPr lang="en-US" altLang="zh-TW" sz="2600" dirty="0">
                          <a:solidFill>
                            <a:srgbClr val="FFFFCC"/>
                          </a:solidFill>
                        </a:rPr>
                        <a:t>-</a:t>
                      </a:r>
                      <a:r>
                        <a:rPr lang="en-US" altLang="zh-TW" sz="2600" dirty="0"/>
                        <a:t>2   </a:t>
                      </a:r>
                      <a:r>
                        <a:rPr lang="en-US" altLang="zh-TW" sz="2600" dirty="0">
                          <a:solidFill>
                            <a:srgbClr val="FFFFCC"/>
                          </a:solidFill>
                        </a:rPr>
                        <a:t>-</a:t>
                      </a:r>
                      <a:r>
                        <a:rPr lang="en-US" altLang="zh-TW" sz="2600" dirty="0"/>
                        <a:t>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9126">
                <a:tc>
                  <a:txBody>
                    <a:bodyPr/>
                    <a:lstStyle/>
                    <a:p>
                      <a:r>
                        <a:rPr lang="en-US" altLang="zh-TW" sz="2600" dirty="0">
                          <a:latin typeface="Times New Roman" panose="02020603050405020304" pitchFamily="18" charset="0"/>
                          <a:cs typeface="Times New Roman" panose="02020603050405020304" pitchFamily="18" charset="0"/>
                        </a:rPr>
                        <a:t>S5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(Spot)</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-1   </a:t>
                      </a:r>
                      <a:r>
                        <a:rPr lang="en-US" altLang="zh-TW" sz="2600" dirty="0">
                          <a:solidFill>
                            <a:srgbClr val="FFFFCC"/>
                          </a:solidFill>
                        </a:rPr>
                        <a:t>-</a:t>
                      </a:r>
                      <a:r>
                        <a:rPr lang="en-US" altLang="zh-TW" sz="2600" dirty="0"/>
                        <a:t>0   </a:t>
                      </a:r>
                      <a:r>
                        <a:rPr lang="en-US" altLang="zh-TW" sz="2600" dirty="0">
                          <a:solidFill>
                            <a:srgbClr val="FFFFCC"/>
                          </a:solidFill>
                        </a:rPr>
                        <a:t>-</a:t>
                      </a:r>
                      <a:r>
                        <a:rPr lang="en-US" altLang="zh-TW" sz="2600" dirty="0"/>
                        <a:t>2   </a:t>
                      </a:r>
                      <a:r>
                        <a:rPr lang="en-US" altLang="zh-TW" sz="2600" dirty="0">
                          <a:solidFill>
                            <a:srgbClr val="FFFFCC"/>
                          </a:solidFill>
                        </a:rPr>
                        <a:t>-</a:t>
                      </a:r>
                      <a:r>
                        <a:rPr lang="en-US" altLang="zh-TW" sz="2600" dirty="0"/>
                        <a:t>0   -1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US" altLang="zh-TW" sz="2600" dirty="0">
                          <a:latin typeface="Times New Roman" panose="02020603050405020304" pitchFamily="18" charset="0"/>
                          <a:cs typeface="Times New Roman" panose="02020603050405020304" pitchFamily="18" charset="0"/>
                        </a:rPr>
                        <a:t>R5</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latin typeface="Times New Roman" panose="02020603050405020304" pitchFamily="18" charset="0"/>
                          <a:cs typeface="Times New Roman" panose="02020603050405020304" pitchFamily="18" charset="0"/>
                        </a:rPr>
                        <a:t>(Ripple)</a:t>
                      </a:r>
                      <a:endParaRPr lang="zh-TW" altLang="en-US" sz="2600"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TW" sz="2600" dirty="0"/>
                        <a:t>= [   </a:t>
                      </a:r>
                      <a:r>
                        <a:rPr lang="en-US" altLang="zh-TW" sz="2600" dirty="0">
                          <a:solidFill>
                            <a:srgbClr val="FFFFCC"/>
                          </a:solidFill>
                        </a:rPr>
                        <a:t>-</a:t>
                      </a:r>
                      <a:r>
                        <a:rPr lang="en-US" altLang="zh-TW" sz="2600" dirty="0"/>
                        <a:t>1   -4   </a:t>
                      </a:r>
                      <a:r>
                        <a:rPr lang="en-US" altLang="zh-TW" sz="2600" dirty="0">
                          <a:solidFill>
                            <a:srgbClr val="FFFFCC"/>
                          </a:solidFill>
                        </a:rPr>
                        <a:t>-</a:t>
                      </a:r>
                      <a:r>
                        <a:rPr lang="en-US" altLang="zh-TW" sz="2600" dirty="0"/>
                        <a:t>6   -4   </a:t>
                      </a:r>
                      <a:r>
                        <a:rPr lang="en-US" altLang="zh-TW" sz="2600" dirty="0">
                          <a:solidFill>
                            <a:srgbClr val="FFFFCC"/>
                          </a:solidFill>
                        </a:rPr>
                        <a:t>-</a:t>
                      </a:r>
                      <a:r>
                        <a:rPr lang="en-US" altLang="zh-TW" sz="2600" dirty="0"/>
                        <a:t>1   ]</a:t>
                      </a:r>
                      <a:endParaRPr lang="zh-TW" altLang="en-US" sz="2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8" name="標題 1"/>
          <p:cNvSpPr txBox="1">
            <a:spLocks/>
          </p:cNvSpPr>
          <p:nvPr/>
        </p:nvSpPr>
        <p:spPr>
          <a:xfrm>
            <a:off x="6348248" y="1263543"/>
            <a:ext cx="2395326" cy="639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3200" dirty="0"/>
          </a:p>
        </p:txBody>
      </p:sp>
      <p:sp>
        <p:nvSpPr>
          <p:cNvPr id="4" name="投影片編號版面配置區 3">
            <a:extLst>
              <a:ext uri="{FF2B5EF4-FFF2-40B4-BE49-F238E27FC236}">
                <a16:creationId xmlns:a16="http://schemas.microsoft.com/office/drawing/2014/main" id="{18DFF54A-843F-410C-85F2-6EA5B2F5D6D7}"/>
              </a:ext>
            </a:extLst>
          </p:cNvPr>
          <p:cNvSpPr>
            <a:spLocks noGrp="1"/>
          </p:cNvSpPr>
          <p:nvPr>
            <p:ph type="sldNum" sz="quarter" idx="12"/>
          </p:nvPr>
        </p:nvSpPr>
        <p:spPr/>
        <p:txBody>
          <a:bodyPr/>
          <a:lstStyle/>
          <a:p>
            <a:r>
              <a:rPr lang="en-US" altLang="zh-TW" dirty="0" smtClean="0"/>
              <a:t>67</a:t>
            </a:r>
            <a:endParaRPr lang="zh-TW" altLang="en-US" dirty="0"/>
          </a:p>
        </p:txBody>
      </p:sp>
    </p:spTree>
    <p:extLst>
      <p:ext uri="{BB962C8B-B14F-4D97-AF65-F5344CB8AC3E}">
        <p14:creationId xmlns:p14="http://schemas.microsoft.com/office/powerpoint/2010/main" val="21864992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902693"/>
            <a:ext cx="8058150" cy="1612744"/>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Creation of 2D Kernel</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1D kernels are “multiplied” to construct 2D kernels, for example, kernel E5L5 is the “product” of E5 and L5</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文字方塊 3"/>
              <p:cNvSpPr txBox="1"/>
              <p:nvPr/>
            </p:nvSpPr>
            <p:spPr>
              <a:xfrm>
                <a:off x="3416224" y="3882437"/>
                <a:ext cx="5531001" cy="12738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ea typeface="Cambria Math" panose="02040503050406030204" pitchFamily="18" charset="0"/>
                                  </a:rPr>
                                  <m:t>−1</m:t>
                                </m:r>
                              </m:e>
                            </m:mr>
                            <m:mr>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1</m:t>
                                </m:r>
                              </m:e>
                            </m:mr>
                          </m:m>
                        </m:e>
                      </m:d>
                      <m:r>
                        <a:rPr lang="en-US" altLang="zh-TW" i="1">
                          <a:latin typeface="Cambria Math" panose="02040503050406030204" pitchFamily="18" charset="0"/>
                          <a:ea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5"/>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rPr>
                                  <m:t>1</m:t>
                                </m:r>
                              </m:e>
                              <m:e>
                                <m:r>
                                  <a:rPr lang="en-US" altLang="zh-TW" i="1">
                                    <a:latin typeface="Cambria Math" panose="02040503050406030204" pitchFamily="18" charset="0"/>
                                  </a:rPr>
                                  <m:t>4</m:t>
                                </m:r>
                              </m:e>
                              <m:e>
                                <m:r>
                                  <a:rPr lang="en-US" altLang="zh-TW" i="1">
                                    <a:latin typeface="Cambria Math" panose="02040503050406030204" pitchFamily="18" charset="0"/>
                                  </a:rPr>
                                  <m:t>6</m:t>
                                </m:r>
                              </m:e>
                              <m:e>
                                <m:r>
                                  <a:rPr lang="en-US" altLang="zh-TW" i="1">
                                    <a:latin typeface="Cambria Math" panose="02040503050406030204" pitchFamily="18" charset="0"/>
                                  </a:rPr>
                                  <m:t>4</m:t>
                                </m:r>
                              </m:e>
                              <m:e>
                                <m:r>
                                  <a:rPr lang="en-US" altLang="zh-TW" i="1">
                                    <a:latin typeface="Cambria Math" panose="02040503050406030204" pitchFamily="18" charset="0"/>
                                  </a:rPr>
                                  <m:t>1</m:t>
                                </m:r>
                              </m:e>
                            </m:mr>
                          </m:m>
                        </m:e>
                      </m:d>
                      <m:r>
                        <a:rPr lang="en-US" altLang="zh-TW" i="1">
                          <a:latin typeface="Cambria Math" panose="02040503050406030204" pitchFamily="18" charset="0"/>
                        </a:rPr>
                        <m:t>=</m:t>
                      </m:r>
                      <m:d>
                        <m:dPr>
                          <m:begChr m:val="["/>
                          <m:endChr m:val="]"/>
                          <m:ctrlPr>
                            <a:rPr lang="en-US" altLang="zh-TW" i="1">
                              <a:latin typeface="Cambria Math" panose="02040503050406030204" pitchFamily="18" charset="0"/>
                              <a:ea typeface="Cambria Math" panose="02040503050406030204" pitchFamily="18" charset="0"/>
                            </a:rPr>
                          </m:ctrlPr>
                        </m:dPr>
                        <m:e>
                          <m:m>
                            <m:mPr>
                              <m:mcs>
                                <m:mc>
                                  <m:mcPr>
                                    <m:count m:val="5"/>
                                    <m:mcJc m:val="center"/>
                                  </m:mcPr>
                                </m:mc>
                              </m:mcs>
                              <m:ctrlPr>
                                <a:rPr lang="en-US" altLang="zh-TW" i="1">
                                  <a:latin typeface="Cambria Math" panose="02040503050406030204" pitchFamily="18" charset="0"/>
                                  <a:ea typeface="Cambria Math" panose="02040503050406030204" pitchFamily="18" charset="0"/>
                                </a:rPr>
                              </m:ctrlPr>
                            </m:mPr>
                            <m:mr>
                              <m:e>
                                <m:r>
                                  <a:rPr lang="en-US" altLang="zh-TW" i="1">
                                    <a:latin typeface="Cambria Math" panose="02040503050406030204" pitchFamily="18" charset="0"/>
                                    <a:ea typeface="Cambria Math" panose="02040503050406030204" pitchFamily="18" charset="0"/>
                                  </a:rPr>
                                  <m:t>−1</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−6</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−1</m:t>
                                </m:r>
                              </m:e>
                            </m:mr>
                            <m:mr>
                              <m:e>
                                <m:r>
                                  <a:rPr lang="en-US" altLang="zh-TW" i="1">
                                    <a:latin typeface="Cambria Math" panose="02040503050406030204" pitchFamily="18" charset="0"/>
                                    <a:ea typeface="Cambria Math" panose="02040503050406030204" pitchFamily="18" charset="0"/>
                                  </a:rPr>
                                  <m:t>−2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−12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12</m:t>
                                </m:r>
                              </m:e>
                              <m:e>
                                <m:r>
                                  <a:rPr lang="en-US" altLang="zh-TW" i="1">
                                    <a:latin typeface="Cambria Math" panose="02040503050406030204" pitchFamily="18" charset="0"/>
                                    <a:ea typeface="Cambria Math" panose="02040503050406030204" pitchFamily="18" charset="0"/>
                                  </a:rPr>
                                  <m:t>8</m:t>
                                </m:r>
                              </m:e>
                              <m:e>
                                <m:r>
                                  <a:rPr lang="en-US" altLang="zh-TW" i="1">
                                    <a:latin typeface="Cambria Math" panose="02040503050406030204" pitchFamily="18" charset="0"/>
                                    <a:ea typeface="Cambria Math" panose="02040503050406030204" pitchFamily="18" charset="0"/>
                                  </a:rPr>
                                  <m:t>2</m:t>
                                </m:r>
                              </m:e>
                            </m:mr>
                            <m:mr>
                              <m:e>
                                <m:r>
                                  <a:rPr lang="en-US" altLang="zh-TW" i="1">
                                    <a:latin typeface="Cambria Math" panose="02040503050406030204" pitchFamily="18" charset="0"/>
                                    <a:ea typeface="Cambria Math" panose="02040503050406030204" pitchFamily="18" charset="0"/>
                                  </a:rPr>
                                  <m:t>1</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6</m:t>
                                </m:r>
                              </m:e>
                              <m:e>
                                <m:r>
                                  <a:rPr lang="en-US" altLang="zh-TW" i="1">
                                    <a:latin typeface="Cambria Math" panose="02040503050406030204" pitchFamily="18" charset="0"/>
                                    <a:ea typeface="Cambria Math" panose="02040503050406030204" pitchFamily="18" charset="0"/>
                                  </a:rPr>
                                  <m:t>4</m:t>
                                </m:r>
                              </m:e>
                              <m:e>
                                <m:r>
                                  <a:rPr lang="en-US" altLang="zh-TW" i="1">
                                    <a:latin typeface="Cambria Math" panose="02040503050406030204" pitchFamily="18" charset="0"/>
                                    <a:ea typeface="Cambria Math" panose="02040503050406030204" pitchFamily="18" charset="0"/>
                                  </a:rPr>
                                  <m:t>1</m:t>
                                </m:r>
                              </m:e>
                            </m:mr>
                          </m:m>
                        </m:e>
                      </m:d>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3416224" y="3882437"/>
                <a:ext cx="5531001" cy="1273875"/>
              </a:xfrm>
              <a:prstGeom prst="rect">
                <a:avLst/>
              </a:prstGeom>
              <a:blipFill>
                <a:blip r:embed="rId3"/>
                <a:stretch>
                  <a:fillRect/>
                </a:stretch>
              </a:blipFill>
            </p:spPr>
            <p:txBody>
              <a:bodyPr/>
              <a:lstStyle/>
              <a:p>
                <a:r>
                  <a:rPr lang="zh-TW" altLang="en-US">
                    <a:noFill/>
                  </a:rPr>
                  <a:t> </a:t>
                </a:r>
              </a:p>
            </p:txBody>
          </p:sp>
        </mc:Fallback>
      </mc:AlternateContent>
      <p:sp>
        <p:nvSpPr>
          <p:cNvPr id="5" name="文字方塊 4"/>
          <p:cNvSpPr txBox="1"/>
          <p:nvPr/>
        </p:nvSpPr>
        <p:spPr>
          <a:xfrm>
            <a:off x="3488413" y="5513012"/>
            <a:ext cx="413896" cy="369332"/>
          </a:xfrm>
          <a:prstGeom prst="rect">
            <a:avLst/>
          </a:prstGeom>
          <a:noFill/>
        </p:spPr>
        <p:txBody>
          <a:bodyPr wrap="none" rtlCol="0">
            <a:spAutoFit/>
          </a:bodyPr>
          <a:lstStyle/>
          <a:p>
            <a:r>
              <a:rPr lang="en-US" altLang="zh-TW" dirty="0"/>
              <a:t>E5</a:t>
            </a:r>
            <a:endParaRPr lang="zh-TW" altLang="en-US" dirty="0"/>
          </a:p>
        </p:txBody>
      </p:sp>
      <p:sp>
        <p:nvSpPr>
          <p:cNvPr id="11" name="文字方塊 10"/>
          <p:cNvSpPr txBox="1"/>
          <p:nvPr/>
        </p:nvSpPr>
        <p:spPr>
          <a:xfrm>
            <a:off x="4835950" y="5513012"/>
            <a:ext cx="413896" cy="369332"/>
          </a:xfrm>
          <a:prstGeom prst="rect">
            <a:avLst/>
          </a:prstGeom>
          <a:noFill/>
        </p:spPr>
        <p:txBody>
          <a:bodyPr wrap="none" rtlCol="0">
            <a:spAutoFit/>
          </a:bodyPr>
          <a:lstStyle/>
          <a:p>
            <a:r>
              <a:rPr lang="en-US" altLang="zh-TW" dirty="0"/>
              <a:t>L5</a:t>
            </a:r>
            <a:endParaRPr lang="zh-TW" altLang="en-US" dirty="0"/>
          </a:p>
        </p:txBody>
      </p:sp>
      <p:sp>
        <p:nvSpPr>
          <p:cNvPr id="12" name="文字方塊 11"/>
          <p:cNvSpPr txBox="1"/>
          <p:nvPr/>
        </p:nvSpPr>
        <p:spPr>
          <a:xfrm>
            <a:off x="7231562" y="5513012"/>
            <a:ext cx="628698" cy="369332"/>
          </a:xfrm>
          <a:prstGeom prst="rect">
            <a:avLst/>
          </a:prstGeom>
          <a:noFill/>
        </p:spPr>
        <p:txBody>
          <a:bodyPr wrap="none" rtlCol="0">
            <a:spAutoFit/>
          </a:bodyPr>
          <a:lstStyle/>
          <a:p>
            <a:r>
              <a:rPr lang="en-US" altLang="zh-TW" dirty="0"/>
              <a:t>E5L5</a:t>
            </a:r>
            <a:endParaRPr lang="zh-TW" altLang="en-US" dirty="0"/>
          </a:p>
        </p:txBody>
      </p:sp>
      <p:sp>
        <p:nvSpPr>
          <p:cNvPr id="15" name="標題 1">
            <a:extLst>
              <a:ext uri="{FF2B5EF4-FFF2-40B4-BE49-F238E27FC236}">
                <a16:creationId xmlns:a16="http://schemas.microsoft.com/office/drawing/2014/main" id="{89773485-73F6-4446-952C-B4E87EA6B58B}"/>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F1AC681-9A42-4A04-BF33-EBC476239722}"/>
              </a:ext>
            </a:extLst>
          </p:cNvPr>
          <p:cNvSpPr>
            <a:spLocks noGrp="1"/>
          </p:cNvSpPr>
          <p:nvPr>
            <p:ph type="sldNum" sz="quarter" idx="12"/>
          </p:nvPr>
        </p:nvSpPr>
        <p:spPr/>
        <p:txBody>
          <a:bodyPr/>
          <a:lstStyle/>
          <a:p>
            <a:r>
              <a:rPr lang="en-US" altLang="zh-TW" dirty="0" smtClean="0"/>
              <a:t>68</a:t>
            </a:r>
            <a:endParaRPr lang="zh-TW" altLang="en-US" dirty="0"/>
          </a:p>
        </p:txBody>
      </p:sp>
    </p:spTree>
    <p:extLst>
      <p:ext uri="{BB962C8B-B14F-4D97-AF65-F5344CB8AC3E}">
        <p14:creationId xmlns:p14="http://schemas.microsoft.com/office/powerpoint/2010/main" val="9015500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938412"/>
            <a:ext cx="8058150" cy="1963183"/>
          </a:xfrm>
        </p:spPr>
        <p:txBody>
          <a:bodyPr numCol="1">
            <a:noAutofit/>
          </a:bodyPr>
          <a:lstStyle/>
          <a:p>
            <a:r>
              <a:rPr lang="en-US" altLang="zh-TW" sz="2600" dirty="0">
                <a:latin typeface="Times New Roman" panose="02020603050405020304" pitchFamily="18" charset="0"/>
                <a:cs typeface="Times New Roman" panose="02020603050405020304" pitchFamily="18" charset="0"/>
              </a:rPr>
              <a:t>Filter the neighborhood with 16 5x5 kernels</a:t>
            </a:r>
          </a:p>
          <a:p>
            <a:r>
              <a:rPr lang="en-US" altLang="zh-TW" sz="2600" dirty="0">
                <a:latin typeface="Times New Roman" panose="02020603050405020304" pitchFamily="18" charset="0"/>
                <a:cs typeface="Times New Roman" panose="02020603050405020304" pitchFamily="18" charset="0"/>
              </a:rPr>
              <a:t>Compute energy at each pixel by summing absolute value of filter output across neighborhood around pixel</a:t>
            </a:r>
          </a:p>
          <a:p>
            <a:r>
              <a:rPr lang="en-US" altLang="zh-TW" sz="2600" dirty="0">
                <a:latin typeface="Times New Roman" panose="02020603050405020304" pitchFamily="18" charset="0"/>
                <a:cs typeface="Times New Roman" panose="02020603050405020304" pitchFamily="18" charset="0"/>
              </a:rPr>
              <a:t>Define 9 features:</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內容版面配置區 2"/>
          <p:cNvSpPr txBox="1">
            <a:spLocks/>
          </p:cNvSpPr>
          <p:nvPr/>
        </p:nvSpPr>
        <p:spPr>
          <a:xfrm>
            <a:off x="3960717" y="3901595"/>
            <a:ext cx="1972661" cy="252838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600" dirty="0">
                <a:latin typeface="Times New Roman" panose="02020603050405020304" pitchFamily="18" charset="0"/>
                <a:cs typeface="Times New Roman" panose="02020603050405020304" pitchFamily="18" charset="0"/>
              </a:rPr>
              <a:t>L5E5 / E5L5</a:t>
            </a:r>
          </a:p>
          <a:p>
            <a:pPr marL="0" indent="0">
              <a:buNone/>
            </a:pPr>
            <a:r>
              <a:rPr lang="en-US" altLang="zh-TW" sz="2600" dirty="0">
                <a:latin typeface="Times New Roman" panose="02020603050405020304" pitchFamily="18" charset="0"/>
                <a:cs typeface="Times New Roman" panose="02020603050405020304" pitchFamily="18" charset="0"/>
              </a:rPr>
              <a:t>L5R5 / R5L5</a:t>
            </a:r>
          </a:p>
          <a:p>
            <a:pPr marL="0" indent="0">
              <a:buNone/>
            </a:pPr>
            <a:r>
              <a:rPr lang="en-US" altLang="zh-TW" sz="2600" dirty="0">
                <a:latin typeface="Times New Roman" panose="02020603050405020304" pitchFamily="18" charset="0"/>
                <a:cs typeface="Times New Roman" panose="02020603050405020304" pitchFamily="18" charset="0"/>
              </a:rPr>
              <a:t>E5S5 / S5E5</a:t>
            </a:r>
          </a:p>
          <a:p>
            <a:pPr marL="0" indent="0">
              <a:buNone/>
            </a:pPr>
            <a:r>
              <a:rPr lang="en-US" altLang="zh-TW" sz="2600" dirty="0">
                <a:latin typeface="Times New Roman" panose="02020603050405020304" pitchFamily="18" charset="0"/>
                <a:cs typeface="Times New Roman" panose="02020603050405020304" pitchFamily="18" charset="0"/>
              </a:rPr>
              <a:t>S5S5</a:t>
            </a:r>
          </a:p>
          <a:p>
            <a:pPr marL="0" indent="0">
              <a:buNone/>
            </a:pPr>
            <a:r>
              <a:rPr lang="en-US" altLang="zh-TW" sz="2600" dirty="0">
                <a:latin typeface="Times New Roman" panose="02020603050405020304" pitchFamily="18" charset="0"/>
                <a:cs typeface="Times New Roman" panose="02020603050405020304" pitchFamily="18" charset="0"/>
              </a:rPr>
              <a:t>R5R5</a:t>
            </a:r>
          </a:p>
        </p:txBody>
      </p:sp>
      <p:sp>
        <p:nvSpPr>
          <p:cNvPr id="14" name="內容版面配置區 2"/>
          <p:cNvSpPr txBox="1">
            <a:spLocks/>
          </p:cNvSpPr>
          <p:nvPr/>
        </p:nvSpPr>
        <p:spPr>
          <a:xfrm>
            <a:off x="6559581" y="3901595"/>
            <a:ext cx="1972661" cy="252838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600" dirty="0">
                <a:latin typeface="Times New Roman" panose="02020603050405020304" pitchFamily="18" charset="0"/>
                <a:cs typeface="Times New Roman" panose="02020603050405020304" pitchFamily="18" charset="0"/>
              </a:rPr>
              <a:t>L5S5 / S5L5</a:t>
            </a:r>
          </a:p>
          <a:p>
            <a:pPr marL="0" indent="0">
              <a:buNone/>
            </a:pPr>
            <a:r>
              <a:rPr lang="en-US" altLang="zh-TW" sz="2600" dirty="0">
                <a:latin typeface="Times New Roman" panose="02020603050405020304" pitchFamily="18" charset="0"/>
                <a:cs typeface="Times New Roman" panose="02020603050405020304" pitchFamily="18" charset="0"/>
              </a:rPr>
              <a:t>E5E5</a:t>
            </a:r>
          </a:p>
          <a:p>
            <a:pPr marL="0" indent="0">
              <a:buNone/>
            </a:pPr>
            <a:r>
              <a:rPr lang="en-US" altLang="zh-TW" sz="2600" dirty="0">
                <a:latin typeface="Times New Roman" panose="02020603050405020304" pitchFamily="18" charset="0"/>
                <a:cs typeface="Times New Roman" panose="02020603050405020304" pitchFamily="18" charset="0"/>
              </a:rPr>
              <a:t>E5R5 / R5E5</a:t>
            </a:r>
          </a:p>
          <a:p>
            <a:pPr marL="0" indent="0">
              <a:buNone/>
            </a:pPr>
            <a:r>
              <a:rPr lang="en-US" altLang="zh-TW" sz="2600" dirty="0">
                <a:latin typeface="Times New Roman" panose="02020603050405020304" pitchFamily="18" charset="0"/>
                <a:cs typeface="Times New Roman" panose="02020603050405020304" pitchFamily="18" charset="0"/>
              </a:rPr>
              <a:t>S5R5 / R5S5</a:t>
            </a:r>
          </a:p>
        </p:txBody>
      </p:sp>
      <p:sp>
        <p:nvSpPr>
          <p:cNvPr id="12" name="標題 1">
            <a:extLst>
              <a:ext uri="{FF2B5EF4-FFF2-40B4-BE49-F238E27FC236}">
                <a16:creationId xmlns:a16="http://schemas.microsoft.com/office/drawing/2014/main" id="{79C74E35-5732-497B-8C64-B649AC2FFB17}"/>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8D63F2B-D1B9-4E68-9B97-D0A9D19F86C7}"/>
              </a:ext>
            </a:extLst>
          </p:cNvPr>
          <p:cNvSpPr>
            <a:spLocks noGrp="1"/>
          </p:cNvSpPr>
          <p:nvPr>
            <p:ph type="sldNum" sz="quarter" idx="12"/>
          </p:nvPr>
        </p:nvSpPr>
        <p:spPr/>
        <p:txBody>
          <a:bodyPr/>
          <a:lstStyle/>
          <a:p>
            <a:r>
              <a:rPr lang="en-US" altLang="zh-TW" dirty="0" smtClean="0"/>
              <a:t>69</a:t>
            </a:r>
            <a:endParaRPr lang="zh-TW" altLang="en-US" dirty="0"/>
          </a:p>
        </p:txBody>
      </p:sp>
    </p:spTree>
    <p:extLst>
      <p:ext uri="{BB962C8B-B14F-4D97-AF65-F5344CB8AC3E}">
        <p14:creationId xmlns:p14="http://schemas.microsoft.com/office/powerpoint/2010/main" val="5310735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圖片 3"/>
          <p:cNvPicPr>
            <a:picLocks noChangeAspect="1"/>
          </p:cNvPicPr>
          <p:nvPr/>
        </p:nvPicPr>
        <p:blipFill>
          <a:blip r:embed="rId3"/>
          <a:stretch>
            <a:fillRect/>
          </a:stretch>
        </p:blipFill>
        <p:spPr>
          <a:xfrm>
            <a:off x="2406413" y="1987509"/>
            <a:ext cx="1624800" cy="1625600"/>
          </a:xfrm>
          <a:prstGeom prst="rect">
            <a:avLst/>
          </a:prstGeom>
        </p:spPr>
      </p:pic>
      <p:pic>
        <p:nvPicPr>
          <p:cNvPr id="5" name="圖片 4"/>
          <p:cNvPicPr>
            <a:picLocks noChangeAspect="1"/>
          </p:cNvPicPr>
          <p:nvPr/>
        </p:nvPicPr>
        <p:blipFill>
          <a:blip r:embed="rId4"/>
          <a:stretch>
            <a:fillRect/>
          </a:stretch>
        </p:blipFill>
        <p:spPr>
          <a:xfrm>
            <a:off x="5181862" y="2063709"/>
            <a:ext cx="1777125" cy="1473200"/>
          </a:xfrm>
          <a:prstGeom prst="rect">
            <a:avLst/>
          </a:prstGeom>
        </p:spPr>
      </p:pic>
      <p:pic>
        <p:nvPicPr>
          <p:cNvPr id="6" name="圖片 5"/>
          <p:cNvPicPr>
            <a:picLocks noChangeAspect="1"/>
          </p:cNvPicPr>
          <p:nvPr/>
        </p:nvPicPr>
        <p:blipFill>
          <a:blip r:embed="rId5"/>
          <a:stretch>
            <a:fillRect/>
          </a:stretch>
        </p:blipFill>
        <p:spPr>
          <a:xfrm>
            <a:off x="8109634" y="1987509"/>
            <a:ext cx="1635910" cy="1627200"/>
          </a:xfrm>
          <a:prstGeom prst="rect">
            <a:avLst/>
          </a:prstGeom>
        </p:spPr>
      </p:pic>
      <p:graphicFrame>
        <p:nvGraphicFramePr>
          <p:cNvPr id="7" name="表格 6"/>
          <p:cNvGraphicFramePr>
            <a:graphicFrameLocks noGrp="1"/>
          </p:cNvGraphicFramePr>
          <p:nvPr>
            <p:extLst/>
          </p:nvPr>
        </p:nvGraphicFramePr>
        <p:xfrm>
          <a:off x="2279528" y="3909929"/>
          <a:ext cx="7804392" cy="2743200"/>
        </p:xfrm>
        <a:graphic>
          <a:graphicData uri="http://schemas.openxmlformats.org/drawingml/2006/table">
            <a:tbl>
              <a:tblPr firstRow="1" bandRow="1">
                <a:tableStyleId>{5940675A-B579-460E-94D1-54222C63F5DA}</a:tableStyleId>
              </a:tblPr>
              <a:tblGrid>
                <a:gridCol w="1186602">
                  <a:extLst>
                    <a:ext uri="{9D8B030D-6E8A-4147-A177-3AD203B41FA5}">
                      <a16:colId xmlns:a16="http://schemas.microsoft.com/office/drawing/2014/main" val="20000"/>
                    </a:ext>
                  </a:extLst>
                </a:gridCol>
                <a:gridCol w="735310">
                  <a:extLst>
                    <a:ext uri="{9D8B030D-6E8A-4147-A177-3AD203B41FA5}">
                      <a16:colId xmlns:a16="http://schemas.microsoft.com/office/drawing/2014/main" val="20001"/>
                    </a:ext>
                  </a:extLst>
                </a:gridCol>
                <a:gridCol w="735310">
                  <a:extLst>
                    <a:ext uri="{9D8B030D-6E8A-4147-A177-3AD203B41FA5}">
                      <a16:colId xmlns:a16="http://schemas.microsoft.com/office/drawing/2014/main" val="20002"/>
                    </a:ext>
                  </a:extLst>
                </a:gridCol>
                <a:gridCol w="735310">
                  <a:extLst>
                    <a:ext uri="{9D8B030D-6E8A-4147-A177-3AD203B41FA5}">
                      <a16:colId xmlns:a16="http://schemas.microsoft.com/office/drawing/2014/main" val="20003"/>
                    </a:ext>
                  </a:extLst>
                </a:gridCol>
                <a:gridCol w="735310">
                  <a:extLst>
                    <a:ext uri="{9D8B030D-6E8A-4147-A177-3AD203B41FA5}">
                      <a16:colId xmlns:a16="http://schemas.microsoft.com/office/drawing/2014/main" val="20004"/>
                    </a:ext>
                  </a:extLst>
                </a:gridCol>
                <a:gridCol w="735310">
                  <a:extLst>
                    <a:ext uri="{9D8B030D-6E8A-4147-A177-3AD203B41FA5}">
                      <a16:colId xmlns:a16="http://schemas.microsoft.com/office/drawing/2014/main" val="20005"/>
                    </a:ext>
                  </a:extLst>
                </a:gridCol>
                <a:gridCol w="735310">
                  <a:extLst>
                    <a:ext uri="{9D8B030D-6E8A-4147-A177-3AD203B41FA5}">
                      <a16:colId xmlns:a16="http://schemas.microsoft.com/office/drawing/2014/main" val="20006"/>
                    </a:ext>
                  </a:extLst>
                </a:gridCol>
                <a:gridCol w="735310">
                  <a:extLst>
                    <a:ext uri="{9D8B030D-6E8A-4147-A177-3AD203B41FA5}">
                      <a16:colId xmlns:a16="http://schemas.microsoft.com/office/drawing/2014/main" val="20007"/>
                    </a:ext>
                  </a:extLst>
                </a:gridCol>
                <a:gridCol w="735310">
                  <a:extLst>
                    <a:ext uri="{9D8B030D-6E8A-4147-A177-3AD203B41FA5}">
                      <a16:colId xmlns:a16="http://schemas.microsoft.com/office/drawing/2014/main" val="20008"/>
                    </a:ext>
                  </a:extLst>
                </a:gridCol>
                <a:gridCol w="735310">
                  <a:extLst>
                    <a:ext uri="{9D8B030D-6E8A-4147-A177-3AD203B41FA5}">
                      <a16:colId xmlns:a16="http://schemas.microsoft.com/office/drawing/2014/main" val="20009"/>
                    </a:ext>
                  </a:extLst>
                </a:gridCol>
              </a:tblGrid>
              <a:tr h="272062">
                <a:tc>
                  <a:txBody>
                    <a:bodyPr/>
                    <a:lstStyle/>
                    <a:p>
                      <a:r>
                        <a:rPr lang="en-US" altLang="zh-TW" sz="1400" b="1" dirty="0"/>
                        <a:t>Region</a:t>
                      </a:r>
                      <a:endParaRPr lang="zh-TW" altLang="en-US" sz="14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E5E5</a:t>
                      </a:r>
                      <a:endParaRPr lang="zh-TW" altLang="en-US" sz="1400" b="1"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S5S5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R5R5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E5L5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R5L5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S5E5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R5E5</a:t>
                      </a:r>
                      <a:endParaRPr lang="zh-TW" altLang="en-US" sz="1400" b="1" dirty="0"/>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altLang="zh-TW" sz="1400" b="1" dirty="0"/>
                        <a:t>R5S5</a:t>
                      </a:r>
                      <a:endParaRPr lang="zh-TW" altLang="en-US" sz="1400" b="1"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2062">
                <a:tc>
                  <a:txBody>
                    <a:bodyPr/>
                    <a:lstStyle/>
                    <a:p>
                      <a:r>
                        <a:rPr lang="en-US" altLang="zh-TW" sz="1400" dirty="0"/>
                        <a:t>Tiger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168.1</a:t>
                      </a:r>
                      <a:endParaRPr lang="zh-TW" altLang="en-US" sz="1400" dirty="0"/>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84.0</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807.7</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553.7</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354.4</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910.6</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116.3</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339.2</a:t>
                      </a:r>
                      <a:endParaRPr lang="zh-TW" altLang="en-US" sz="1400" dirty="0"/>
                    </a:p>
                  </a:txBody>
                  <a:tcPr anchor="ct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257.4</a:t>
                      </a:r>
                      <a:endParaRPr lang="zh-TW" altLang="en-US" sz="1400" dirty="0"/>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1"/>
                  </a:ext>
                </a:extLst>
              </a:tr>
              <a:tr h="272062">
                <a:tc>
                  <a:txBody>
                    <a:bodyPr/>
                    <a:lstStyle/>
                    <a:p>
                      <a:r>
                        <a:rPr lang="en-US" altLang="zh-TW" sz="1400" dirty="0"/>
                        <a:t>Water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68.5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36.9</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366.8</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218.7</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149.3</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459.4</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49.6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159.1</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117.3</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72062">
                <a:tc>
                  <a:txBody>
                    <a:bodyPr/>
                    <a:lstStyle/>
                    <a:p>
                      <a:r>
                        <a:rPr lang="en-US" altLang="zh-TW" sz="1400" dirty="0"/>
                        <a:t>Flag</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258.1</a:t>
                      </a:r>
                      <a:endParaRPr lang="zh-TW" altLang="en-US" sz="1400" dirty="0"/>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113.0</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787.7</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1057.6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702.2</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2056.3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192.4</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611.5</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350.8</a:t>
                      </a:r>
                      <a:endParaRPr lang="zh-TW" altLang="en-US" sz="1400" dirty="0"/>
                    </a:p>
                  </a:txBody>
                  <a:tcPr anchor="ctr">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3"/>
                  </a:ext>
                </a:extLst>
              </a:tr>
              <a:tr h="272062">
                <a:tc>
                  <a:txBody>
                    <a:bodyPr/>
                    <a:lstStyle/>
                    <a:p>
                      <a:r>
                        <a:rPr lang="en-US" altLang="zh-TW" sz="1400" dirty="0"/>
                        <a:t>Fence</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189.5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80.7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624.3</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701.7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377.5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803.1</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120.6</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297.5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215.0</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272062">
                <a:tc>
                  <a:txBody>
                    <a:bodyPr/>
                    <a:lstStyle/>
                    <a:p>
                      <a:r>
                        <a:rPr lang="en-US" altLang="zh-TW" sz="1400" dirty="0"/>
                        <a:t>Grass</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206.5</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103.6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1031.7</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625.2</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428.3</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1153.6</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146.0</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427.5</a:t>
                      </a:r>
                      <a:endParaRPr lang="zh-TW" altLang="en-US" sz="1400" dirty="0"/>
                    </a:p>
                  </a:txBody>
                  <a:tcPr anchor="ct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TW" sz="1400" dirty="0"/>
                        <a:t>323.6</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72062">
                <a:tc>
                  <a:txBody>
                    <a:bodyPr/>
                    <a:lstStyle/>
                    <a:p>
                      <a:r>
                        <a:rPr lang="en-US" altLang="zh-TW" sz="1400" dirty="0"/>
                        <a:t>Small flower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114.9</a:t>
                      </a:r>
                      <a:endParaRPr lang="zh-TW" altLang="en-US" sz="1400" dirty="0"/>
                    </a:p>
                  </a:txBody>
                  <a:tcPr anchor="ctr">
                    <a:lnL w="381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48.6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289.1</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402.6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241.3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484.3</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73.6</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158.2</a:t>
                      </a:r>
                      <a:endParaRPr lang="zh-TW" altLang="en-US" sz="1400" dirty="0"/>
                    </a:p>
                  </a:txBody>
                  <a:tcPr anchor="ct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a:r>
                        <a:rPr lang="en-US" altLang="zh-TW" sz="1400" dirty="0"/>
                        <a:t>109.3</a:t>
                      </a:r>
                      <a:endParaRPr lang="zh-TW" altLang="en-US" sz="1400" dirty="0"/>
                    </a:p>
                  </a:txBody>
                  <a:tcPr anchor="ctr">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272062">
                <a:tc>
                  <a:txBody>
                    <a:bodyPr/>
                    <a:lstStyle/>
                    <a:p>
                      <a:r>
                        <a:rPr lang="en-US" altLang="zh-TW" sz="1400" dirty="0"/>
                        <a:t>Big flower</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75.7</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28.8</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177.1</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301.5</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158.4</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270.0</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45.6</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89.7</a:t>
                      </a:r>
                      <a:endParaRPr lang="zh-TW" altLang="en-US" sz="1400" dirty="0"/>
                    </a:p>
                  </a:txBody>
                  <a:tcPr anchor="ct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tc>
                  <a:txBody>
                    <a:bodyPr/>
                    <a:lstStyle/>
                    <a:p>
                      <a:pPr algn="ctr"/>
                      <a:r>
                        <a:rPr lang="en-US" altLang="zh-TW" sz="1400" dirty="0"/>
                        <a:t>62.9</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19050" cap="flat" cmpd="sng" algn="ctr">
                      <a:solidFill>
                        <a:schemeClr val="tx1"/>
                      </a:solidFill>
                      <a:prstDash val="sysDashDot"/>
                      <a:round/>
                      <a:headEnd type="none" w="med" len="med"/>
                      <a:tailEnd type="none" w="med" len="med"/>
                    </a:lnB>
                  </a:tcPr>
                </a:tc>
                <a:extLst>
                  <a:ext uri="{0D108BD9-81ED-4DB2-BD59-A6C34878D82A}">
                    <a16:rowId xmlns:a16="http://schemas.microsoft.com/office/drawing/2014/main" val="10007"/>
                  </a:ext>
                </a:extLst>
              </a:tr>
              <a:tr h="272062">
                <a:tc>
                  <a:txBody>
                    <a:bodyPr/>
                    <a:lstStyle/>
                    <a:p>
                      <a:r>
                        <a:rPr lang="en-US" altLang="zh-TW" sz="1400" dirty="0"/>
                        <a:t>Borders</a:t>
                      </a:r>
                      <a:endParaRPr lang="zh-TW" altLang="en-US" sz="1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15.3</a:t>
                      </a:r>
                      <a:endParaRPr lang="zh-TW" altLang="en-US" sz="1400" dirty="0"/>
                    </a:p>
                  </a:txBody>
                  <a:tcPr anchor="ctr">
                    <a:lnL w="38100" cap="flat" cmpd="sng" algn="ctr">
                      <a:solidFill>
                        <a:schemeClr val="tx1"/>
                      </a:solidFill>
                      <a:prstDash val="solid"/>
                      <a:round/>
                      <a:headEnd type="none" w="med" len="med"/>
                      <a:tailEnd type="none" w="med" len="med"/>
                    </a:lnL>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6.4</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64.4</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92.3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36.3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74.5</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9.3</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26.1</a:t>
                      </a:r>
                      <a:endParaRPr lang="zh-TW" altLang="en-US" sz="1400" dirty="0"/>
                    </a:p>
                  </a:txBody>
                  <a:tcPr anchor="ct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tLang="zh-TW" sz="1400" dirty="0"/>
                        <a:t>19.5</a:t>
                      </a:r>
                      <a:endParaRPr lang="zh-TW" altLang="en-US" sz="1400" dirty="0"/>
                    </a:p>
                  </a:txBody>
                  <a:tcPr anchor="ctr">
                    <a:lnR w="38100" cap="flat" cmpd="sng" algn="ctr">
                      <a:solidFill>
                        <a:schemeClr val="tx1"/>
                      </a:solidFill>
                      <a:prstDash val="solid"/>
                      <a:round/>
                      <a:headEnd type="none" w="med" len="med"/>
                      <a:tailEnd type="none" w="med" len="med"/>
                    </a:lnR>
                    <a:lnT w="19050" cap="flat" cmpd="sng" algn="ctr">
                      <a:solidFill>
                        <a:schemeClr val="tx1"/>
                      </a:solidFill>
                      <a:prstDash val="sysDashDot"/>
                      <a:round/>
                      <a:headEnd type="none" w="med" len="med"/>
                      <a:tailEnd type="none" w="med" len="med"/>
                    </a:lnT>
                    <a:lnB w="381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bl>
          </a:graphicData>
        </a:graphic>
      </p:graphicFrame>
      <p:sp>
        <p:nvSpPr>
          <p:cNvPr id="17" name="直線圖說文字 2 (無框線) 16"/>
          <p:cNvSpPr/>
          <p:nvPr/>
        </p:nvSpPr>
        <p:spPr>
          <a:xfrm flipH="1">
            <a:off x="1576271" y="2033285"/>
            <a:ext cx="862546" cy="244366"/>
          </a:xfrm>
          <a:prstGeom prst="callout2">
            <a:avLst>
              <a:gd name="adj1" fmla="val 57460"/>
              <a:gd name="adj2" fmla="val 12687"/>
              <a:gd name="adj3" fmla="val 57460"/>
              <a:gd name="adj4" fmla="val -16667"/>
              <a:gd name="adj5" fmla="val 238307"/>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Water</a:t>
            </a:r>
            <a:endParaRPr lang="zh-TW" altLang="en-US" dirty="0">
              <a:solidFill>
                <a:schemeClr val="tx1"/>
              </a:solidFill>
            </a:endParaRPr>
          </a:p>
        </p:txBody>
      </p:sp>
      <p:sp>
        <p:nvSpPr>
          <p:cNvPr id="18" name="直線圖說文字 2 (無框線) 17"/>
          <p:cNvSpPr/>
          <p:nvPr/>
        </p:nvSpPr>
        <p:spPr>
          <a:xfrm flipH="1">
            <a:off x="1614221" y="3292543"/>
            <a:ext cx="862546" cy="244366"/>
          </a:xfrm>
          <a:prstGeom prst="callout2">
            <a:avLst>
              <a:gd name="adj1" fmla="val 60686"/>
              <a:gd name="adj2" fmla="val 18170"/>
              <a:gd name="adj3" fmla="val 60686"/>
              <a:gd name="adj4" fmla="val -2959"/>
              <a:gd name="adj5" fmla="val -122983"/>
              <a:gd name="adj6" fmla="val -6037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Tiger</a:t>
            </a:r>
            <a:endParaRPr lang="zh-TW" altLang="en-US" dirty="0">
              <a:solidFill>
                <a:schemeClr val="tx1"/>
              </a:solidFill>
            </a:endParaRPr>
          </a:p>
        </p:txBody>
      </p:sp>
      <p:sp>
        <p:nvSpPr>
          <p:cNvPr id="19" name="直線圖說文字 2 (無框線) 18"/>
          <p:cNvSpPr/>
          <p:nvPr/>
        </p:nvSpPr>
        <p:spPr>
          <a:xfrm>
            <a:off x="7069937" y="2122833"/>
            <a:ext cx="862546" cy="244366"/>
          </a:xfrm>
          <a:prstGeom prst="callout2">
            <a:avLst>
              <a:gd name="adj1" fmla="val 51008"/>
              <a:gd name="adj2" fmla="val 11773"/>
              <a:gd name="adj3" fmla="val 51008"/>
              <a:gd name="adj4" fmla="val -20323"/>
              <a:gd name="adj5" fmla="val 86694"/>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Fence</a:t>
            </a:r>
            <a:endParaRPr lang="zh-TW" altLang="en-US" dirty="0">
              <a:solidFill>
                <a:schemeClr val="tx1"/>
              </a:solidFill>
            </a:endParaRPr>
          </a:p>
        </p:txBody>
      </p:sp>
      <p:sp>
        <p:nvSpPr>
          <p:cNvPr id="20" name="直線圖說文字 2 (無框線) 19"/>
          <p:cNvSpPr/>
          <p:nvPr/>
        </p:nvSpPr>
        <p:spPr>
          <a:xfrm flipH="1">
            <a:off x="4126067" y="2519523"/>
            <a:ext cx="862546" cy="244366"/>
          </a:xfrm>
          <a:prstGeom prst="callout2">
            <a:avLst>
              <a:gd name="adj1" fmla="val 57460"/>
              <a:gd name="adj2" fmla="val 19998"/>
              <a:gd name="adj3" fmla="val 57460"/>
              <a:gd name="adj4" fmla="val -4787"/>
              <a:gd name="adj5" fmla="val 112500"/>
              <a:gd name="adj6" fmla="val -5306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Flag</a:t>
            </a:r>
            <a:endParaRPr lang="zh-TW" altLang="en-US" dirty="0">
              <a:solidFill>
                <a:schemeClr val="tx1"/>
              </a:solidFill>
            </a:endParaRPr>
          </a:p>
        </p:txBody>
      </p:sp>
      <p:sp>
        <p:nvSpPr>
          <p:cNvPr id="21" name="直線圖說文字 2 (無框線) 20"/>
          <p:cNvSpPr/>
          <p:nvPr/>
        </p:nvSpPr>
        <p:spPr>
          <a:xfrm flipH="1">
            <a:off x="4369519" y="3487927"/>
            <a:ext cx="862546" cy="244366"/>
          </a:xfrm>
          <a:prstGeom prst="callout2">
            <a:avLst>
              <a:gd name="adj1" fmla="val 57460"/>
              <a:gd name="adj2" fmla="val 10859"/>
              <a:gd name="adj3" fmla="val 57460"/>
              <a:gd name="adj4" fmla="val -13925"/>
              <a:gd name="adj5" fmla="val -90725"/>
              <a:gd name="adj6" fmla="val -5854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Grass</a:t>
            </a:r>
            <a:endParaRPr lang="zh-TW" altLang="en-US" dirty="0">
              <a:solidFill>
                <a:schemeClr val="tx1"/>
              </a:solidFill>
            </a:endParaRPr>
          </a:p>
        </p:txBody>
      </p:sp>
      <p:sp>
        <p:nvSpPr>
          <p:cNvPr id="22" name="直線圖說文字 2 (無框線) 21"/>
          <p:cNvSpPr/>
          <p:nvPr/>
        </p:nvSpPr>
        <p:spPr>
          <a:xfrm>
            <a:off x="9745544" y="2063710"/>
            <a:ext cx="862546" cy="515247"/>
          </a:xfrm>
          <a:prstGeom prst="callout2">
            <a:avLst>
              <a:gd name="adj1" fmla="val 37109"/>
              <a:gd name="adj2" fmla="val 11773"/>
              <a:gd name="adj3" fmla="val 37109"/>
              <a:gd name="adj4" fmla="val -9355"/>
              <a:gd name="adj5" fmla="val 66603"/>
              <a:gd name="adj6" fmla="val -5489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Small</a:t>
            </a:r>
          </a:p>
          <a:p>
            <a:pPr algn="ctr"/>
            <a:r>
              <a:rPr lang="en-US" altLang="zh-TW" dirty="0">
                <a:solidFill>
                  <a:schemeClr val="tx1"/>
                </a:solidFill>
              </a:rPr>
              <a:t>Flower</a:t>
            </a:r>
            <a:endParaRPr lang="zh-TW" altLang="en-US" dirty="0">
              <a:solidFill>
                <a:schemeClr val="tx1"/>
              </a:solidFill>
            </a:endParaRPr>
          </a:p>
        </p:txBody>
      </p:sp>
      <p:sp>
        <p:nvSpPr>
          <p:cNvPr id="23" name="直線圖說文字 2 (無框線) 22"/>
          <p:cNvSpPr/>
          <p:nvPr/>
        </p:nvSpPr>
        <p:spPr>
          <a:xfrm flipH="1">
            <a:off x="7295463" y="3077020"/>
            <a:ext cx="862546" cy="515247"/>
          </a:xfrm>
          <a:prstGeom prst="callout2">
            <a:avLst>
              <a:gd name="adj1" fmla="val 49348"/>
              <a:gd name="adj2" fmla="val 21826"/>
              <a:gd name="adj3" fmla="val 47818"/>
              <a:gd name="adj4" fmla="val -9356"/>
              <a:gd name="adj5" fmla="val -14481"/>
              <a:gd name="adj6" fmla="val -4940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Big</a:t>
            </a:r>
          </a:p>
          <a:p>
            <a:pPr algn="ctr"/>
            <a:r>
              <a:rPr lang="en-US" altLang="zh-TW" dirty="0">
                <a:solidFill>
                  <a:schemeClr val="tx1"/>
                </a:solidFill>
              </a:rPr>
              <a:t>Flower</a:t>
            </a:r>
            <a:endParaRPr lang="zh-TW" altLang="en-US" dirty="0">
              <a:solidFill>
                <a:schemeClr val="tx1"/>
              </a:solidFill>
            </a:endParaRPr>
          </a:p>
        </p:txBody>
      </p:sp>
      <p:sp>
        <p:nvSpPr>
          <p:cNvPr id="24" name="直線圖說文字 2 (無框線) 23"/>
          <p:cNvSpPr/>
          <p:nvPr/>
        </p:nvSpPr>
        <p:spPr>
          <a:xfrm>
            <a:off x="9745544" y="3116820"/>
            <a:ext cx="862546" cy="244366"/>
          </a:xfrm>
          <a:prstGeom prst="callout2">
            <a:avLst>
              <a:gd name="adj1" fmla="val 51008"/>
              <a:gd name="adj2" fmla="val 11773"/>
              <a:gd name="adj3" fmla="val 51007"/>
              <a:gd name="adj4" fmla="val -9356"/>
              <a:gd name="adj5" fmla="val 167339"/>
              <a:gd name="adj6" fmla="val -3844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Border</a:t>
            </a:r>
            <a:endParaRPr lang="zh-TW" altLang="en-US" dirty="0">
              <a:solidFill>
                <a:schemeClr val="tx1"/>
              </a:solidFill>
            </a:endParaRPr>
          </a:p>
        </p:txBody>
      </p:sp>
      <p:sp>
        <p:nvSpPr>
          <p:cNvPr id="26" name="標題 1">
            <a:extLst>
              <a:ext uri="{FF2B5EF4-FFF2-40B4-BE49-F238E27FC236}">
                <a16:creationId xmlns:a16="http://schemas.microsoft.com/office/drawing/2014/main" id="{D0878242-4C52-45C5-82D7-375C3A2F9007}"/>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4AAFEBE-1A63-46BA-8FEC-5A366F055247}"/>
              </a:ext>
            </a:extLst>
          </p:cNvPr>
          <p:cNvSpPr>
            <a:spLocks noGrp="1"/>
          </p:cNvSpPr>
          <p:nvPr>
            <p:ph type="sldNum" sz="quarter" idx="12"/>
          </p:nvPr>
        </p:nvSpPr>
        <p:spPr/>
        <p:txBody>
          <a:bodyPr/>
          <a:lstStyle/>
          <a:p>
            <a:r>
              <a:rPr lang="en-US" altLang="zh-TW" dirty="0" smtClean="0"/>
              <a:t>70</a:t>
            </a:r>
            <a:endParaRPr lang="zh-TW" altLang="en-US" dirty="0"/>
          </a:p>
        </p:txBody>
      </p:sp>
    </p:spTree>
    <p:extLst>
      <p:ext uri="{BB962C8B-B14F-4D97-AF65-F5344CB8AC3E}">
        <p14:creationId xmlns:p14="http://schemas.microsoft.com/office/powerpoint/2010/main" val="30528123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17" name="圖片 16"/>
          <p:cNvPicPr>
            <a:picLocks noChangeAspect="1"/>
          </p:cNvPicPr>
          <p:nvPr/>
        </p:nvPicPr>
        <p:blipFill>
          <a:blip r:embed="rId3"/>
          <a:stretch>
            <a:fillRect/>
          </a:stretch>
        </p:blipFill>
        <p:spPr>
          <a:xfrm>
            <a:off x="2406413" y="1987509"/>
            <a:ext cx="1624800" cy="1625600"/>
          </a:xfrm>
          <a:prstGeom prst="rect">
            <a:avLst/>
          </a:prstGeom>
        </p:spPr>
      </p:pic>
      <p:pic>
        <p:nvPicPr>
          <p:cNvPr id="18" name="圖片 17"/>
          <p:cNvPicPr>
            <a:picLocks noChangeAspect="1"/>
          </p:cNvPicPr>
          <p:nvPr/>
        </p:nvPicPr>
        <p:blipFill>
          <a:blip r:embed="rId4"/>
          <a:stretch>
            <a:fillRect/>
          </a:stretch>
        </p:blipFill>
        <p:spPr>
          <a:xfrm>
            <a:off x="5181862" y="2063709"/>
            <a:ext cx="1777125" cy="1473200"/>
          </a:xfrm>
          <a:prstGeom prst="rect">
            <a:avLst/>
          </a:prstGeom>
        </p:spPr>
      </p:pic>
      <p:pic>
        <p:nvPicPr>
          <p:cNvPr id="19" name="圖片 18"/>
          <p:cNvPicPr>
            <a:picLocks noChangeAspect="1"/>
          </p:cNvPicPr>
          <p:nvPr/>
        </p:nvPicPr>
        <p:blipFill>
          <a:blip r:embed="rId5"/>
          <a:stretch>
            <a:fillRect/>
          </a:stretch>
        </p:blipFill>
        <p:spPr>
          <a:xfrm>
            <a:off x="8109634" y="1987509"/>
            <a:ext cx="1635910" cy="1627200"/>
          </a:xfrm>
          <a:prstGeom prst="rect">
            <a:avLst/>
          </a:prstGeom>
        </p:spPr>
      </p:pic>
      <p:sp>
        <p:nvSpPr>
          <p:cNvPr id="13" name="直線圖說文字 2 (無框線) 12"/>
          <p:cNvSpPr/>
          <p:nvPr/>
        </p:nvSpPr>
        <p:spPr>
          <a:xfrm flipH="1">
            <a:off x="1576271" y="2033285"/>
            <a:ext cx="862546" cy="244366"/>
          </a:xfrm>
          <a:prstGeom prst="callout2">
            <a:avLst>
              <a:gd name="adj1" fmla="val 57460"/>
              <a:gd name="adj2" fmla="val 12687"/>
              <a:gd name="adj3" fmla="val 57460"/>
              <a:gd name="adj4" fmla="val -16667"/>
              <a:gd name="adj5" fmla="val 238307"/>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Water</a:t>
            </a:r>
            <a:endParaRPr lang="zh-TW" altLang="en-US" dirty="0">
              <a:solidFill>
                <a:schemeClr val="tx1"/>
              </a:solidFill>
            </a:endParaRPr>
          </a:p>
        </p:txBody>
      </p:sp>
      <p:sp>
        <p:nvSpPr>
          <p:cNvPr id="21" name="直線圖說文字 2 (無框線) 20"/>
          <p:cNvSpPr/>
          <p:nvPr/>
        </p:nvSpPr>
        <p:spPr>
          <a:xfrm flipH="1">
            <a:off x="1614221" y="3292543"/>
            <a:ext cx="862546" cy="244366"/>
          </a:xfrm>
          <a:prstGeom prst="callout2">
            <a:avLst>
              <a:gd name="adj1" fmla="val 60686"/>
              <a:gd name="adj2" fmla="val 18170"/>
              <a:gd name="adj3" fmla="val 60686"/>
              <a:gd name="adj4" fmla="val -2959"/>
              <a:gd name="adj5" fmla="val -122983"/>
              <a:gd name="adj6" fmla="val -60376"/>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Tiger</a:t>
            </a:r>
            <a:endParaRPr lang="zh-TW" altLang="en-US" dirty="0">
              <a:solidFill>
                <a:schemeClr val="tx1"/>
              </a:solidFill>
            </a:endParaRPr>
          </a:p>
        </p:txBody>
      </p:sp>
      <p:sp>
        <p:nvSpPr>
          <p:cNvPr id="22" name="直線圖說文字 2 (無框線) 21"/>
          <p:cNvSpPr/>
          <p:nvPr/>
        </p:nvSpPr>
        <p:spPr>
          <a:xfrm>
            <a:off x="7069937" y="2122833"/>
            <a:ext cx="862546" cy="244366"/>
          </a:xfrm>
          <a:prstGeom prst="callout2">
            <a:avLst>
              <a:gd name="adj1" fmla="val 51008"/>
              <a:gd name="adj2" fmla="val 11773"/>
              <a:gd name="adj3" fmla="val 51008"/>
              <a:gd name="adj4" fmla="val -20323"/>
              <a:gd name="adj5" fmla="val 86694"/>
              <a:gd name="adj6" fmla="val -3752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Fence</a:t>
            </a:r>
            <a:endParaRPr lang="zh-TW" altLang="en-US" dirty="0">
              <a:solidFill>
                <a:schemeClr val="tx1"/>
              </a:solidFill>
            </a:endParaRPr>
          </a:p>
        </p:txBody>
      </p:sp>
      <p:sp>
        <p:nvSpPr>
          <p:cNvPr id="23" name="直線圖說文字 2 (無框線) 22"/>
          <p:cNvSpPr/>
          <p:nvPr/>
        </p:nvSpPr>
        <p:spPr>
          <a:xfrm flipH="1">
            <a:off x="4126067" y="2519523"/>
            <a:ext cx="862546" cy="244366"/>
          </a:xfrm>
          <a:prstGeom prst="callout2">
            <a:avLst>
              <a:gd name="adj1" fmla="val 57460"/>
              <a:gd name="adj2" fmla="val 19998"/>
              <a:gd name="adj3" fmla="val 57460"/>
              <a:gd name="adj4" fmla="val -4787"/>
              <a:gd name="adj5" fmla="val 112500"/>
              <a:gd name="adj6" fmla="val -53064"/>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Flag</a:t>
            </a:r>
            <a:endParaRPr lang="zh-TW" altLang="en-US" dirty="0">
              <a:solidFill>
                <a:schemeClr val="tx1"/>
              </a:solidFill>
            </a:endParaRPr>
          </a:p>
        </p:txBody>
      </p:sp>
      <p:sp>
        <p:nvSpPr>
          <p:cNvPr id="24" name="直線圖說文字 2 (無框線) 23"/>
          <p:cNvSpPr/>
          <p:nvPr/>
        </p:nvSpPr>
        <p:spPr>
          <a:xfrm flipH="1">
            <a:off x="4369519" y="3487927"/>
            <a:ext cx="862546" cy="244366"/>
          </a:xfrm>
          <a:prstGeom prst="callout2">
            <a:avLst>
              <a:gd name="adj1" fmla="val 57460"/>
              <a:gd name="adj2" fmla="val 10859"/>
              <a:gd name="adj3" fmla="val 57460"/>
              <a:gd name="adj4" fmla="val -13925"/>
              <a:gd name="adj5" fmla="val -90725"/>
              <a:gd name="adj6" fmla="val -5854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Grass</a:t>
            </a:r>
            <a:endParaRPr lang="zh-TW" altLang="en-US" dirty="0">
              <a:solidFill>
                <a:schemeClr val="tx1"/>
              </a:solidFill>
            </a:endParaRPr>
          </a:p>
        </p:txBody>
      </p:sp>
      <p:sp>
        <p:nvSpPr>
          <p:cNvPr id="25" name="直線圖說文字 2 (無框線) 24"/>
          <p:cNvSpPr/>
          <p:nvPr/>
        </p:nvSpPr>
        <p:spPr>
          <a:xfrm>
            <a:off x="9745544" y="2063710"/>
            <a:ext cx="862546" cy="515247"/>
          </a:xfrm>
          <a:prstGeom prst="callout2">
            <a:avLst>
              <a:gd name="adj1" fmla="val 37109"/>
              <a:gd name="adj2" fmla="val 11773"/>
              <a:gd name="adj3" fmla="val 37109"/>
              <a:gd name="adj4" fmla="val -9355"/>
              <a:gd name="adj5" fmla="val 66603"/>
              <a:gd name="adj6" fmla="val -5489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Small</a:t>
            </a:r>
          </a:p>
          <a:p>
            <a:pPr algn="ctr"/>
            <a:r>
              <a:rPr lang="en-US" altLang="zh-TW" dirty="0">
                <a:solidFill>
                  <a:schemeClr val="tx1"/>
                </a:solidFill>
              </a:rPr>
              <a:t>Flower</a:t>
            </a:r>
            <a:endParaRPr lang="zh-TW" altLang="en-US" dirty="0">
              <a:solidFill>
                <a:schemeClr val="tx1"/>
              </a:solidFill>
            </a:endParaRPr>
          </a:p>
        </p:txBody>
      </p:sp>
      <p:sp>
        <p:nvSpPr>
          <p:cNvPr id="26" name="直線圖說文字 2 (無框線) 25"/>
          <p:cNvSpPr/>
          <p:nvPr/>
        </p:nvSpPr>
        <p:spPr>
          <a:xfrm flipH="1">
            <a:off x="7295463" y="3077020"/>
            <a:ext cx="862546" cy="515247"/>
          </a:xfrm>
          <a:prstGeom prst="callout2">
            <a:avLst>
              <a:gd name="adj1" fmla="val 49348"/>
              <a:gd name="adj2" fmla="val 21826"/>
              <a:gd name="adj3" fmla="val 47818"/>
              <a:gd name="adj4" fmla="val -9356"/>
              <a:gd name="adj5" fmla="val -14481"/>
              <a:gd name="adj6" fmla="val -4940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Big</a:t>
            </a:r>
          </a:p>
          <a:p>
            <a:pPr algn="ctr"/>
            <a:r>
              <a:rPr lang="en-US" altLang="zh-TW" dirty="0">
                <a:solidFill>
                  <a:schemeClr val="tx1"/>
                </a:solidFill>
              </a:rPr>
              <a:t>Flower</a:t>
            </a:r>
            <a:endParaRPr lang="zh-TW" altLang="en-US" dirty="0">
              <a:solidFill>
                <a:schemeClr val="tx1"/>
              </a:solidFill>
            </a:endParaRPr>
          </a:p>
        </p:txBody>
      </p:sp>
      <p:grpSp>
        <p:nvGrpSpPr>
          <p:cNvPr id="15" name="群組 14"/>
          <p:cNvGrpSpPr/>
          <p:nvPr/>
        </p:nvGrpSpPr>
        <p:grpSpPr>
          <a:xfrm>
            <a:off x="2122199" y="4469316"/>
            <a:ext cx="2193229" cy="2002778"/>
            <a:chOff x="598198" y="4469316"/>
            <a:chExt cx="2193229" cy="2002778"/>
          </a:xfrm>
        </p:grpSpPr>
        <p:pic>
          <p:nvPicPr>
            <p:cNvPr id="3" name="圖片 2"/>
            <p:cNvPicPr>
              <a:picLocks noChangeAspect="1"/>
            </p:cNvPicPr>
            <p:nvPr/>
          </p:nvPicPr>
          <p:blipFill>
            <a:blip r:embed="rId6"/>
            <a:stretch>
              <a:fillRect/>
            </a:stretch>
          </p:blipFill>
          <p:spPr>
            <a:xfrm>
              <a:off x="882413" y="4469316"/>
              <a:ext cx="1624800" cy="1625600"/>
            </a:xfrm>
            <a:prstGeom prst="rect">
              <a:avLst/>
            </a:prstGeom>
          </p:spPr>
        </p:pic>
        <p:sp>
          <p:nvSpPr>
            <p:cNvPr id="14" name="文字方塊 13"/>
            <p:cNvSpPr txBox="1"/>
            <p:nvPr/>
          </p:nvSpPr>
          <p:spPr>
            <a:xfrm>
              <a:off x="598198" y="6164317"/>
              <a:ext cx="2193229" cy="307777"/>
            </a:xfrm>
            <a:prstGeom prst="rect">
              <a:avLst/>
            </a:prstGeom>
            <a:noFill/>
          </p:spPr>
          <p:txBody>
            <a:bodyPr wrap="none" rtlCol="0">
              <a:spAutoFit/>
            </a:bodyPr>
            <a:lstStyle/>
            <a:p>
              <a:r>
                <a:rPr lang="en-US" altLang="zh-TW" sz="1400" dirty="0"/>
                <a:t>Segmentation into 4 cluster</a:t>
              </a:r>
              <a:endParaRPr lang="zh-TW" altLang="en-US" sz="1400" dirty="0"/>
            </a:p>
          </p:txBody>
        </p:sp>
      </p:grpSp>
      <p:grpSp>
        <p:nvGrpSpPr>
          <p:cNvPr id="16" name="群組 15"/>
          <p:cNvGrpSpPr/>
          <p:nvPr/>
        </p:nvGrpSpPr>
        <p:grpSpPr>
          <a:xfrm>
            <a:off x="4973809" y="4544716"/>
            <a:ext cx="2193229" cy="1927378"/>
            <a:chOff x="3449808" y="4544716"/>
            <a:chExt cx="2193229" cy="1927378"/>
          </a:xfrm>
        </p:grpSpPr>
        <p:pic>
          <p:nvPicPr>
            <p:cNvPr id="10" name="圖片 9"/>
            <p:cNvPicPr>
              <a:picLocks noChangeAspect="1"/>
            </p:cNvPicPr>
            <p:nvPr/>
          </p:nvPicPr>
          <p:blipFill>
            <a:blip r:embed="rId7"/>
            <a:stretch>
              <a:fillRect/>
            </a:stretch>
          </p:blipFill>
          <p:spPr>
            <a:xfrm>
              <a:off x="3657861" y="4544716"/>
              <a:ext cx="1777125" cy="1473200"/>
            </a:xfrm>
            <a:prstGeom prst="rect">
              <a:avLst/>
            </a:prstGeom>
          </p:spPr>
        </p:pic>
        <p:sp>
          <p:nvSpPr>
            <p:cNvPr id="28" name="文字方塊 27"/>
            <p:cNvSpPr txBox="1"/>
            <p:nvPr/>
          </p:nvSpPr>
          <p:spPr>
            <a:xfrm>
              <a:off x="3449808" y="6164317"/>
              <a:ext cx="2193229" cy="307777"/>
            </a:xfrm>
            <a:prstGeom prst="rect">
              <a:avLst/>
            </a:prstGeom>
            <a:noFill/>
          </p:spPr>
          <p:txBody>
            <a:bodyPr wrap="none" rtlCol="0">
              <a:spAutoFit/>
            </a:bodyPr>
            <a:lstStyle/>
            <a:p>
              <a:r>
                <a:rPr lang="en-US" altLang="zh-TW" sz="1400" dirty="0"/>
                <a:t>Segmentation into 4 cluster</a:t>
              </a:r>
              <a:endParaRPr lang="zh-TW" altLang="en-US" sz="1400" dirty="0"/>
            </a:p>
          </p:txBody>
        </p:sp>
      </p:grpSp>
      <p:grpSp>
        <p:nvGrpSpPr>
          <p:cNvPr id="20" name="群組 19"/>
          <p:cNvGrpSpPr/>
          <p:nvPr/>
        </p:nvGrpSpPr>
        <p:grpSpPr>
          <a:xfrm>
            <a:off x="7825419" y="4467716"/>
            <a:ext cx="2193229" cy="2004378"/>
            <a:chOff x="6301418" y="4467716"/>
            <a:chExt cx="2193229" cy="2004378"/>
          </a:xfrm>
        </p:grpSpPr>
        <p:pic>
          <p:nvPicPr>
            <p:cNvPr id="12" name="圖片 11"/>
            <p:cNvPicPr>
              <a:picLocks noChangeAspect="1"/>
            </p:cNvPicPr>
            <p:nvPr/>
          </p:nvPicPr>
          <p:blipFill>
            <a:blip r:embed="rId8"/>
            <a:stretch>
              <a:fillRect/>
            </a:stretch>
          </p:blipFill>
          <p:spPr>
            <a:xfrm>
              <a:off x="6585634" y="4467716"/>
              <a:ext cx="1635910" cy="1627200"/>
            </a:xfrm>
            <a:prstGeom prst="rect">
              <a:avLst/>
            </a:prstGeom>
          </p:spPr>
        </p:pic>
        <p:sp>
          <p:nvSpPr>
            <p:cNvPr id="29" name="文字方塊 28"/>
            <p:cNvSpPr txBox="1"/>
            <p:nvPr/>
          </p:nvSpPr>
          <p:spPr>
            <a:xfrm>
              <a:off x="6301418" y="6164317"/>
              <a:ext cx="2193229" cy="307777"/>
            </a:xfrm>
            <a:prstGeom prst="rect">
              <a:avLst/>
            </a:prstGeom>
            <a:noFill/>
          </p:spPr>
          <p:txBody>
            <a:bodyPr wrap="none" rtlCol="0">
              <a:spAutoFit/>
            </a:bodyPr>
            <a:lstStyle/>
            <a:p>
              <a:r>
                <a:rPr lang="en-US" altLang="zh-TW" sz="1400" dirty="0"/>
                <a:t>Segmentation into 3 cluster</a:t>
              </a:r>
              <a:endParaRPr lang="zh-TW" altLang="en-US" sz="1400" dirty="0"/>
            </a:p>
          </p:txBody>
        </p:sp>
      </p:grpSp>
      <p:sp>
        <p:nvSpPr>
          <p:cNvPr id="34" name="直線圖說文字 2 (無框線) 33"/>
          <p:cNvSpPr/>
          <p:nvPr/>
        </p:nvSpPr>
        <p:spPr>
          <a:xfrm>
            <a:off x="9745544" y="3116820"/>
            <a:ext cx="862546" cy="244366"/>
          </a:xfrm>
          <a:prstGeom prst="callout2">
            <a:avLst>
              <a:gd name="adj1" fmla="val 51008"/>
              <a:gd name="adj2" fmla="val 11773"/>
              <a:gd name="adj3" fmla="val 51007"/>
              <a:gd name="adj4" fmla="val -9356"/>
              <a:gd name="adj5" fmla="val 167339"/>
              <a:gd name="adj6" fmla="val -3844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Border</a:t>
            </a:r>
            <a:endParaRPr lang="zh-TW" altLang="en-US" dirty="0">
              <a:solidFill>
                <a:schemeClr val="tx1"/>
              </a:solidFill>
            </a:endParaRPr>
          </a:p>
        </p:txBody>
      </p:sp>
      <p:sp>
        <p:nvSpPr>
          <p:cNvPr id="36" name="標題 1">
            <a:extLst>
              <a:ext uri="{FF2B5EF4-FFF2-40B4-BE49-F238E27FC236}">
                <a16:creationId xmlns:a16="http://schemas.microsoft.com/office/drawing/2014/main" id="{F8ECD60F-D939-44A3-94E5-BEA29D34AA2B}"/>
              </a:ext>
            </a:extLst>
          </p:cNvPr>
          <p:cNvSpPr>
            <a:spLocks noGrp="1"/>
          </p:cNvSpPr>
          <p:nvPr>
            <p:ph type="title"/>
          </p:nvPr>
        </p:nvSpPr>
        <p:spPr>
          <a:xfrm>
            <a:off x="2152650" y="365127"/>
            <a:ext cx="8411179"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Energy — Law’s texture</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12DD87E-3F20-4C3E-818E-FB636530A40F}"/>
              </a:ext>
            </a:extLst>
          </p:cNvPr>
          <p:cNvSpPr>
            <a:spLocks noGrp="1"/>
          </p:cNvSpPr>
          <p:nvPr>
            <p:ph type="sldNum" sz="quarter" idx="12"/>
          </p:nvPr>
        </p:nvSpPr>
        <p:spPr/>
        <p:txBody>
          <a:bodyPr/>
          <a:lstStyle/>
          <a:p>
            <a:r>
              <a:rPr lang="en-US" altLang="zh-TW" dirty="0" smtClean="0"/>
              <a:t>71</a:t>
            </a:r>
            <a:endParaRPr lang="zh-TW" altLang="en-US" dirty="0"/>
          </a:p>
        </p:txBody>
      </p:sp>
    </p:spTree>
    <p:extLst>
      <p:ext uri="{BB962C8B-B14F-4D97-AF65-F5344CB8AC3E}">
        <p14:creationId xmlns:p14="http://schemas.microsoft.com/office/powerpoint/2010/main" val="133995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300"/>
                                        <p:tgtEl>
                                          <p:spTgt spid="16"/>
                                        </p:tgtEl>
                                      </p:cBhvr>
                                    </p:animEffect>
                                  </p:childTnLst>
                                </p:cTn>
                              </p:par>
                              <p:par>
                                <p:cTn id="11" presetID="10" presetClass="entr" presetSubtype="0" fill="hold" nodeType="withEffect">
                                  <p:stCondLst>
                                    <p:cond delay="4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5" name="橢圓 214"/>
          <p:cNvSpPr/>
          <p:nvPr/>
        </p:nvSpPr>
        <p:spPr>
          <a:xfrm>
            <a:off x="4384415" y="259975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6" name="橢圓 215"/>
          <p:cNvSpPr/>
          <p:nvPr/>
        </p:nvSpPr>
        <p:spPr>
          <a:xfrm>
            <a:off x="4844740" y="260102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4340344"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7" name="圓角矩形圖說文字 136"/>
          <p:cNvSpPr/>
          <p:nvPr/>
        </p:nvSpPr>
        <p:spPr>
          <a:xfrm>
            <a:off x="4152260" y="2035552"/>
            <a:ext cx="169157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Energy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8" name="圓角矩形圖說文字 137"/>
          <p:cNvSpPr/>
          <p:nvPr/>
        </p:nvSpPr>
        <p:spPr>
          <a:xfrm>
            <a:off x="4566963" y="2037396"/>
            <a:ext cx="191482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Edgeness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EB708912-98F2-4B9E-B136-F79AD1C50BDC}"/>
              </a:ext>
            </a:extLst>
          </p:cNvPr>
          <p:cNvSpPr>
            <a:spLocks noGrp="1"/>
          </p:cNvSpPr>
          <p:nvPr>
            <p:ph type="sldNum" sz="quarter" idx="12"/>
          </p:nvPr>
        </p:nvSpPr>
        <p:spPr/>
        <p:txBody>
          <a:bodyPr/>
          <a:lstStyle/>
          <a:p>
            <a:r>
              <a:rPr lang="en-US" altLang="zh-TW" dirty="0" smtClean="0"/>
              <a:t>72</a:t>
            </a:r>
            <a:endParaRPr lang="zh-TW" altLang="en-US" dirty="0"/>
          </a:p>
        </p:txBody>
      </p:sp>
    </p:spTree>
    <p:extLst>
      <p:ext uri="{BB962C8B-B14F-4D97-AF65-F5344CB8AC3E}">
        <p14:creationId xmlns:p14="http://schemas.microsoft.com/office/powerpoint/2010/main" val="17140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p:cTn id="25" dur="300" fill="hold"/>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7"/>
                                        </p:tgtEl>
                                        <p:attrNameLst>
                                          <p:attrName>ppt_y</p:attrName>
                                        </p:attrNameLst>
                                      </p:cBhvr>
                                      <p:tavLst>
                                        <p:tav tm="0">
                                          <p:val>
                                            <p:strVal val="#ppt_y"/>
                                          </p:val>
                                        </p:tav>
                                        <p:tav tm="100000">
                                          <p:val>
                                            <p:strVal val="#ppt_y"/>
                                          </p:val>
                                        </p:tav>
                                      </p:tavLst>
                                    </p:anim>
                                    <p:anim calcmode="lin" valueType="num">
                                      <p:cBhvr>
                                        <p:cTn id="27" dur="300" fill="hold"/>
                                        <p:tgtEl>
                                          <p:spTgt spid="137"/>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5"/>
                                        </p:tgtEl>
                                        <p:attrNameLst>
                                          <p:attrName>style.visibility</p:attrName>
                                        </p:attrNameLst>
                                      </p:cBhvr>
                                      <p:to>
                                        <p:strVal val="visible"/>
                                      </p:to>
                                    </p:set>
                                    <p:animEffect transition="in" filter="fade">
                                      <p:cBhvr>
                                        <p:cTn id="32" dur="300"/>
                                        <p:tgtEl>
                                          <p:spTgt spid="215"/>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7"/>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7"/>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7"/>
                                        </p:tgtEl>
                                        <p:attrNameLst>
                                          <p:attrName>ppt_y</p:attrName>
                                        </p:attrNameLst>
                                      </p:cBhvr>
                                      <p:tavLst>
                                        <p:tav tm="0">
                                          <p:val>
                                            <p:strVal val="ppt_y"/>
                                          </p:val>
                                        </p:tav>
                                        <p:tav tm="100000">
                                          <p:val>
                                            <p:strVal val="ppt_y"/>
                                          </p:val>
                                        </p:tav>
                                      </p:tavLst>
                                    </p:anim>
                                    <p:anim calcmode="lin" valueType="num">
                                      <p:cBhvr>
                                        <p:cTn id="41" dur="200"/>
                                        <p:tgtEl>
                                          <p:spTgt spid="137"/>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7"/>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7"/>
                                        </p:tgtEl>
                                      </p:cBhvr>
                                    </p:animEffect>
                                    <p:set>
                                      <p:cBhvr>
                                        <p:cTn id="44" dur="1" fill="hold">
                                          <p:stCondLst>
                                            <p:cond delay="199"/>
                                          </p:stCondLst>
                                        </p:cTn>
                                        <p:tgtEl>
                                          <p:spTgt spid="13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5"/>
                                        </p:tgtEl>
                                      </p:cBhvr>
                                    </p:animEffect>
                                    <p:set>
                                      <p:cBhvr>
                                        <p:cTn id="47" dur="1" fill="hold">
                                          <p:stCondLst>
                                            <p:cond delay="299"/>
                                          </p:stCondLst>
                                        </p:cTn>
                                        <p:tgtEl>
                                          <p:spTgt spid="215"/>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3.61111E-6 -2.59259E-6 L 0.05 -2.59259E-6 " pathEditMode="relative" rAng="0" ptsTypes="AA">
                                      <p:cBhvr>
                                        <p:cTn id="49" dur="700" fill="hold"/>
                                        <p:tgtEl>
                                          <p:spTgt spid="153"/>
                                        </p:tgtEl>
                                        <p:attrNameLst>
                                          <p:attrName>ppt_x</p:attrName>
                                          <p:attrName>ppt_y</p:attrName>
                                        </p:attrNameLst>
                                      </p:cBhvr>
                                      <p:rCtr x="2500"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8"/>
                                        </p:tgtEl>
                                        <p:attrNameLst>
                                          <p:attrName>style.visibility</p:attrName>
                                        </p:attrNameLst>
                                      </p:cBhvr>
                                      <p:to>
                                        <p:strVal val="visible"/>
                                      </p:to>
                                    </p:set>
                                    <p:anim calcmode="lin" valueType="num">
                                      <p:cBhvr>
                                        <p:cTn id="53" dur="300" fill="hold"/>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8"/>
                                        </p:tgtEl>
                                        <p:attrNameLst>
                                          <p:attrName>ppt_y</p:attrName>
                                        </p:attrNameLst>
                                      </p:cBhvr>
                                      <p:tavLst>
                                        <p:tav tm="0">
                                          <p:val>
                                            <p:strVal val="#ppt_y"/>
                                          </p:val>
                                        </p:tav>
                                        <p:tav tm="100000">
                                          <p:val>
                                            <p:strVal val="#ppt_y"/>
                                          </p:val>
                                        </p:tav>
                                      </p:tavLst>
                                    </p:anim>
                                    <p:anim calcmode="lin" valueType="num">
                                      <p:cBhvr>
                                        <p:cTn id="55" dur="300" fill="hold"/>
                                        <p:tgtEl>
                                          <p:spTgt spid="138"/>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8"/>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6"/>
                                        </p:tgtEl>
                                        <p:attrNameLst>
                                          <p:attrName>style.visibility</p:attrName>
                                        </p:attrNameLst>
                                      </p:cBhvr>
                                      <p:to>
                                        <p:strVal val="visible"/>
                                      </p:to>
                                    </p:set>
                                    <p:animEffect transition="in" filter="fade">
                                      <p:cBhvr>
                                        <p:cTn id="60" dur="300"/>
                                        <p:tgtEl>
                                          <p:spTgt spid="216"/>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8"/>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8"/>
                                        </p:tgtEl>
                                        <p:attrNameLst>
                                          <p:attrName>ppt_y</p:attrName>
                                        </p:attrNameLst>
                                      </p:cBhvr>
                                      <p:tavLst>
                                        <p:tav tm="0">
                                          <p:val>
                                            <p:strVal val="ppt_y"/>
                                          </p:val>
                                        </p:tav>
                                        <p:tav tm="100000">
                                          <p:val>
                                            <p:strVal val="ppt_y"/>
                                          </p:val>
                                        </p:tav>
                                      </p:tavLst>
                                    </p:anim>
                                    <p:anim calcmode="lin" valueType="num">
                                      <p:cBhvr>
                                        <p:cTn id="69" dur="200"/>
                                        <p:tgtEl>
                                          <p:spTgt spid="138"/>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8"/>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8"/>
                                        </p:tgtEl>
                                      </p:cBhvr>
                                    </p:animEffect>
                                    <p:set>
                                      <p:cBhvr>
                                        <p:cTn id="72" dur="1" fill="hold">
                                          <p:stCondLst>
                                            <p:cond delay="199"/>
                                          </p:stCondLst>
                                        </p:cTn>
                                        <p:tgtEl>
                                          <p:spTgt spid="13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6"/>
                                        </p:tgtEl>
                                      </p:cBhvr>
                                    </p:animEffect>
                                    <p:set>
                                      <p:cBhvr>
                                        <p:cTn id="75" dur="1" fill="hold">
                                          <p:stCondLst>
                                            <p:cond delay="299"/>
                                          </p:stCondLst>
                                        </p:cTn>
                                        <p:tgtEl>
                                          <p:spTgt spid="216"/>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5" grpId="0" animBg="1"/>
      <p:bldP spid="215" grpId="1" animBg="1"/>
      <p:bldP spid="216" grpId="0" animBg="1"/>
      <p:bldP spid="216" grpId="1" animBg="1"/>
      <p:bldP spid="153" grpId="0" animBg="1"/>
      <p:bldP spid="153" grpId="1" animBg="1"/>
      <p:bldP spid="153" grpId="2" animBg="1"/>
      <p:bldP spid="137" grpId="0" animBg="1"/>
      <p:bldP spid="137" grpId="1" animBg="1"/>
      <p:bldP spid="137" grpId="2" animBg="1"/>
      <p:bldP spid="138" grpId="0" animBg="1"/>
      <p:bldP spid="138" grpId="1" animBg="1"/>
      <p:bldP spid="138" grpId="2"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3365978"/>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Some researchers conceive of texture not in terms of spatial frequency but in terms of edgeness per unit area.</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AD5CDA1-8B52-475F-AE23-5747B4DEA36C}"/>
              </a:ext>
            </a:extLst>
          </p:cNvPr>
          <p:cNvSpPr>
            <a:spLocks noGrp="1"/>
          </p:cNvSpPr>
          <p:nvPr>
            <p:ph type="sldNum" sz="quarter" idx="12"/>
          </p:nvPr>
        </p:nvSpPr>
        <p:spPr/>
        <p:txBody>
          <a:bodyPr/>
          <a:lstStyle/>
          <a:p>
            <a:r>
              <a:rPr lang="en-US" altLang="zh-TW" dirty="0" smtClean="0"/>
              <a:t>73</a:t>
            </a:r>
            <a:endParaRPr lang="zh-TW" altLang="en-US" dirty="0"/>
          </a:p>
        </p:txBody>
      </p:sp>
    </p:spTree>
    <p:extLst>
      <p:ext uri="{BB962C8B-B14F-4D97-AF65-F5344CB8AC3E}">
        <p14:creationId xmlns:p14="http://schemas.microsoft.com/office/powerpoint/2010/main" val="35817517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0218" y="1765698"/>
            <a:ext cx="8715736" cy="3072906"/>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Edge Density and Direction</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Use an edge detector as the first step in texture analysis.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The number of edge pixels in a fixed-size region tells us how busy that region is.</a:t>
            </a:r>
          </a:p>
          <a:p>
            <a:pPr lvl="1" indent="-36000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The direction of the edges also help characterize the texture.</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9D501016-6895-408B-AB2D-E04A70328C66}"/>
              </a:ext>
            </a:extLst>
          </p:cNvPr>
          <p:cNvSpPr>
            <a:spLocks noGrp="1"/>
          </p:cNvSpPr>
          <p:nvPr>
            <p:ph type="sldNum" sz="quarter" idx="12"/>
          </p:nvPr>
        </p:nvSpPr>
        <p:spPr/>
        <p:txBody>
          <a:bodyPr/>
          <a:lstStyle/>
          <a:p>
            <a:r>
              <a:rPr lang="en-US" altLang="zh-TW" dirty="0" smtClean="0"/>
              <a:t>74</a:t>
            </a:r>
            <a:endParaRPr lang="zh-TW" altLang="en-US" dirty="0"/>
          </a:p>
        </p:txBody>
      </p:sp>
    </p:spTree>
    <p:extLst>
      <p:ext uri="{BB962C8B-B14F-4D97-AF65-F5344CB8AC3E}">
        <p14:creationId xmlns:p14="http://schemas.microsoft.com/office/powerpoint/2010/main" val="4180074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6F27B6-2118-41C0-92E9-85601AD958BA}"/>
              </a:ext>
            </a:extLst>
          </p:cNvPr>
          <p:cNvSpPr>
            <a:spLocks noGrp="1"/>
          </p:cNvSpPr>
          <p:nvPr>
            <p:ph type="title"/>
          </p:nvPr>
        </p:nvSpPr>
        <p:spPr>
          <a:xfrm>
            <a:off x="2152650" y="2766219"/>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“Texel” and “Texture Primitive”</a:t>
            </a:r>
            <a:endParaRPr lang="zh-TW" altLang="en-US" dirty="0">
              <a:latin typeface="Times New Roman" panose="02020603050405020304" pitchFamily="18" charset="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743A7FBB-E351-47EA-8EE0-A0CF37B7408C}"/>
              </a:ext>
            </a:extLst>
          </p:cNvPr>
          <p:cNvSpPr>
            <a:spLocks noGrp="1"/>
          </p:cNvSpPr>
          <p:nvPr>
            <p:ph type="sldNum" sz="quarter" idx="12"/>
          </p:nvPr>
        </p:nvSpPr>
        <p:spPr/>
        <p:txBody>
          <a:bodyPr/>
          <a:lstStyle/>
          <a:p>
            <a:r>
              <a:rPr lang="en-US" altLang="zh-TW" dirty="0" smtClean="0"/>
              <a:t>7</a:t>
            </a:r>
            <a:endParaRPr lang="zh-TW" altLang="en-US" dirty="0"/>
          </a:p>
        </p:txBody>
      </p:sp>
    </p:spTree>
    <p:extLst>
      <p:ext uri="{BB962C8B-B14F-4D97-AF65-F5344CB8AC3E}">
        <p14:creationId xmlns:p14="http://schemas.microsoft.com/office/powerpoint/2010/main" val="611647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765698"/>
                <a:ext cx="8058150" cy="4709912"/>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Edge per unit area:</a:t>
                </a:r>
                <a:endParaRPr lang="en-US" altLang="zh-TW" sz="3200" dirty="0">
                  <a:latin typeface="Times New Roman" panose="02020603050405020304" pitchFamily="18" charset="0"/>
                  <a:cs typeface="Times New Roman" panose="02020603050405020304" pitchFamily="18" charset="0"/>
                </a:endParaRPr>
              </a:p>
              <a:p>
                <a:endParaRPr lang="en-US" altLang="zh-TW" sz="800" dirty="0">
                  <a:latin typeface="Times New Roman" panose="02020603050405020304" pitchFamily="18" charset="0"/>
                  <a:cs typeface="Times New Roman" panose="020206030504050203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𝐹</m:t>
                          </m:r>
                        </m:e>
                        <m:sub>
                          <m:r>
                            <a:rPr lang="en-US" altLang="zh-TW" b="0" i="1" smtClean="0">
                              <a:latin typeface="Cambria Math" panose="02040503050406030204" pitchFamily="18" charset="0"/>
                            </a:rPr>
                            <m:t>𝑒𝑑𝑔𝑒𝑛𝑒𝑠𝑠</m:t>
                          </m:r>
                        </m:sub>
                      </m:sSub>
                      <m:r>
                        <a:rPr lang="en-US" altLang="zh-TW" b="0" i="1" smtClean="0">
                          <a:latin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d>
                            <m:dPr>
                              <m:begChr m:val="|"/>
                              <m:endChr m:val="|"/>
                              <m:ctrlPr>
                                <a:rPr lang="en-US" altLang="zh-TW" b="0" i="1" smtClean="0">
                                  <a:latin typeface="Cambria Math" panose="02040503050406030204" pitchFamily="18" charset="0"/>
                                  <a:ea typeface="Cambria Math" panose="02040503050406030204" pitchFamily="18" charset="0"/>
                                </a:rPr>
                              </m:ctrlPr>
                            </m:dPr>
                            <m:e>
                              <m:d>
                                <m:dPr>
                                  <m:begChr m:val="{"/>
                                  <m:endChr m:val="}"/>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𝑝</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𝑔𝑟𝑎𝑑𝑖𝑒𝑛𝑡</m:t>
                                  </m:r>
                                  <m:r>
                                    <a:rPr lang="en-US" altLang="zh-TW" b="0" i="1" smtClean="0">
                                      <a:latin typeface="Cambria Math" panose="02040503050406030204" pitchFamily="18" charset="0"/>
                                    </a:rPr>
                                    <m:t>_</m:t>
                                  </m:r>
                                  <m:r>
                                    <a:rPr lang="en-US" altLang="zh-TW" i="1">
                                      <a:latin typeface="Cambria Math" panose="02040503050406030204" pitchFamily="18" charset="0"/>
                                    </a:rPr>
                                    <m:t>𝑚𝑎𝑔𝑛𝑖𝑡𝑢𝑑𝑒</m:t>
                                  </m:r>
                                  <m:d>
                                    <m:dPr>
                                      <m:ctrlPr>
                                        <a:rPr lang="en-US" altLang="zh-TW" i="1">
                                          <a:latin typeface="Cambria Math" panose="02040503050406030204" pitchFamily="18" charset="0"/>
                                        </a:rPr>
                                      </m:ctrlPr>
                                    </m:dPr>
                                    <m:e>
                                      <m:r>
                                        <a:rPr lang="en-US" altLang="zh-TW" i="1">
                                          <a:latin typeface="Cambria Math" panose="02040503050406030204" pitchFamily="18" charset="0"/>
                                        </a:rPr>
                                        <m:t>𝑝</m:t>
                                      </m:r>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𝑡h𝑟𝑒𝑠h𝑜𝑙𝑑</m:t>
                                  </m:r>
                                </m:e>
                              </m:d>
                            </m:e>
                          </m:d>
                        </m:num>
                        <m:den>
                          <m:r>
                            <a:rPr lang="en-US" altLang="zh-TW" b="0" i="1" smtClean="0">
                              <a:latin typeface="Cambria Math" panose="02040503050406030204" pitchFamily="18" charset="0"/>
                              <a:ea typeface="Cambria Math" panose="02040503050406030204" pitchFamily="18" charset="0"/>
                            </a:rPr>
                            <m:t>𝑁</m:t>
                          </m:r>
                        </m:den>
                      </m:f>
                    </m:oMath>
                  </m:oMathPara>
                </a14:m>
                <a:endParaRPr lang="en-US" altLang="zh-TW" dirty="0">
                  <a:latin typeface="Times New Roman" panose="02020603050405020304" pitchFamily="18" charset="0"/>
                  <a:cs typeface="Times New Roman" panose="02020603050405020304" pitchFamily="18" charset="0"/>
                </a:endParaRPr>
              </a:p>
              <a:p>
                <a:pPr marL="457200" lvl="1" indent="0">
                  <a:buNone/>
                </a:pPr>
                <a:r>
                  <a:rPr lang="en-US" altLang="zh-TW" dirty="0">
                    <a:latin typeface="Times New Roman" panose="02020603050405020304" pitchFamily="18" charset="0"/>
                    <a:cs typeface="Times New Roman" panose="02020603050405020304" pitchFamily="18" charset="0"/>
                  </a:rPr>
                  <a:t>Where </a:t>
                </a:r>
                <a14:m>
                  <m:oMath xmlns:m="http://schemas.openxmlformats.org/officeDocument/2006/math">
                    <m:r>
                      <a:rPr lang="en-US" altLang="zh-TW" i="1" dirty="0" smtClean="0">
                        <a:latin typeface="Cambria Math" panose="02040503050406030204" pitchFamily="18" charset="0"/>
                      </a:rPr>
                      <m:t>𝑁</m:t>
                    </m:r>
                  </m:oMath>
                </a14:m>
                <a:r>
                  <a:rPr lang="en-US" altLang="zh-TW" dirty="0">
                    <a:latin typeface="Times New Roman" panose="02020603050405020304" pitchFamily="18" charset="0"/>
                    <a:cs typeface="Times New Roman" panose="02020603050405020304" pitchFamily="18" charset="0"/>
                  </a:rPr>
                  <a:t> is the size of the image region being analyzed</a:t>
                </a:r>
              </a:p>
              <a:p>
                <a:pPr marL="457200" lvl="1" indent="0">
                  <a:buNone/>
                </a:pPr>
                <a:endParaRPr lang="en-US" altLang="zh-TW" sz="800"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Histogram of edge magnitude and direction for a region </a:t>
                </a:r>
                <a:r>
                  <a:rPr lang="en-US" altLang="zh-TW" sz="3200" b="1" i="1" dirty="0">
                    <a:latin typeface="Times New Roman" panose="02020603050405020304" pitchFamily="18" charset="0"/>
                    <a:cs typeface="Times New Roman" panose="02020603050405020304" pitchFamily="18" charset="0"/>
                  </a:rPr>
                  <a:t>R</a:t>
                </a:r>
                <a:r>
                  <a:rPr lang="en-US" altLang="zh-TW" sz="3200" b="1" dirty="0">
                    <a:latin typeface="Times New Roman" panose="02020603050405020304" pitchFamily="18" charset="0"/>
                    <a:cs typeface="Times New Roman" panose="02020603050405020304" pitchFamily="18" charset="0"/>
                  </a:rPr>
                  <a:t>:</a:t>
                </a:r>
              </a:p>
              <a:p>
                <a:pPr marL="0" indent="0">
                  <a:buNone/>
                </a:pPr>
                <a:endParaRPr lang="en-US" altLang="zh-TW" sz="800" dirty="0">
                  <a:solidFill>
                    <a:srgbClr val="FF0000"/>
                  </a:solidFill>
                  <a:latin typeface="Times New Roman" panose="02020603050405020304" pitchFamily="18" charset="0"/>
                  <a:cs typeface="Times New Roman" panose="020206030504050203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𝐹</m:t>
                          </m:r>
                        </m:e>
                        <m:sub>
                          <m:r>
                            <a:rPr lang="en-US" altLang="zh-TW" b="0" i="1" smtClean="0">
                              <a:latin typeface="Cambria Math" panose="02040503050406030204" pitchFamily="18" charset="0"/>
                            </a:rPr>
                            <m:t>𝑚𝑎𝑔𝑑𝑖𝑟</m:t>
                          </m:r>
                        </m:sub>
                      </m:sSub>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𝑚𝑎𝑔𝑛𝑖𝑡𝑢𝑑𝑒</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𝑅</m:t>
                              </m:r>
                            </m:e>
                          </m:d>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𝐻</m:t>
                              </m:r>
                            </m:e>
                            <m:sub>
                              <m:r>
                                <a:rPr lang="en-US" altLang="zh-TW" b="0" i="1" smtClean="0">
                                  <a:latin typeface="Cambria Math" panose="02040503050406030204" pitchFamily="18" charset="0"/>
                                </a:rPr>
                                <m:t>𝑑𝑖𝑟𝑒𝑐𝑡𝑖𝑜𝑛</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𝑅</m:t>
                              </m:r>
                            </m:e>
                          </m:d>
                        </m:e>
                      </m:d>
                    </m:oMath>
                  </m:oMathPara>
                </a14:m>
                <a:endParaRPr lang="en-US" altLang="zh-TW" dirty="0">
                  <a:latin typeface="Times New Roman" panose="02020603050405020304" pitchFamily="18" charset="0"/>
                  <a:cs typeface="Times New Roman" panose="02020603050405020304" pitchFamily="18" charset="0"/>
                </a:endParaRPr>
              </a:p>
              <a:p>
                <a:pPr marL="457200" lvl="1" indent="0">
                  <a:buNone/>
                </a:pPr>
                <a:r>
                  <a:rPr lang="en-US" altLang="zh-TW" dirty="0">
                    <a:latin typeface="Times New Roman" panose="02020603050405020304" pitchFamily="18" charset="0"/>
                    <a:cs typeface="Times New Roman" panose="02020603050405020304" pitchFamily="18" charset="0"/>
                  </a:rPr>
                  <a:t>Where these are the normalized histograms of gradient magnitudes and gradient directions, respectively.</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765698"/>
                <a:ext cx="8058150" cy="4709912"/>
              </a:xfrm>
              <a:blipFill>
                <a:blip r:embed="rId3"/>
                <a:stretch>
                  <a:fillRect l="-1740" t="-2850" r="-1967"/>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3604722-5C21-4C3A-BE64-D743D0F4300B}"/>
              </a:ext>
            </a:extLst>
          </p:cNvPr>
          <p:cNvSpPr>
            <a:spLocks noGrp="1"/>
          </p:cNvSpPr>
          <p:nvPr>
            <p:ph type="sldNum" sz="quarter" idx="12"/>
          </p:nvPr>
        </p:nvSpPr>
        <p:spPr/>
        <p:txBody>
          <a:bodyPr/>
          <a:lstStyle/>
          <a:p>
            <a:r>
              <a:rPr lang="en-US" altLang="zh-TW" dirty="0" smtClean="0"/>
              <a:t>75</a:t>
            </a:r>
            <a:endParaRPr lang="zh-TW" altLang="en-US" dirty="0"/>
          </a:p>
        </p:txBody>
      </p:sp>
    </p:spTree>
    <p:extLst>
      <p:ext uri="{BB962C8B-B14F-4D97-AF65-F5344CB8AC3E}">
        <p14:creationId xmlns:p14="http://schemas.microsoft.com/office/powerpoint/2010/main" val="13139426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Texture Edgeness</a:t>
            </a:r>
            <a:endParaRPr lang="zh-TW" altLang="en-US" dirty="0">
              <a:latin typeface="Times New Roman" panose="02020603050405020304" pitchFamily="18" charset="0"/>
              <a:cs typeface="Times New Roman" panose="02020603050405020304" pitchFamily="18" charset="0"/>
            </a:endParaRPr>
          </a:p>
        </p:txBody>
      </p:sp>
      <p:grpSp>
        <p:nvGrpSpPr>
          <p:cNvPr id="5" name="群組 4"/>
          <p:cNvGrpSpPr/>
          <p:nvPr/>
        </p:nvGrpSpPr>
        <p:grpSpPr>
          <a:xfrm>
            <a:off x="3277302" y="2061713"/>
            <a:ext cx="2259105" cy="2909030"/>
            <a:chOff x="678657" y="2061713"/>
            <a:chExt cx="2259105" cy="2909030"/>
          </a:xfrm>
        </p:grpSpPr>
        <p:pic>
          <p:nvPicPr>
            <p:cNvPr id="10" name="內容版面配置區 7"/>
            <p:cNvPicPr>
              <a:picLocks noChangeAspect="1"/>
            </p:cNvPicPr>
            <p:nvPr/>
          </p:nvPicPr>
          <p:blipFill rotWithShape="1">
            <a:blip r:embed="rId3"/>
            <a:srcRect l="1293" t="21975" r="70063" b="18872"/>
            <a:stretch/>
          </p:blipFill>
          <p:spPr>
            <a:xfrm>
              <a:off x="678657" y="2523379"/>
              <a:ext cx="2259105" cy="2447364"/>
            </a:xfrm>
            <a:prstGeom prst="rect">
              <a:avLst/>
            </a:prstGeom>
          </p:spPr>
        </p:pic>
        <p:sp>
          <p:nvSpPr>
            <p:cNvPr id="4" name="文字方塊 3"/>
            <p:cNvSpPr txBox="1"/>
            <p:nvPr/>
          </p:nvSpPr>
          <p:spPr>
            <a:xfrm>
              <a:off x="810660" y="2061713"/>
              <a:ext cx="1995098" cy="461665"/>
            </a:xfrm>
            <a:prstGeom prst="rect">
              <a:avLst/>
            </a:prstGeom>
            <a:noFill/>
          </p:spPr>
          <p:txBody>
            <a:bodyPr wrap="none" rtlCol="0">
              <a:spAutoFit/>
            </a:bodyPr>
            <a:lstStyle/>
            <a:p>
              <a:r>
                <a:rPr lang="en-US" altLang="zh-TW" sz="2400" dirty="0"/>
                <a:t>Original Image</a:t>
              </a:r>
              <a:endParaRPr lang="zh-TW" altLang="en-US" sz="2400" dirty="0"/>
            </a:p>
          </p:txBody>
        </p:sp>
      </p:grpSp>
      <mc:AlternateContent xmlns:mc="http://schemas.openxmlformats.org/markup-compatibility/2006" xmlns:a14="http://schemas.microsoft.com/office/drawing/2010/main">
        <mc:Choice Requires="a14">
          <p:sp>
            <p:nvSpPr>
              <p:cNvPr id="14" name="文字方塊 13"/>
              <p:cNvSpPr txBox="1"/>
              <p:nvPr/>
            </p:nvSpPr>
            <p:spPr>
              <a:xfrm>
                <a:off x="6321948" y="5092995"/>
                <a:ext cx="2789510" cy="861070"/>
              </a:xfrm>
              <a:prstGeom prst="rect">
                <a:avLst/>
              </a:prstGeom>
              <a:noFill/>
            </p:spPr>
            <p:txBody>
              <a:bodyPr wrap="square" rtlCol="0">
                <a:spAutoFit/>
              </a:bodyPr>
              <a:lstStyle/>
              <a:p>
                <a:pPr algn="ctr"/>
                <a:r>
                  <a:rPr lang="en-US" altLang="zh-TW" sz="2400" dirty="0"/>
                  <a:t>Different </a:t>
                </a:r>
                <a14:m>
                  <m:oMath xmlns:m="http://schemas.openxmlformats.org/officeDocument/2006/math">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𝐹</m:t>
                        </m:r>
                      </m:e>
                      <m:sub>
                        <m:r>
                          <a:rPr lang="en-US" altLang="zh-TW" sz="2400" i="1">
                            <a:latin typeface="Cambria Math" panose="02040503050406030204" pitchFamily="18" charset="0"/>
                          </a:rPr>
                          <m:t>𝑒𝑑𝑔𝑒𝑛𝑒𝑠𝑠</m:t>
                        </m:r>
                      </m:sub>
                    </m:sSub>
                  </m:oMath>
                </a14:m>
                <a:r>
                  <a:rPr lang="zh-TW" altLang="en-US" sz="2400" dirty="0"/>
                  <a:t> </a:t>
                </a:r>
                <a:r>
                  <a:rPr lang="en-US" altLang="zh-TW" sz="2400" dirty="0"/>
                  <a:t>for different region</a:t>
                </a:r>
                <a:endParaRPr lang="zh-TW" altLang="en-US" sz="24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6321948" y="5092995"/>
                <a:ext cx="2789510" cy="861070"/>
              </a:xfrm>
              <a:prstGeom prst="rect">
                <a:avLst/>
              </a:prstGeom>
              <a:blipFill>
                <a:blip r:embed="rId4"/>
                <a:stretch>
                  <a:fillRect t="-4930" b="-14789"/>
                </a:stretch>
              </a:blipFill>
            </p:spPr>
            <p:txBody>
              <a:bodyPr/>
              <a:lstStyle/>
              <a:p>
                <a:r>
                  <a:rPr lang="zh-TW" altLang="en-US">
                    <a:noFill/>
                  </a:rPr>
                  <a:t> </a:t>
                </a:r>
              </a:p>
            </p:txBody>
          </p:sp>
        </mc:Fallback>
      </mc:AlternateContent>
      <p:grpSp>
        <p:nvGrpSpPr>
          <p:cNvPr id="6" name="群組 5"/>
          <p:cNvGrpSpPr/>
          <p:nvPr/>
        </p:nvGrpSpPr>
        <p:grpSpPr>
          <a:xfrm>
            <a:off x="6681280" y="1689552"/>
            <a:ext cx="2071991" cy="3246607"/>
            <a:chOff x="6324599" y="1689551"/>
            <a:chExt cx="2071991" cy="3246607"/>
          </a:xfrm>
        </p:grpSpPr>
        <p:sp>
          <p:nvSpPr>
            <p:cNvPr id="13" name="文字方塊 12"/>
            <p:cNvSpPr txBox="1"/>
            <p:nvPr/>
          </p:nvSpPr>
          <p:spPr>
            <a:xfrm>
              <a:off x="6487074" y="1689551"/>
              <a:ext cx="1745898" cy="830997"/>
            </a:xfrm>
            <a:prstGeom prst="rect">
              <a:avLst/>
            </a:prstGeom>
            <a:noFill/>
          </p:spPr>
          <p:txBody>
            <a:bodyPr wrap="square" rtlCol="0">
              <a:spAutoFit/>
            </a:bodyPr>
            <a:lstStyle/>
            <a:p>
              <a:pPr algn="ctr"/>
              <a:r>
                <a:rPr lang="en-US" altLang="zh-TW" sz="2400" dirty="0" smtClean="0"/>
                <a:t>Threshold </a:t>
              </a:r>
              <a:r>
                <a:rPr lang="en-US" altLang="zh-TW" sz="2400" dirty="0"/>
                <a:t>Edge Image</a:t>
              </a:r>
              <a:endParaRPr lang="zh-TW" altLang="en-US" sz="2400" dirty="0"/>
            </a:p>
          </p:txBody>
        </p:sp>
        <p:pic>
          <p:nvPicPr>
            <p:cNvPr id="16" name="內容版面配置區 7"/>
            <p:cNvPicPr>
              <a:picLocks noChangeAspect="1"/>
            </p:cNvPicPr>
            <p:nvPr/>
          </p:nvPicPr>
          <p:blipFill rotWithShape="1">
            <a:blip r:embed="rId3"/>
            <a:srcRect l="72676" t="22998" r="1051" b="19519"/>
            <a:stretch/>
          </p:blipFill>
          <p:spPr>
            <a:xfrm>
              <a:off x="6324599" y="2557960"/>
              <a:ext cx="2071991" cy="2378198"/>
            </a:xfrm>
            <a:prstGeom prst="rect">
              <a:avLst/>
            </a:prstGeom>
          </p:spPr>
        </p:pic>
      </p:grpSp>
      <p:sp>
        <p:nvSpPr>
          <p:cNvPr id="2" name="投影片編號版面配置區 1">
            <a:extLst>
              <a:ext uri="{FF2B5EF4-FFF2-40B4-BE49-F238E27FC236}">
                <a16:creationId xmlns:a16="http://schemas.microsoft.com/office/drawing/2014/main" id="{EC78F58A-43EE-42C2-B088-4BED7991D1D5}"/>
              </a:ext>
            </a:extLst>
          </p:cNvPr>
          <p:cNvSpPr>
            <a:spLocks noGrp="1"/>
          </p:cNvSpPr>
          <p:nvPr>
            <p:ph type="sldNum" sz="quarter" idx="12"/>
          </p:nvPr>
        </p:nvSpPr>
        <p:spPr/>
        <p:txBody>
          <a:bodyPr/>
          <a:lstStyle/>
          <a:p>
            <a:r>
              <a:rPr lang="en-US" altLang="zh-TW" dirty="0" smtClean="0"/>
              <a:t>76</a:t>
            </a:r>
            <a:endParaRPr lang="zh-TW" altLang="en-US" dirty="0"/>
          </a:p>
        </p:txBody>
      </p:sp>
    </p:spTree>
    <p:extLst>
      <p:ext uri="{BB962C8B-B14F-4D97-AF65-F5344CB8AC3E}">
        <p14:creationId xmlns:p14="http://schemas.microsoft.com/office/powerpoint/2010/main" val="31698513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50" y="365127"/>
            <a:ext cx="7999535" cy="1325563"/>
          </a:xfrm>
        </p:spPr>
        <p:txBody>
          <a:bodyPr>
            <a:normAutofit/>
          </a:bodyPr>
          <a:lstStyle/>
          <a:p>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2152650" y="1754955"/>
            <a:ext cx="8341730" cy="4845565"/>
          </a:xfrm>
        </p:spPr>
        <p:txBody>
          <a:bodyPr>
            <a:normAutofit/>
          </a:bodyPr>
          <a:lstStyle/>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a:latin typeface="Times New Roman" panose="02020603050405020304" pitchFamily="18" charset="0"/>
              <a:cs typeface="Times New Roman" panose="02020603050405020304" pitchFamily="18" charset="0"/>
            </a:endParaRPr>
          </a:p>
          <a:p>
            <a:pPr marL="0" indent="0" algn="ctr">
              <a:buNone/>
            </a:pPr>
            <a:endParaRPr lang="en-US" altLang="zh-TW" sz="2400" dirty="0" smtClean="0">
              <a:latin typeface="Times New Roman" panose="02020603050405020304" pitchFamily="18" charset="0"/>
              <a:cs typeface="Times New Roman" panose="02020603050405020304" pitchFamily="18" charset="0"/>
            </a:endParaRPr>
          </a:p>
          <a:p>
            <a:pPr marL="0" indent="0" algn="ctr">
              <a:buNone/>
            </a:pPr>
            <a:r>
              <a:rPr lang="en-US" altLang="zh-TW" sz="4800" dirty="0" smtClean="0">
                <a:latin typeface="Times New Roman" panose="02020603050405020304" pitchFamily="18" charset="0"/>
                <a:cs typeface="Times New Roman" panose="02020603050405020304" pitchFamily="18" charset="0"/>
              </a:rPr>
              <a:t>Fun Time</a:t>
            </a:r>
            <a:endParaRPr lang="en-US" altLang="zh-TW" sz="48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90D9A966-5431-408D-B26C-D6D63E0834A8}"/>
              </a:ext>
            </a:extLst>
          </p:cNvPr>
          <p:cNvSpPr>
            <a:spLocks noGrp="1"/>
          </p:cNvSpPr>
          <p:nvPr>
            <p:ph type="sldNum" sz="quarter" idx="12"/>
          </p:nvPr>
        </p:nvSpPr>
        <p:spPr/>
        <p:txBody>
          <a:bodyPr/>
          <a:lstStyle/>
          <a:p>
            <a:r>
              <a:rPr lang="en-US" altLang="zh-TW" dirty="0" smtClean="0"/>
              <a:t>47</a:t>
            </a:r>
            <a:endParaRPr lang="zh-TW" altLang="en-US" dirty="0"/>
          </a:p>
        </p:txBody>
      </p:sp>
    </p:spTree>
    <p:extLst>
      <p:ext uri="{BB962C8B-B14F-4D97-AF65-F5344CB8AC3E}">
        <p14:creationId xmlns:p14="http://schemas.microsoft.com/office/powerpoint/2010/main" val="17297071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6" name="橢圓 215"/>
          <p:cNvSpPr/>
          <p:nvPr/>
        </p:nvSpPr>
        <p:spPr>
          <a:xfrm>
            <a:off x="4844740" y="260102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7" name="橢圓 216"/>
          <p:cNvSpPr/>
          <p:nvPr/>
        </p:nvSpPr>
        <p:spPr>
          <a:xfrm>
            <a:off x="5292430" y="259762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4803438"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8" name="圓角矩形圖說文字 137"/>
          <p:cNvSpPr/>
          <p:nvPr/>
        </p:nvSpPr>
        <p:spPr>
          <a:xfrm>
            <a:off x="4566963" y="2037396"/>
            <a:ext cx="191482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Textural Edgeness</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9" name="圓角矩形圖說文字 138"/>
          <p:cNvSpPr/>
          <p:nvPr/>
        </p:nvSpPr>
        <p:spPr>
          <a:xfrm>
            <a:off x="5031994" y="2033707"/>
            <a:ext cx="186169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Vector Dispersion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847EB89-76C6-4217-A9D6-82A74D25AA6B}"/>
              </a:ext>
            </a:extLst>
          </p:cNvPr>
          <p:cNvSpPr>
            <a:spLocks noGrp="1"/>
          </p:cNvSpPr>
          <p:nvPr>
            <p:ph type="sldNum" sz="quarter" idx="12"/>
          </p:nvPr>
        </p:nvSpPr>
        <p:spPr/>
        <p:txBody>
          <a:bodyPr/>
          <a:lstStyle/>
          <a:p>
            <a:r>
              <a:rPr lang="en-US" altLang="zh-TW" dirty="0" smtClean="0"/>
              <a:t>77</a:t>
            </a:r>
            <a:endParaRPr lang="zh-TW" altLang="en-US" dirty="0"/>
          </a:p>
        </p:txBody>
      </p:sp>
    </p:spTree>
    <p:extLst>
      <p:ext uri="{BB962C8B-B14F-4D97-AF65-F5344CB8AC3E}">
        <p14:creationId xmlns:p14="http://schemas.microsoft.com/office/powerpoint/2010/main" val="40624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 calcmode="lin" valueType="num">
                                      <p:cBhvr>
                                        <p:cTn id="25" dur="300" fill="hold"/>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8"/>
                                        </p:tgtEl>
                                        <p:attrNameLst>
                                          <p:attrName>ppt_y</p:attrName>
                                        </p:attrNameLst>
                                      </p:cBhvr>
                                      <p:tavLst>
                                        <p:tav tm="0">
                                          <p:val>
                                            <p:strVal val="#ppt_y"/>
                                          </p:val>
                                        </p:tav>
                                        <p:tav tm="100000">
                                          <p:val>
                                            <p:strVal val="#ppt_y"/>
                                          </p:val>
                                        </p:tav>
                                      </p:tavLst>
                                    </p:anim>
                                    <p:anim calcmode="lin" valueType="num">
                                      <p:cBhvr>
                                        <p:cTn id="27" dur="300" fill="hold"/>
                                        <p:tgtEl>
                                          <p:spTgt spid="138"/>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6"/>
                                        </p:tgtEl>
                                        <p:attrNameLst>
                                          <p:attrName>style.visibility</p:attrName>
                                        </p:attrNameLst>
                                      </p:cBhvr>
                                      <p:to>
                                        <p:strVal val="visible"/>
                                      </p:to>
                                    </p:set>
                                    <p:animEffect transition="in" filter="fade">
                                      <p:cBhvr>
                                        <p:cTn id="32" dur="300"/>
                                        <p:tgtEl>
                                          <p:spTgt spid="216"/>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8"/>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8"/>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8"/>
                                        </p:tgtEl>
                                        <p:attrNameLst>
                                          <p:attrName>ppt_y</p:attrName>
                                        </p:attrNameLst>
                                      </p:cBhvr>
                                      <p:tavLst>
                                        <p:tav tm="0">
                                          <p:val>
                                            <p:strVal val="ppt_y"/>
                                          </p:val>
                                        </p:tav>
                                        <p:tav tm="100000">
                                          <p:val>
                                            <p:strVal val="ppt_y"/>
                                          </p:val>
                                        </p:tav>
                                      </p:tavLst>
                                    </p:anim>
                                    <p:anim calcmode="lin" valueType="num">
                                      <p:cBhvr>
                                        <p:cTn id="41" dur="200"/>
                                        <p:tgtEl>
                                          <p:spTgt spid="138"/>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8"/>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8"/>
                                        </p:tgtEl>
                                      </p:cBhvr>
                                    </p:animEffect>
                                    <p:set>
                                      <p:cBhvr>
                                        <p:cTn id="44" dur="1" fill="hold">
                                          <p:stCondLst>
                                            <p:cond delay="199"/>
                                          </p:stCondLst>
                                        </p:cTn>
                                        <p:tgtEl>
                                          <p:spTgt spid="13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6"/>
                                        </p:tgtEl>
                                      </p:cBhvr>
                                    </p:animEffect>
                                    <p:set>
                                      <p:cBhvr>
                                        <p:cTn id="47" dur="1" fill="hold">
                                          <p:stCondLst>
                                            <p:cond delay="299"/>
                                          </p:stCondLst>
                                        </p:cTn>
                                        <p:tgtEl>
                                          <p:spTgt spid="216"/>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8.33333E-7 -2.59259E-6 L 0.04844 -2.59259E-6 " pathEditMode="relative" rAng="0" ptsTypes="AA">
                                      <p:cBhvr>
                                        <p:cTn id="49" dur="700" fill="hold"/>
                                        <p:tgtEl>
                                          <p:spTgt spid="153"/>
                                        </p:tgtEl>
                                        <p:attrNameLst>
                                          <p:attrName>ppt_x</p:attrName>
                                          <p:attrName>ppt_y</p:attrName>
                                        </p:attrNameLst>
                                      </p:cBhvr>
                                      <p:rCtr x="2413"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39"/>
                                        </p:tgtEl>
                                        <p:attrNameLst>
                                          <p:attrName>style.visibility</p:attrName>
                                        </p:attrNameLst>
                                      </p:cBhvr>
                                      <p:to>
                                        <p:strVal val="visible"/>
                                      </p:to>
                                    </p:set>
                                    <p:anim calcmode="lin" valueType="num">
                                      <p:cBhvr>
                                        <p:cTn id="53" dur="300" fill="hold"/>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39"/>
                                        </p:tgtEl>
                                        <p:attrNameLst>
                                          <p:attrName>ppt_y</p:attrName>
                                        </p:attrNameLst>
                                      </p:cBhvr>
                                      <p:tavLst>
                                        <p:tav tm="0">
                                          <p:val>
                                            <p:strVal val="#ppt_y"/>
                                          </p:val>
                                        </p:tav>
                                        <p:tav tm="100000">
                                          <p:val>
                                            <p:strVal val="#ppt_y"/>
                                          </p:val>
                                        </p:tav>
                                      </p:tavLst>
                                    </p:anim>
                                    <p:anim calcmode="lin" valueType="num">
                                      <p:cBhvr>
                                        <p:cTn id="55" dur="300" fill="hold"/>
                                        <p:tgtEl>
                                          <p:spTgt spid="139"/>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39"/>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7"/>
                                        </p:tgtEl>
                                        <p:attrNameLst>
                                          <p:attrName>style.visibility</p:attrName>
                                        </p:attrNameLst>
                                      </p:cBhvr>
                                      <p:to>
                                        <p:strVal val="visible"/>
                                      </p:to>
                                    </p:set>
                                    <p:animEffect transition="in" filter="fade">
                                      <p:cBhvr>
                                        <p:cTn id="60" dur="300"/>
                                        <p:tgtEl>
                                          <p:spTgt spid="217"/>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39"/>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39"/>
                                        </p:tgtEl>
                                        <p:attrNameLst>
                                          <p:attrName>ppt_y</p:attrName>
                                        </p:attrNameLst>
                                      </p:cBhvr>
                                      <p:tavLst>
                                        <p:tav tm="0">
                                          <p:val>
                                            <p:strVal val="ppt_y"/>
                                          </p:val>
                                        </p:tav>
                                        <p:tav tm="100000">
                                          <p:val>
                                            <p:strVal val="ppt_y"/>
                                          </p:val>
                                        </p:tav>
                                      </p:tavLst>
                                    </p:anim>
                                    <p:anim calcmode="lin" valueType="num">
                                      <p:cBhvr>
                                        <p:cTn id="69" dur="200"/>
                                        <p:tgtEl>
                                          <p:spTgt spid="139"/>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39"/>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39"/>
                                        </p:tgtEl>
                                      </p:cBhvr>
                                    </p:animEffect>
                                    <p:set>
                                      <p:cBhvr>
                                        <p:cTn id="72" dur="1" fill="hold">
                                          <p:stCondLst>
                                            <p:cond delay="199"/>
                                          </p:stCondLst>
                                        </p:cTn>
                                        <p:tgtEl>
                                          <p:spTgt spid="13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7"/>
                                        </p:tgtEl>
                                      </p:cBhvr>
                                    </p:animEffect>
                                    <p:set>
                                      <p:cBhvr>
                                        <p:cTn id="75" dur="1" fill="hold">
                                          <p:stCondLst>
                                            <p:cond delay="299"/>
                                          </p:stCondLst>
                                        </p:cTn>
                                        <p:tgtEl>
                                          <p:spTgt spid="217"/>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6" grpId="0" animBg="1"/>
      <p:bldP spid="216" grpId="1" animBg="1"/>
      <p:bldP spid="217" grpId="0" animBg="1"/>
      <p:bldP spid="217" grpId="1" animBg="1"/>
      <p:bldP spid="153" grpId="0" animBg="1"/>
      <p:bldP spid="153" grpId="1" animBg="1"/>
      <p:bldP spid="153" grpId="2" animBg="1"/>
      <p:bldP spid="138" grpId="0" animBg="1"/>
      <p:bldP spid="138" grpId="1" animBg="1"/>
      <p:bldP spid="138" grpId="2" animBg="1"/>
      <p:bldP spid="139" grpId="0" animBg="1"/>
      <p:bldP spid="139" grpId="1" animBg="1"/>
      <p:bldP spid="139"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1755495" y="1777421"/>
            <a:ext cx="8727310" cy="2887324"/>
          </a:xfrm>
        </p:spPr>
        <p:txBody>
          <a:bodyPr numCol="1">
            <a:noAutofit/>
          </a:bodyPr>
          <a:lstStyle/>
          <a:p>
            <a:r>
              <a:rPr lang="en-US" altLang="zh-TW" dirty="0">
                <a:latin typeface="Times New Roman" panose="02020603050405020304" pitchFamily="18" charset="0"/>
                <a:ea typeface="Tahoma" panose="020B0604030504040204" pitchFamily="34" charset="0"/>
                <a:cs typeface="Times New Roman" panose="02020603050405020304" pitchFamily="18" charset="0"/>
              </a:rPr>
              <a:t>Divide the texture into mutually exclusive neighborhoods</a:t>
            </a:r>
          </a:p>
          <a:p>
            <a:endParaRPr lang="en-US" altLang="zh-TW" sz="3200" dirty="0">
              <a:latin typeface="Times New Roman" panose="02020603050405020304" pitchFamily="18" charset="0"/>
              <a:ea typeface="Tahoma" panose="020B0604030504040204" pitchFamily="34" charset="0"/>
              <a:cs typeface="Times New Roman" panose="02020603050405020304" pitchFamily="18" charset="0"/>
            </a:endParaRPr>
          </a:p>
          <a:p>
            <a:r>
              <a:rPr lang="en-US" altLang="zh-TW" dirty="0">
                <a:latin typeface="Times New Roman" panose="02020603050405020304" pitchFamily="18" charset="0"/>
                <a:ea typeface="Tahoma" panose="020B0604030504040204" pitchFamily="34" charset="0"/>
                <a:cs typeface="Times New Roman" panose="02020603050405020304" pitchFamily="18" charset="0"/>
              </a:rPr>
              <a:t>A sloped plane fit to the gray levels is performed for each neighborhood</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p:sp>
        <p:nvSpPr>
          <p:cNvPr id="2" name="文字方塊 1"/>
          <p:cNvSpPr txBox="1"/>
          <p:nvPr/>
        </p:nvSpPr>
        <p:spPr>
          <a:xfrm>
            <a:off x="4370394" y="5379862"/>
            <a:ext cx="5808877" cy="923330"/>
          </a:xfrm>
          <a:prstGeom prst="rect">
            <a:avLst/>
          </a:prstGeom>
          <a:noFill/>
        </p:spPr>
        <p:txBody>
          <a:bodyPr wrap="square" rtlCol="0">
            <a:spAutoFit/>
          </a:bodyPr>
          <a:lstStyle/>
          <a:p>
            <a:r>
              <a:rPr lang="en-US" altLang="zh-TW" dirty="0"/>
              <a:t>Graphical representation of the dispersion of a group of unit surface normal vectors for a patch of gray level intensity surface.</a:t>
            </a:r>
            <a:endParaRPr lang="zh-TW" altLang="en-US" dirty="0"/>
          </a:p>
        </p:txBody>
      </p:sp>
      <p:sp>
        <p:nvSpPr>
          <p:cNvPr id="4" name="投影片編號版面配置區 3">
            <a:extLst>
              <a:ext uri="{FF2B5EF4-FFF2-40B4-BE49-F238E27FC236}">
                <a16:creationId xmlns:a16="http://schemas.microsoft.com/office/drawing/2014/main" id="{36515417-002D-46D1-876D-FBC7CB564F30}"/>
              </a:ext>
            </a:extLst>
          </p:cNvPr>
          <p:cNvSpPr>
            <a:spLocks noGrp="1"/>
          </p:cNvSpPr>
          <p:nvPr>
            <p:ph type="sldNum" sz="quarter" idx="12"/>
          </p:nvPr>
        </p:nvSpPr>
        <p:spPr/>
        <p:txBody>
          <a:bodyPr/>
          <a:lstStyle/>
          <a:p>
            <a:r>
              <a:rPr lang="en-US" altLang="zh-TW" dirty="0" smtClean="0"/>
              <a:t>78</a:t>
            </a:r>
            <a:endParaRPr lang="zh-TW" altLang="en-US" dirty="0"/>
          </a:p>
        </p:txBody>
      </p:sp>
    </p:spTree>
    <p:extLst>
      <p:ext uri="{BB962C8B-B14F-4D97-AF65-F5344CB8AC3E}">
        <p14:creationId xmlns:p14="http://schemas.microsoft.com/office/powerpoint/2010/main" val="22007342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49" y="1609427"/>
                <a:ext cx="8058150" cy="3614164"/>
              </a:xfrm>
            </p:spPr>
            <p:txBody>
              <a:bodyPr numCol="1">
                <a:normAutofit lnSpcReduction="10000"/>
              </a:bodyPr>
              <a:lstStyle/>
              <a:p>
                <a:r>
                  <a:rPr lang="en-US" altLang="zh-TW" sz="3000" dirty="0">
                    <a:latin typeface="Times New Roman" panose="02020603050405020304" pitchFamily="18" charset="0"/>
                    <a:cs typeface="Times New Roman" panose="02020603050405020304" pitchFamily="18" charset="0"/>
                  </a:rPr>
                  <a:t>Using relative coordinate system whose origin is the center of the neighborhood, one can model the gray level in the neighbor with:</a:t>
                </a:r>
              </a:p>
              <a:p>
                <a:endParaRPr lang="en-US" altLang="zh-TW" sz="9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𝐼</m:t>
                      </m:r>
                      <m:d>
                        <m:dPr>
                          <m:ctrlPr>
                            <a:rPr lang="en-US" altLang="zh-TW" i="1">
                              <a:latin typeface="Cambria Math" panose="02040503050406030204" pitchFamily="18" charset="0"/>
                            </a:rPr>
                          </m:ctrlPr>
                        </m:dPr>
                        <m:e>
                          <m:r>
                            <a:rPr lang="en-US" altLang="zh-TW" i="1">
                              <a:latin typeface="Cambria Math" panose="02040503050406030204" pitchFamily="18" charset="0"/>
                            </a:rPr>
                            <m:t>𝑟</m:t>
                          </m:r>
                          <m:r>
                            <a:rPr lang="en-US" altLang="zh-TW" i="1">
                              <a:latin typeface="Cambria Math" panose="02040503050406030204" pitchFamily="18" charset="0"/>
                            </a:rPr>
                            <m:t>,</m:t>
                          </m:r>
                          <m:r>
                            <a:rPr lang="en-US" altLang="zh-TW" i="1">
                              <a:latin typeface="Cambria Math" panose="02040503050406030204" pitchFamily="18" charset="0"/>
                            </a:rPr>
                            <m:t>𝑐</m:t>
                          </m:r>
                        </m:e>
                      </m:d>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rPr>
                        <m:t>𝑟</m:t>
                      </m:r>
                      <m:r>
                        <a:rPr lang="en-US" altLang="zh-TW" i="1">
                          <a:latin typeface="Cambria Math" panose="02040503050406030204" pitchFamily="18" charset="0"/>
                        </a:rPr>
                        <m:t>+</m:t>
                      </m:r>
                      <m:r>
                        <a:rPr lang="zh-TW" altLang="en-US" i="1">
                          <a:latin typeface="Cambria Math" panose="02040503050406030204" pitchFamily="18" charset="0"/>
                        </a:rPr>
                        <m:t>𝛽</m:t>
                      </m:r>
                      <m:r>
                        <a:rPr lang="en-US" altLang="zh-TW" i="1">
                          <a:latin typeface="Cambria Math" panose="02040503050406030204" pitchFamily="18" charset="0"/>
                        </a:rPr>
                        <m:t>𝑐</m:t>
                      </m:r>
                      <m:r>
                        <a:rPr lang="en-US" altLang="zh-TW" i="1">
                          <a:latin typeface="Cambria Math" panose="02040503050406030204" pitchFamily="18" charset="0"/>
                        </a:rPr>
                        <m:t>+</m:t>
                      </m:r>
                      <m:r>
                        <a:rPr lang="zh-TW" altLang="en-US" i="1">
                          <a:latin typeface="Cambria Math" panose="02040503050406030204" pitchFamily="18" charset="0"/>
                        </a:rPr>
                        <m:t>𝛾</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11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𝑙</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𝑛</m:t>
                                    </m:r>
                                  </m:e>
                                  <m:sub>
                                    <m:r>
                                      <a:rPr lang="en-US" altLang="zh-TW" i="1">
                                        <a:latin typeface="Cambria Math" panose="02040503050406030204" pitchFamily="18" charset="0"/>
                                      </a:rPr>
                                      <m:t>𝑖</m:t>
                                    </m:r>
                                  </m:sub>
                                </m:sSub>
                              </m:e>
                            </m:mr>
                          </m:m>
                        </m:e>
                      </m:d>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sSub>
                                    <m:sSubPr>
                                      <m:ctrlPr>
                                        <a:rPr lang="en-US" altLang="zh-TW" i="1">
                                          <a:latin typeface="Cambria Math" panose="02040503050406030204" pitchFamily="18" charset="0"/>
                                        </a:rPr>
                                      </m:ctrlPr>
                                    </m:sSubPr>
                                    <m:e>
                                      <m:r>
                                        <a:rPr lang="zh-TW" altLang="en-US" i="1">
                                          <a:latin typeface="Cambria Math" panose="02040503050406030204" pitchFamily="18" charset="0"/>
                                        </a:rPr>
                                        <m:t>𝛼</m:t>
                                      </m:r>
                                    </m:e>
                                    <m:sub>
                                      <m:r>
                                        <a:rPr lang="en-US" altLang="zh-TW" i="1">
                                          <a:latin typeface="Cambria Math" panose="02040503050406030204" pitchFamily="18" charset="0"/>
                                        </a:rPr>
                                        <m:t>𝑖</m:t>
                                      </m:r>
                                    </m:sub>
                                  </m:sSub>
                                </m:e>
                                <m:sup>
                                  <m:r>
                                    <a:rPr lang="en-US" altLang="zh-TW" i="1">
                                      <a:latin typeface="Cambria Math" panose="02040503050406030204" pitchFamily="18" charset="0"/>
                                    </a:rPr>
                                    <m:t>2</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𝑖</m:t>
                                      </m:r>
                                    </m:sub>
                                  </m:sSub>
                                </m:e>
                                <m:sup>
                                  <m:r>
                                    <a:rPr lang="en-US" altLang="zh-TW" i="1">
                                      <a:latin typeface="Cambria Math" panose="02040503050406030204" pitchFamily="18" charset="0"/>
                                    </a:rPr>
                                    <m:t>2</m:t>
                                  </m:r>
                                </m:sup>
                              </m:sSup>
                              <m:r>
                                <a:rPr lang="en-US" altLang="zh-TW" i="1">
                                  <a:latin typeface="Cambria Math" panose="02040503050406030204" pitchFamily="18" charset="0"/>
                                </a:rPr>
                                <m:t>+1</m:t>
                              </m:r>
                            </m:e>
                          </m:rad>
                        </m:den>
                      </m:f>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panose="02040503050406030204" pitchFamily="18" charset="0"/>
                                      </a:rPr>
                                      <m:t>𝛼</m:t>
                                    </m:r>
                                  </m:e>
                                  <m:sub>
                                    <m:r>
                                      <a:rPr lang="en-US" altLang="zh-TW" i="1">
                                        <a:latin typeface="Cambria Math" panose="02040503050406030204" pitchFamily="18" charset="0"/>
                                      </a:rPr>
                                      <m:t>𝑖</m:t>
                                    </m:r>
                                  </m:sub>
                                </m:sSub>
                              </m:e>
                            </m:mr>
                            <m:mr>
                              <m:e>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𝑖</m:t>
                                    </m:r>
                                  </m:sub>
                                </m:sSub>
                              </m:e>
                            </m:mr>
                            <m:mr>
                              <m:e>
                                <m:r>
                                  <a:rPr lang="en-US" altLang="zh-TW" i="1">
                                    <a:latin typeface="Cambria Math" panose="02040503050406030204" pitchFamily="18" charset="0"/>
                                  </a:rPr>
                                  <m:t>−1</m:t>
                                </m:r>
                              </m:e>
                            </m:mr>
                          </m:m>
                        </m:e>
                      </m:d>
                    </m:oMath>
                  </m:oMathPara>
                </a14:m>
                <a:endParaRPr lang="en-US" altLang="zh-TW"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49" y="1609427"/>
                <a:ext cx="8058150" cy="3614164"/>
              </a:xfrm>
              <a:blipFill>
                <a:blip r:embed="rId4"/>
                <a:stretch>
                  <a:fillRect l="-1513" t="-4722" r="-378"/>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p:sp>
        <p:nvSpPr>
          <p:cNvPr id="2" name="文字方塊 1"/>
          <p:cNvSpPr txBox="1"/>
          <p:nvPr/>
        </p:nvSpPr>
        <p:spPr>
          <a:xfrm>
            <a:off x="4370394" y="5379862"/>
            <a:ext cx="5808877" cy="92333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Graphical representation of the dispersion of a group of unit surface normal vectors for a patch of gray level intensity surface.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CDB3AA2B-68BA-4A84-AF19-76248A07F73F}"/>
              </a:ext>
            </a:extLst>
          </p:cNvPr>
          <p:cNvSpPr>
            <a:spLocks noGrp="1"/>
          </p:cNvSpPr>
          <p:nvPr>
            <p:ph type="sldNum" sz="quarter" idx="12"/>
          </p:nvPr>
        </p:nvSpPr>
        <p:spPr/>
        <p:txBody>
          <a:bodyPr/>
          <a:lstStyle/>
          <a:p>
            <a:r>
              <a:rPr lang="en-US" altLang="zh-TW" dirty="0" smtClean="0"/>
              <a:t>79</a:t>
            </a:r>
            <a:endParaRPr lang="zh-TW" altLang="en-US" dirty="0"/>
          </a:p>
        </p:txBody>
      </p:sp>
    </p:spTree>
    <p:extLst>
      <p:ext uri="{BB962C8B-B14F-4D97-AF65-F5344CB8AC3E}">
        <p14:creationId xmlns:p14="http://schemas.microsoft.com/office/powerpoint/2010/main" val="13935640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729" t="2912" r="23961" b="23565"/>
          <a:stretch/>
        </p:blipFill>
        <p:spPr bwMode="auto">
          <a:xfrm>
            <a:off x="2045494" y="4786620"/>
            <a:ext cx="2301250" cy="17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1848092" y="1765699"/>
            <a:ext cx="8623139" cy="216899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For smooth texture, the coefficients are close</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For rough texture, the coefficients are quite apart</a:t>
            </a:r>
          </a:p>
          <a:p>
            <a:endParaRPr lang="en-US" altLang="zh-TW" sz="3000" dirty="0">
              <a:latin typeface="Times New Roman" panose="02020603050405020304" pitchFamily="18" charset="0"/>
              <a:cs typeface="Times New Roman" panose="02020603050405020304" pitchFamily="18" charset="0"/>
            </a:endParaRPr>
          </a:p>
          <a:p>
            <a:endParaRPr lang="en-US" altLang="zh-TW" sz="900" dirty="0">
              <a:latin typeface="Times New Roman" panose="02020603050405020304" pitchFamily="18" charset="0"/>
              <a:cs typeface="Times New Roman" panose="02020603050405020304" pitchFamily="18" charset="0"/>
            </a:endParaRP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Vector Dispersion</a:t>
            </a:r>
            <a:endParaRPr lang="zh-TW" altLang="en-US" dirty="0">
              <a:latin typeface="Times New Roman" panose="02020603050405020304" pitchFamily="18" charset="0"/>
              <a:cs typeface="Times New Roman" panose="02020603050405020304" pitchFamily="18" charset="0"/>
            </a:endParaRPr>
          </a:p>
        </p:txBody>
      </p:sp>
      <p:sp>
        <p:nvSpPr>
          <p:cNvPr id="2" name="文字方塊 1"/>
          <p:cNvSpPr txBox="1"/>
          <p:nvPr/>
        </p:nvSpPr>
        <p:spPr>
          <a:xfrm>
            <a:off x="4370394" y="5379862"/>
            <a:ext cx="5808877" cy="92333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Graphical representation of the dispersion of a group of unit surface normal vectors for a patch of gray level intensity surface.</a:t>
            </a:r>
            <a:endParaRPr lang="zh-TW" altLang="en-US"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17032ABF-20F4-4BE6-B4EC-2C7DC4A89C4B}"/>
              </a:ext>
            </a:extLst>
          </p:cNvPr>
          <p:cNvSpPr>
            <a:spLocks noGrp="1"/>
          </p:cNvSpPr>
          <p:nvPr>
            <p:ph type="sldNum" sz="quarter" idx="12"/>
          </p:nvPr>
        </p:nvSpPr>
        <p:spPr/>
        <p:txBody>
          <a:bodyPr/>
          <a:lstStyle/>
          <a:p>
            <a:r>
              <a:rPr lang="en-US" altLang="zh-TW" dirty="0" smtClean="0"/>
              <a:t>80</a:t>
            </a:r>
            <a:endParaRPr lang="zh-TW" altLang="en-US" dirty="0"/>
          </a:p>
        </p:txBody>
      </p:sp>
    </p:spTree>
    <p:extLst>
      <p:ext uri="{BB962C8B-B14F-4D97-AF65-F5344CB8AC3E}">
        <p14:creationId xmlns:p14="http://schemas.microsoft.com/office/powerpoint/2010/main" val="2021188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7" name="橢圓 216"/>
          <p:cNvSpPr/>
          <p:nvPr/>
        </p:nvSpPr>
        <p:spPr>
          <a:xfrm>
            <a:off x="5292430" y="2597629"/>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8" name="橢圓 217"/>
          <p:cNvSpPr/>
          <p:nvPr/>
        </p:nvSpPr>
        <p:spPr>
          <a:xfrm>
            <a:off x="5737948" y="259762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524686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9" name="圓角矩形圖說文字 138"/>
          <p:cNvSpPr/>
          <p:nvPr/>
        </p:nvSpPr>
        <p:spPr>
          <a:xfrm>
            <a:off x="5031994" y="2033707"/>
            <a:ext cx="1861691"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Vector Dispersion</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0" name="圓角矩形圖說文字 139"/>
          <p:cNvSpPr/>
          <p:nvPr/>
        </p:nvSpPr>
        <p:spPr>
          <a:xfrm>
            <a:off x="5373207" y="2036956"/>
            <a:ext cx="255916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Relative Extrema Density</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BA22806-509B-4DE1-B29B-CE1400A85357}"/>
              </a:ext>
            </a:extLst>
          </p:cNvPr>
          <p:cNvSpPr>
            <a:spLocks noGrp="1"/>
          </p:cNvSpPr>
          <p:nvPr>
            <p:ph type="sldNum" sz="quarter" idx="12"/>
          </p:nvPr>
        </p:nvSpPr>
        <p:spPr/>
        <p:txBody>
          <a:bodyPr/>
          <a:lstStyle/>
          <a:p>
            <a:r>
              <a:rPr lang="en-US" altLang="zh-TW" dirty="0" smtClean="0"/>
              <a:t>82</a:t>
            </a:r>
            <a:endParaRPr lang="zh-TW" altLang="en-US" dirty="0"/>
          </a:p>
        </p:txBody>
      </p:sp>
    </p:spTree>
    <p:extLst>
      <p:ext uri="{BB962C8B-B14F-4D97-AF65-F5344CB8AC3E}">
        <p14:creationId xmlns:p14="http://schemas.microsoft.com/office/powerpoint/2010/main" val="2661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39"/>
                                        </p:tgtEl>
                                        <p:attrNameLst>
                                          <p:attrName>style.visibility</p:attrName>
                                        </p:attrNameLst>
                                      </p:cBhvr>
                                      <p:to>
                                        <p:strVal val="visible"/>
                                      </p:to>
                                    </p:set>
                                    <p:anim calcmode="lin" valueType="num">
                                      <p:cBhvr>
                                        <p:cTn id="25" dur="300" fill="hold"/>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39"/>
                                        </p:tgtEl>
                                        <p:attrNameLst>
                                          <p:attrName>ppt_y</p:attrName>
                                        </p:attrNameLst>
                                      </p:cBhvr>
                                      <p:tavLst>
                                        <p:tav tm="0">
                                          <p:val>
                                            <p:strVal val="#ppt_y"/>
                                          </p:val>
                                        </p:tav>
                                        <p:tav tm="100000">
                                          <p:val>
                                            <p:strVal val="#ppt_y"/>
                                          </p:val>
                                        </p:tav>
                                      </p:tavLst>
                                    </p:anim>
                                    <p:anim calcmode="lin" valueType="num">
                                      <p:cBhvr>
                                        <p:cTn id="27" dur="300" fill="hold"/>
                                        <p:tgtEl>
                                          <p:spTgt spid="139"/>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3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300"/>
                                        <p:tgtEl>
                                          <p:spTgt spid="217"/>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39"/>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39"/>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39"/>
                                        </p:tgtEl>
                                        <p:attrNameLst>
                                          <p:attrName>ppt_y</p:attrName>
                                        </p:attrNameLst>
                                      </p:cBhvr>
                                      <p:tavLst>
                                        <p:tav tm="0">
                                          <p:val>
                                            <p:strVal val="ppt_y"/>
                                          </p:val>
                                        </p:tav>
                                        <p:tav tm="100000">
                                          <p:val>
                                            <p:strVal val="ppt_y"/>
                                          </p:val>
                                        </p:tav>
                                      </p:tavLst>
                                    </p:anim>
                                    <p:anim calcmode="lin" valueType="num">
                                      <p:cBhvr>
                                        <p:cTn id="41" dur="200"/>
                                        <p:tgtEl>
                                          <p:spTgt spid="139"/>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39"/>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39"/>
                                        </p:tgtEl>
                                      </p:cBhvr>
                                    </p:animEffect>
                                    <p:set>
                                      <p:cBhvr>
                                        <p:cTn id="44" dur="1" fill="hold">
                                          <p:stCondLst>
                                            <p:cond delay="199"/>
                                          </p:stCondLst>
                                        </p:cTn>
                                        <p:tgtEl>
                                          <p:spTgt spid="139"/>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7"/>
                                        </p:tgtEl>
                                      </p:cBhvr>
                                    </p:animEffect>
                                    <p:set>
                                      <p:cBhvr>
                                        <p:cTn id="47" dur="1" fill="hold">
                                          <p:stCondLst>
                                            <p:cond delay="299"/>
                                          </p:stCondLst>
                                        </p:cTn>
                                        <p:tgtEl>
                                          <p:spTgt spid="217"/>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1.66667E-6 -2.59259E-6 L 0.04896 -2.59259E-6 " pathEditMode="relative" rAng="0" ptsTypes="AA">
                                      <p:cBhvr>
                                        <p:cTn id="49" dur="700" fill="hold"/>
                                        <p:tgtEl>
                                          <p:spTgt spid="153"/>
                                        </p:tgtEl>
                                        <p:attrNameLst>
                                          <p:attrName>ppt_x</p:attrName>
                                          <p:attrName>ppt_y</p:attrName>
                                        </p:attrNameLst>
                                      </p:cBhvr>
                                      <p:rCtr x="2448"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0"/>
                                        </p:tgtEl>
                                        <p:attrNameLst>
                                          <p:attrName>style.visibility</p:attrName>
                                        </p:attrNameLst>
                                      </p:cBhvr>
                                      <p:to>
                                        <p:strVal val="visible"/>
                                      </p:to>
                                    </p:set>
                                    <p:anim calcmode="lin" valueType="num">
                                      <p:cBhvr>
                                        <p:cTn id="53" dur="300" fill="hold"/>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0"/>
                                        </p:tgtEl>
                                        <p:attrNameLst>
                                          <p:attrName>ppt_y</p:attrName>
                                        </p:attrNameLst>
                                      </p:cBhvr>
                                      <p:tavLst>
                                        <p:tav tm="0">
                                          <p:val>
                                            <p:strVal val="#ppt_y"/>
                                          </p:val>
                                        </p:tav>
                                        <p:tav tm="100000">
                                          <p:val>
                                            <p:strVal val="#ppt_y"/>
                                          </p:val>
                                        </p:tav>
                                      </p:tavLst>
                                    </p:anim>
                                    <p:anim calcmode="lin" valueType="num">
                                      <p:cBhvr>
                                        <p:cTn id="55" dur="300" fill="hold"/>
                                        <p:tgtEl>
                                          <p:spTgt spid="140"/>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0"/>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8"/>
                                        </p:tgtEl>
                                        <p:attrNameLst>
                                          <p:attrName>style.visibility</p:attrName>
                                        </p:attrNameLst>
                                      </p:cBhvr>
                                      <p:to>
                                        <p:strVal val="visible"/>
                                      </p:to>
                                    </p:set>
                                    <p:animEffect transition="in" filter="fade">
                                      <p:cBhvr>
                                        <p:cTn id="60" dur="300"/>
                                        <p:tgtEl>
                                          <p:spTgt spid="218"/>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0"/>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0"/>
                                        </p:tgtEl>
                                        <p:attrNameLst>
                                          <p:attrName>ppt_y</p:attrName>
                                        </p:attrNameLst>
                                      </p:cBhvr>
                                      <p:tavLst>
                                        <p:tav tm="0">
                                          <p:val>
                                            <p:strVal val="ppt_y"/>
                                          </p:val>
                                        </p:tav>
                                        <p:tav tm="100000">
                                          <p:val>
                                            <p:strVal val="ppt_y"/>
                                          </p:val>
                                        </p:tav>
                                      </p:tavLst>
                                    </p:anim>
                                    <p:anim calcmode="lin" valueType="num">
                                      <p:cBhvr>
                                        <p:cTn id="69" dur="200"/>
                                        <p:tgtEl>
                                          <p:spTgt spid="140"/>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0"/>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0"/>
                                        </p:tgtEl>
                                      </p:cBhvr>
                                    </p:animEffect>
                                    <p:set>
                                      <p:cBhvr>
                                        <p:cTn id="72" dur="1" fill="hold">
                                          <p:stCondLst>
                                            <p:cond delay="199"/>
                                          </p:stCondLst>
                                        </p:cTn>
                                        <p:tgtEl>
                                          <p:spTgt spid="14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8"/>
                                        </p:tgtEl>
                                      </p:cBhvr>
                                    </p:animEffect>
                                    <p:set>
                                      <p:cBhvr>
                                        <p:cTn id="75" dur="1" fill="hold">
                                          <p:stCondLst>
                                            <p:cond delay="299"/>
                                          </p:stCondLst>
                                        </p:cTn>
                                        <p:tgtEl>
                                          <p:spTgt spid="218"/>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7" grpId="0" animBg="1"/>
      <p:bldP spid="217" grpId="1" animBg="1"/>
      <p:bldP spid="218" grpId="0" animBg="1"/>
      <p:bldP spid="218" grpId="1" animBg="1"/>
      <p:bldP spid="153" grpId="0" animBg="1"/>
      <p:bldP spid="153" grpId="1" animBg="1"/>
      <p:bldP spid="153" grpId="2" animBg="1"/>
      <p:bldP spid="139" grpId="0" animBg="1"/>
      <p:bldP spid="139" grpId="1" animBg="1"/>
      <p:bldP spid="139" grpId="2" animBg="1"/>
      <p:bldP spid="140" grpId="0" animBg="1"/>
      <p:bldP spid="140" grpId="1" animBg="1"/>
      <p:bldP spid="140" grpId="2"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52650" y="1765698"/>
            <a:ext cx="8058150" cy="4727176"/>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Count the number of relative extrema per unit area for a texture measure</a:t>
            </a:r>
          </a:p>
          <a:p>
            <a:endParaRPr lang="en-US" altLang="zh-TW" sz="3200"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Relative extrema:</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minimum </a:t>
            </a:r>
          </a:p>
          <a:p>
            <a:pPr lvl="1" indent="-360000">
              <a:buFont typeface="Wingdings" panose="05000000000000000000" pitchFamily="2" charset="2"/>
              <a:buChar char="Ø"/>
            </a:pPr>
            <a:r>
              <a:rPr lang="en-US" altLang="zh-TW" sz="2800" dirty="0">
                <a:latin typeface="Times New Roman" panose="02020603050405020304" pitchFamily="18" charset="0"/>
                <a:cs typeface="Times New Roman" panose="02020603050405020304" pitchFamily="18" charset="0"/>
              </a:rPr>
              <a:t>Relative maximum</a:t>
            </a:r>
            <a:endParaRPr lang="en-US" altLang="zh-TW" sz="3200" dirty="0">
              <a:latin typeface="Times New Roman" panose="02020603050405020304" pitchFamily="18" charset="0"/>
              <a:cs typeface="Times New Roman" panose="02020603050405020304" pitchFamily="18" charset="0"/>
            </a:endParaRP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8B4EC37-A184-4170-9134-EC3B0C7F53A7}"/>
              </a:ext>
            </a:extLst>
          </p:cNvPr>
          <p:cNvSpPr>
            <a:spLocks noGrp="1"/>
          </p:cNvSpPr>
          <p:nvPr>
            <p:ph type="sldNum" sz="quarter" idx="12"/>
          </p:nvPr>
        </p:nvSpPr>
        <p:spPr/>
        <p:txBody>
          <a:bodyPr/>
          <a:lstStyle/>
          <a:p>
            <a:r>
              <a:rPr lang="en-US" altLang="zh-TW" dirty="0" smtClean="0"/>
              <a:t>83</a:t>
            </a:r>
            <a:endParaRPr lang="zh-TW" altLang="en-US" dirty="0"/>
          </a:p>
        </p:txBody>
      </p:sp>
    </p:spTree>
    <p:extLst>
      <p:ext uri="{BB962C8B-B14F-4D97-AF65-F5344CB8AC3E}">
        <p14:creationId xmlns:p14="http://schemas.microsoft.com/office/powerpoint/2010/main" val="23307124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1628172" y="1765698"/>
                <a:ext cx="9039828" cy="4912894"/>
              </a:xfrm>
            </p:spPr>
            <p:txBody>
              <a:bodyPr numCol="1">
                <a:normAutofit/>
              </a:bodyPr>
              <a:lstStyle/>
              <a:p>
                <a:r>
                  <a:rPr lang="en-US" altLang="zh-TW" b="1" dirty="0">
                    <a:latin typeface="Times New Roman" panose="02020603050405020304" pitchFamily="18" charset="0"/>
                    <a:cs typeface="Times New Roman" panose="02020603050405020304" pitchFamily="18" charset="0"/>
                  </a:rPr>
                  <a:t>Relative minimum:</a:t>
                </a:r>
              </a:p>
              <a:p>
                <a:pPr marL="0" indent="0">
                  <a:buNone/>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𝑔</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𝑖</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𝑔</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𝑎𝑛𝑑</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𝑔</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𝑖</m:t>
                          </m:r>
                        </m:e>
                      </m:d>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𝑔</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−1)</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b="1" dirty="0">
                    <a:latin typeface="Times New Roman" panose="02020603050405020304" pitchFamily="18" charset="0"/>
                    <a:cs typeface="Times New Roman" panose="02020603050405020304" pitchFamily="18" charset="0"/>
                  </a:rPr>
                  <a:t>Relative maximum:</a:t>
                </a:r>
              </a:p>
              <a:p>
                <a:pPr marL="0" indent="0">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𝑔</m:t>
                      </m:r>
                      <m:d>
                        <m:dPr>
                          <m:ctrlPr>
                            <a:rPr lang="en-US" altLang="zh-TW" i="1">
                              <a:latin typeface="Cambria Math" panose="02040503050406030204" pitchFamily="18" charset="0"/>
                            </a:rPr>
                          </m:ctrlPr>
                        </m:dPr>
                        <m:e>
                          <m:r>
                            <a:rPr lang="en-US" altLang="zh-TW" i="1">
                              <a:latin typeface="Cambria Math" panose="02040503050406030204" pitchFamily="18" charset="0"/>
                            </a:rPr>
                            <m:t>𝑖</m:t>
                          </m:r>
                        </m:e>
                      </m:d>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𝑔</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e>
                      </m:d>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𝑎𝑛𝑑</m:t>
                      </m:r>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𝑔</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𝑖</m:t>
                          </m:r>
                        </m:e>
                      </m:d>
                      <m:r>
                        <a:rPr lang="en-US" altLang="zh-TW"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𝑔</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−1)</m:t>
                      </m:r>
                    </m:oMath>
                  </m:oMathPara>
                </a14:m>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Pixels in a constant run: both minimum and maximum</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1628172" y="1765698"/>
                <a:ext cx="9039828" cy="4912894"/>
              </a:xfrm>
              <a:blipFill>
                <a:blip r:embed="rId3"/>
                <a:stretch>
                  <a:fillRect l="-1214" t="-2233"/>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CAAA00F-411D-483A-BEB3-3463E276D209}"/>
              </a:ext>
            </a:extLst>
          </p:cNvPr>
          <p:cNvSpPr>
            <a:spLocks noGrp="1"/>
          </p:cNvSpPr>
          <p:nvPr>
            <p:ph type="sldNum" sz="quarter" idx="12"/>
          </p:nvPr>
        </p:nvSpPr>
        <p:spPr/>
        <p:txBody>
          <a:bodyPr/>
          <a:lstStyle/>
          <a:p>
            <a:r>
              <a:rPr lang="en-US" altLang="zh-TW" dirty="0" smtClean="0"/>
              <a:t>84</a:t>
            </a:r>
            <a:endParaRPr lang="zh-TW" altLang="en-US" dirty="0"/>
          </a:p>
        </p:txBody>
      </p:sp>
    </p:spTree>
    <p:extLst>
      <p:ext uri="{BB962C8B-B14F-4D97-AF65-F5344CB8AC3E}">
        <p14:creationId xmlns:p14="http://schemas.microsoft.com/office/powerpoint/2010/main" val="710230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5308773" y="5098142"/>
            <a:ext cx="1687286" cy="13716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4" name="表格 3"/>
          <p:cNvGraphicFramePr>
            <a:graphicFrameLocks noGrp="1"/>
          </p:cNvGraphicFramePr>
          <p:nvPr>
            <p:extLst>
              <p:ext uri="{D42A27DB-BD31-4B8C-83A1-F6EECF244321}">
                <p14:modId xmlns:p14="http://schemas.microsoft.com/office/powerpoint/2010/main" val="2387168357"/>
              </p:ext>
            </p:extLst>
          </p:nvPr>
        </p:nvGraphicFramePr>
        <p:xfrm>
          <a:off x="3048000" y="5098142"/>
          <a:ext cx="6096000" cy="13716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US" altLang="zh-TW" sz="2400" dirty="0">
                          <a:latin typeface="Times New Roman" panose="02020603050405020304" pitchFamily="18" charset="0"/>
                          <a:cs typeface="Times New Roman" panose="02020603050405020304" pitchFamily="18" charset="0"/>
                        </a:rPr>
                        <a:t>Elements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rowSpan="3">
                  <a:txBody>
                    <a:bodyPr/>
                    <a:lstStyle/>
                    <a:p>
                      <a:pPr algn="ctr"/>
                      <a:r>
                        <a:rPr lang="en-US" altLang="zh-TW" sz="2400" dirty="0">
                          <a:latin typeface="Times New Roman" panose="02020603050405020304" pitchFamily="18" charset="0"/>
                          <a:cs typeface="Times New Roman" panose="02020603050405020304" pitchFamily="18" charset="0"/>
                        </a:rPr>
                        <a:t>Construct</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400" dirty="0">
                          <a:latin typeface="Times New Roman" panose="02020603050405020304" pitchFamily="18" charset="0"/>
                          <a:cs typeface="Times New Roman" panose="02020603050405020304" pitchFamily="18" charset="0"/>
                        </a:rPr>
                        <a:t>Array</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US" altLang="zh-TW" sz="2400" dirty="0">
                          <a:latin typeface="Times New Roman" panose="02020603050405020304" pitchFamily="18" charset="0"/>
                          <a:cs typeface="Times New Roman" panose="02020603050405020304" pitchFamily="18" charset="0"/>
                        </a:rPr>
                        <a:t>Pixels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a:txBody>
                    <a:bodyPr/>
                    <a:lstStyle/>
                    <a:p>
                      <a:pPr algn="ctr"/>
                      <a:r>
                        <a:rPr lang="en-US" altLang="zh-TW" sz="2400" dirty="0">
                          <a:latin typeface="Times New Roman" panose="02020603050405020304" pitchFamily="18" charset="0"/>
                          <a:cs typeface="Times New Roman" panose="02020603050405020304" pitchFamily="18" charset="0"/>
                        </a:rPr>
                        <a:t>Image</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US" altLang="zh-TW" sz="2400" dirty="0" err="1">
                          <a:latin typeface="Times New Roman" panose="02020603050405020304" pitchFamily="18" charset="0"/>
                          <a:cs typeface="Times New Roman" panose="02020603050405020304" pitchFamily="18" charset="0"/>
                        </a:rPr>
                        <a:t>Texels</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dirty="0"/>
                    </a:p>
                  </a:txBody>
                  <a:tcPr/>
                </a:tc>
                <a:tc>
                  <a:txBody>
                    <a:bodyPr/>
                    <a:lstStyle/>
                    <a:p>
                      <a:pPr algn="ctr"/>
                      <a:r>
                        <a:rPr lang="en-US" altLang="zh-TW" sz="2400" dirty="0">
                          <a:latin typeface="Times New Roman" panose="02020603050405020304" pitchFamily="18" charset="0"/>
                          <a:cs typeface="Times New Roman" panose="02020603050405020304" pitchFamily="18" charset="0"/>
                        </a:rPr>
                        <a:t>Texture</a:t>
                      </a:r>
                      <a:endParaRPr lang="zh-TW" altLang="en-US" sz="2400" dirty="0">
                        <a:latin typeface="Times New Roman" panose="02020603050405020304" pitchFamily="18" charset="0"/>
                        <a:cs typeface="Times New Roman" panose="02020603050405020304" pitchFamily="18" charset="0"/>
                      </a:endParaRPr>
                    </a:p>
                  </a:txBody>
                  <a:tcPr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 name="標題 1"/>
          <p:cNvSpPr>
            <a:spLocks noGrp="1"/>
          </p:cNvSpPr>
          <p:nvPr>
            <p:ph type="title"/>
          </p:nvPr>
        </p:nvSpPr>
        <p:spPr>
          <a:xfrm>
            <a:off x="2152650" y="365127"/>
            <a:ext cx="7999535" cy="1325563"/>
          </a:xfrm>
        </p:spPr>
        <p:txBody>
          <a:bodyPr>
            <a:normAutofit/>
          </a:bodyPr>
          <a:lstStyle/>
          <a:p>
            <a:r>
              <a:rPr lang="en-US" altLang="zh-TW" dirty="0">
                <a:latin typeface="Times New Roman" panose="02020603050405020304" pitchFamily="18" charset="0"/>
                <a:cs typeface="Times New Roman" panose="02020603050405020304" pitchFamily="18" charset="0"/>
              </a:rPr>
              <a:t>Texel</a:t>
            </a:r>
            <a:endParaRPr lang="zh-TW" altLang="en-US" dirty="0">
              <a:latin typeface="Times New Roman" panose="02020603050405020304" pitchFamily="18" charset="0"/>
              <a:cs typeface="Times New Roman" panose="02020603050405020304" pitchFamily="18" charset="0"/>
            </a:endParaRPr>
          </a:p>
        </p:txBody>
      </p:sp>
      <p:cxnSp>
        <p:nvCxnSpPr>
          <p:cNvPr id="10" name="直線接點 9"/>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內容版面配置區 2"/>
          <p:cNvSpPr>
            <a:spLocks noGrp="1"/>
          </p:cNvSpPr>
          <p:nvPr>
            <p:ph idx="1"/>
          </p:nvPr>
        </p:nvSpPr>
        <p:spPr>
          <a:xfrm>
            <a:off x="2152650" y="1820129"/>
            <a:ext cx="7886700" cy="3002243"/>
          </a:xfrm>
        </p:spPr>
        <p:txBody>
          <a:bodyPr>
            <a:normAutofit/>
          </a:bodyPr>
          <a:lstStyle/>
          <a:p>
            <a:r>
              <a:rPr lang="en-US" altLang="zh-TW" sz="3200" b="1" dirty="0">
                <a:latin typeface="Times New Roman" panose="02020603050405020304" pitchFamily="18" charset="0"/>
                <a:cs typeface="Times New Roman" panose="02020603050405020304" pitchFamily="18" charset="0"/>
              </a:rPr>
              <a:t>Tex</a:t>
            </a:r>
            <a:r>
              <a:rPr lang="en-US" altLang="zh-TW" sz="3200" dirty="0">
                <a:latin typeface="Times New Roman" panose="02020603050405020304" pitchFamily="18" charset="0"/>
                <a:cs typeface="Times New Roman" panose="02020603050405020304" pitchFamily="18" charset="0"/>
              </a:rPr>
              <a:t>ture </a:t>
            </a:r>
            <a:r>
              <a:rPr lang="en-US" altLang="zh-TW" sz="3200" b="1" dirty="0">
                <a:latin typeface="Times New Roman" panose="02020603050405020304" pitchFamily="18" charset="0"/>
                <a:cs typeface="Times New Roman" panose="02020603050405020304" pitchFamily="18" charset="0"/>
              </a:rPr>
              <a:t>el</a:t>
            </a:r>
            <a:r>
              <a:rPr lang="en-US" altLang="zh-TW" sz="3200" dirty="0">
                <a:latin typeface="Times New Roman" panose="02020603050405020304" pitchFamily="18" charset="0"/>
                <a:cs typeface="Times New Roman" panose="02020603050405020304" pitchFamily="18" charset="0"/>
              </a:rPr>
              <a:t>ement: basic textural unit</a:t>
            </a:r>
            <a:r>
              <a:rPr lang="en-US" altLang="zh-TW" sz="3200" b="1"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of some defining spatial relationships.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Texture: A set </a:t>
            </a:r>
            <a:r>
              <a:rPr lang="en-US" altLang="zh-TW" sz="3200" dirty="0" err="1">
                <a:latin typeface="Times New Roman" panose="02020603050405020304" pitchFamily="18" charset="0"/>
                <a:cs typeface="Times New Roman" panose="02020603050405020304" pitchFamily="18" charset="0"/>
              </a:rPr>
              <a:t>texels</a:t>
            </a:r>
            <a:r>
              <a:rPr lang="en-US" altLang="zh-TW" sz="3200" i="1"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occurring in some regular or repeated pattern.</a:t>
            </a:r>
          </a:p>
        </p:txBody>
      </p:sp>
      <p:sp>
        <p:nvSpPr>
          <p:cNvPr id="6" name="投影片編號版面配置區 5">
            <a:extLst>
              <a:ext uri="{FF2B5EF4-FFF2-40B4-BE49-F238E27FC236}">
                <a16:creationId xmlns:a16="http://schemas.microsoft.com/office/drawing/2014/main" id="{C3D36307-B173-4D6C-8E43-B986E0A69B06}"/>
              </a:ext>
            </a:extLst>
          </p:cNvPr>
          <p:cNvSpPr>
            <a:spLocks noGrp="1"/>
          </p:cNvSpPr>
          <p:nvPr>
            <p:ph type="sldNum" sz="quarter" idx="12"/>
          </p:nvPr>
        </p:nvSpPr>
        <p:spPr/>
        <p:txBody>
          <a:bodyPr/>
          <a:lstStyle/>
          <a:p>
            <a:r>
              <a:rPr lang="en-US" altLang="zh-TW" dirty="0" smtClean="0"/>
              <a:t>8</a:t>
            </a:r>
            <a:endParaRPr lang="zh-TW" altLang="en-US" dirty="0"/>
          </a:p>
        </p:txBody>
      </p:sp>
    </p:spTree>
    <p:extLst>
      <p:ext uri="{BB962C8B-B14F-4D97-AF65-F5344CB8AC3E}">
        <p14:creationId xmlns:p14="http://schemas.microsoft.com/office/powerpoint/2010/main" val="22201155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Relative Extrema Density</a:t>
            </a:r>
            <a:endParaRPr lang="zh-TW" altLang="en-US" dirty="0">
              <a:latin typeface="Times New Roman" panose="02020603050405020304" pitchFamily="18" charset="0"/>
              <a:cs typeface="Times New Roman" panose="02020603050405020304" pitchFamily="18" charset="0"/>
            </a:endParaRPr>
          </a:p>
        </p:txBody>
      </p:sp>
      <p:graphicFrame>
        <p:nvGraphicFramePr>
          <p:cNvPr id="8" name="表格 7"/>
          <p:cNvGraphicFramePr>
            <a:graphicFrameLocks noGrp="1"/>
          </p:cNvGraphicFramePr>
          <p:nvPr>
            <p:extLst/>
          </p:nvPr>
        </p:nvGraphicFramePr>
        <p:xfrm>
          <a:off x="2085353" y="2486017"/>
          <a:ext cx="7706360" cy="12192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208280">
                  <a:extLst>
                    <a:ext uri="{9D8B030D-6E8A-4147-A177-3AD203B41FA5}">
                      <a16:colId xmlns:a16="http://schemas.microsoft.com/office/drawing/2014/main" val="20005"/>
                    </a:ext>
                  </a:extLst>
                </a:gridCol>
                <a:gridCol w="208280">
                  <a:extLst>
                    <a:ext uri="{9D8B030D-6E8A-4147-A177-3AD203B41FA5}">
                      <a16:colId xmlns:a16="http://schemas.microsoft.com/office/drawing/2014/main" val="20006"/>
                    </a:ext>
                  </a:extLst>
                </a:gridCol>
                <a:gridCol w="208280">
                  <a:extLst>
                    <a:ext uri="{9D8B030D-6E8A-4147-A177-3AD203B41FA5}">
                      <a16:colId xmlns:a16="http://schemas.microsoft.com/office/drawing/2014/main" val="20007"/>
                    </a:ext>
                  </a:extLst>
                </a:gridCol>
                <a:gridCol w="208280">
                  <a:extLst>
                    <a:ext uri="{9D8B030D-6E8A-4147-A177-3AD203B41FA5}">
                      <a16:colId xmlns:a16="http://schemas.microsoft.com/office/drawing/2014/main" val="20008"/>
                    </a:ext>
                  </a:extLst>
                </a:gridCol>
                <a:gridCol w="208280">
                  <a:extLst>
                    <a:ext uri="{9D8B030D-6E8A-4147-A177-3AD203B41FA5}">
                      <a16:colId xmlns:a16="http://schemas.microsoft.com/office/drawing/2014/main" val="20009"/>
                    </a:ext>
                  </a:extLst>
                </a:gridCol>
                <a:gridCol w="208280">
                  <a:extLst>
                    <a:ext uri="{9D8B030D-6E8A-4147-A177-3AD203B41FA5}">
                      <a16:colId xmlns:a16="http://schemas.microsoft.com/office/drawing/2014/main" val="20010"/>
                    </a:ext>
                  </a:extLst>
                </a:gridCol>
                <a:gridCol w="208280">
                  <a:extLst>
                    <a:ext uri="{9D8B030D-6E8A-4147-A177-3AD203B41FA5}">
                      <a16:colId xmlns:a16="http://schemas.microsoft.com/office/drawing/2014/main" val="20011"/>
                    </a:ext>
                  </a:extLst>
                </a:gridCol>
                <a:gridCol w="208280">
                  <a:extLst>
                    <a:ext uri="{9D8B030D-6E8A-4147-A177-3AD203B41FA5}">
                      <a16:colId xmlns:a16="http://schemas.microsoft.com/office/drawing/2014/main" val="20012"/>
                    </a:ext>
                  </a:extLst>
                </a:gridCol>
                <a:gridCol w="208280">
                  <a:extLst>
                    <a:ext uri="{9D8B030D-6E8A-4147-A177-3AD203B41FA5}">
                      <a16:colId xmlns:a16="http://schemas.microsoft.com/office/drawing/2014/main" val="20013"/>
                    </a:ext>
                  </a:extLst>
                </a:gridCol>
                <a:gridCol w="208280">
                  <a:extLst>
                    <a:ext uri="{9D8B030D-6E8A-4147-A177-3AD203B41FA5}">
                      <a16:colId xmlns:a16="http://schemas.microsoft.com/office/drawing/2014/main" val="20014"/>
                    </a:ext>
                  </a:extLst>
                </a:gridCol>
                <a:gridCol w="208280">
                  <a:extLst>
                    <a:ext uri="{9D8B030D-6E8A-4147-A177-3AD203B41FA5}">
                      <a16:colId xmlns:a16="http://schemas.microsoft.com/office/drawing/2014/main" val="20015"/>
                    </a:ext>
                  </a:extLst>
                </a:gridCol>
                <a:gridCol w="208280">
                  <a:extLst>
                    <a:ext uri="{9D8B030D-6E8A-4147-A177-3AD203B41FA5}">
                      <a16:colId xmlns:a16="http://schemas.microsoft.com/office/drawing/2014/main" val="20016"/>
                    </a:ext>
                  </a:extLst>
                </a:gridCol>
                <a:gridCol w="208280">
                  <a:extLst>
                    <a:ext uri="{9D8B030D-6E8A-4147-A177-3AD203B41FA5}">
                      <a16:colId xmlns:a16="http://schemas.microsoft.com/office/drawing/2014/main" val="20017"/>
                    </a:ext>
                  </a:extLst>
                </a:gridCol>
                <a:gridCol w="208280">
                  <a:extLst>
                    <a:ext uri="{9D8B030D-6E8A-4147-A177-3AD203B41FA5}">
                      <a16:colId xmlns:a16="http://schemas.microsoft.com/office/drawing/2014/main" val="20018"/>
                    </a:ext>
                  </a:extLst>
                </a:gridCol>
                <a:gridCol w="208280">
                  <a:extLst>
                    <a:ext uri="{9D8B030D-6E8A-4147-A177-3AD203B41FA5}">
                      <a16:colId xmlns:a16="http://schemas.microsoft.com/office/drawing/2014/main" val="20019"/>
                    </a:ext>
                  </a:extLst>
                </a:gridCol>
                <a:gridCol w="208280">
                  <a:extLst>
                    <a:ext uri="{9D8B030D-6E8A-4147-A177-3AD203B41FA5}">
                      <a16:colId xmlns:a16="http://schemas.microsoft.com/office/drawing/2014/main" val="20020"/>
                    </a:ext>
                  </a:extLst>
                </a:gridCol>
                <a:gridCol w="208280">
                  <a:extLst>
                    <a:ext uri="{9D8B030D-6E8A-4147-A177-3AD203B41FA5}">
                      <a16:colId xmlns:a16="http://schemas.microsoft.com/office/drawing/2014/main" val="20021"/>
                    </a:ext>
                  </a:extLst>
                </a:gridCol>
                <a:gridCol w="208280">
                  <a:extLst>
                    <a:ext uri="{9D8B030D-6E8A-4147-A177-3AD203B41FA5}">
                      <a16:colId xmlns:a16="http://schemas.microsoft.com/office/drawing/2014/main" val="20022"/>
                    </a:ext>
                  </a:extLst>
                </a:gridCol>
                <a:gridCol w="208280">
                  <a:extLst>
                    <a:ext uri="{9D8B030D-6E8A-4147-A177-3AD203B41FA5}">
                      <a16:colId xmlns:a16="http://schemas.microsoft.com/office/drawing/2014/main" val="20023"/>
                    </a:ext>
                  </a:extLst>
                </a:gridCol>
                <a:gridCol w="208280">
                  <a:extLst>
                    <a:ext uri="{9D8B030D-6E8A-4147-A177-3AD203B41FA5}">
                      <a16:colId xmlns:a16="http://schemas.microsoft.com/office/drawing/2014/main" val="20024"/>
                    </a:ext>
                  </a:extLst>
                </a:gridCol>
                <a:gridCol w="208280">
                  <a:extLst>
                    <a:ext uri="{9D8B030D-6E8A-4147-A177-3AD203B41FA5}">
                      <a16:colId xmlns:a16="http://schemas.microsoft.com/office/drawing/2014/main" val="20025"/>
                    </a:ext>
                  </a:extLst>
                </a:gridCol>
                <a:gridCol w="208280">
                  <a:extLst>
                    <a:ext uri="{9D8B030D-6E8A-4147-A177-3AD203B41FA5}">
                      <a16:colId xmlns:a16="http://schemas.microsoft.com/office/drawing/2014/main" val="20026"/>
                    </a:ext>
                  </a:extLst>
                </a:gridCol>
                <a:gridCol w="208280">
                  <a:extLst>
                    <a:ext uri="{9D8B030D-6E8A-4147-A177-3AD203B41FA5}">
                      <a16:colId xmlns:a16="http://schemas.microsoft.com/office/drawing/2014/main" val="20027"/>
                    </a:ext>
                  </a:extLst>
                </a:gridCol>
                <a:gridCol w="208280">
                  <a:extLst>
                    <a:ext uri="{9D8B030D-6E8A-4147-A177-3AD203B41FA5}">
                      <a16:colId xmlns:a16="http://schemas.microsoft.com/office/drawing/2014/main" val="20028"/>
                    </a:ext>
                  </a:extLst>
                </a:gridCol>
                <a:gridCol w="208280">
                  <a:extLst>
                    <a:ext uri="{9D8B030D-6E8A-4147-A177-3AD203B41FA5}">
                      <a16:colId xmlns:a16="http://schemas.microsoft.com/office/drawing/2014/main" val="20029"/>
                    </a:ext>
                  </a:extLst>
                </a:gridCol>
                <a:gridCol w="208280">
                  <a:extLst>
                    <a:ext uri="{9D8B030D-6E8A-4147-A177-3AD203B41FA5}">
                      <a16:colId xmlns:a16="http://schemas.microsoft.com/office/drawing/2014/main" val="20030"/>
                    </a:ext>
                  </a:extLst>
                </a:gridCol>
                <a:gridCol w="208280">
                  <a:extLst>
                    <a:ext uri="{9D8B030D-6E8A-4147-A177-3AD203B41FA5}">
                      <a16:colId xmlns:a16="http://schemas.microsoft.com/office/drawing/2014/main" val="20031"/>
                    </a:ext>
                  </a:extLst>
                </a:gridCol>
                <a:gridCol w="208280">
                  <a:extLst>
                    <a:ext uri="{9D8B030D-6E8A-4147-A177-3AD203B41FA5}">
                      <a16:colId xmlns:a16="http://schemas.microsoft.com/office/drawing/2014/main" val="20032"/>
                    </a:ext>
                  </a:extLst>
                </a:gridCol>
                <a:gridCol w="208280">
                  <a:extLst>
                    <a:ext uri="{9D8B030D-6E8A-4147-A177-3AD203B41FA5}">
                      <a16:colId xmlns:a16="http://schemas.microsoft.com/office/drawing/2014/main" val="20033"/>
                    </a:ext>
                  </a:extLst>
                </a:gridCol>
                <a:gridCol w="208280">
                  <a:extLst>
                    <a:ext uri="{9D8B030D-6E8A-4147-A177-3AD203B41FA5}">
                      <a16:colId xmlns:a16="http://schemas.microsoft.com/office/drawing/2014/main" val="20034"/>
                    </a:ext>
                  </a:extLst>
                </a:gridCol>
                <a:gridCol w="208280">
                  <a:extLst>
                    <a:ext uri="{9D8B030D-6E8A-4147-A177-3AD203B41FA5}">
                      <a16:colId xmlns:a16="http://schemas.microsoft.com/office/drawing/2014/main" val="20035"/>
                    </a:ext>
                  </a:extLst>
                </a:gridCol>
                <a:gridCol w="208280">
                  <a:extLst>
                    <a:ext uri="{9D8B030D-6E8A-4147-A177-3AD203B41FA5}">
                      <a16:colId xmlns:a16="http://schemas.microsoft.com/office/drawing/2014/main" val="20036"/>
                    </a:ext>
                  </a:extLst>
                </a:gridCol>
              </a:tblGrid>
              <a:tr h="118811">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0"/>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1"/>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2"/>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3"/>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4"/>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5"/>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6"/>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7"/>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8"/>
                  </a:ext>
                </a:extLst>
              </a:tr>
              <a:tr h="118811">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tc>
                  <a:txBody>
                    <a:bodyPr/>
                    <a:lstStyle/>
                    <a:p>
                      <a:endParaRPr lang="zh-TW" altLang="en-US" sz="200" dirty="0"/>
                    </a:p>
                  </a:txBody>
                  <a:tcPr>
                    <a:lnL w="6350" cap="flat" cmpd="sng" algn="ctr">
                      <a:solidFill>
                        <a:schemeClr val="tx1"/>
                      </a:solidFill>
                      <a:prstDash val="lgDash"/>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lgDash"/>
                      <a:round/>
                      <a:headEnd type="none" w="med" len="med"/>
                      <a:tailEnd type="none" w="med" len="med"/>
                    </a:lnT>
                    <a:lnB w="6350" cap="flat" cmpd="sng" algn="ctr">
                      <a:solidFill>
                        <a:schemeClr val="tx1"/>
                      </a:solidFill>
                      <a:prstDash val="lgDash"/>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手繪多邊形 8"/>
          <p:cNvSpPr/>
          <p:nvPr/>
        </p:nvSpPr>
        <p:spPr>
          <a:xfrm>
            <a:off x="2291821" y="2464332"/>
            <a:ext cx="7489371" cy="1120298"/>
          </a:xfrm>
          <a:custGeom>
            <a:avLst/>
            <a:gdLst>
              <a:gd name="connsiteX0" fmla="*/ 0 w 7489371"/>
              <a:gd name="connsiteY0" fmla="*/ 993586 h 1120298"/>
              <a:gd name="connsiteX1" fmla="*/ 413657 w 7489371"/>
              <a:gd name="connsiteY1" fmla="*/ 144500 h 1120298"/>
              <a:gd name="connsiteX2" fmla="*/ 620485 w 7489371"/>
              <a:gd name="connsiteY2" fmla="*/ 873843 h 1120298"/>
              <a:gd name="connsiteX3" fmla="*/ 1045028 w 7489371"/>
              <a:gd name="connsiteY3" fmla="*/ 24757 h 1120298"/>
              <a:gd name="connsiteX4" fmla="*/ 1458685 w 7489371"/>
              <a:gd name="connsiteY4" fmla="*/ 743214 h 1120298"/>
              <a:gd name="connsiteX5" fmla="*/ 1872343 w 7489371"/>
              <a:gd name="connsiteY5" fmla="*/ 144500 h 1120298"/>
              <a:gd name="connsiteX6" fmla="*/ 2275114 w 7489371"/>
              <a:gd name="connsiteY6" fmla="*/ 993586 h 1120298"/>
              <a:gd name="connsiteX7" fmla="*/ 2492828 w 7489371"/>
              <a:gd name="connsiteY7" fmla="*/ 275129 h 1120298"/>
              <a:gd name="connsiteX8" fmla="*/ 2710543 w 7489371"/>
              <a:gd name="connsiteY8" fmla="*/ 623472 h 1120298"/>
              <a:gd name="connsiteX9" fmla="*/ 3124200 w 7489371"/>
              <a:gd name="connsiteY9" fmla="*/ 24757 h 1120298"/>
              <a:gd name="connsiteX10" fmla="*/ 3331028 w 7489371"/>
              <a:gd name="connsiteY10" fmla="*/ 754100 h 1120298"/>
              <a:gd name="connsiteX11" fmla="*/ 3537857 w 7489371"/>
              <a:gd name="connsiteY11" fmla="*/ 993586 h 1120298"/>
              <a:gd name="connsiteX12" fmla="*/ 3962400 w 7489371"/>
              <a:gd name="connsiteY12" fmla="*/ 133614 h 1120298"/>
              <a:gd name="connsiteX13" fmla="*/ 4376057 w 7489371"/>
              <a:gd name="connsiteY13" fmla="*/ 754100 h 1120298"/>
              <a:gd name="connsiteX14" fmla="*/ 4582885 w 7489371"/>
              <a:gd name="connsiteY14" fmla="*/ 383986 h 1120298"/>
              <a:gd name="connsiteX15" fmla="*/ 4789714 w 7489371"/>
              <a:gd name="connsiteY15" fmla="*/ 24757 h 1120298"/>
              <a:gd name="connsiteX16" fmla="*/ 5203371 w 7489371"/>
              <a:gd name="connsiteY16" fmla="*/ 1113329 h 1120298"/>
              <a:gd name="connsiteX17" fmla="*/ 5617028 w 7489371"/>
              <a:gd name="connsiteY17" fmla="*/ 514614 h 1120298"/>
              <a:gd name="connsiteX18" fmla="*/ 5834743 w 7489371"/>
              <a:gd name="connsiteY18" fmla="*/ 1004472 h 1120298"/>
              <a:gd name="connsiteX19" fmla="*/ 6248400 w 7489371"/>
              <a:gd name="connsiteY19" fmla="*/ 144500 h 1120298"/>
              <a:gd name="connsiteX20" fmla="*/ 6662057 w 7489371"/>
              <a:gd name="connsiteY20" fmla="*/ 623472 h 1120298"/>
              <a:gd name="connsiteX21" fmla="*/ 6868885 w 7489371"/>
              <a:gd name="connsiteY21" fmla="*/ 144500 h 1120298"/>
              <a:gd name="connsiteX22" fmla="*/ 7293428 w 7489371"/>
              <a:gd name="connsiteY22" fmla="*/ 993586 h 1120298"/>
              <a:gd name="connsiteX23" fmla="*/ 7489371 w 7489371"/>
              <a:gd name="connsiteY23" fmla="*/ 754100 h 112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489371" h="1120298">
                <a:moveTo>
                  <a:pt x="0" y="993586"/>
                </a:moveTo>
                <a:cubicBezTo>
                  <a:pt x="155121" y="579021"/>
                  <a:pt x="310243" y="164457"/>
                  <a:pt x="413657" y="144500"/>
                </a:cubicBezTo>
                <a:cubicBezTo>
                  <a:pt x="517071" y="124543"/>
                  <a:pt x="515257" y="893800"/>
                  <a:pt x="620485" y="873843"/>
                </a:cubicBezTo>
                <a:cubicBezTo>
                  <a:pt x="725714" y="853886"/>
                  <a:pt x="905328" y="46528"/>
                  <a:pt x="1045028" y="24757"/>
                </a:cubicBezTo>
                <a:cubicBezTo>
                  <a:pt x="1184728" y="2986"/>
                  <a:pt x="1320799" y="723257"/>
                  <a:pt x="1458685" y="743214"/>
                </a:cubicBezTo>
                <a:cubicBezTo>
                  <a:pt x="1596571" y="763171"/>
                  <a:pt x="1736271" y="102771"/>
                  <a:pt x="1872343" y="144500"/>
                </a:cubicBezTo>
                <a:cubicBezTo>
                  <a:pt x="2008415" y="186229"/>
                  <a:pt x="2171700" y="971814"/>
                  <a:pt x="2275114" y="993586"/>
                </a:cubicBezTo>
                <a:cubicBezTo>
                  <a:pt x="2378528" y="1015358"/>
                  <a:pt x="2420257" y="336815"/>
                  <a:pt x="2492828" y="275129"/>
                </a:cubicBezTo>
                <a:cubicBezTo>
                  <a:pt x="2565399" y="213443"/>
                  <a:pt x="2605314" y="665201"/>
                  <a:pt x="2710543" y="623472"/>
                </a:cubicBezTo>
                <a:cubicBezTo>
                  <a:pt x="2815772" y="581743"/>
                  <a:pt x="3020786" y="2986"/>
                  <a:pt x="3124200" y="24757"/>
                </a:cubicBezTo>
                <a:cubicBezTo>
                  <a:pt x="3227614" y="46528"/>
                  <a:pt x="3262085" y="592628"/>
                  <a:pt x="3331028" y="754100"/>
                </a:cubicBezTo>
                <a:cubicBezTo>
                  <a:pt x="3399971" y="915572"/>
                  <a:pt x="3432628" y="1097000"/>
                  <a:pt x="3537857" y="993586"/>
                </a:cubicBezTo>
                <a:cubicBezTo>
                  <a:pt x="3643086" y="890172"/>
                  <a:pt x="3822700" y="173528"/>
                  <a:pt x="3962400" y="133614"/>
                </a:cubicBezTo>
                <a:cubicBezTo>
                  <a:pt x="4102100" y="93700"/>
                  <a:pt x="4272643" y="712371"/>
                  <a:pt x="4376057" y="754100"/>
                </a:cubicBezTo>
                <a:cubicBezTo>
                  <a:pt x="4479471" y="795829"/>
                  <a:pt x="4513942" y="505543"/>
                  <a:pt x="4582885" y="383986"/>
                </a:cubicBezTo>
                <a:cubicBezTo>
                  <a:pt x="4651828" y="262429"/>
                  <a:pt x="4686300" y="-96800"/>
                  <a:pt x="4789714" y="24757"/>
                </a:cubicBezTo>
                <a:cubicBezTo>
                  <a:pt x="4893128" y="146314"/>
                  <a:pt x="5065485" y="1031686"/>
                  <a:pt x="5203371" y="1113329"/>
                </a:cubicBezTo>
                <a:cubicBezTo>
                  <a:pt x="5341257" y="1194972"/>
                  <a:pt x="5511799" y="532757"/>
                  <a:pt x="5617028" y="514614"/>
                </a:cubicBezTo>
                <a:cubicBezTo>
                  <a:pt x="5722257" y="496471"/>
                  <a:pt x="5729514" y="1066158"/>
                  <a:pt x="5834743" y="1004472"/>
                </a:cubicBezTo>
                <a:cubicBezTo>
                  <a:pt x="5939972" y="942786"/>
                  <a:pt x="6110514" y="208000"/>
                  <a:pt x="6248400" y="144500"/>
                </a:cubicBezTo>
                <a:cubicBezTo>
                  <a:pt x="6386286" y="81000"/>
                  <a:pt x="6558643" y="623472"/>
                  <a:pt x="6662057" y="623472"/>
                </a:cubicBezTo>
                <a:cubicBezTo>
                  <a:pt x="6765471" y="623472"/>
                  <a:pt x="6763657" y="82814"/>
                  <a:pt x="6868885" y="144500"/>
                </a:cubicBezTo>
                <a:cubicBezTo>
                  <a:pt x="6974113" y="206186"/>
                  <a:pt x="7190014" y="891986"/>
                  <a:pt x="7293428" y="993586"/>
                </a:cubicBezTo>
                <a:cubicBezTo>
                  <a:pt x="7396842" y="1095186"/>
                  <a:pt x="7443106" y="924643"/>
                  <a:pt x="7489371" y="75410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手繪多邊形 9"/>
          <p:cNvSpPr/>
          <p:nvPr/>
        </p:nvSpPr>
        <p:spPr>
          <a:xfrm>
            <a:off x="2291821" y="2499975"/>
            <a:ext cx="7500257" cy="724146"/>
          </a:xfrm>
          <a:custGeom>
            <a:avLst/>
            <a:gdLst>
              <a:gd name="connsiteX0" fmla="*/ 0 w 7500257"/>
              <a:gd name="connsiteY0" fmla="*/ 587829 h 724146"/>
              <a:gd name="connsiteX1" fmla="*/ 1251857 w 7500257"/>
              <a:gd name="connsiteY1" fmla="*/ 0 h 724146"/>
              <a:gd name="connsiteX2" fmla="*/ 2296885 w 7500257"/>
              <a:gd name="connsiteY2" fmla="*/ 587829 h 724146"/>
              <a:gd name="connsiteX3" fmla="*/ 3341914 w 7500257"/>
              <a:gd name="connsiteY3" fmla="*/ 108857 h 724146"/>
              <a:gd name="connsiteX4" fmla="*/ 4147457 w 7500257"/>
              <a:gd name="connsiteY4" fmla="*/ 718457 h 724146"/>
              <a:gd name="connsiteX5" fmla="*/ 5617028 w 7500257"/>
              <a:gd name="connsiteY5" fmla="*/ 119743 h 724146"/>
              <a:gd name="connsiteX6" fmla="*/ 6868885 w 7500257"/>
              <a:gd name="connsiteY6" fmla="*/ 718457 h 724146"/>
              <a:gd name="connsiteX7" fmla="*/ 7500257 w 7500257"/>
              <a:gd name="connsiteY7" fmla="*/ 370114 h 72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00257" h="724146">
                <a:moveTo>
                  <a:pt x="0" y="587829"/>
                </a:moveTo>
                <a:cubicBezTo>
                  <a:pt x="434521" y="293914"/>
                  <a:pt x="869043" y="0"/>
                  <a:pt x="1251857" y="0"/>
                </a:cubicBezTo>
                <a:cubicBezTo>
                  <a:pt x="1634671" y="0"/>
                  <a:pt x="1948542" y="569686"/>
                  <a:pt x="2296885" y="587829"/>
                </a:cubicBezTo>
                <a:cubicBezTo>
                  <a:pt x="2645228" y="605972"/>
                  <a:pt x="3033485" y="87086"/>
                  <a:pt x="3341914" y="108857"/>
                </a:cubicBezTo>
                <a:cubicBezTo>
                  <a:pt x="3650343" y="130628"/>
                  <a:pt x="3768271" y="716643"/>
                  <a:pt x="4147457" y="718457"/>
                </a:cubicBezTo>
                <a:cubicBezTo>
                  <a:pt x="4526643" y="720271"/>
                  <a:pt x="5163457" y="119743"/>
                  <a:pt x="5617028" y="119743"/>
                </a:cubicBezTo>
                <a:cubicBezTo>
                  <a:pt x="6070599" y="119743"/>
                  <a:pt x="6555014" y="676729"/>
                  <a:pt x="6868885" y="718457"/>
                </a:cubicBezTo>
                <a:cubicBezTo>
                  <a:pt x="7182756" y="760185"/>
                  <a:pt x="7341506" y="565149"/>
                  <a:pt x="7500257" y="37011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9781191" y="2627833"/>
            <a:ext cx="821892" cy="369332"/>
          </a:xfrm>
          <a:prstGeom prst="rect">
            <a:avLst/>
          </a:prstGeom>
          <a:noFill/>
        </p:spPr>
        <p:txBody>
          <a:bodyPr wrap="none" rtlCol="0">
            <a:spAutoFit/>
          </a:bodyPr>
          <a:lstStyle/>
          <a:p>
            <a:r>
              <a:rPr lang="en-US" altLang="zh-TW" dirty="0">
                <a:solidFill>
                  <a:srgbClr val="FF0000"/>
                </a:solidFill>
              </a:rPr>
              <a:t>Coarse</a:t>
            </a:r>
            <a:endParaRPr lang="zh-TW" altLang="en-US" dirty="0">
              <a:solidFill>
                <a:srgbClr val="FF0000"/>
              </a:solidFill>
            </a:endParaRPr>
          </a:p>
        </p:txBody>
      </p:sp>
      <p:sp>
        <p:nvSpPr>
          <p:cNvPr id="12" name="文字方塊 11"/>
          <p:cNvSpPr txBox="1"/>
          <p:nvPr/>
        </p:nvSpPr>
        <p:spPr>
          <a:xfrm>
            <a:off x="9788537" y="3021706"/>
            <a:ext cx="580608" cy="369332"/>
          </a:xfrm>
          <a:prstGeom prst="rect">
            <a:avLst/>
          </a:prstGeom>
          <a:noFill/>
        </p:spPr>
        <p:txBody>
          <a:bodyPr wrap="none" rtlCol="0">
            <a:spAutoFit/>
          </a:bodyPr>
          <a:lstStyle/>
          <a:p>
            <a:r>
              <a:rPr lang="en-US" altLang="zh-TW" dirty="0">
                <a:solidFill>
                  <a:srgbClr val="0070C0"/>
                </a:solidFill>
              </a:rPr>
              <a:t>Fine</a:t>
            </a:r>
            <a:endParaRPr lang="zh-TW" altLang="en-US" dirty="0">
              <a:solidFill>
                <a:srgbClr val="0070C0"/>
              </a:solidFill>
            </a:endParaRPr>
          </a:p>
        </p:txBody>
      </p:sp>
      <p:grpSp>
        <p:nvGrpSpPr>
          <p:cNvPr id="7" name="群組 6"/>
          <p:cNvGrpSpPr/>
          <p:nvPr/>
        </p:nvGrpSpPr>
        <p:grpSpPr>
          <a:xfrm>
            <a:off x="2528562" y="2048931"/>
            <a:ext cx="7233035" cy="2148069"/>
            <a:chOff x="1004561" y="2048930"/>
            <a:chExt cx="7233035" cy="2148069"/>
          </a:xfrm>
        </p:grpSpPr>
        <p:grpSp>
          <p:nvGrpSpPr>
            <p:cNvPr id="6" name="群組 5"/>
            <p:cNvGrpSpPr/>
            <p:nvPr/>
          </p:nvGrpSpPr>
          <p:grpSpPr>
            <a:xfrm>
              <a:off x="1004561" y="3653503"/>
              <a:ext cx="7233035" cy="543496"/>
              <a:chOff x="1004561" y="3653503"/>
              <a:chExt cx="7233035" cy="543496"/>
            </a:xfrm>
          </p:grpSpPr>
          <p:sp>
            <p:nvSpPr>
              <p:cNvPr id="4" name="文字方塊 3"/>
              <p:cNvSpPr txBox="1"/>
              <p:nvPr/>
            </p:nvSpPr>
            <p:spPr>
              <a:xfrm>
                <a:off x="1004561" y="3655901"/>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18" name="文字方塊 17"/>
              <p:cNvSpPr txBox="1"/>
              <p:nvPr/>
            </p:nvSpPr>
            <p:spPr>
              <a:xfrm>
                <a:off x="1207907" y="3848827"/>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19" name="文字方塊 18"/>
              <p:cNvSpPr txBox="1"/>
              <p:nvPr/>
            </p:nvSpPr>
            <p:spPr>
              <a:xfrm>
                <a:off x="2466480" y="3653503"/>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0" name="文字方塊 19"/>
              <p:cNvSpPr txBox="1"/>
              <p:nvPr/>
            </p:nvSpPr>
            <p:spPr>
              <a:xfrm>
                <a:off x="1630608" y="3653503"/>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1" name="文字方塊 20"/>
              <p:cNvSpPr txBox="1"/>
              <p:nvPr/>
            </p:nvSpPr>
            <p:spPr>
              <a:xfrm>
                <a:off x="3085459" y="3653503"/>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2" name="文字方塊 21"/>
              <p:cNvSpPr txBox="1"/>
              <p:nvPr/>
            </p:nvSpPr>
            <p:spPr>
              <a:xfrm>
                <a:off x="3709971" y="3655641"/>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3" name="文字方塊 22"/>
              <p:cNvSpPr txBox="1"/>
              <p:nvPr/>
            </p:nvSpPr>
            <p:spPr>
              <a:xfrm>
                <a:off x="5375980" y="3653503"/>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4" name="文字方塊 23"/>
              <p:cNvSpPr txBox="1"/>
              <p:nvPr/>
            </p:nvSpPr>
            <p:spPr>
              <a:xfrm>
                <a:off x="4556352" y="3655711"/>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5" name="文字方塊 24"/>
              <p:cNvSpPr txBox="1"/>
              <p:nvPr/>
            </p:nvSpPr>
            <p:spPr>
              <a:xfrm>
                <a:off x="2049994" y="3853867"/>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6" name="文字方塊 25"/>
              <p:cNvSpPr txBox="1"/>
              <p:nvPr/>
            </p:nvSpPr>
            <p:spPr>
              <a:xfrm>
                <a:off x="4968149" y="3848827"/>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7" name="文字方塊 26"/>
              <p:cNvSpPr txBox="1"/>
              <p:nvPr/>
            </p:nvSpPr>
            <p:spPr>
              <a:xfrm>
                <a:off x="2881682" y="3848827"/>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8" name="文字方塊 27"/>
              <p:cNvSpPr txBox="1"/>
              <p:nvPr/>
            </p:nvSpPr>
            <p:spPr>
              <a:xfrm>
                <a:off x="3304283" y="3848827"/>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29" name="文字方塊 28"/>
              <p:cNvSpPr txBox="1"/>
              <p:nvPr/>
            </p:nvSpPr>
            <p:spPr>
              <a:xfrm>
                <a:off x="4128333" y="3854759"/>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30" name="文字方塊 29"/>
              <p:cNvSpPr txBox="1"/>
              <p:nvPr/>
            </p:nvSpPr>
            <p:spPr>
              <a:xfrm>
                <a:off x="5800082" y="3848827"/>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31" name="文字方塊 30"/>
              <p:cNvSpPr txBox="1"/>
              <p:nvPr/>
            </p:nvSpPr>
            <p:spPr>
              <a:xfrm>
                <a:off x="6420786" y="3858445"/>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33" name="文字方塊 32"/>
              <p:cNvSpPr txBox="1"/>
              <p:nvPr/>
            </p:nvSpPr>
            <p:spPr>
              <a:xfrm>
                <a:off x="7878202" y="3849222"/>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34" name="文字方塊 33"/>
              <p:cNvSpPr txBox="1"/>
              <p:nvPr/>
            </p:nvSpPr>
            <p:spPr>
              <a:xfrm>
                <a:off x="7260484" y="3848827"/>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35" name="文字方塊 34"/>
              <p:cNvSpPr txBox="1"/>
              <p:nvPr/>
            </p:nvSpPr>
            <p:spPr>
              <a:xfrm>
                <a:off x="6848934" y="3654600"/>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37" name="文字方塊 36"/>
              <p:cNvSpPr txBox="1"/>
              <p:nvPr/>
            </p:nvSpPr>
            <p:spPr>
              <a:xfrm>
                <a:off x="7454304" y="3653503"/>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sp>
            <p:nvSpPr>
              <p:cNvPr id="38" name="文字方塊 37"/>
              <p:cNvSpPr txBox="1"/>
              <p:nvPr/>
            </p:nvSpPr>
            <p:spPr>
              <a:xfrm>
                <a:off x="6214185" y="3653503"/>
                <a:ext cx="359394" cy="338554"/>
              </a:xfrm>
              <a:prstGeom prst="rect">
                <a:avLst/>
              </a:prstGeom>
              <a:noFill/>
            </p:spPr>
            <p:txBody>
              <a:bodyPr wrap="none" rtlCol="0">
                <a:spAutoFit/>
              </a:bodyPr>
              <a:lstStyle/>
              <a:p>
                <a:r>
                  <a:rPr lang="en-US" altLang="zh-TW" sz="1600" dirty="0">
                    <a:solidFill>
                      <a:srgbClr val="0070C0"/>
                    </a:solidFill>
                  </a:rPr>
                  <a:t>M</a:t>
                </a:r>
                <a:endParaRPr lang="zh-TW" altLang="en-US" sz="1600" dirty="0">
                  <a:solidFill>
                    <a:srgbClr val="0070C0"/>
                  </a:solidFill>
                </a:endParaRPr>
              </a:p>
            </p:txBody>
          </p:sp>
        </p:grpSp>
        <p:grpSp>
          <p:nvGrpSpPr>
            <p:cNvPr id="5" name="群組 4"/>
            <p:cNvGrpSpPr/>
            <p:nvPr/>
          </p:nvGrpSpPr>
          <p:grpSpPr>
            <a:xfrm>
              <a:off x="1842216" y="2048930"/>
              <a:ext cx="5976080" cy="479632"/>
              <a:chOff x="1842216" y="2048930"/>
              <a:chExt cx="5976080" cy="479632"/>
            </a:xfrm>
          </p:grpSpPr>
          <p:sp>
            <p:nvSpPr>
              <p:cNvPr id="39" name="文字方塊 38"/>
              <p:cNvSpPr txBox="1"/>
              <p:nvPr/>
            </p:nvSpPr>
            <p:spPr>
              <a:xfrm>
                <a:off x="1842216" y="2048930"/>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0" name="文字方塊 39"/>
              <p:cNvSpPr txBox="1"/>
              <p:nvPr/>
            </p:nvSpPr>
            <p:spPr>
              <a:xfrm>
                <a:off x="2885576" y="2187161"/>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1" name="文字方塊 40"/>
              <p:cNvSpPr txBox="1"/>
              <p:nvPr/>
            </p:nvSpPr>
            <p:spPr>
              <a:xfrm>
                <a:off x="6213487" y="2054055"/>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2" name="文字方塊 41"/>
              <p:cNvSpPr txBox="1"/>
              <p:nvPr/>
            </p:nvSpPr>
            <p:spPr>
              <a:xfrm>
                <a:off x="3920069" y="2054995"/>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3" name="文字方塊 42"/>
              <p:cNvSpPr txBox="1"/>
              <p:nvPr/>
            </p:nvSpPr>
            <p:spPr>
              <a:xfrm>
                <a:off x="7458902" y="2190008"/>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sp>
            <p:nvSpPr>
              <p:cNvPr id="44" name="文字方塊 43"/>
              <p:cNvSpPr txBox="1"/>
              <p:nvPr/>
            </p:nvSpPr>
            <p:spPr>
              <a:xfrm>
                <a:off x="4756621" y="2184279"/>
                <a:ext cx="359394" cy="338554"/>
              </a:xfrm>
              <a:prstGeom prst="rect">
                <a:avLst/>
              </a:prstGeom>
              <a:noFill/>
            </p:spPr>
            <p:txBody>
              <a:bodyPr wrap="none" rtlCol="0">
                <a:spAutoFit/>
              </a:bodyPr>
              <a:lstStyle/>
              <a:p>
                <a:r>
                  <a:rPr lang="en-US" altLang="zh-TW" sz="1600" dirty="0">
                    <a:solidFill>
                      <a:srgbClr val="FF0000"/>
                    </a:solidFill>
                  </a:rPr>
                  <a:t>m</a:t>
                </a:r>
                <a:endParaRPr lang="zh-TW" altLang="en-US" sz="1600" dirty="0">
                  <a:solidFill>
                    <a:srgbClr val="FF0000"/>
                  </a:solidFill>
                </a:endParaRPr>
              </a:p>
            </p:txBody>
          </p:sp>
        </p:grpSp>
      </p:grpSp>
      <p:sp>
        <p:nvSpPr>
          <p:cNvPr id="2" name="投影片編號版面配置區 1">
            <a:extLst>
              <a:ext uri="{FF2B5EF4-FFF2-40B4-BE49-F238E27FC236}">
                <a16:creationId xmlns:a16="http://schemas.microsoft.com/office/drawing/2014/main" id="{06904E7F-D765-4939-A25C-09C6217DA2FC}"/>
              </a:ext>
            </a:extLst>
          </p:cNvPr>
          <p:cNvSpPr>
            <a:spLocks noGrp="1"/>
          </p:cNvSpPr>
          <p:nvPr>
            <p:ph type="sldNum" sz="quarter" idx="12"/>
          </p:nvPr>
        </p:nvSpPr>
        <p:spPr/>
        <p:txBody>
          <a:bodyPr/>
          <a:lstStyle/>
          <a:p>
            <a:r>
              <a:rPr lang="en-US" altLang="zh-TW" dirty="0" smtClean="0"/>
              <a:t>85</a:t>
            </a:r>
            <a:endParaRPr lang="zh-TW" altLang="en-US" dirty="0"/>
          </a:p>
        </p:txBody>
      </p:sp>
    </p:spTree>
    <p:extLst>
      <p:ext uri="{BB962C8B-B14F-4D97-AF65-F5344CB8AC3E}">
        <p14:creationId xmlns:p14="http://schemas.microsoft.com/office/powerpoint/2010/main" val="75105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1623" y="1068068"/>
            <a:ext cx="3725639" cy="3282296"/>
          </a:xfr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962" y="1068068"/>
            <a:ext cx="3510116" cy="3282296"/>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3347452" y="4756355"/>
                <a:ext cx="1063368"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𝑚𝑎𝑥</m:t>
                          </m:r>
                        </m:num>
                        <m:den>
                          <m:r>
                            <a:rPr lang="en-US" altLang="zh-TW" i="1">
                              <a:latin typeface="Cambria Math" panose="02040503050406030204" pitchFamily="18" charset="0"/>
                            </a:rPr>
                            <m:t>𝑁</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8</m:t>
                          </m:r>
                        </m:num>
                        <m:den>
                          <m:r>
                            <a:rPr lang="en-US" altLang="zh-TW" i="1">
                              <a:latin typeface="Cambria Math" panose="02040503050406030204" pitchFamily="18" charset="0"/>
                            </a:rPr>
                            <m:t>56</m:t>
                          </m:r>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3347452" y="4756355"/>
                <a:ext cx="1063368" cy="520463"/>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347453" y="5552768"/>
                <a:ext cx="1015471"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𝑚𝑖𝑛</m:t>
                          </m:r>
                        </m:num>
                        <m:den>
                          <m:r>
                            <a:rPr lang="en-US" altLang="zh-TW" i="1">
                              <a:latin typeface="Cambria Math" panose="02040503050406030204" pitchFamily="18" charset="0"/>
                            </a:rPr>
                            <m:t>𝑁</m:t>
                          </m:r>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20</m:t>
                          </m:r>
                        </m:num>
                        <m:den>
                          <m:r>
                            <a:rPr lang="en-US" altLang="zh-TW" i="1">
                              <a:latin typeface="Cambria Math" panose="02040503050406030204" pitchFamily="18" charset="0"/>
                            </a:rPr>
                            <m:t>56</m:t>
                          </m:r>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347453" y="5552768"/>
                <a:ext cx="1015471" cy="520463"/>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7609735" y="4756354"/>
                <a:ext cx="93192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𝑚𝑎𝑥</m:t>
                          </m:r>
                        </m:num>
                        <m:den>
                          <m:r>
                            <a:rPr lang="en-US" altLang="zh-TW" i="1">
                              <a:latin typeface="Cambria Math" panose="02040503050406030204" pitchFamily="18" charset="0"/>
                            </a:rPr>
                            <m:t>𝑁</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7609735" y="4756354"/>
                <a:ext cx="931922" cy="518604"/>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7609736" y="5552767"/>
                <a:ext cx="884025"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𝑚𝑖𝑛</m:t>
                          </m:r>
                        </m:num>
                        <m:den>
                          <m:r>
                            <a:rPr lang="en-US" altLang="zh-TW" i="1">
                              <a:latin typeface="Cambria Math" panose="02040503050406030204" pitchFamily="18" charset="0"/>
                            </a:rPr>
                            <m:t>𝑁</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2</m:t>
                          </m:r>
                        </m:den>
                      </m:f>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609736" y="5552767"/>
                <a:ext cx="884025" cy="518604"/>
              </a:xfrm>
              <a:prstGeom prst="rect">
                <a:avLst/>
              </a:prstGeom>
              <a:blipFill>
                <a:blip r:embed="rId8"/>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FEF32248-D5D9-411F-9447-06EC10326508}"/>
              </a:ext>
            </a:extLst>
          </p:cNvPr>
          <p:cNvSpPr>
            <a:spLocks noGrp="1"/>
          </p:cNvSpPr>
          <p:nvPr>
            <p:ph type="sldNum" sz="quarter" idx="12"/>
          </p:nvPr>
        </p:nvSpPr>
        <p:spPr/>
        <p:txBody>
          <a:bodyPr/>
          <a:lstStyle/>
          <a:p>
            <a:r>
              <a:rPr lang="en-US" altLang="zh-TW" dirty="0" smtClean="0"/>
              <a:t>86</a:t>
            </a:r>
            <a:endParaRPr lang="zh-TW" altLang="en-US" dirty="0"/>
          </a:p>
        </p:txBody>
      </p:sp>
      <p:sp>
        <p:nvSpPr>
          <p:cNvPr id="3" name="文字方塊 2"/>
          <p:cNvSpPr txBox="1"/>
          <p:nvPr/>
        </p:nvSpPr>
        <p:spPr>
          <a:xfrm>
            <a:off x="2668242" y="400467"/>
            <a:ext cx="2692400" cy="523220"/>
          </a:xfrm>
          <a:prstGeom prst="rect">
            <a:avLst/>
          </a:prstGeom>
          <a:noFill/>
        </p:spPr>
        <p:txBody>
          <a:bodyPr wrap="square" rtlCol="0">
            <a:spAutoFit/>
          </a:bodyPr>
          <a:lstStyle/>
          <a:p>
            <a:pPr algn="ctr"/>
            <a:r>
              <a:rPr lang="en-US" altLang="zh-TW" sz="2800" dirty="0" smtClean="0">
                <a:latin typeface="Times New Roman" panose="02020603050405020304" pitchFamily="18" charset="0"/>
                <a:cs typeface="Times New Roman" panose="02020603050405020304" pitchFamily="18" charset="0"/>
              </a:rPr>
              <a:t>Coarse texture</a:t>
            </a:r>
            <a:endParaRPr lang="zh-TW" altLang="en-US" sz="2800" dirty="0">
              <a:latin typeface="Times New Roman" panose="02020603050405020304" pitchFamily="18" charset="0"/>
              <a:cs typeface="Times New Roman" panose="02020603050405020304" pitchFamily="18" charset="0"/>
            </a:endParaRPr>
          </a:p>
        </p:txBody>
      </p:sp>
      <p:sp>
        <p:nvSpPr>
          <p:cNvPr id="10" name="文字方塊 9"/>
          <p:cNvSpPr txBox="1"/>
          <p:nvPr/>
        </p:nvSpPr>
        <p:spPr>
          <a:xfrm>
            <a:off x="6729496" y="400467"/>
            <a:ext cx="2692400" cy="523220"/>
          </a:xfrm>
          <a:prstGeom prst="rect">
            <a:avLst/>
          </a:prstGeom>
          <a:noFill/>
        </p:spPr>
        <p:txBody>
          <a:bodyPr wrap="square" rtlCol="0">
            <a:spAutoFit/>
          </a:bodyPr>
          <a:lstStyle/>
          <a:p>
            <a:pPr algn="ctr"/>
            <a:r>
              <a:rPr lang="en-US" altLang="zh-TW" sz="2800" dirty="0" smtClean="0">
                <a:latin typeface="Times New Roman" panose="02020603050405020304" pitchFamily="18" charset="0"/>
                <a:cs typeface="Times New Roman" panose="02020603050405020304" pitchFamily="18" charset="0"/>
              </a:rPr>
              <a:t>Fine texture</a:t>
            </a:r>
            <a:endParaRPr lang="zh-TW"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4789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圓角矩形 129"/>
          <p:cNvSpPr/>
          <p:nvPr/>
        </p:nvSpPr>
        <p:spPr>
          <a:xfrm>
            <a:off x="8569470" y="2785476"/>
            <a:ext cx="1162800" cy="922550"/>
          </a:xfrm>
          <a:prstGeom prst="roundRect">
            <a:avLst/>
          </a:prstGeom>
          <a:gradFill flip="none" rotWithShape="1">
            <a:gsLst>
              <a:gs pos="0">
                <a:schemeClr val="bg1"/>
              </a:gs>
              <a:gs pos="10000">
                <a:schemeClr val="bg1"/>
              </a:gs>
              <a:gs pos="5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sz="1500" dirty="0"/>
              <a:t>Application</a:t>
            </a:r>
            <a:endParaRPr lang="zh-TW" altLang="en-US" sz="1500" dirty="0"/>
          </a:p>
        </p:txBody>
      </p:sp>
      <p:sp>
        <p:nvSpPr>
          <p:cNvPr id="129" name="圓角矩形 128"/>
          <p:cNvSpPr/>
          <p:nvPr/>
        </p:nvSpPr>
        <p:spPr>
          <a:xfrm>
            <a:off x="6666524" y="2785476"/>
            <a:ext cx="1620000" cy="922550"/>
          </a:xfrm>
          <a:prstGeom prst="roundRect">
            <a:avLst/>
          </a:prstGeom>
          <a:gradFill flip="none" rotWithShape="1">
            <a:gsLst>
              <a:gs pos="0">
                <a:schemeClr val="bg1"/>
              </a:gs>
              <a:gs pos="10000">
                <a:schemeClr val="bg1"/>
              </a:gs>
              <a:gs pos="5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sz="1000" dirty="0"/>
          </a:p>
          <a:p>
            <a:pPr algn="ctr"/>
            <a:r>
              <a:rPr lang="en-US" altLang="zh-TW" dirty="0"/>
              <a:t>Model-based Technique</a:t>
            </a:r>
          </a:p>
        </p:txBody>
      </p:sp>
      <p:sp>
        <p:nvSpPr>
          <p:cNvPr id="128" name="圓角矩形 127"/>
          <p:cNvSpPr/>
          <p:nvPr/>
        </p:nvSpPr>
        <p:spPr>
          <a:xfrm>
            <a:off x="2499904" y="2785476"/>
            <a:ext cx="3888000" cy="922550"/>
          </a:xfrm>
          <a:prstGeom prst="roundRect">
            <a:avLst/>
          </a:prstGeom>
          <a:gradFill flip="none" rotWithShape="1">
            <a:gsLst>
              <a:gs pos="0">
                <a:schemeClr val="bg1"/>
              </a:gs>
              <a:gs pos="10000">
                <a:schemeClr val="bg1"/>
              </a:gs>
              <a:gs pos="50000">
                <a:schemeClr val="accent5">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dirty="0"/>
          </a:p>
          <a:p>
            <a:pPr algn="ctr"/>
            <a:endParaRPr lang="en-US" altLang="zh-TW" dirty="0"/>
          </a:p>
          <a:p>
            <a:pPr algn="ctr"/>
            <a:r>
              <a:rPr lang="en-US" altLang="zh-TW" dirty="0"/>
              <a:t>Statistical Texture Feature Approach</a:t>
            </a:r>
            <a:endParaRPr lang="zh-TW" altLang="en-US" dirty="0"/>
          </a:p>
        </p:txBody>
      </p:sp>
      <p:grpSp>
        <p:nvGrpSpPr>
          <p:cNvPr id="154" name="群組 153"/>
          <p:cNvGrpSpPr/>
          <p:nvPr/>
        </p:nvGrpSpPr>
        <p:grpSpPr>
          <a:xfrm>
            <a:off x="1972848" y="2541051"/>
            <a:ext cx="8270575" cy="232673"/>
            <a:chOff x="448847" y="2541050"/>
            <a:chExt cx="8270575" cy="232673"/>
          </a:xfrm>
        </p:grpSpPr>
        <p:grpSp>
          <p:nvGrpSpPr>
            <p:cNvPr id="98" name="群組 97"/>
            <p:cNvGrpSpPr/>
            <p:nvPr/>
          </p:nvGrpSpPr>
          <p:grpSpPr>
            <a:xfrm>
              <a:off x="448847" y="2543782"/>
              <a:ext cx="546300" cy="228600"/>
              <a:chOff x="1756590" y="4797972"/>
              <a:chExt cx="546300" cy="228600"/>
            </a:xfrm>
          </p:grpSpPr>
          <p:cxnSp>
            <p:nvCxnSpPr>
              <p:cNvPr id="99" name="直線接點 98"/>
              <p:cNvCxnSpPr/>
              <p:nvPr/>
            </p:nvCxnSpPr>
            <p:spPr>
              <a:xfrm>
                <a:off x="1870890" y="4912272"/>
                <a:ext cx="43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橢圓 99"/>
              <p:cNvSpPr/>
              <p:nvPr/>
            </p:nvSpPr>
            <p:spPr>
              <a:xfrm>
                <a:off x="1756590" y="479797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1001447" y="2543782"/>
              <a:ext cx="438300" cy="228600"/>
              <a:chOff x="1756590" y="4797972"/>
              <a:chExt cx="438300" cy="228600"/>
            </a:xfrm>
          </p:grpSpPr>
          <p:cxnSp>
            <p:nvCxnSpPr>
              <p:cNvPr id="5" name="直線接點 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4" name="群組 73"/>
            <p:cNvGrpSpPr/>
            <p:nvPr/>
          </p:nvGrpSpPr>
          <p:grpSpPr>
            <a:xfrm>
              <a:off x="1452927" y="2545123"/>
              <a:ext cx="438300" cy="228600"/>
              <a:chOff x="1756590" y="4797972"/>
              <a:chExt cx="438300" cy="228600"/>
            </a:xfrm>
          </p:grpSpPr>
          <p:cxnSp>
            <p:nvCxnSpPr>
              <p:cNvPr id="75" name="直線接點 74"/>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6" name="橢圓 75"/>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2" name="群組 91"/>
            <p:cNvGrpSpPr/>
            <p:nvPr/>
          </p:nvGrpSpPr>
          <p:grpSpPr>
            <a:xfrm>
              <a:off x="1907532" y="2541401"/>
              <a:ext cx="438300" cy="228600"/>
              <a:chOff x="1756590" y="4797972"/>
              <a:chExt cx="438300" cy="228600"/>
            </a:xfrm>
          </p:grpSpPr>
          <p:cxnSp>
            <p:nvCxnSpPr>
              <p:cNvPr id="93" name="直線接點 92"/>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4" name="橢圓 93"/>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9" name="群組 88"/>
            <p:cNvGrpSpPr/>
            <p:nvPr/>
          </p:nvGrpSpPr>
          <p:grpSpPr>
            <a:xfrm>
              <a:off x="2355144" y="2541401"/>
              <a:ext cx="438300" cy="228600"/>
              <a:chOff x="1756590" y="4797972"/>
              <a:chExt cx="438300" cy="228600"/>
            </a:xfrm>
          </p:grpSpPr>
          <p:cxnSp>
            <p:nvCxnSpPr>
              <p:cNvPr id="90" name="直線接點 89"/>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1" name="橢圓 90"/>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p:cNvGrpSpPr/>
            <p:nvPr/>
          </p:nvGrpSpPr>
          <p:grpSpPr>
            <a:xfrm>
              <a:off x="2800624" y="2541401"/>
              <a:ext cx="438300" cy="228600"/>
              <a:chOff x="1756590" y="4797972"/>
              <a:chExt cx="438300" cy="228600"/>
            </a:xfrm>
          </p:grpSpPr>
          <p:cxnSp>
            <p:nvCxnSpPr>
              <p:cNvPr id="87" name="直線接點 86"/>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8" name="橢圓 87"/>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3" name="群組 82"/>
            <p:cNvGrpSpPr/>
            <p:nvPr/>
          </p:nvGrpSpPr>
          <p:grpSpPr>
            <a:xfrm>
              <a:off x="3255479" y="2541401"/>
              <a:ext cx="438300" cy="228600"/>
              <a:chOff x="1756590" y="4797972"/>
              <a:chExt cx="438300" cy="228600"/>
            </a:xfrm>
          </p:grpSpPr>
          <p:cxnSp>
            <p:nvCxnSpPr>
              <p:cNvPr id="84" name="直線接點 83"/>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5" name="橢圓 84"/>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0" name="群組 79"/>
            <p:cNvGrpSpPr/>
            <p:nvPr/>
          </p:nvGrpSpPr>
          <p:grpSpPr>
            <a:xfrm>
              <a:off x="3705844" y="2541401"/>
              <a:ext cx="438300" cy="228600"/>
              <a:chOff x="1756590" y="4797972"/>
              <a:chExt cx="438300" cy="228600"/>
            </a:xfrm>
          </p:grpSpPr>
          <p:cxnSp>
            <p:nvCxnSpPr>
              <p:cNvPr id="81" name="直線接點 80"/>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2" name="橢圓 81"/>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7" name="群組 76"/>
            <p:cNvGrpSpPr/>
            <p:nvPr/>
          </p:nvGrpSpPr>
          <p:grpSpPr>
            <a:xfrm>
              <a:off x="4153534" y="2541050"/>
              <a:ext cx="438300" cy="228600"/>
              <a:chOff x="1756590" y="4797972"/>
              <a:chExt cx="438300" cy="228600"/>
            </a:xfrm>
          </p:grpSpPr>
          <p:cxnSp>
            <p:nvCxnSpPr>
              <p:cNvPr id="78" name="直線接點 77"/>
              <p:cNvCxnSpPr/>
              <p:nvPr/>
            </p:nvCxnSpPr>
            <p:spPr>
              <a:xfrm>
                <a:off x="1870890" y="4912272"/>
                <a:ext cx="32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9" name="橢圓 78"/>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5" name="群組 94"/>
            <p:cNvGrpSpPr/>
            <p:nvPr/>
          </p:nvGrpSpPr>
          <p:grpSpPr>
            <a:xfrm>
              <a:off x="4599701" y="2541050"/>
              <a:ext cx="546300" cy="228600"/>
              <a:chOff x="1756590" y="4797972"/>
              <a:chExt cx="546300" cy="228600"/>
            </a:xfrm>
          </p:grpSpPr>
          <p:cxnSp>
            <p:nvCxnSpPr>
              <p:cNvPr id="96" name="直線接點 95"/>
              <p:cNvCxnSpPr/>
              <p:nvPr/>
            </p:nvCxnSpPr>
            <p:spPr>
              <a:xfrm>
                <a:off x="1870890" y="4912272"/>
                <a:ext cx="432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橢圓 96"/>
              <p:cNvSpPr/>
              <p:nvPr/>
            </p:nvSpPr>
            <p:spPr>
              <a:xfrm>
                <a:off x="1756590" y="4797972"/>
                <a:ext cx="228600" cy="2286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1" name="群組 100"/>
            <p:cNvGrpSpPr/>
            <p:nvPr/>
          </p:nvGrpSpPr>
          <p:grpSpPr>
            <a:xfrm>
              <a:off x="5158416" y="2541050"/>
              <a:ext cx="438300" cy="228600"/>
              <a:chOff x="1756590" y="4797972"/>
              <a:chExt cx="438300" cy="228600"/>
            </a:xfrm>
          </p:grpSpPr>
          <p:cxnSp>
            <p:nvCxnSpPr>
              <p:cNvPr id="102" name="直線接點 101"/>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橢圓 102"/>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4" name="群組 103"/>
            <p:cNvGrpSpPr/>
            <p:nvPr/>
          </p:nvGrpSpPr>
          <p:grpSpPr>
            <a:xfrm>
              <a:off x="5614838" y="2541401"/>
              <a:ext cx="438300" cy="228600"/>
              <a:chOff x="1756590" y="4797972"/>
              <a:chExt cx="438300" cy="228600"/>
            </a:xfrm>
          </p:grpSpPr>
          <p:cxnSp>
            <p:nvCxnSpPr>
              <p:cNvPr id="105" name="直線接點 104"/>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橢圓 105"/>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6049166" y="2541401"/>
              <a:ext cx="438300" cy="228600"/>
              <a:chOff x="1756590" y="4797972"/>
              <a:chExt cx="438300" cy="228600"/>
            </a:xfrm>
          </p:grpSpPr>
          <p:cxnSp>
            <p:nvCxnSpPr>
              <p:cNvPr id="108" name="直線接點 107"/>
              <p:cNvCxnSpPr/>
              <p:nvPr/>
            </p:nvCxnSpPr>
            <p:spPr>
              <a:xfrm>
                <a:off x="1870890" y="4912272"/>
                <a:ext cx="324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橢圓 108"/>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0" name="群組 109"/>
            <p:cNvGrpSpPr/>
            <p:nvPr/>
          </p:nvGrpSpPr>
          <p:grpSpPr>
            <a:xfrm>
              <a:off x="6497691" y="2541401"/>
              <a:ext cx="546300" cy="228600"/>
              <a:chOff x="1756590" y="4797972"/>
              <a:chExt cx="546300" cy="228600"/>
            </a:xfrm>
          </p:grpSpPr>
          <p:cxnSp>
            <p:nvCxnSpPr>
              <p:cNvPr id="111" name="直線接點 110"/>
              <p:cNvCxnSpPr/>
              <p:nvPr/>
            </p:nvCxnSpPr>
            <p:spPr>
              <a:xfrm>
                <a:off x="1870890" y="4912272"/>
                <a:ext cx="432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橢圓 111"/>
              <p:cNvSpPr/>
              <p:nvPr/>
            </p:nvSpPr>
            <p:spPr>
              <a:xfrm>
                <a:off x="1756590" y="4797972"/>
                <a:ext cx="228600" cy="228600"/>
              </a:xfrm>
              <a:prstGeom prst="ellipse">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6" name="群組 115"/>
            <p:cNvGrpSpPr/>
            <p:nvPr/>
          </p:nvGrpSpPr>
          <p:grpSpPr>
            <a:xfrm>
              <a:off x="7052128" y="2541401"/>
              <a:ext cx="438300" cy="228600"/>
              <a:chOff x="1756590" y="4797972"/>
              <a:chExt cx="438300" cy="228600"/>
            </a:xfrm>
          </p:grpSpPr>
          <p:cxnSp>
            <p:nvCxnSpPr>
              <p:cNvPr id="117" name="直線接點 116"/>
              <p:cNvCxnSpPr/>
              <p:nvPr/>
            </p:nvCxnSpPr>
            <p:spPr>
              <a:xfrm>
                <a:off x="1870890" y="4912272"/>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8" name="橢圓 117"/>
              <p:cNvSpPr/>
              <p:nvPr/>
            </p:nvSpPr>
            <p:spPr>
              <a:xfrm>
                <a:off x="1756590" y="4797972"/>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9" name="群組 118"/>
            <p:cNvGrpSpPr/>
            <p:nvPr/>
          </p:nvGrpSpPr>
          <p:grpSpPr>
            <a:xfrm>
              <a:off x="7495983" y="2544171"/>
              <a:ext cx="438300" cy="228600"/>
              <a:chOff x="1756590" y="4793210"/>
              <a:chExt cx="438300" cy="228600"/>
            </a:xfrm>
          </p:grpSpPr>
          <p:cxnSp>
            <p:nvCxnSpPr>
              <p:cNvPr id="120" name="直線接點 119"/>
              <p:cNvCxnSpPr/>
              <p:nvPr/>
            </p:nvCxnSpPr>
            <p:spPr>
              <a:xfrm>
                <a:off x="1870890" y="4907510"/>
                <a:ext cx="324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橢圓 120"/>
              <p:cNvSpPr/>
              <p:nvPr/>
            </p:nvSpPr>
            <p:spPr>
              <a:xfrm>
                <a:off x="1756590" y="4793210"/>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2" name="群組 121"/>
            <p:cNvGrpSpPr/>
            <p:nvPr/>
          </p:nvGrpSpPr>
          <p:grpSpPr>
            <a:xfrm>
              <a:off x="7944522" y="2543782"/>
              <a:ext cx="546300" cy="228600"/>
              <a:chOff x="1756590" y="4800353"/>
              <a:chExt cx="546300" cy="228600"/>
            </a:xfrm>
          </p:grpSpPr>
          <p:cxnSp>
            <p:nvCxnSpPr>
              <p:cNvPr id="123" name="直線接點 122"/>
              <p:cNvCxnSpPr/>
              <p:nvPr/>
            </p:nvCxnSpPr>
            <p:spPr>
              <a:xfrm>
                <a:off x="1870890" y="4914653"/>
                <a:ext cx="4320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4" name="橢圓 123"/>
              <p:cNvSpPr/>
              <p:nvPr/>
            </p:nvSpPr>
            <p:spPr>
              <a:xfrm>
                <a:off x="1756590" y="4800353"/>
                <a:ext cx="228600" cy="228600"/>
              </a:xfrm>
              <a:prstGeom prst="ellipse">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5" name="橢圓 114"/>
            <p:cNvSpPr/>
            <p:nvPr/>
          </p:nvSpPr>
          <p:spPr>
            <a:xfrm>
              <a:off x="8490822" y="2543782"/>
              <a:ext cx="228600" cy="2286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8" name="橢圓 217"/>
          <p:cNvSpPr/>
          <p:nvPr/>
        </p:nvSpPr>
        <p:spPr>
          <a:xfrm>
            <a:off x="5737948" y="2597628"/>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9" name="橢圓 218"/>
          <p:cNvSpPr/>
          <p:nvPr/>
        </p:nvSpPr>
        <p:spPr>
          <a:xfrm>
            <a:off x="6183992" y="2599761"/>
            <a:ext cx="106417" cy="10641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形箭號 152"/>
          <p:cNvSpPr/>
          <p:nvPr/>
        </p:nvSpPr>
        <p:spPr>
          <a:xfrm rot="16200000">
            <a:off x="5690956" y="2795496"/>
            <a:ext cx="194557" cy="310127"/>
          </a:xfrm>
          <a:prstGeom prst="chevron">
            <a:avLst>
              <a:gd name="adj" fmla="val 383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0" name="圓角矩形圖說文字 139"/>
          <p:cNvSpPr/>
          <p:nvPr/>
        </p:nvSpPr>
        <p:spPr>
          <a:xfrm>
            <a:off x="5373207" y="2036956"/>
            <a:ext cx="2559167"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accent5">
                    <a:lumMod val="75000"/>
                  </a:schemeClr>
                </a:solidFill>
                <a:latin typeface="Times New Roman" panose="02020603050405020304" pitchFamily="18" charset="0"/>
                <a:cs typeface="Times New Roman" panose="02020603050405020304" pitchFamily="18" charset="0"/>
              </a:rPr>
              <a:t>Relative Extrema Density</a:t>
            </a:r>
            <a:endParaRPr lang="zh-TW" altLang="en-US" sz="1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1" name="圓角矩形圖說文字 140"/>
          <p:cNvSpPr/>
          <p:nvPr/>
        </p:nvSpPr>
        <p:spPr>
          <a:xfrm>
            <a:off x="5788234" y="2033267"/>
            <a:ext cx="2747980" cy="295861"/>
          </a:xfrm>
          <a:prstGeom prst="wedgeRoundRectCallout">
            <a:avLst>
              <a:gd name="adj1" fmla="val -33407"/>
              <a:gd name="adj2" fmla="val 85258"/>
              <a:gd name="adj3" fmla="val 16667"/>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accent5">
                    <a:lumMod val="75000"/>
                  </a:schemeClr>
                </a:solidFill>
                <a:latin typeface="Times New Roman" panose="02020603050405020304" pitchFamily="18" charset="0"/>
                <a:cs typeface="Times New Roman" panose="02020603050405020304" pitchFamily="18" charset="0"/>
              </a:rPr>
              <a:t>Mathematical Morphology</a:t>
            </a:r>
            <a:endParaRPr lang="zh-TW"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21B1D9F-E36A-45B0-B5DE-96C497760E93}"/>
              </a:ext>
            </a:extLst>
          </p:cNvPr>
          <p:cNvSpPr>
            <a:spLocks noGrp="1"/>
          </p:cNvSpPr>
          <p:nvPr>
            <p:ph type="sldNum" sz="quarter" idx="12"/>
          </p:nvPr>
        </p:nvSpPr>
        <p:spPr/>
        <p:txBody>
          <a:bodyPr/>
          <a:lstStyle/>
          <a:p>
            <a:r>
              <a:rPr lang="en-US" altLang="zh-TW" dirty="0" smtClean="0"/>
              <a:t>87</a:t>
            </a:r>
            <a:endParaRPr lang="zh-TW" altLang="en-US" dirty="0"/>
          </a:p>
        </p:txBody>
      </p:sp>
    </p:spTree>
    <p:extLst>
      <p:ext uri="{BB962C8B-B14F-4D97-AF65-F5344CB8AC3E}">
        <p14:creationId xmlns:p14="http://schemas.microsoft.com/office/powerpoint/2010/main" val="21984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wipe(left)">
                                      <p:cBhvr>
                                        <p:cTn id="7" dur="500"/>
                                        <p:tgtEl>
                                          <p:spTgt spid="154"/>
                                        </p:tgtEl>
                                      </p:cBhvr>
                                    </p:animEffect>
                                  </p:childTnLst>
                                </p:cTn>
                              </p:par>
                              <p:par>
                                <p:cTn id="8" presetID="37" presetClass="entr" presetSubtype="0" fill="hold" grpId="1"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fade">
                                      <p:cBhvr>
                                        <p:cTn id="10" dur="1000"/>
                                        <p:tgtEl>
                                          <p:spTgt spid="153"/>
                                        </p:tgtEl>
                                      </p:cBhvr>
                                    </p:animEffect>
                                    <p:anim calcmode="lin" valueType="num">
                                      <p:cBhvr>
                                        <p:cTn id="11" dur="1000" fill="hold"/>
                                        <p:tgtEl>
                                          <p:spTgt spid="153"/>
                                        </p:tgtEl>
                                        <p:attrNameLst>
                                          <p:attrName>ppt_x</p:attrName>
                                        </p:attrNameLst>
                                      </p:cBhvr>
                                      <p:tavLst>
                                        <p:tav tm="0">
                                          <p:val>
                                            <p:strVal val="#ppt_x"/>
                                          </p:val>
                                        </p:tav>
                                        <p:tav tm="100000">
                                          <p:val>
                                            <p:strVal val="#ppt_x"/>
                                          </p:val>
                                        </p:tav>
                                      </p:tavLst>
                                    </p:anim>
                                    <p:anim calcmode="lin" valueType="num">
                                      <p:cBhvr>
                                        <p:cTn id="12" dur="900" decel="100000" fill="hold"/>
                                        <p:tgtEl>
                                          <p:spTgt spid="15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14" presetID="22" presetClass="entr" presetSubtype="1" fill="hold" grpId="1" nodeType="with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wipe(up)">
                                      <p:cBhvr>
                                        <p:cTn id="16" dur="500"/>
                                        <p:tgtEl>
                                          <p:spTgt spid="128"/>
                                        </p:tgtEl>
                                      </p:cBhvr>
                                    </p:animEffect>
                                  </p:childTnLst>
                                </p:cTn>
                              </p:par>
                              <p:par>
                                <p:cTn id="17" presetID="22" presetClass="entr" presetSubtype="1" fill="hold" grpId="1" nodeType="with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wipe(up)">
                                      <p:cBhvr>
                                        <p:cTn id="19" dur="500"/>
                                        <p:tgtEl>
                                          <p:spTgt spid="129"/>
                                        </p:tgtEl>
                                      </p:cBhvr>
                                    </p:animEffect>
                                  </p:childTnLst>
                                </p:cTn>
                              </p:par>
                              <p:par>
                                <p:cTn id="20" presetID="22" presetClass="entr" presetSubtype="1" fill="hold" grpId="1" nodeType="with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wipe(up)">
                                      <p:cBhvr>
                                        <p:cTn id="22" dur="500"/>
                                        <p:tgtEl>
                                          <p:spTgt spid="130"/>
                                        </p:tgtEl>
                                      </p:cBhvr>
                                    </p:animEffect>
                                  </p:childTnLst>
                                </p:cTn>
                              </p:par>
                              <p:par>
                                <p:cTn id="23" presetID="41" presetClass="entr" presetSubtype="0" fill="hold" grpId="0" nodeType="withEffect">
                                  <p:stCondLst>
                                    <p:cond delay="0"/>
                                  </p:stCondLst>
                                  <p:childTnLst>
                                    <p:set>
                                      <p:cBhvr>
                                        <p:cTn id="24" dur="1" fill="hold">
                                          <p:stCondLst>
                                            <p:cond delay="0"/>
                                          </p:stCondLst>
                                        </p:cTn>
                                        <p:tgtEl>
                                          <p:spTgt spid="140"/>
                                        </p:tgtEl>
                                        <p:attrNameLst>
                                          <p:attrName>style.visibility</p:attrName>
                                        </p:attrNameLst>
                                      </p:cBhvr>
                                      <p:to>
                                        <p:strVal val="visible"/>
                                      </p:to>
                                    </p:set>
                                    <p:anim calcmode="lin" valueType="num">
                                      <p:cBhvr>
                                        <p:cTn id="25" dur="300" fill="hold"/>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26" dur="300" fill="hold"/>
                                        <p:tgtEl>
                                          <p:spTgt spid="140"/>
                                        </p:tgtEl>
                                        <p:attrNameLst>
                                          <p:attrName>ppt_y</p:attrName>
                                        </p:attrNameLst>
                                      </p:cBhvr>
                                      <p:tavLst>
                                        <p:tav tm="0">
                                          <p:val>
                                            <p:strVal val="#ppt_y"/>
                                          </p:val>
                                        </p:tav>
                                        <p:tav tm="100000">
                                          <p:val>
                                            <p:strVal val="#ppt_y"/>
                                          </p:val>
                                        </p:tav>
                                      </p:tavLst>
                                    </p:anim>
                                    <p:anim calcmode="lin" valueType="num">
                                      <p:cBhvr>
                                        <p:cTn id="27" dur="300" fill="hold"/>
                                        <p:tgtEl>
                                          <p:spTgt spid="140"/>
                                        </p:tgtEl>
                                        <p:attrNameLst>
                                          <p:attrName>ppt_h</p:attrName>
                                        </p:attrNameLst>
                                      </p:cBhvr>
                                      <p:tavLst>
                                        <p:tav tm="0">
                                          <p:val>
                                            <p:strVal val="#ppt_h/10"/>
                                          </p:val>
                                        </p:tav>
                                        <p:tav tm="50000">
                                          <p:val>
                                            <p:strVal val="#ppt_h+.01"/>
                                          </p:val>
                                        </p:tav>
                                        <p:tav tm="100000">
                                          <p:val>
                                            <p:strVal val="#ppt_h"/>
                                          </p:val>
                                        </p:tav>
                                      </p:tavLst>
                                    </p:anim>
                                    <p:anim calcmode="lin" valueType="num">
                                      <p:cBhvr>
                                        <p:cTn id="28" dur="300" fill="hold"/>
                                        <p:tgtEl>
                                          <p:spTgt spid="14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300" tmFilter="0,0; .5, 1; 1, 1"/>
                                        <p:tgtEl>
                                          <p:spTgt spid="1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8"/>
                                        </p:tgtEl>
                                        <p:attrNameLst>
                                          <p:attrName>style.visibility</p:attrName>
                                        </p:attrNameLst>
                                      </p:cBhvr>
                                      <p:to>
                                        <p:strVal val="visible"/>
                                      </p:to>
                                    </p:set>
                                    <p:animEffect transition="in" filter="fade">
                                      <p:cBhvr>
                                        <p:cTn id="32" dur="300"/>
                                        <p:tgtEl>
                                          <p:spTgt spid="218"/>
                                        </p:tgtEl>
                                      </p:cBhvr>
                                    </p:animEffect>
                                  </p:childTnLst>
                                </p:cTn>
                              </p:par>
                            </p:childTnLst>
                          </p:cTn>
                        </p:par>
                        <p:par>
                          <p:cTn id="33" fill="hold">
                            <p:stCondLst>
                              <p:cond delay="1000"/>
                            </p:stCondLst>
                            <p:childTnLst>
                              <p:par>
                                <p:cTn id="34"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35" dur="1000" fill="hold"/>
                                        <p:tgtEl>
                                          <p:spTgt spid="140"/>
                                        </p:tgtEl>
                                      </p:cBhvr>
                                      <p:by x="104000" y="104000"/>
                                    </p:animScale>
                                  </p:childTnLst>
                                </p:cTn>
                              </p:par>
                            </p:childTnLst>
                          </p:cTn>
                        </p:par>
                      </p:childTnLst>
                    </p:cTn>
                  </p:par>
                  <p:par>
                    <p:cTn id="36" fill="hold">
                      <p:stCondLst>
                        <p:cond delay="indefinite"/>
                      </p:stCondLst>
                      <p:childTnLst>
                        <p:par>
                          <p:cTn id="37" fill="hold">
                            <p:stCondLst>
                              <p:cond delay="0"/>
                            </p:stCondLst>
                            <p:childTnLst>
                              <p:par>
                                <p:cTn id="38" presetID="41" presetClass="exit" presetSubtype="0" fill="hold" grpId="1" nodeType="clickEffect">
                                  <p:stCondLst>
                                    <p:cond delay="0"/>
                                  </p:stCondLst>
                                  <p:childTnLst>
                                    <p:anim calcmode="lin" valueType="num">
                                      <p:cBhvr>
                                        <p:cTn id="39" dur="200"/>
                                        <p:tgtEl>
                                          <p:spTgt spid="140"/>
                                        </p:tgtEl>
                                        <p:attrNameLst>
                                          <p:attrName>ppt_x</p:attrName>
                                        </p:attrNameLst>
                                      </p:cBhvr>
                                      <p:tavLst>
                                        <p:tav tm="0">
                                          <p:val>
                                            <p:strVal val="ppt_x"/>
                                          </p:val>
                                        </p:tav>
                                        <p:tav tm="50000">
                                          <p:val>
                                            <p:strVal val="ppt_x+.1"/>
                                          </p:val>
                                        </p:tav>
                                        <p:tav tm="100000">
                                          <p:val>
                                            <p:strVal val="ppt_x"/>
                                          </p:val>
                                        </p:tav>
                                      </p:tavLst>
                                    </p:anim>
                                    <p:anim calcmode="lin" valueType="num">
                                      <p:cBhvr>
                                        <p:cTn id="40" dur="200"/>
                                        <p:tgtEl>
                                          <p:spTgt spid="140"/>
                                        </p:tgtEl>
                                        <p:attrNameLst>
                                          <p:attrName>ppt_y</p:attrName>
                                        </p:attrNameLst>
                                      </p:cBhvr>
                                      <p:tavLst>
                                        <p:tav tm="0">
                                          <p:val>
                                            <p:strVal val="ppt_y"/>
                                          </p:val>
                                        </p:tav>
                                        <p:tav tm="100000">
                                          <p:val>
                                            <p:strVal val="ppt_y"/>
                                          </p:val>
                                        </p:tav>
                                      </p:tavLst>
                                    </p:anim>
                                    <p:anim calcmode="lin" valueType="num">
                                      <p:cBhvr>
                                        <p:cTn id="41" dur="200"/>
                                        <p:tgtEl>
                                          <p:spTgt spid="140"/>
                                        </p:tgtEl>
                                        <p:attrNameLst>
                                          <p:attrName>ppt_h</p:attrName>
                                        </p:attrNameLst>
                                      </p:cBhvr>
                                      <p:tavLst>
                                        <p:tav tm="0">
                                          <p:val>
                                            <p:strVal val="ppt_h"/>
                                          </p:val>
                                        </p:tav>
                                        <p:tav tm="50000">
                                          <p:val>
                                            <p:strVal val="ppt_h+.01"/>
                                          </p:val>
                                        </p:tav>
                                        <p:tav tm="100000">
                                          <p:val>
                                            <p:strVal val="ppt_h/10"/>
                                          </p:val>
                                        </p:tav>
                                      </p:tavLst>
                                    </p:anim>
                                    <p:anim calcmode="lin" valueType="num">
                                      <p:cBhvr>
                                        <p:cTn id="42" dur="200"/>
                                        <p:tgtEl>
                                          <p:spTgt spid="140"/>
                                        </p:tgtEl>
                                        <p:attrNameLst>
                                          <p:attrName>ppt_w</p:attrName>
                                        </p:attrNameLst>
                                      </p:cBhvr>
                                      <p:tavLst>
                                        <p:tav tm="0">
                                          <p:val>
                                            <p:strVal val="ppt_w"/>
                                          </p:val>
                                        </p:tav>
                                        <p:tav tm="50000">
                                          <p:val>
                                            <p:strVal val="ppt_w+.01"/>
                                          </p:val>
                                        </p:tav>
                                        <p:tav tm="100000">
                                          <p:val>
                                            <p:strVal val="ppt_w/10"/>
                                          </p:val>
                                        </p:tav>
                                      </p:tavLst>
                                    </p:anim>
                                    <p:animEffect transition="out" filter="fade">
                                      <p:cBhvr>
                                        <p:cTn id="43" dur="200" tmFilter="0,0; .5, 0; 1, 1"/>
                                        <p:tgtEl>
                                          <p:spTgt spid="140"/>
                                        </p:tgtEl>
                                      </p:cBhvr>
                                    </p:animEffect>
                                    <p:set>
                                      <p:cBhvr>
                                        <p:cTn id="44" dur="1" fill="hold">
                                          <p:stCondLst>
                                            <p:cond delay="199"/>
                                          </p:stCondLst>
                                        </p:cTn>
                                        <p:tgtEl>
                                          <p:spTgt spid="14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300"/>
                                        <p:tgtEl>
                                          <p:spTgt spid="218"/>
                                        </p:tgtEl>
                                      </p:cBhvr>
                                    </p:animEffect>
                                    <p:set>
                                      <p:cBhvr>
                                        <p:cTn id="47" dur="1" fill="hold">
                                          <p:stCondLst>
                                            <p:cond delay="299"/>
                                          </p:stCondLst>
                                        </p:cTn>
                                        <p:tgtEl>
                                          <p:spTgt spid="218"/>
                                        </p:tgtEl>
                                        <p:attrNameLst>
                                          <p:attrName>style.visibility</p:attrName>
                                        </p:attrNameLst>
                                      </p:cBhvr>
                                      <p:to>
                                        <p:strVal val="hidden"/>
                                      </p:to>
                                    </p:set>
                                  </p:childTnLst>
                                </p:cTn>
                              </p:par>
                              <p:par>
                                <p:cTn id="48" presetID="63" presetClass="path" presetSubtype="0" decel="100000" fill="hold" grpId="2" nodeType="withEffect">
                                  <p:stCondLst>
                                    <p:cond delay="0"/>
                                  </p:stCondLst>
                                  <p:childTnLst>
                                    <p:animMotion origin="layout" path="M 5.55556E-7 -2.59259E-6 L 0.04913 -2.59259E-6 " pathEditMode="relative" rAng="0" ptsTypes="AA">
                                      <p:cBhvr>
                                        <p:cTn id="49" dur="700" fill="hold"/>
                                        <p:tgtEl>
                                          <p:spTgt spid="153"/>
                                        </p:tgtEl>
                                        <p:attrNameLst>
                                          <p:attrName>ppt_x</p:attrName>
                                          <p:attrName>ppt_y</p:attrName>
                                        </p:attrNameLst>
                                      </p:cBhvr>
                                      <p:rCtr x="2448" y="0"/>
                                    </p:animMotion>
                                  </p:childTnLst>
                                </p:cTn>
                              </p:par>
                            </p:childTnLst>
                          </p:cTn>
                        </p:par>
                        <p:par>
                          <p:cTn id="50" fill="hold">
                            <p:stCondLst>
                              <p:cond delay="700"/>
                            </p:stCondLst>
                            <p:childTnLst>
                              <p:par>
                                <p:cTn id="51" presetID="41" presetClass="entr" presetSubtype="0" fill="hold" grpId="0" nodeType="afterEffect">
                                  <p:stCondLst>
                                    <p:cond delay="0"/>
                                  </p:stCondLst>
                                  <p:childTnLst>
                                    <p:set>
                                      <p:cBhvr>
                                        <p:cTn id="52" dur="1" fill="hold">
                                          <p:stCondLst>
                                            <p:cond delay="0"/>
                                          </p:stCondLst>
                                        </p:cTn>
                                        <p:tgtEl>
                                          <p:spTgt spid="141"/>
                                        </p:tgtEl>
                                        <p:attrNameLst>
                                          <p:attrName>style.visibility</p:attrName>
                                        </p:attrNameLst>
                                      </p:cBhvr>
                                      <p:to>
                                        <p:strVal val="visible"/>
                                      </p:to>
                                    </p:set>
                                    <p:anim calcmode="lin" valueType="num">
                                      <p:cBhvr>
                                        <p:cTn id="53" dur="3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54" dur="300" fill="hold"/>
                                        <p:tgtEl>
                                          <p:spTgt spid="141"/>
                                        </p:tgtEl>
                                        <p:attrNameLst>
                                          <p:attrName>ppt_y</p:attrName>
                                        </p:attrNameLst>
                                      </p:cBhvr>
                                      <p:tavLst>
                                        <p:tav tm="0">
                                          <p:val>
                                            <p:strVal val="#ppt_y"/>
                                          </p:val>
                                        </p:tav>
                                        <p:tav tm="100000">
                                          <p:val>
                                            <p:strVal val="#ppt_y"/>
                                          </p:val>
                                        </p:tav>
                                      </p:tavLst>
                                    </p:anim>
                                    <p:anim calcmode="lin" valueType="num">
                                      <p:cBhvr>
                                        <p:cTn id="55" dur="3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56" dur="3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57" dur="300" tmFilter="0,0; .5, 1; 1, 1"/>
                                        <p:tgtEl>
                                          <p:spTgt spid="1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9"/>
                                        </p:tgtEl>
                                        <p:attrNameLst>
                                          <p:attrName>style.visibility</p:attrName>
                                        </p:attrNameLst>
                                      </p:cBhvr>
                                      <p:to>
                                        <p:strVal val="visible"/>
                                      </p:to>
                                    </p:set>
                                    <p:animEffect transition="in" filter="fade">
                                      <p:cBhvr>
                                        <p:cTn id="60" dur="300"/>
                                        <p:tgtEl>
                                          <p:spTgt spid="219"/>
                                        </p:tgtEl>
                                      </p:cBhvr>
                                    </p:animEffect>
                                  </p:childTnLst>
                                </p:cTn>
                              </p:par>
                            </p:childTnLst>
                          </p:cTn>
                        </p:par>
                        <p:par>
                          <p:cTn id="61" fill="hold">
                            <p:stCondLst>
                              <p:cond delay="1000"/>
                            </p:stCondLst>
                            <p:childTnLst>
                              <p:par>
                                <p:cTn id="62" presetID="6" presetClass="emph" presetSubtype="0" repeatCount="indefinite" accel="50000" decel="50000" autoRev="1" fill="remove" grpId="2" nodeType="afterEffect">
                                  <p:stCondLst>
                                    <p:cond delay="0"/>
                                  </p:stCondLst>
                                  <p:endCondLst>
                                    <p:cond evt="onNext" delay="0">
                                      <p:tgtEl>
                                        <p:sldTgt/>
                                      </p:tgtEl>
                                    </p:cond>
                                  </p:endCondLst>
                                  <p:childTnLst>
                                    <p:animScale>
                                      <p:cBhvr>
                                        <p:cTn id="63" dur="1000" fill="hold"/>
                                        <p:tgtEl>
                                          <p:spTgt spid="141"/>
                                        </p:tgtEl>
                                      </p:cBhvr>
                                      <p:by x="104000" y="104000"/>
                                    </p:animScale>
                                  </p:childTnLst>
                                </p:cTn>
                              </p:par>
                            </p:childTnLst>
                          </p:cTn>
                        </p:par>
                      </p:childTnLst>
                    </p:cTn>
                  </p:par>
                  <p:par>
                    <p:cTn id="64" fill="hold">
                      <p:stCondLst>
                        <p:cond delay="indefinite"/>
                      </p:stCondLst>
                      <p:childTnLst>
                        <p:par>
                          <p:cTn id="65" fill="hold">
                            <p:stCondLst>
                              <p:cond delay="0"/>
                            </p:stCondLst>
                            <p:childTnLst>
                              <p:par>
                                <p:cTn id="66" presetID="41" presetClass="exit" presetSubtype="0" fill="hold" grpId="1" nodeType="clickEffect">
                                  <p:stCondLst>
                                    <p:cond delay="0"/>
                                  </p:stCondLst>
                                  <p:childTnLst>
                                    <p:anim calcmode="lin" valueType="num">
                                      <p:cBhvr>
                                        <p:cTn id="67" dur="200"/>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68" dur="200"/>
                                        <p:tgtEl>
                                          <p:spTgt spid="141"/>
                                        </p:tgtEl>
                                        <p:attrNameLst>
                                          <p:attrName>ppt_y</p:attrName>
                                        </p:attrNameLst>
                                      </p:cBhvr>
                                      <p:tavLst>
                                        <p:tav tm="0">
                                          <p:val>
                                            <p:strVal val="ppt_y"/>
                                          </p:val>
                                        </p:tav>
                                        <p:tav tm="100000">
                                          <p:val>
                                            <p:strVal val="ppt_y"/>
                                          </p:val>
                                        </p:tav>
                                      </p:tavLst>
                                    </p:anim>
                                    <p:anim calcmode="lin" valueType="num">
                                      <p:cBhvr>
                                        <p:cTn id="69" dur="200"/>
                                        <p:tgtEl>
                                          <p:spTgt spid="141"/>
                                        </p:tgtEl>
                                        <p:attrNameLst>
                                          <p:attrName>ppt_h</p:attrName>
                                        </p:attrNameLst>
                                      </p:cBhvr>
                                      <p:tavLst>
                                        <p:tav tm="0">
                                          <p:val>
                                            <p:strVal val="ppt_h"/>
                                          </p:val>
                                        </p:tav>
                                        <p:tav tm="50000">
                                          <p:val>
                                            <p:strVal val="ppt_h+.01"/>
                                          </p:val>
                                        </p:tav>
                                        <p:tav tm="100000">
                                          <p:val>
                                            <p:strVal val="ppt_h/10"/>
                                          </p:val>
                                        </p:tav>
                                      </p:tavLst>
                                    </p:anim>
                                    <p:anim calcmode="lin" valueType="num">
                                      <p:cBhvr>
                                        <p:cTn id="70" dur="200"/>
                                        <p:tgtEl>
                                          <p:spTgt spid="141"/>
                                        </p:tgtEl>
                                        <p:attrNameLst>
                                          <p:attrName>ppt_w</p:attrName>
                                        </p:attrNameLst>
                                      </p:cBhvr>
                                      <p:tavLst>
                                        <p:tav tm="0">
                                          <p:val>
                                            <p:strVal val="ppt_w"/>
                                          </p:val>
                                        </p:tav>
                                        <p:tav tm="50000">
                                          <p:val>
                                            <p:strVal val="ppt_w+.01"/>
                                          </p:val>
                                        </p:tav>
                                        <p:tav tm="100000">
                                          <p:val>
                                            <p:strVal val="ppt_w/10"/>
                                          </p:val>
                                        </p:tav>
                                      </p:tavLst>
                                    </p:anim>
                                    <p:animEffect transition="out" filter="fade">
                                      <p:cBhvr>
                                        <p:cTn id="71" dur="200" tmFilter="0,0; .5, 0; 1, 1"/>
                                        <p:tgtEl>
                                          <p:spTgt spid="141"/>
                                        </p:tgtEl>
                                      </p:cBhvr>
                                    </p:animEffect>
                                    <p:set>
                                      <p:cBhvr>
                                        <p:cTn id="72" dur="1" fill="hold">
                                          <p:stCondLst>
                                            <p:cond delay="199"/>
                                          </p:stCondLst>
                                        </p:cTn>
                                        <p:tgtEl>
                                          <p:spTgt spid="14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300"/>
                                        <p:tgtEl>
                                          <p:spTgt spid="219"/>
                                        </p:tgtEl>
                                      </p:cBhvr>
                                    </p:animEffect>
                                    <p:set>
                                      <p:cBhvr>
                                        <p:cTn id="75" dur="1" fill="hold">
                                          <p:stCondLst>
                                            <p:cond delay="299"/>
                                          </p:stCondLst>
                                        </p:cTn>
                                        <p:tgtEl>
                                          <p:spTgt spid="219"/>
                                        </p:tgtEl>
                                        <p:attrNameLst>
                                          <p:attrName>style.visibility</p:attrName>
                                        </p:attrNameLst>
                                      </p:cBhvr>
                                      <p:to>
                                        <p:strVal val="hidden"/>
                                      </p:to>
                                    </p:set>
                                  </p:childTnLst>
                                </p:cTn>
                              </p:par>
                              <p:par>
                                <p:cTn id="76" presetID="37" presetClass="exit" presetSubtype="0" fill="hold" grpId="0" nodeType="withEffect">
                                  <p:stCondLst>
                                    <p:cond delay="0"/>
                                  </p:stCondLst>
                                  <p:childTnLst>
                                    <p:animEffect transition="out" filter="fade">
                                      <p:cBhvr>
                                        <p:cTn id="77" dur="500"/>
                                        <p:tgtEl>
                                          <p:spTgt spid="153"/>
                                        </p:tgtEl>
                                      </p:cBhvr>
                                    </p:animEffect>
                                    <p:anim calcmode="lin" valueType="num">
                                      <p:cBhvr>
                                        <p:cTn id="78" dur="500"/>
                                        <p:tgtEl>
                                          <p:spTgt spid="153"/>
                                        </p:tgtEl>
                                        <p:attrNameLst>
                                          <p:attrName>ppt_x</p:attrName>
                                        </p:attrNameLst>
                                      </p:cBhvr>
                                      <p:tavLst>
                                        <p:tav tm="0">
                                          <p:val>
                                            <p:strVal val="ppt_x"/>
                                          </p:val>
                                        </p:tav>
                                        <p:tav tm="100000">
                                          <p:val>
                                            <p:strVal val="ppt_x"/>
                                          </p:val>
                                        </p:tav>
                                      </p:tavLst>
                                    </p:anim>
                                    <p:anim calcmode="lin" valueType="num">
                                      <p:cBhvr>
                                        <p:cTn id="79" dur="50" decel="100000"/>
                                        <p:tgtEl>
                                          <p:spTgt spid="153"/>
                                        </p:tgtEl>
                                        <p:attrNameLst>
                                          <p:attrName>ppt_y</p:attrName>
                                        </p:attrNameLst>
                                      </p:cBhvr>
                                      <p:tavLst>
                                        <p:tav tm="0">
                                          <p:val>
                                            <p:strVal val="ppt_y"/>
                                          </p:val>
                                        </p:tav>
                                        <p:tav tm="100000">
                                          <p:val>
                                            <p:strVal val="ppt_y-.03"/>
                                          </p:val>
                                        </p:tav>
                                      </p:tavLst>
                                    </p:anim>
                                    <p:anim calcmode="lin" valueType="num">
                                      <p:cBhvr>
                                        <p:cTn id="80" dur="450" accel="100000">
                                          <p:stCondLst>
                                            <p:cond delay="50"/>
                                          </p:stCondLst>
                                        </p:cTn>
                                        <p:tgtEl>
                                          <p:spTgt spid="153"/>
                                        </p:tgtEl>
                                        <p:attrNameLst>
                                          <p:attrName>ppt_y</p:attrName>
                                        </p:attrNameLst>
                                      </p:cBhvr>
                                      <p:tavLst>
                                        <p:tav tm="0">
                                          <p:val>
                                            <p:strVal val="ppt_y"/>
                                          </p:val>
                                        </p:tav>
                                        <p:tav tm="100000">
                                          <p:val>
                                            <p:strVal val="ppt_y+1"/>
                                          </p:val>
                                        </p:tav>
                                      </p:tavLst>
                                    </p:anim>
                                    <p:set>
                                      <p:cBhvr>
                                        <p:cTn id="81" dur="1" fill="hold">
                                          <p:stCondLst>
                                            <p:cond delay="499"/>
                                          </p:stCondLst>
                                        </p:cTn>
                                        <p:tgtEl>
                                          <p:spTgt spid="153"/>
                                        </p:tgtEl>
                                        <p:attrNameLst>
                                          <p:attrName>style.visibility</p:attrName>
                                        </p:attrNameLst>
                                      </p:cBhvr>
                                      <p:to>
                                        <p:strVal val="hidden"/>
                                      </p:to>
                                    </p:set>
                                  </p:childTnLst>
                                </p:cTn>
                              </p:par>
                              <p:par>
                                <p:cTn id="82" presetID="22" presetClass="exit" presetSubtype="8" fill="hold" nodeType="withEffect">
                                  <p:stCondLst>
                                    <p:cond delay="0"/>
                                  </p:stCondLst>
                                  <p:childTnLst>
                                    <p:animEffect transition="out" filter="wipe(left)">
                                      <p:cBhvr>
                                        <p:cTn id="83" dur="1000"/>
                                        <p:tgtEl>
                                          <p:spTgt spid="154"/>
                                        </p:tgtEl>
                                      </p:cBhvr>
                                    </p:animEffect>
                                    <p:set>
                                      <p:cBhvr>
                                        <p:cTn id="84" dur="1" fill="hold">
                                          <p:stCondLst>
                                            <p:cond delay="999"/>
                                          </p:stCondLst>
                                        </p:cTn>
                                        <p:tgtEl>
                                          <p:spTgt spid="154"/>
                                        </p:tgtEl>
                                        <p:attrNameLst>
                                          <p:attrName>style.visibility</p:attrName>
                                        </p:attrNameLst>
                                      </p:cBhvr>
                                      <p:to>
                                        <p:strVal val="hidden"/>
                                      </p:to>
                                    </p:set>
                                  </p:childTnLst>
                                </p:cTn>
                              </p:par>
                              <p:par>
                                <p:cTn id="85" presetID="22" presetClass="exit" presetSubtype="4" fill="hold" grpId="0" nodeType="withEffect">
                                  <p:stCondLst>
                                    <p:cond delay="0"/>
                                  </p:stCondLst>
                                  <p:childTnLst>
                                    <p:animEffect transition="out" filter="wipe(down)">
                                      <p:cBhvr>
                                        <p:cTn id="86" dur="500"/>
                                        <p:tgtEl>
                                          <p:spTgt spid="128"/>
                                        </p:tgtEl>
                                      </p:cBhvr>
                                    </p:animEffect>
                                    <p:set>
                                      <p:cBhvr>
                                        <p:cTn id="87" dur="1" fill="hold">
                                          <p:stCondLst>
                                            <p:cond delay="499"/>
                                          </p:stCondLst>
                                        </p:cTn>
                                        <p:tgtEl>
                                          <p:spTgt spid="128"/>
                                        </p:tgtEl>
                                        <p:attrNameLst>
                                          <p:attrName>style.visibility</p:attrName>
                                        </p:attrNameLst>
                                      </p:cBhvr>
                                      <p:to>
                                        <p:strVal val="hidden"/>
                                      </p:to>
                                    </p:set>
                                  </p:childTnLst>
                                </p:cTn>
                              </p:par>
                              <p:par>
                                <p:cTn id="88" presetID="22" presetClass="exit" presetSubtype="4" fill="hold" grpId="0" nodeType="withEffect">
                                  <p:stCondLst>
                                    <p:cond delay="300"/>
                                  </p:stCondLst>
                                  <p:childTnLst>
                                    <p:animEffect transition="out" filter="wipe(down)">
                                      <p:cBhvr>
                                        <p:cTn id="89" dur="500"/>
                                        <p:tgtEl>
                                          <p:spTgt spid="129"/>
                                        </p:tgtEl>
                                      </p:cBhvr>
                                    </p:animEffect>
                                    <p:set>
                                      <p:cBhvr>
                                        <p:cTn id="90" dur="1" fill="hold">
                                          <p:stCondLst>
                                            <p:cond delay="499"/>
                                          </p:stCondLst>
                                        </p:cTn>
                                        <p:tgtEl>
                                          <p:spTgt spid="129"/>
                                        </p:tgtEl>
                                        <p:attrNameLst>
                                          <p:attrName>style.visibility</p:attrName>
                                        </p:attrNameLst>
                                      </p:cBhvr>
                                      <p:to>
                                        <p:strVal val="hidden"/>
                                      </p:to>
                                    </p:set>
                                  </p:childTnLst>
                                </p:cTn>
                              </p:par>
                              <p:par>
                                <p:cTn id="91" presetID="22" presetClass="exit" presetSubtype="4" fill="hold" grpId="0" nodeType="withEffect">
                                  <p:stCondLst>
                                    <p:cond delay="500"/>
                                  </p:stCondLst>
                                  <p:childTnLst>
                                    <p:animEffect transition="out" filter="wipe(down)">
                                      <p:cBhvr>
                                        <p:cTn id="92" dur="500"/>
                                        <p:tgtEl>
                                          <p:spTgt spid="130"/>
                                        </p:tgtEl>
                                      </p:cBhvr>
                                    </p:animEffect>
                                    <p:set>
                                      <p:cBhvr>
                                        <p:cTn id="93" dur="1" fill="hold">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0" grpId="1" animBg="1"/>
      <p:bldP spid="129" grpId="0" animBg="1"/>
      <p:bldP spid="129" grpId="1" animBg="1"/>
      <p:bldP spid="128" grpId="0" animBg="1"/>
      <p:bldP spid="128" grpId="1" animBg="1"/>
      <p:bldP spid="218" grpId="0" animBg="1"/>
      <p:bldP spid="218" grpId="1" animBg="1"/>
      <p:bldP spid="219" grpId="0" animBg="1"/>
      <p:bldP spid="219" grpId="1" animBg="1"/>
      <p:bldP spid="153" grpId="0" animBg="1"/>
      <p:bldP spid="153" grpId="1" animBg="1"/>
      <p:bldP spid="153" grpId="2" animBg="1"/>
      <p:bldP spid="140" grpId="0" animBg="1"/>
      <p:bldP spid="140" grpId="1" animBg="1"/>
      <p:bldP spid="140" grpId="2" animBg="1"/>
      <p:bldP spid="141" grpId="0" animBg="1"/>
      <p:bldP spid="141" grpId="1" animBg="1"/>
      <p:bldP spid="141" grpId="2"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12" name="內容版面配置區 2"/>
          <p:cNvSpPr>
            <a:spLocks noGrp="1"/>
          </p:cNvSpPr>
          <p:nvPr>
            <p:ph idx="1"/>
          </p:nvPr>
        </p:nvSpPr>
        <p:spPr>
          <a:xfrm>
            <a:off x="2202078" y="1765697"/>
            <a:ext cx="8058151" cy="2447074"/>
          </a:xfrm>
        </p:spPr>
        <p:txBody>
          <a:bodyPr numCol="1">
            <a:normAutofit/>
          </a:bodyPr>
          <a:lstStyle/>
          <a:p>
            <a:r>
              <a:rPr lang="en-US" altLang="zh-TW" sz="3200" b="1" dirty="0">
                <a:latin typeface="Times New Roman" panose="02020603050405020304" pitchFamily="18" charset="0"/>
                <a:cs typeface="Times New Roman" panose="02020603050405020304" pitchFamily="18" charset="0"/>
              </a:rPr>
              <a:t>Granularity</a:t>
            </a:r>
          </a:p>
          <a:p>
            <a:endParaRPr lang="en-US" altLang="zh-TW" sz="3200" b="1" dirty="0">
              <a:latin typeface="Times New Roman" panose="02020603050405020304" pitchFamily="18" charset="0"/>
              <a:cs typeface="Times New Roman" panose="02020603050405020304" pitchFamily="18" charset="0"/>
            </a:endParaRPr>
          </a:p>
          <a:p>
            <a:r>
              <a:rPr lang="en-US" altLang="zh-TW" sz="3200" b="1" dirty="0">
                <a:latin typeface="Times New Roman" panose="02020603050405020304" pitchFamily="18" charset="0"/>
                <a:cs typeface="Times New Roman" panose="02020603050405020304" pitchFamily="18" charset="0"/>
              </a:rPr>
              <a:t>Fractal</a:t>
            </a:r>
          </a:p>
          <a:p>
            <a:endParaRPr lang="en-US" altLang="zh-TW" sz="3200"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0FB1596-26C5-4B03-BF15-A1B8DAF38E8E}"/>
              </a:ext>
            </a:extLst>
          </p:cNvPr>
          <p:cNvSpPr>
            <a:spLocks noGrp="1"/>
          </p:cNvSpPr>
          <p:nvPr>
            <p:ph type="sldNum" sz="quarter" idx="12"/>
          </p:nvPr>
        </p:nvSpPr>
        <p:spPr/>
        <p:txBody>
          <a:bodyPr/>
          <a:lstStyle/>
          <a:p>
            <a:r>
              <a:rPr lang="en-US" altLang="zh-TW" dirty="0" smtClean="0"/>
              <a:t>88</a:t>
            </a:r>
            <a:endParaRPr lang="zh-TW" altLang="en-US" dirty="0"/>
          </a:p>
        </p:txBody>
      </p:sp>
    </p:spTree>
    <p:extLst>
      <p:ext uri="{BB962C8B-B14F-4D97-AF65-F5344CB8AC3E}">
        <p14:creationId xmlns:p14="http://schemas.microsoft.com/office/powerpoint/2010/main" val="30311654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202657" y="1765699"/>
                <a:ext cx="8058150" cy="4792757"/>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Granularity of a binary image F:</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3200" i="1">
                          <a:latin typeface="Cambria Math" panose="02040503050406030204" pitchFamily="18" charset="0"/>
                        </a:rPr>
                        <m:t>𝐺</m:t>
                      </m:r>
                      <m:d>
                        <m:dPr>
                          <m:ctrlPr>
                            <a:rPr lang="en-US" altLang="zh-TW" sz="3200" i="1">
                              <a:latin typeface="Cambria Math" panose="02040503050406030204" pitchFamily="18" charset="0"/>
                            </a:rPr>
                          </m:ctrlPr>
                        </m:dPr>
                        <m:e>
                          <m:r>
                            <a:rPr lang="en-US" altLang="zh-TW" sz="3200" i="1">
                              <a:latin typeface="Cambria Math" panose="02040503050406030204" pitchFamily="18" charset="0"/>
                            </a:rPr>
                            <m:t>𝑑</m:t>
                          </m:r>
                        </m:e>
                      </m:d>
                      <m:r>
                        <a:rPr lang="en-US" altLang="zh-TW" sz="3200" i="1">
                          <a:latin typeface="Cambria Math" panose="02040503050406030204" pitchFamily="18" charset="0"/>
                        </a:rPr>
                        <m:t>=1−</m:t>
                      </m:r>
                      <m:f>
                        <m:fPr>
                          <m:ctrlPr>
                            <a:rPr lang="en-US" altLang="zh-TW" sz="3200" i="1">
                              <a:latin typeface="Cambria Math" panose="02040503050406030204" pitchFamily="18" charset="0"/>
                            </a:rPr>
                          </m:ctrlPr>
                        </m:fPr>
                        <m:num>
                          <m:r>
                            <a:rPr lang="en-US" altLang="zh-TW" sz="3200" i="1">
                              <a:latin typeface="Cambria Math" panose="02040503050406030204" pitchFamily="18" charset="0"/>
                            </a:rPr>
                            <m:t>#(</m:t>
                          </m:r>
                          <m:r>
                            <a:rPr lang="en-US" altLang="zh-TW" sz="3200" i="1">
                              <a:latin typeface="Cambria Math" panose="02040503050406030204" pitchFamily="18" charset="0"/>
                            </a:rPr>
                            <m:t>𝐹</m:t>
                          </m:r>
                          <m:r>
                            <a:rPr lang="en-US" altLang="zh-TW" sz="3200" i="1">
                              <a:latin typeface="Cambria Math" panose="02040503050406030204" pitchFamily="18" charset="0"/>
                              <a:ea typeface="Cambria Math" panose="02040503050406030204" pitchFamily="18" charset="0"/>
                            </a:rPr>
                            <m:t>∘</m:t>
                          </m:r>
                          <m:sSub>
                            <m:sSubPr>
                              <m:ctrlPr>
                                <a:rPr lang="en-US" altLang="zh-TW" sz="3200" i="1">
                                  <a:latin typeface="Cambria Math" panose="02040503050406030204" pitchFamily="18" charset="0"/>
                                  <a:ea typeface="Cambria Math" panose="02040503050406030204" pitchFamily="18" charset="0"/>
                                </a:rPr>
                              </m:ctrlPr>
                            </m:sSubPr>
                            <m:e>
                              <m:r>
                                <a:rPr lang="en-US" altLang="zh-TW" sz="3200" i="1">
                                  <a:latin typeface="Cambria Math" panose="02040503050406030204" pitchFamily="18" charset="0"/>
                                  <a:ea typeface="Cambria Math" panose="02040503050406030204" pitchFamily="18" charset="0"/>
                                </a:rPr>
                                <m:t>𝐻</m:t>
                              </m:r>
                            </m:e>
                            <m:sub>
                              <m:r>
                                <a:rPr lang="en-US" altLang="zh-TW" sz="3200" i="1">
                                  <a:latin typeface="Cambria Math" panose="02040503050406030204" pitchFamily="18" charset="0"/>
                                  <a:ea typeface="Cambria Math" panose="02040503050406030204" pitchFamily="18" charset="0"/>
                                </a:rPr>
                                <m:t>𝑑</m:t>
                              </m:r>
                            </m:sub>
                          </m:sSub>
                          <m:r>
                            <a:rPr lang="en-US" altLang="zh-TW" sz="3200" i="1">
                              <a:latin typeface="Cambria Math" panose="02040503050406030204" pitchFamily="18" charset="0"/>
                              <a:ea typeface="Cambria Math" panose="02040503050406030204" pitchFamily="18" charset="0"/>
                            </a:rPr>
                            <m:t>)</m:t>
                          </m:r>
                        </m:num>
                        <m:den>
                          <m:r>
                            <a:rPr lang="en-US" altLang="zh-TW" sz="3200" i="1">
                              <a:latin typeface="Cambria Math" panose="02040503050406030204" pitchFamily="18" charset="0"/>
                            </a:rPr>
                            <m:t>#</m:t>
                          </m:r>
                          <m:r>
                            <a:rPr lang="en-US" altLang="zh-TW" sz="3200" i="1">
                              <a:latin typeface="Cambria Math" panose="02040503050406030204" pitchFamily="18" charset="0"/>
                            </a:rPr>
                            <m:t>𝐹</m:t>
                          </m:r>
                        </m:den>
                      </m:f>
                    </m:oMath>
                  </m:oMathPara>
                </a14:m>
                <a:endParaRPr lang="en-US" altLang="zh-TW" sz="3200" dirty="0">
                  <a:latin typeface="Times New Roman" panose="02020603050405020304" pitchFamily="18" charset="0"/>
                  <a:cs typeface="Times New Roman" panose="02020603050405020304" pitchFamily="18" charset="0"/>
                </a:endParaRPr>
              </a:p>
              <a:p>
                <a:pPr marL="457200" lvl="1" indent="0">
                  <a:buNone/>
                </a:pPr>
                <a14:m>
                  <m:oMath xmlns:m="http://schemas.openxmlformats.org/officeDocument/2006/math">
                    <m:r>
                      <a:rPr lang="en-US" altLang="zh-TW" sz="2800" i="1">
                        <a:latin typeface="Cambria Math" panose="02040503050406030204" pitchFamily="18" charset="0"/>
                        <a:ea typeface="Cambria Math" panose="02040503050406030204" pitchFamily="18" charset="0"/>
                      </a:rPr>
                      <m:t>∘</m:t>
                    </m:r>
                  </m:oMath>
                </a14:m>
                <a:r>
                  <a:rPr lang="en-US" altLang="zh-TW" sz="2800" dirty="0">
                    <a:latin typeface="Times New Roman" panose="02020603050405020304" pitchFamily="18" charset="0"/>
                    <a:cs typeface="Times New Roman" panose="02020603050405020304" pitchFamily="18" charset="0"/>
                  </a:rPr>
                  <a:t> : Opening operator</a:t>
                </a:r>
              </a:p>
              <a:p>
                <a:pPr marL="457200" lvl="1" indent="0">
                  <a:buNone/>
                </a:pPr>
                <a14:m>
                  <m:oMath xmlns:m="http://schemas.openxmlformats.org/officeDocument/2006/math">
                    <m:r>
                      <a:rPr lang="en-US" altLang="zh-TW" sz="2800" i="1" dirty="0">
                        <a:latin typeface="Cambria Math" panose="02040503050406030204" pitchFamily="18" charset="0"/>
                      </a:rPr>
                      <m:t>#</m:t>
                    </m:r>
                  </m:oMath>
                </a14:m>
                <a:r>
                  <a:rPr lang="en-US" altLang="zh-TW" sz="2800" dirty="0">
                    <a:latin typeface="Times New Roman" panose="02020603050405020304" pitchFamily="18" charset="0"/>
                    <a:cs typeface="Times New Roman" panose="02020603050405020304" pitchFamily="18" charset="0"/>
                  </a:rPr>
                  <a:t> : number of elements</a:t>
                </a:r>
              </a:p>
              <a:p>
                <a:pPr marL="457200" lvl="1" indent="0">
                  <a:buNone/>
                </a:pPr>
                <a14:m>
                  <m:oMath xmlns:m="http://schemas.openxmlformats.org/officeDocument/2006/math">
                    <m:sSub>
                      <m:sSubPr>
                        <m:ctrlPr>
                          <a:rPr lang="en-US" altLang="zh-TW" sz="2800" i="1" dirty="0">
                            <a:latin typeface="Cambria Math" panose="02040503050406030204" pitchFamily="18" charset="0"/>
                          </a:rPr>
                        </m:ctrlPr>
                      </m:sSubPr>
                      <m:e>
                        <m:r>
                          <a:rPr lang="en-US" altLang="zh-TW" sz="2800" i="1" dirty="0">
                            <a:latin typeface="Cambria Math" panose="02040503050406030204" pitchFamily="18" charset="0"/>
                          </a:rPr>
                          <m:t>𝐻</m:t>
                        </m:r>
                      </m:e>
                      <m:sub>
                        <m:r>
                          <a:rPr lang="en-US" altLang="zh-TW" sz="2800" i="1" dirty="0">
                            <a:latin typeface="Cambria Math" panose="02040503050406030204" pitchFamily="18" charset="0"/>
                          </a:rPr>
                          <m:t>𝑑</m:t>
                        </m:r>
                      </m:sub>
                    </m:sSub>
                  </m:oMath>
                </a14:m>
                <a:r>
                  <a:rPr lang="en-US" altLang="zh-TW" sz="2800" dirty="0">
                    <a:latin typeface="Times New Roman" panose="02020603050405020304" pitchFamily="18" charset="0"/>
                    <a:cs typeface="Times New Roman" panose="02020603050405020304" pitchFamily="18" charset="0"/>
                  </a:rPr>
                  <a:t>: disk structuring element of diameter </a:t>
                </a:r>
                <a14:m>
                  <m:oMath xmlns:m="http://schemas.openxmlformats.org/officeDocument/2006/math">
                    <m:r>
                      <a:rPr lang="en-US" altLang="zh-TW" sz="2800" i="1" dirty="0">
                        <a:latin typeface="Cambria Math" panose="02040503050406030204" pitchFamily="18" charset="0"/>
                      </a:rPr>
                      <m:t>𝑑</m:t>
                    </m:r>
                  </m:oMath>
                </a14:m>
                <a:endParaRPr lang="en-US" altLang="zh-TW" sz="2800" dirty="0">
                  <a:latin typeface="Times New Roman" panose="02020603050405020304" pitchFamily="18" charset="0"/>
                  <a:cs typeface="Times New Roman" panose="02020603050405020304" pitchFamily="18" charset="0"/>
                </a:endParaRPr>
              </a:p>
              <a:p>
                <a:pPr marL="457200" lvl="1" indent="0">
                  <a:buNone/>
                </a:pPr>
                <a:endParaRPr lang="en-US" altLang="zh-TW" sz="2800" dirty="0">
                  <a:latin typeface="Times New Roman" panose="02020603050405020304" pitchFamily="18" charset="0"/>
                  <a:cs typeface="Times New Roman" panose="02020603050405020304" pitchFamily="18" charset="0"/>
                </a:endParaRPr>
              </a:p>
              <a:p>
                <a:pPr marL="457200" lvl="1" indent="0">
                  <a:buNone/>
                </a:pPr>
                <a:endParaRPr lang="en-US" altLang="zh-TW" sz="900" dirty="0">
                  <a:latin typeface="Times New Roman" panose="02020603050405020304" pitchFamily="18" charset="0"/>
                  <a:cs typeface="Times New Roman" panose="02020603050405020304" pitchFamily="18" charset="0"/>
                </a:endParaRPr>
              </a:p>
              <a:p>
                <a14:m>
                  <m:oMath xmlns:m="http://schemas.openxmlformats.org/officeDocument/2006/math">
                    <m:r>
                      <a:rPr lang="en-US" altLang="zh-TW" i="1" dirty="0" smtClean="0">
                        <a:latin typeface="Cambria Math" panose="02040503050406030204" pitchFamily="18" charset="0"/>
                      </a:rPr>
                      <m:t>𝐺</m:t>
                    </m:r>
                    <m:r>
                      <a:rPr lang="en-US" altLang="zh-TW" i="1" dirty="0" smtClean="0">
                        <a:latin typeface="Cambria Math" panose="02040503050406030204" pitchFamily="18" charset="0"/>
                      </a:rPr>
                      <m:t>(</m:t>
                    </m:r>
                    <m:r>
                      <a:rPr lang="en-US" altLang="zh-TW" i="1" dirty="0" smtClean="0">
                        <a:latin typeface="Cambria Math" panose="02040503050406030204" pitchFamily="18" charset="0"/>
                      </a:rPr>
                      <m:t>𝑑</m:t>
                    </m:r>
                    <m:r>
                      <a:rPr lang="en-US" altLang="zh-TW" i="1" dirty="0" smtClean="0">
                        <a:latin typeface="Cambria Math" panose="02040503050406030204" pitchFamily="18" charset="0"/>
                      </a:rPr>
                      <m:t>)</m:t>
                    </m:r>
                  </m:oMath>
                </a14:m>
                <a:r>
                  <a:rPr lang="en-US" altLang="zh-TW" dirty="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measures the proportion of pixel participating in grains of size smaller than </a:t>
                </a:r>
                <a14:m>
                  <m:oMath xmlns:m="http://schemas.openxmlformats.org/officeDocument/2006/math">
                    <m:r>
                      <a:rPr lang="en-US" altLang="zh-TW" sz="3200" i="1" dirty="0">
                        <a:latin typeface="Cambria Math" panose="02040503050406030204" pitchFamily="18" charset="0"/>
                      </a:rPr>
                      <m:t>𝑑</m:t>
                    </m:r>
                  </m:oMath>
                </a14:m>
                <a:endParaRPr lang="en-US" altLang="zh-TW" sz="3200" dirty="0">
                  <a:latin typeface="Times New Roman" panose="02020603050405020304" pitchFamily="18" charset="0"/>
                  <a:cs typeface="Times New Roman" panose="02020603050405020304" pitchFamily="18"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202657" y="1765699"/>
                <a:ext cx="8058150" cy="4792757"/>
              </a:xfrm>
              <a:blipFill>
                <a:blip r:embed="rId3"/>
                <a:stretch>
                  <a:fillRect l="-1740" t="-2799"/>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8073C365-9873-4996-864E-A07A31DC542E}"/>
              </a:ext>
            </a:extLst>
          </p:cNvPr>
          <p:cNvSpPr>
            <a:spLocks noGrp="1"/>
          </p:cNvSpPr>
          <p:nvPr>
            <p:ph type="sldNum" sz="quarter" idx="12"/>
          </p:nvPr>
        </p:nvSpPr>
        <p:spPr/>
        <p:txBody>
          <a:bodyPr/>
          <a:lstStyle/>
          <a:p>
            <a:r>
              <a:rPr lang="en-US" altLang="zh-TW" dirty="0" smtClean="0"/>
              <a:t>89</a:t>
            </a:r>
            <a:endParaRPr lang="zh-TW" altLang="en-US" dirty="0"/>
          </a:p>
        </p:txBody>
      </p:sp>
    </p:spTree>
    <p:extLst>
      <p:ext uri="{BB962C8B-B14F-4D97-AF65-F5344CB8AC3E}">
        <p14:creationId xmlns:p14="http://schemas.microsoft.com/office/powerpoint/2010/main" val="732359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638300" y="1765698"/>
            <a:ext cx="8902700" cy="2272903"/>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Use gray level erosion and dilation to determine the </a:t>
            </a:r>
            <a:r>
              <a:rPr lang="en-US" altLang="zh-TW" sz="3200" b="1" u="sng" dirty="0">
                <a:latin typeface="Times New Roman" panose="02020603050405020304" pitchFamily="18" charset="0"/>
                <a:cs typeface="Times New Roman" panose="02020603050405020304" pitchFamily="18" charset="0"/>
              </a:rPr>
              <a:t>fractal</a:t>
            </a:r>
            <a:r>
              <a:rPr lang="en-US" altLang="zh-TW" sz="3200" dirty="0">
                <a:latin typeface="Times New Roman" panose="02020603050405020304" pitchFamily="18" charset="0"/>
                <a:cs typeface="Times New Roman" panose="02020603050405020304" pitchFamily="18" charset="0"/>
              </a:rPr>
              <a:t> surface of the gray level intensity surface of the texture scene:</a:t>
            </a:r>
            <a:r>
              <a:rPr lang="zh-TW" altLang="en-US" sz="3200" dirty="0">
                <a:latin typeface="Times New Roman" panose="02020603050405020304" pitchFamily="18" charset="0"/>
                <a:cs typeface="Times New Roman" panose="02020603050405020304" pitchFamily="18" charset="0"/>
              </a:rPr>
              <a:t> </a:t>
            </a:r>
            <a:endParaRPr lang="en-US" altLang="zh-TW" sz="3200" dirty="0">
              <a:latin typeface="Times New Roman" panose="02020603050405020304" pitchFamily="18" charset="0"/>
              <a:cs typeface="Times New Roman" panose="02020603050405020304" pitchFamily="18" charset="0"/>
            </a:endParaRPr>
          </a:p>
          <a:p>
            <a:pPr marL="0" indent="0">
              <a:buNone/>
            </a:pPr>
            <a:r>
              <a:rPr lang="en-US" altLang="zh-TW" sz="3200" b="1" dirty="0">
                <a:latin typeface="Times New Roman" panose="02020603050405020304" pitchFamily="18" charset="0"/>
                <a:cs typeface="Times New Roman" panose="02020603050405020304" pitchFamily="18" charset="0"/>
              </a:rPr>
              <a:t> </a:t>
            </a:r>
          </a:p>
        </p:txBody>
      </p:sp>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344" y="3638747"/>
            <a:ext cx="5602457" cy="2895992"/>
          </a:xfrm>
          <a:prstGeom prst="rect">
            <a:avLst/>
          </a:prstGeom>
        </p:spPr>
      </p:pic>
      <p:sp>
        <p:nvSpPr>
          <p:cNvPr id="2" name="投影片編號版面配置區 1">
            <a:extLst>
              <a:ext uri="{FF2B5EF4-FFF2-40B4-BE49-F238E27FC236}">
                <a16:creationId xmlns:a16="http://schemas.microsoft.com/office/drawing/2014/main" id="{68C9886E-147B-4B0C-ADEC-6C38F6D9779A}"/>
              </a:ext>
            </a:extLst>
          </p:cNvPr>
          <p:cNvSpPr>
            <a:spLocks noGrp="1"/>
          </p:cNvSpPr>
          <p:nvPr>
            <p:ph type="sldNum" sz="quarter" idx="12"/>
          </p:nvPr>
        </p:nvSpPr>
        <p:spPr/>
        <p:txBody>
          <a:bodyPr/>
          <a:lstStyle/>
          <a:p>
            <a:r>
              <a:rPr lang="en-US" altLang="zh-TW" dirty="0" smtClean="0"/>
              <a:t>90</a:t>
            </a:r>
            <a:endParaRPr lang="zh-TW" altLang="en-US" dirty="0"/>
          </a:p>
        </p:txBody>
      </p:sp>
      <p:grpSp>
        <p:nvGrpSpPr>
          <p:cNvPr id="9" name="群組 8">
            <a:extLst>
              <a:ext uri="{FF2B5EF4-FFF2-40B4-BE49-F238E27FC236}">
                <a16:creationId xmlns:a16="http://schemas.microsoft.com/office/drawing/2014/main" id="{BEE96B8B-6799-4BE1-9DE6-E9FFB8DA5086}"/>
              </a:ext>
            </a:extLst>
          </p:cNvPr>
          <p:cNvGrpSpPr/>
          <p:nvPr/>
        </p:nvGrpSpPr>
        <p:grpSpPr>
          <a:xfrm>
            <a:off x="1833564" y="2705101"/>
            <a:ext cx="2700337" cy="1163055"/>
            <a:chOff x="3295754" y="2263124"/>
            <a:chExt cx="2700337" cy="6458259"/>
          </a:xfrm>
        </p:grpSpPr>
        <p:sp>
          <p:nvSpPr>
            <p:cNvPr id="10" name="文字方塊 9">
              <a:extLst>
                <a:ext uri="{FF2B5EF4-FFF2-40B4-BE49-F238E27FC236}">
                  <a16:creationId xmlns:a16="http://schemas.microsoft.com/office/drawing/2014/main" id="{06DAC545-FD8F-41B4-91C9-711564BACFAC}"/>
                </a:ext>
              </a:extLst>
            </p:cNvPr>
            <p:cNvSpPr txBox="1"/>
            <p:nvPr/>
          </p:nvSpPr>
          <p:spPr>
            <a:xfrm>
              <a:off x="3295754" y="5132410"/>
              <a:ext cx="2700337" cy="3588973"/>
            </a:xfrm>
            <a:prstGeom prst="rect">
              <a:avLst/>
            </a:prstGeom>
            <a:noFill/>
            <a:ln>
              <a:solidFill>
                <a:schemeClr val="tx1"/>
              </a:solidFill>
            </a:ln>
          </p:spPr>
          <p:txBody>
            <a:bodyPr wrap="square" rtlCol="0">
              <a:spAutoFit/>
            </a:bodyPr>
            <a:lstStyle/>
            <a:p>
              <a:r>
                <a:rPr lang="en-US" altLang="zh-TW" b="1" dirty="0"/>
                <a:t>recursive and self-similar</a:t>
              </a:r>
            </a:p>
            <a:p>
              <a:endParaRPr lang="zh-TW" altLang="en-US" dirty="0">
                <a:latin typeface="標楷體" panose="03000509000000000000" pitchFamily="65" charset="-120"/>
                <a:ea typeface="標楷體" panose="03000509000000000000" pitchFamily="65" charset="-120"/>
              </a:endParaRPr>
            </a:p>
          </p:txBody>
        </p:sp>
        <p:cxnSp>
          <p:nvCxnSpPr>
            <p:cNvPr id="11" name="直線單箭頭接點 10">
              <a:extLst>
                <a:ext uri="{FF2B5EF4-FFF2-40B4-BE49-F238E27FC236}">
                  <a16:creationId xmlns:a16="http://schemas.microsoft.com/office/drawing/2014/main" id="{188339C2-0347-444B-A216-CCF62337FDE0}"/>
                </a:ext>
              </a:extLst>
            </p:cNvPr>
            <p:cNvCxnSpPr>
              <a:cxnSpLocks/>
              <a:stCxn id="10" idx="0"/>
            </p:cNvCxnSpPr>
            <p:nvPr/>
          </p:nvCxnSpPr>
          <p:spPr>
            <a:xfrm flipV="1">
              <a:off x="4645923" y="2263124"/>
              <a:ext cx="0" cy="28692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24409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662" y="4227813"/>
            <a:ext cx="1762125" cy="152400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622" y="3625260"/>
            <a:ext cx="5162550" cy="2809875"/>
          </a:xfrm>
          <a:prstGeom prst="rect">
            <a:avLst/>
          </a:prstGeom>
        </p:spPr>
      </p:pic>
      <p:sp>
        <p:nvSpPr>
          <p:cNvPr id="12" name="內容版面配置區 2"/>
          <p:cNvSpPr>
            <a:spLocks noGrp="1"/>
          </p:cNvSpPr>
          <p:nvPr>
            <p:ph idx="1"/>
          </p:nvPr>
        </p:nvSpPr>
        <p:spPr>
          <a:xfrm>
            <a:off x="2202078" y="1765697"/>
            <a:ext cx="8058150" cy="1691878"/>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A fractal is a natural phenomenon or a mathematical set that exhibits a repeating pattern that displays at every scale.</a:t>
            </a:r>
          </a:p>
        </p:txBody>
      </p:sp>
      <p:sp>
        <p:nvSpPr>
          <p:cNvPr id="2" name="投影片編號版面配置區 1">
            <a:extLst>
              <a:ext uri="{FF2B5EF4-FFF2-40B4-BE49-F238E27FC236}">
                <a16:creationId xmlns:a16="http://schemas.microsoft.com/office/drawing/2014/main" id="{60FB1596-26C5-4B03-BF15-A1B8DAF38E8E}"/>
              </a:ext>
            </a:extLst>
          </p:cNvPr>
          <p:cNvSpPr>
            <a:spLocks noGrp="1"/>
          </p:cNvSpPr>
          <p:nvPr>
            <p:ph type="sldNum" sz="quarter" idx="12"/>
          </p:nvPr>
        </p:nvSpPr>
        <p:spPr/>
        <p:txBody>
          <a:bodyPr/>
          <a:lstStyle/>
          <a:p>
            <a:r>
              <a:rPr lang="en-US" altLang="zh-TW" dirty="0" smtClean="0"/>
              <a:t>91</a:t>
            </a:r>
            <a:endParaRPr lang="zh-TW" altLang="en-US" dirty="0"/>
          </a:p>
        </p:txBody>
      </p:sp>
    </p:spTree>
    <p:extLst>
      <p:ext uri="{BB962C8B-B14F-4D97-AF65-F5344CB8AC3E}">
        <p14:creationId xmlns:p14="http://schemas.microsoft.com/office/powerpoint/2010/main" val="27565490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4FBBAAE-7C8F-42DA-B282-A3C5993F51AC}"/>
              </a:ext>
            </a:extLst>
          </p:cNvPr>
          <p:cNvSpPr>
            <a:spLocks noGrp="1"/>
          </p:cNvSpPr>
          <p:nvPr>
            <p:ph type="sldNum" sz="quarter" idx="12"/>
          </p:nvPr>
        </p:nvSpPr>
        <p:spPr/>
        <p:txBody>
          <a:bodyPr/>
          <a:lstStyle/>
          <a:p>
            <a:r>
              <a:rPr lang="en-US" altLang="zh-TW" dirty="0" smtClean="0"/>
              <a:t>92</a:t>
            </a:r>
            <a:endParaRPr lang="zh-TW" altLang="en-US" dirty="0"/>
          </a:p>
        </p:txBody>
      </p:sp>
      <p:pic>
        <p:nvPicPr>
          <p:cNvPr id="5" name="Picture 4" descr="6">
            <a:extLst>
              <a:ext uri="{FF2B5EF4-FFF2-40B4-BE49-F238E27FC236}">
                <a16:creationId xmlns:a16="http://schemas.microsoft.com/office/drawing/2014/main" id="{F0D39EC7-AB73-4D63-B4A7-EEE23775E2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975" y="224472"/>
            <a:ext cx="4747098" cy="649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68142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2202078" y="1765698"/>
                <a:ext cx="8058150" cy="4993449"/>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Scale-</a:t>
                </a:r>
                <a14:m>
                  <m:oMath xmlns:m="http://schemas.openxmlformats.org/officeDocument/2006/math">
                    <m:r>
                      <a:rPr lang="en-US" altLang="zh-TW" sz="3200" i="1" dirty="0">
                        <a:latin typeface="Cambria Math" panose="02040503050406030204" pitchFamily="18" charset="0"/>
                      </a:rPr>
                      <m:t>𝑘</m:t>
                    </m:r>
                  </m:oMath>
                </a14:m>
                <a:r>
                  <a:rPr lang="en-US" altLang="zh-TW" sz="3200" dirty="0">
                    <a:latin typeface="Times New Roman" panose="02020603050405020304" pitchFamily="18" charset="0"/>
                    <a:cs typeface="Times New Roman" panose="02020603050405020304" pitchFamily="18" charset="0"/>
                  </a:rPr>
                  <a:t> volume of the blanket around a gray level intensity surface </a:t>
                </a:r>
                <a14:m>
                  <m:oMath xmlns:m="http://schemas.openxmlformats.org/officeDocument/2006/math">
                    <m:r>
                      <a:rPr lang="en-US" altLang="zh-TW" sz="3200" i="1" dirty="0">
                        <a:latin typeface="Cambria Math" panose="02040503050406030204" pitchFamily="18" charset="0"/>
                      </a:rPr>
                      <m:t>𝐼</m:t>
                    </m:r>
                  </m:oMath>
                </a14:m>
                <a:r>
                  <a:rPr lang="en-US" altLang="zh-TW" sz="3200" dirty="0">
                    <a:latin typeface="Times New Roman" panose="02020603050405020304" pitchFamily="18" charset="0"/>
                    <a:cs typeface="Times New Roman" panose="02020603050405020304" pitchFamily="18" charset="0"/>
                  </a:rPr>
                  <a:t>:</a:t>
                </a:r>
                <a:endParaRPr lang="en-US" altLang="zh-TW" sz="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m:t>
                          </m:r>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r>
                            <a:rPr lang="en-US" altLang="zh-TW" sz="2400" i="1">
                              <a:latin typeface="Cambria Math" panose="02040503050406030204" pitchFamily="18" charset="0"/>
                            </a:rPr>
                            <m:t>)</m:t>
                          </m:r>
                        </m:sub>
                        <m:sup/>
                        <m:e>
                          <m:d>
                            <m:dPr>
                              <m:ctrlPr>
                                <a:rPr lang="en-US" altLang="zh-TW" sz="2400" i="1">
                                  <a:latin typeface="Cambria Math" panose="02040503050406030204" pitchFamily="18" charset="0"/>
                                </a:rPr>
                              </m:ctrlPr>
                            </m:dPr>
                            <m:e>
                              <m:r>
                                <a:rPr lang="en-US" altLang="zh-TW" sz="2400" i="1">
                                  <a:latin typeface="Cambria Math" panose="02040503050406030204" pitchFamily="18" charset="0"/>
                                </a:rPr>
                                <m:t>𝐼</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r>
                                    <a:rPr lang="en-US" altLang="zh-TW" sz="2400" i="1">
                                      <a:latin typeface="Cambria Math" panose="02040503050406030204" pitchFamily="18" charset="0"/>
                                    </a:rPr>
                                    <m:t>𝑘</m:t>
                                  </m:r>
                                </m:sub>
                              </m:sSub>
                              <m:r>
                                <a:rPr lang="en-US" altLang="zh-TW" sz="2400" i="1">
                                  <a:latin typeface="Cambria Math" panose="02040503050406030204" pitchFamily="18" charset="0"/>
                                </a:rPr>
                                <m:t>𝐻</m:t>
                              </m:r>
                            </m:e>
                          </m:d>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r>
                            <a:rPr lang="en-US" altLang="zh-TW" sz="2400" i="1">
                              <a:latin typeface="Cambria Math" panose="02040503050406030204" pitchFamily="18" charset="0"/>
                            </a:rPr>
                            <m:t>−</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𝐼</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ea typeface="Cambria Math" panose="02040503050406030204" pitchFamily="18" charset="0"/>
                                    </a:rPr>
                                    <m:t>⊖</m:t>
                                  </m:r>
                                </m:e>
                                <m:sub>
                                  <m:r>
                                    <a:rPr lang="en-US" altLang="zh-TW" sz="2400" i="1">
                                      <a:latin typeface="Cambria Math" panose="02040503050406030204" pitchFamily="18" charset="0"/>
                                    </a:rPr>
                                    <m:t>𝑘</m:t>
                                  </m:r>
                                </m:sub>
                              </m:sSub>
                              <m:r>
                                <a:rPr lang="en-US" altLang="zh-TW" sz="2400" i="1">
                                  <a:latin typeface="Cambria Math" panose="02040503050406030204" pitchFamily="18" charset="0"/>
                                </a:rPr>
                                <m:t>𝐻</m:t>
                              </m:r>
                            </m:e>
                          </m:d>
                          <m:d>
                            <m:dPr>
                              <m:ctrlPr>
                                <a:rPr lang="en-US" altLang="zh-TW" sz="2400" i="1">
                                  <a:latin typeface="Cambria Math" panose="02040503050406030204" pitchFamily="18" charset="0"/>
                                </a:rPr>
                              </m:ctrlPr>
                            </m:dPr>
                            <m:e>
                              <m:r>
                                <a:rPr lang="en-US" altLang="zh-TW" sz="2400" i="1">
                                  <a:latin typeface="Cambria Math" panose="02040503050406030204" pitchFamily="18" charset="0"/>
                                </a:rPr>
                                <m:t>𝑟</m:t>
                              </m:r>
                              <m:r>
                                <a:rPr lang="en-US" altLang="zh-TW" sz="2400" i="1">
                                  <a:latin typeface="Cambria Math" panose="02040503050406030204" pitchFamily="18" charset="0"/>
                                </a:rPr>
                                <m:t>,</m:t>
                              </m:r>
                              <m:r>
                                <a:rPr lang="en-US" altLang="zh-TW" sz="2400" i="1">
                                  <a:latin typeface="Cambria Math" panose="02040503050406030204" pitchFamily="18" charset="0"/>
                                </a:rPr>
                                <m:t>𝑐</m:t>
                              </m:r>
                            </m:e>
                          </m:d>
                        </m:e>
                      </m:nary>
                    </m:oMath>
                  </m:oMathPara>
                </a14:m>
                <a:endParaRPr lang="en-US" altLang="zh-TW" sz="2400" dirty="0">
                  <a:latin typeface="Times New Roman" panose="02020603050405020304" pitchFamily="18" charset="0"/>
                  <a:cs typeface="Times New Roman" panose="02020603050405020304" pitchFamily="18" charset="0"/>
                </a:endParaRPr>
              </a:p>
              <a:p>
                <a:pPr marL="0" indent="0" algn="ctr">
                  <a:buNone/>
                </a:pP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m:t>
                        </m:r>
                      </m:e>
                      <m:sub>
                        <m:r>
                          <a:rPr lang="en-US" altLang="zh-TW" sz="2000" i="1">
                            <a:latin typeface="Cambria Math" panose="02040503050406030204" pitchFamily="18" charset="0"/>
                          </a:rPr>
                          <m:t>𝑘</m:t>
                        </m:r>
                      </m:sub>
                    </m:sSub>
                  </m:oMath>
                </a14:m>
                <a:r>
                  <a:rPr lang="en-US" altLang="zh-TW" sz="2000" dirty="0">
                    <a:latin typeface="Times New Roman" panose="02020603050405020304" pitchFamily="18" charset="0"/>
                    <a:cs typeface="Times New Roman" panose="02020603050405020304" pitchFamily="18" charset="0"/>
                  </a:rPr>
                  <a:t>: </a:t>
                </a:r>
                <a:r>
                  <a:rPr lang="en-US" altLang="zh-TW" sz="2000" i="1" dirty="0">
                    <a:latin typeface="Times New Roman" panose="02020603050405020304" pitchFamily="18" charset="0"/>
                    <a:cs typeface="Times New Roman" panose="02020603050405020304" pitchFamily="18" charset="0"/>
                  </a:rPr>
                  <a:t>k</a:t>
                </a:r>
                <a:r>
                  <a:rPr lang="en-US" altLang="zh-TW" sz="2000" dirty="0">
                    <a:latin typeface="Times New Roman" panose="02020603050405020304" pitchFamily="18" charset="0"/>
                    <a:cs typeface="Times New Roman" panose="02020603050405020304" pitchFamily="18" charset="0"/>
                  </a:rPr>
                  <a:t>-fold dilation</a:t>
                </a:r>
              </a:p>
              <a:p>
                <a:pPr marL="0" indent="0" algn="ctr">
                  <a:buNone/>
                </a:pP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ea typeface="Cambria Math" panose="02040503050406030204" pitchFamily="18" charset="0"/>
                          </a:rPr>
                          <m:t>⊖</m:t>
                        </m:r>
                      </m:e>
                      <m:sub>
                        <m:r>
                          <a:rPr lang="en-US" altLang="zh-TW" sz="2000" i="1">
                            <a:latin typeface="Cambria Math" panose="02040503050406030204" pitchFamily="18" charset="0"/>
                          </a:rPr>
                          <m:t>𝑘</m:t>
                        </m:r>
                      </m:sub>
                    </m:sSub>
                  </m:oMath>
                </a14:m>
                <a:r>
                  <a:rPr lang="en-US" altLang="zh-TW" sz="2000" dirty="0">
                    <a:latin typeface="Times New Roman" panose="02020603050405020304" pitchFamily="18" charset="0"/>
                    <a:cs typeface="Times New Roman" panose="02020603050405020304" pitchFamily="18" charset="0"/>
                  </a:rPr>
                  <a:t>: </a:t>
                </a:r>
                <a:r>
                  <a:rPr lang="en-US" altLang="zh-TW" sz="2000" i="1" dirty="0">
                    <a:latin typeface="Times New Roman" panose="02020603050405020304" pitchFamily="18" charset="0"/>
                    <a:cs typeface="Times New Roman" panose="02020603050405020304" pitchFamily="18" charset="0"/>
                  </a:rPr>
                  <a:t>k</a:t>
                </a:r>
                <a:r>
                  <a:rPr lang="en-US" altLang="zh-TW" sz="2000" dirty="0">
                    <a:latin typeface="Times New Roman" panose="02020603050405020304" pitchFamily="18" charset="0"/>
                    <a:cs typeface="Times New Roman" panose="02020603050405020304" pitchFamily="18" charset="0"/>
                  </a:rPr>
                  <a:t>-fold erosion</a:t>
                </a:r>
              </a:p>
              <a:p>
                <a:r>
                  <a:rPr lang="en-US" altLang="zh-TW" sz="3200" dirty="0">
                    <a:latin typeface="Times New Roman" panose="02020603050405020304" pitchFamily="18" charset="0"/>
                    <a:cs typeface="Times New Roman" panose="02020603050405020304" pitchFamily="18" charset="0"/>
                  </a:rPr>
                  <a:t>The fractal surface area </a:t>
                </a:r>
                <a:r>
                  <a:rPr lang="en-US" altLang="zh-TW" sz="3200" i="1" dirty="0">
                    <a:latin typeface="Times New Roman" panose="02020603050405020304" pitchFamily="18" charset="0"/>
                    <a:cs typeface="Times New Roman" panose="02020603050405020304" pitchFamily="18" charset="0"/>
                  </a:rPr>
                  <a:t>A</a:t>
                </a:r>
                <a:r>
                  <a:rPr lang="en-US" altLang="zh-TW" sz="3200" dirty="0">
                    <a:latin typeface="Times New Roman" panose="02020603050405020304" pitchFamily="18" charset="0"/>
                    <a:cs typeface="Times New Roman" panose="02020603050405020304" pitchFamily="18" charset="0"/>
                  </a:rPr>
                  <a:t> at scale </a:t>
                </a:r>
                <a:r>
                  <a:rPr lang="en-US" altLang="zh-TW" sz="3200" i="1" dirty="0">
                    <a:latin typeface="Times New Roman" panose="02020603050405020304" pitchFamily="18" charset="0"/>
                    <a:cs typeface="Times New Roman" panose="02020603050405020304" pitchFamily="18" charset="0"/>
                  </a:rPr>
                  <a:t>k</a:t>
                </a:r>
                <a:r>
                  <a:rPr lang="en-US" altLang="zh-TW" sz="3200" dirty="0">
                    <a:latin typeface="Times New Roman" panose="02020603050405020304" pitchFamily="18" charset="0"/>
                    <a:cs typeface="Times New Roman" panose="02020603050405020304" pitchFamily="18" charset="0"/>
                  </a:rPr>
                  <a:t> is defined by:</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𝐴</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𝑉</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r>
                            <a:rPr lang="en-US" altLang="zh-TW" sz="2400" i="1">
                              <a:latin typeface="Cambria Math" panose="02040503050406030204" pitchFamily="18" charset="0"/>
                            </a:rPr>
                            <m:t>𝑉</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oMath>
                  </m:oMathPara>
                </a14:m>
                <a:endParaRPr lang="en-US" altLang="zh-TW" sz="2400" dirty="0">
                  <a:latin typeface="Times New Roman" panose="02020603050405020304" pitchFamily="18" charset="0"/>
                  <a:cs typeface="Times New Roman" panose="02020603050405020304" pitchFamily="18" charset="0"/>
                </a:endParaRPr>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2202078" y="1765698"/>
                <a:ext cx="8058150" cy="4993449"/>
              </a:xfrm>
              <a:blipFill>
                <a:blip r:embed="rId3"/>
                <a:stretch>
                  <a:fillRect l="-1740" t="-2686" r="-983"/>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FFC3EDB-D720-4C19-BA0B-0ED47871B87A}"/>
              </a:ext>
            </a:extLst>
          </p:cNvPr>
          <p:cNvSpPr>
            <a:spLocks noGrp="1"/>
          </p:cNvSpPr>
          <p:nvPr>
            <p:ph type="sldNum" sz="quarter" idx="12"/>
          </p:nvPr>
        </p:nvSpPr>
        <p:spPr/>
        <p:txBody>
          <a:bodyPr/>
          <a:lstStyle/>
          <a:p>
            <a:r>
              <a:rPr lang="en-US" altLang="zh-TW" dirty="0" smtClean="0"/>
              <a:t>93</a:t>
            </a:r>
            <a:endParaRPr lang="zh-TW" altLang="en-US" dirty="0"/>
          </a:p>
        </p:txBody>
      </p:sp>
    </p:spTree>
    <p:extLst>
      <p:ext uri="{BB962C8B-B14F-4D97-AF65-F5344CB8AC3E}">
        <p14:creationId xmlns:p14="http://schemas.microsoft.com/office/powerpoint/2010/main" val="27973352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內容版面配置區 2"/>
              <p:cNvSpPr>
                <a:spLocks noGrp="1"/>
              </p:cNvSpPr>
              <p:nvPr>
                <p:ph idx="1"/>
              </p:nvPr>
            </p:nvSpPr>
            <p:spPr>
              <a:xfrm>
                <a:off x="2202078" y="1765698"/>
                <a:ext cx="8058150" cy="4797028"/>
              </a:xfrm>
            </p:spPr>
            <p:txBody>
              <a:bodyPr numCol="1">
                <a:normAutofit/>
              </a:bodyPr>
              <a:lstStyle/>
              <a:p>
                <a:r>
                  <a:rPr lang="en-US" altLang="zh-TW" sz="3200" dirty="0">
                    <a:latin typeface="Times New Roman" panose="02020603050405020304" pitchFamily="18" charset="0"/>
                    <a:cs typeface="Times New Roman" panose="02020603050405020304" pitchFamily="18" charset="0"/>
                  </a:rPr>
                  <a:t>The fractal signature </a:t>
                </a:r>
                <a:r>
                  <a:rPr lang="en-US" altLang="zh-TW" sz="3200" i="1" dirty="0">
                    <a:latin typeface="Times New Roman" panose="02020603050405020304" pitchFamily="18" charset="0"/>
                    <a:cs typeface="Times New Roman" panose="02020603050405020304" pitchFamily="18" charset="0"/>
                  </a:rPr>
                  <a:t>S</a:t>
                </a:r>
                <a:r>
                  <a:rPr lang="en-US" altLang="zh-TW" sz="3200" dirty="0">
                    <a:latin typeface="Times New Roman" panose="02020603050405020304" pitchFamily="18" charset="0"/>
                    <a:cs typeface="Times New Roman" panose="02020603050405020304" pitchFamily="18" charset="0"/>
                  </a:rPr>
                  <a:t> at scale </a:t>
                </a:r>
                <a:r>
                  <a:rPr lang="en-US" altLang="zh-TW" sz="3200" i="1" dirty="0">
                    <a:latin typeface="Times New Roman" panose="02020603050405020304" pitchFamily="18" charset="0"/>
                    <a:cs typeface="Times New Roman" panose="02020603050405020304" pitchFamily="18" charset="0"/>
                  </a:rPr>
                  <a:t>k</a:t>
                </a:r>
                <a:r>
                  <a:rPr lang="en-US" altLang="zh-TW" sz="3200" dirty="0">
                    <a:latin typeface="Times New Roman" panose="02020603050405020304" pitchFamily="18" charset="0"/>
                    <a:cs typeface="Times New Roman" panose="02020603050405020304" pitchFamily="18" charset="0"/>
                  </a:rPr>
                  <a:t> is defined by:</a:t>
                </a:r>
                <a:endParaRPr lang="en-US" altLang="zh-TW" sz="900" dirty="0">
                  <a:latin typeface="Times New Roman" panose="02020603050405020304" pitchFamily="18" charset="0"/>
                  <a:cs typeface="Times New Roman" panose="02020603050405020304" pitchFamily="18" charset="0"/>
                </a:endParaRPr>
              </a:p>
              <a:p>
                <a:pPr marL="0" indent="0">
                  <a:buNone/>
                </a:pPr>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𝑆</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𝑑</m:t>
                          </m:r>
                        </m:num>
                        <m:den>
                          <m:r>
                            <a:rPr lang="en-US" altLang="zh-TW" sz="2400" i="1">
                              <a:latin typeface="Cambria Math" panose="02040503050406030204" pitchFamily="18" charset="0"/>
                            </a:rPr>
                            <m:t>𝑑</m:t>
                          </m:r>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r>
                                <a:rPr lang="en-US" altLang="zh-TW" sz="2400" i="1">
                                  <a:latin typeface="Cambria Math" panose="02040503050406030204" pitchFamily="18" charset="0"/>
                                </a:rPr>
                                <m:t>𝑘</m:t>
                              </m:r>
                            </m:e>
                          </m:func>
                        </m:den>
                      </m:f>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r>
                            <a:rPr lang="en-US" altLang="zh-TW" sz="2400" i="1">
                              <a:latin typeface="Cambria Math" panose="02040503050406030204" pitchFamily="18" charset="0"/>
                            </a:rPr>
                            <m:t>𝐴</m:t>
                          </m:r>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𝑘𝐴</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m:t>
                              </m:r>
                            </m:num>
                            <m:den>
                              <m:r>
                                <a:rPr lang="en-US" altLang="zh-TW" sz="2400" i="1">
                                  <a:latin typeface="Cambria Math" panose="02040503050406030204" pitchFamily="18" charset="0"/>
                                </a:rPr>
                                <m:t>𝐴</m:t>
                              </m:r>
                              <m:r>
                                <a:rPr lang="en-US" altLang="zh-TW" sz="2400" i="1">
                                  <a:latin typeface="Cambria Math" panose="02040503050406030204" pitchFamily="18" charset="0"/>
                                </a:rPr>
                                <m:t>(</m:t>
                              </m:r>
                              <m:r>
                                <a:rPr lang="en-US" altLang="zh-TW" sz="2400" i="1">
                                  <a:latin typeface="Cambria Math" panose="02040503050406030204" pitchFamily="18" charset="0"/>
                                </a:rPr>
                                <m:t>𝑘</m:t>
                              </m:r>
                              <m:r>
                                <a:rPr lang="en-US" altLang="zh-TW" sz="2400" i="1">
                                  <a:latin typeface="Cambria Math" panose="02040503050406030204" pitchFamily="18" charset="0"/>
                                </a:rPr>
                                <m:t>)</m:t>
                              </m:r>
                            </m:den>
                          </m:f>
                        </m:e>
                      </m:func>
                    </m:oMath>
                  </m:oMathPara>
                </a14:m>
                <a:endParaRPr lang="en-US" altLang="zh-TW" sz="2400" i="1" dirty="0">
                  <a:latin typeface="Times New Roman" panose="02020603050405020304" pitchFamily="18" charset="0"/>
                  <a:cs typeface="Times New Roman" panose="02020603050405020304" pitchFamily="18" charset="0"/>
                </a:endParaRPr>
              </a:p>
              <a:p>
                <a:pPr marL="0" indent="0">
                  <a:buNone/>
                </a:pPr>
                <a:endParaRPr lang="en-US" altLang="zh-TW" sz="800" i="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Compare the similarity between textures by weighted distance </a:t>
                </a:r>
                <a:r>
                  <a:rPr lang="en-US" altLang="zh-TW" sz="3200" i="1" dirty="0">
                    <a:latin typeface="Times New Roman" panose="02020603050405020304" pitchFamily="18" charset="0"/>
                    <a:cs typeface="Times New Roman" panose="02020603050405020304" pitchFamily="18" charset="0"/>
                  </a:rPr>
                  <a:t>D</a:t>
                </a:r>
                <a:r>
                  <a:rPr lang="en-US" altLang="zh-TW" sz="3200" dirty="0">
                    <a:latin typeface="Times New Roman" panose="02020603050405020304" pitchFamily="18" charset="0"/>
                    <a:cs typeface="Times New Roman" panose="02020603050405020304" pitchFamily="18" charset="0"/>
                  </a:rPr>
                  <a:t> between their fractal signature:</a:t>
                </a:r>
              </a:p>
              <a:p>
                <a:endParaRPr lang="en-US" altLang="zh-TW" sz="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sz="2400" i="1">
                          <a:latin typeface="Cambria Math" panose="02040503050406030204" pitchFamily="18" charset="0"/>
                        </a:rPr>
                        <m:t>𝐷</m:t>
                      </m:r>
                      <m:r>
                        <a:rPr lang="en-US" altLang="zh-TW" sz="2400" i="1">
                          <a:latin typeface="Cambria Math" panose="02040503050406030204" pitchFamily="18" charset="0"/>
                        </a:rPr>
                        <m:t>=</m:t>
                      </m:r>
                      <m:nary>
                        <m:naryPr>
                          <m:chr m:val="∑"/>
                          <m:supHide m:val="on"/>
                          <m:ctrlPr>
                            <a:rPr lang="en-US" altLang="zh-TW" sz="2400" i="1">
                              <a:latin typeface="Cambria Math" panose="02040503050406030204" pitchFamily="18" charset="0"/>
                            </a:rPr>
                          </m:ctrlPr>
                        </m:naryPr>
                        <m:sub>
                          <m:r>
                            <m:rPr>
                              <m:brk m:alnAt="7"/>
                            </m:rPr>
                            <a:rPr lang="en-US" altLang="zh-TW" sz="2400" i="1">
                              <a:latin typeface="Cambria Math" panose="02040503050406030204" pitchFamily="18" charset="0"/>
                            </a:rPr>
                            <m:t>𝑘</m:t>
                          </m:r>
                        </m:sub>
                        <m:sup/>
                        <m:e>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𝑆</m:t>
                                  </m:r>
                                </m:e>
                                <m:sub>
                                  <m:r>
                                    <a:rPr lang="en-US" altLang="zh-TW" sz="2400" i="1">
                                      <a:latin typeface="Cambria Math" panose="02040503050406030204" pitchFamily="18" charset="0"/>
                                    </a:rPr>
                                    <m:t>1</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𝑆</m:t>
                                  </m:r>
                                </m:e>
                                <m:sub>
                                  <m:r>
                                    <a:rPr lang="en-US" altLang="zh-TW" sz="2400" i="1">
                                      <a:latin typeface="Cambria Math" panose="02040503050406030204" pitchFamily="18" charset="0"/>
                                    </a:rPr>
                                    <m:t>2</m:t>
                                  </m:r>
                                </m:sub>
                              </m:sSub>
                              <m:d>
                                <m:dPr>
                                  <m:ctrlPr>
                                    <a:rPr lang="en-US" altLang="zh-TW" sz="2400" i="1">
                                      <a:latin typeface="Cambria Math" panose="02040503050406030204" pitchFamily="18" charset="0"/>
                                    </a:rPr>
                                  </m:ctrlPr>
                                </m:dPr>
                                <m:e>
                                  <m:r>
                                    <a:rPr lang="en-US" altLang="zh-TW" sz="2400" i="1">
                                      <a:latin typeface="Cambria Math" panose="02040503050406030204" pitchFamily="18" charset="0"/>
                                    </a:rPr>
                                    <m:t>𝑘</m:t>
                                  </m:r>
                                </m:e>
                              </m:d>
                              <m:r>
                                <a:rPr lang="en-US" altLang="zh-TW" sz="2400" i="1">
                                  <a:latin typeface="Cambria Math" panose="02040503050406030204" pitchFamily="18" charset="0"/>
                                </a:rPr>
                                <m:t>]</m:t>
                              </m:r>
                            </m:e>
                            <m:sup>
                              <m:r>
                                <a:rPr lang="en-US" altLang="zh-TW" sz="2400" i="1">
                                  <a:latin typeface="Cambria Math" panose="02040503050406030204" pitchFamily="18" charset="0"/>
                                </a:rPr>
                                <m:t>2</m:t>
                              </m:r>
                            </m:sup>
                          </m:sSup>
                          <m:func>
                            <m:funcPr>
                              <m:ctrlPr>
                                <a:rPr lang="en-US" altLang="zh-TW" sz="2400" i="1">
                                  <a:latin typeface="Cambria Math" panose="02040503050406030204" pitchFamily="18" charset="0"/>
                                </a:rPr>
                              </m:ctrlPr>
                            </m:funcPr>
                            <m:fName>
                              <m:r>
                                <m:rPr>
                                  <m:sty m:val="p"/>
                                </m:rPr>
                                <a:rPr lang="en-US" altLang="zh-TW" sz="2400">
                                  <a:latin typeface="Cambria Math" panose="02040503050406030204" pitchFamily="18" charset="0"/>
                                </a:rPr>
                                <m:t>log</m:t>
                              </m:r>
                            </m:fName>
                            <m:e>
                              <m:d>
                                <m:dPr>
                                  <m:ctrlPr>
                                    <a:rPr lang="en-US" altLang="zh-TW" sz="2400" i="1">
                                      <a:latin typeface="Cambria Math" panose="02040503050406030204" pitchFamily="18" charset="0"/>
                                    </a:rPr>
                                  </m:ctrlPr>
                                </m:dPr>
                                <m:e>
                                  <m:f>
                                    <m:fPr>
                                      <m:ctrlPr>
                                        <a:rPr lang="en-US" altLang="zh-TW" sz="2400" i="1">
                                          <a:latin typeface="Cambria Math" panose="02040503050406030204" pitchFamily="18" charset="0"/>
                                        </a:rPr>
                                      </m:ctrlPr>
                                    </m:fPr>
                                    <m:num>
                                      <m:r>
                                        <a:rPr lang="en-US" altLang="zh-TW" sz="2400" i="1">
                                          <a:latin typeface="Cambria Math" panose="02040503050406030204" pitchFamily="18" charset="0"/>
                                        </a:rPr>
                                        <m:t>𝑘</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num>
                                    <m:den>
                                      <m:r>
                                        <a:rPr lang="en-US" altLang="zh-TW" sz="2400" i="1">
                                          <a:latin typeface="Cambria Math" panose="02040503050406030204" pitchFamily="18" charset="0"/>
                                        </a:rPr>
                                        <m:t>𝑘</m:t>
                                      </m:r>
                                      <m:r>
                                        <a:rPr lang="en-US" altLang="zh-TW" sz="2400" i="1">
                                          <a:latin typeface="Cambria Math" panose="02040503050406030204" pitchFamily="18" charset="0"/>
                                        </a:rPr>
                                        <m:t>−</m:t>
                                      </m:r>
                                      <m:f>
                                        <m:fPr>
                                          <m:ctrlPr>
                                            <a:rPr lang="en-US" altLang="zh-TW" sz="2400" i="1">
                                              <a:latin typeface="Cambria Math" panose="02040503050406030204" pitchFamily="18" charset="0"/>
                                            </a:rPr>
                                          </m:ctrlPr>
                                        </m:fPr>
                                        <m:num>
                                          <m:r>
                                            <a:rPr lang="en-US" altLang="zh-TW" sz="2400" i="1">
                                              <a:latin typeface="Cambria Math" panose="02040503050406030204" pitchFamily="18" charset="0"/>
                                            </a:rPr>
                                            <m:t>1</m:t>
                                          </m:r>
                                        </m:num>
                                        <m:den>
                                          <m:r>
                                            <a:rPr lang="en-US" altLang="zh-TW" sz="2400" i="1">
                                              <a:latin typeface="Cambria Math" panose="02040503050406030204" pitchFamily="18" charset="0"/>
                                            </a:rPr>
                                            <m:t>2</m:t>
                                          </m:r>
                                        </m:den>
                                      </m:f>
                                    </m:den>
                                  </m:f>
                                </m:e>
                              </m:d>
                            </m:e>
                          </m:func>
                        </m:e>
                      </m:nary>
                    </m:oMath>
                  </m:oMathPara>
                </a14:m>
                <a:endParaRPr lang="en-US" altLang="zh-TW" sz="2400" dirty="0">
                  <a:latin typeface="Times New Roman" panose="02020603050405020304" pitchFamily="18" charset="0"/>
                  <a:cs typeface="Times New Roman" panose="02020603050405020304" pitchFamily="18" charset="0"/>
                </a:endParaRPr>
              </a:p>
            </p:txBody>
          </p:sp>
        </mc:Choice>
        <mc:Fallback>
          <p:sp>
            <p:nvSpPr>
              <p:cNvPr id="3" name="內容版面配置區 2"/>
              <p:cNvSpPr>
                <a:spLocks noGrp="1" noRot="1" noChangeAspect="1" noMove="1" noResize="1" noEditPoints="1" noAdjustHandles="1" noChangeArrowheads="1" noChangeShapeType="1" noTextEdit="1"/>
              </p:cNvSpPr>
              <p:nvPr>
                <p:ph idx="1"/>
              </p:nvPr>
            </p:nvSpPr>
            <p:spPr>
              <a:xfrm>
                <a:off x="2202078" y="1765698"/>
                <a:ext cx="8058150" cy="4797028"/>
              </a:xfrm>
              <a:blipFill>
                <a:blip r:embed="rId3"/>
                <a:stretch>
                  <a:fillRect l="-1740" t="-2795" r="-1059"/>
                </a:stretch>
              </a:blipFill>
            </p:spPr>
            <p:txBody>
              <a:bodyPr/>
              <a:lstStyle/>
              <a:p>
                <a:r>
                  <a:rPr lang="zh-TW" altLang="en-US">
                    <a:noFill/>
                  </a:rPr>
                  <a:t> </a:t>
                </a:r>
              </a:p>
            </p:txBody>
          </p:sp>
        </mc:Fallback>
      </mc:AlternateContent>
      <p:cxnSp>
        <p:nvCxnSpPr>
          <p:cNvPr id="96" name="直線接點 95"/>
          <p:cNvCxnSpPr/>
          <p:nvPr/>
        </p:nvCxnSpPr>
        <p:spPr>
          <a:xfrm>
            <a:off x="2202658" y="1299260"/>
            <a:ext cx="590697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a:xfrm>
            <a:off x="2045494" y="1334979"/>
            <a:ext cx="58031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a:xfrm>
            <a:off x="2481264" y="1374270"/>
            <a:ext cx="611028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標題 1"/>
          <p:cNvSpPr>
            <a:spLocks noGrp="1"/>
          </p:cNvSpPr>
          <p:nvPr>
            <p:ph type="title"/>
          </p:nvPr>
        </p:nvSpPr>
        <p:spPr>
          <a:xfrm>
            <a:off x="2152650" y="365127"/>
            <a:ext cx="8058151" cy="1325563"/>
          </a:xfrm>
        </p:spPr>
        <p:txBody>
          <a:bodyPr>
            <a:normAutofit/>
          </a:bodyPr>
          <a:lstStyle/>
          <a:p>
            <a:r>
              <a:rPr lang="en-US" altLang="zh-TW" dirty="0">
                <a:latin typeface="Times New Roman" panose="02020603050405020304" pitchFamily="18" charset="0"/>
                <a:cs typeface="Times New Roman" panose="02020603050405020304" pitchFamily="18" charset="0"/>
              </a:rPr>
              <a:t>Mathematical Morphology</a:t>
            </a:r>
            <a:endParaRPr lang="zh-TW" altLang="en-US" dirty="0">
              <a:latin typeface="Times New Roman" panose="02020603050405020304" pitchFamily="18" charset="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C5D27D1-8E4F-4B1A-A6A6-4BCDD14CB722}"/>
              </a:ext>
            </a:extLst>
          </p:cNvPr>
          <p:cNvSpPr>
            <a:spLocks noGrp="1"/>
          </p:cNvSpPr>
          <p:nvPr>
            <p:ph type="sldNum" sz="quarter" idx="12"/>
          </p:nvPr>
        </p:nvSpPr>
        <p:spPr/>
        <p:txBody>
          <a:bodyPr/>
          <a:lstStyle/>
          <a:p>
            <a:r>
              <a:rPr lang="en-US" altLang="zh-TW" dirty="0" smtClean="0"/>
              <a:t>94</a:t>
            </a:r>
            <a:endParaRPr lang="zh-TW" altLang="en-US" dirty="0"/>
          </a:p>
        </p:txBody>
      </p:sp>
    </p:spTree>
    <p:extLst>
      <p:ext uri="{BB962C8B-B14F-4D97-AF65-F5344CB8AC3E}">
        <p14:creationId xmlns:p14="http://schemas.microsoft.com/office/powerpoint/2010/main" val="1253984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2160</TotalTime>
  <Words>6926</Words>
  <Application>Microsoft Office PowerPoint</Application>
  <PresentationFormat>寬螢幕</PresentationFormat>
  <Paragraphs>1958</Paragraphs>
  <Slides>148</Slides>
  <Notes>139</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148</vt:i4>
      </vt:variant>
    </vt:vector>
  </HeadingPairs>
  <TitlesOfParts>
    <vt:vector size="160" baseType="lpstr">
      <vt:lpstr>等线</vt:lpstr>
      <vt:lpstr>新細明體</vt:lpstr>
      <vt:lpstr>標楷體</vt:lpstr>
      <vt:lpstr>Arial</vt:lpstr>
      <vt:lpstr>Bahnschrift SemiBold</vt:lpstr>
      <vt:lpstr>Calibri</vt:lpstr>
      <vt:lpstr>Calibri Light</vt:lpstr>
      <vt:lpstr>Cambria Math</vt:lpstr>
      <vt:lpstr>Tahoma</vt:lpstr>
      <vt:lpstr>Times New Roman</vt:lpstr>
      <vt:lpstr>Wingdings</vt:lpstr>
      <vt:lpstr>Office 佈景主題</vt:lpstr>
      <vt:lpstr>Chapter9  Texture </vt:lpstr>
      <vt:lpstr>Outline</vt:lpstr>
      <vt:lpstr>PowerPoint 簡報</vt:lpstr>
      <vt:lpstr>What is “texture” ?</vt:lpstr>
      <vt:lpstr>Introduction</vt:lpstr>
      <vt:lpstr>What is Texture?</vt:lpstr>
      <vt:lpstr>What is Texture?</vt:lpstr>
      <vt:lpstr>“Texel” and “Texture Primitive”</vt:lpstr>
      <vt:lpstr>Texel</vt:lpstr>
      <vt:lpstr>Texel</vt:lpstr>
      <vt:lpstr>Texture Primitive</vt:lpstr>
      <vt:lpstr>Characterizing Texture</vt:lpstr>
      <vt:lpstr>Some Texture Properties </vt:lpstr>
      <vt:lpstr>Some Texture Properties </vt:lpstr>
      <vt:lpstr>Characterizing Texture</vt:lpstr>
      <vt:lpstr>Texture and Scale</vt:lpstr>
      <vt:lpstr>Texture and Scale</vt:lpstr>
      <vt:lpstr>Texture and Scale</vt:lpstr>
      <vt:lpstr>Texture and Scale</vt:lpstr>
      <vt:lpstr>Fun Time</vt:lpstr>
      <vt:lpstr>How to Analyze Texture ?</vt:lpstr>
      <vt:lpstr>Texture Analysis Issues (Test)</vt:lpstr>
      <vt:lpstr>Pattern Recognition</vt:lpstr>
      <vt:lpstr>Generative Model</vt:lpstr>
      <vt:lpstr>Texture Segmentation</vt:lpstr>
      <vt:lpstr>Texture Analysis</vt:lpstr>
      <vt:lpstr>Statistical Texture Feature Approaches</vt:lpstr>
      <vt:lpstr>Model Based Technique</vt:lpstr>
      <vt:lpstr>Fun Time</vt:lpstr>
      <vt:lpstr>PowerPoint 簡報</vt:lpstr>
      <vt:lpstr>PowerPoint 簡報</vt:lpstr>
      <vt:lpstr>First-Order Gray-Level Statistics</vt:lpstr>
      <vt:lpstr>Second-Order Gray-Level Statistics</vt:lpstr>
      <vt:lpstr>Co-Occurrence Matrix</vt:lpstr>
      <vt:lpstr>Co-Occurrence Matrix</vt:lpstr>
      <vt:lpstr>Co-Occurrence Matrix</vt:lpstr>
      <vt:lpstr>Co-Occurrence Matrix</vt:lpstr>
      <vt:lpstr>Co-Occurrence Matrix</vt:lpstr>
      <vt:lpstr>Variant of Co-Occurrence Matrix</vt:lpstr>
      <vt:lpstr>PowerPoint 簡報</vt:lpstr>
      <vt:lpstr>PowerPoint 簡報</vt:lpstr>
      <vt:lpstr>Summary of Gray-level Co-Occurrence</vt:lpstr>
      <vt:lpstr>Generalized Gray Level Spatial Dependence Models for Texture</vt:lpstr>
      <vt:lpstr>PowerPoint 簡報</vt:lpstr>
      <vt:lpstr>Strong Texture Measures and Generalized Co-occurrence</vt:lpstr>
      <vt:lpstr>Strong Texture Measures and Generalized Co-occurrence</vt:lpstr>
      <vt:lpstr>Spatial Relationship</vt:lpstr>
      <vt:lpstr>Spatial Relationship</vt:lpstr>
      <vt:lpstr>PowerPoint 簡報</vt:lpstr>
      <vt:lpstr>PowerPoint 簡報</vt:lpstr>
      <vt:lpstr>Autocorrelation Function</vt:lpstr>
      <vt:lpstr>Autocorrelation Function</vt:lpstr>
      <vt:lpstr>Autocorrelation Function</vt:lpstr>
      <vt:lpstr>PowerPoint 簡報</vt:lpstr>
      <vt:lpstr>PowerPoint 簡報</vt:lpstr>
      <vt:lpstr>PowerPoint 簡報</vt:lpstr>
      <vt:lpstr>Autocorrelation Function</vt:lpstr>
      <vt:lpstr>Autocorrelation Function</vt:lpstr>
      <vt:lpstr>PowerPoint 簡報</vt:lpstr>
      <vt:lpstr>Digital Transform Methods and Texture</vt:lpstr>
      <vt:lpstr>Digital Transform Methods and Texture</vt:lpstr>
      <vt:lpstr>Digital Transform Methods and Texture</vt:lpstr>
      <vt:lpstr>Digital Transform Methods and Texture</vt:lpstr>
      <vt:lpstr>Digital Transform Methods and Texture</vt:lpstr>
      <vt:lpstr>Digital Transform Methods and Texture</vt:lpstr>
      <vt:lpstr>Digital Transform Methods and Texture</vt:lpstr>
      <vt:lpstr>PowerPoint 簡報</vt:lpstr>
      <vt:lpstr>PowerPoint 簡報</vt:lpstr>
      <vt:lpstr>Texture Energy</vt:lpstr>
      <vt:lpstr>Texture Energy</vt:lpstr>
      <vt:lpstr>Texture Energy</vt:lpstr>
      <vt:lpstr>Texture Energy — Law’s texture</vt:lpstr>
      <vt:lpstr>Texture Energy — Law’s texture</vt:lpstr>
      <vt:lpstr>Texture Energy — Law’s texture</vt:lpstr>
      <vt:lpstr>Texture Energy — Law’s texture</vt:lpstr>
      <vt:lpstr>Texture Energy — Law’s texture</vt:lpstr>
      <vt:lpstr>PowerPoint 簡報</vt:lpstr>
      <vt:lpstr>Texture Edgeness</vt:lpstr>
      <vt:lpstr>Texture Edgeness</vt:lpstr>
      <vt:lpstr>Texture Edgeness</vt:lpstr>
      <vt:lpstr>Texture Edgeness</vt:lpstr>
      <vt:lpstr>PowerPoint 簡報</vt:lpstr>
      <vt:lpstr>PowerPoint 簡報</vt:lpstr>
      <vt:lpstr>Vector Dispersion</vt:lpstr>
      <vt:lpstr>Vector Dispersion</vt:lpstr>
      <vt:lpstr>Vector Dispersion</vt:lpstr>
      <vt:lpstr>PowerPoint 簡報</vt:lpstr>
      <vt:lpstr>Relative Extrema Density</vt:lpstr>
      <vt:lpstr>Relative Extrema Density</vt:lpstr>
      <vt:lpstr>Relative Extrema Density</vt:lpstr>
      <vt:lpstr>PowerPoint 簡報</vt:lpstr>
      <vt:lpstr>PowerPoint 簡報</vt:lpstr>
      <vt:lpstr>Mathematical Morphology</vt:lpstr>
      <vt:lpstr>Mathematical Morphology</vt:lpstr>
      <vt:lpstr>Mathematical Morphology</vt:lpstr>
      <vt:lpstr>Mathematical Morphology</vt:lpstr>
      <vt:lpstr>PowerPoint 簡報</vt:lpstr>
      <vt:lpstr>Mathematical Morphology</vt:lpstr>
      <vt:lpstr>Mathematical Morphology</vt:lpstr>
      <vt:lpstr>PowerPoint 簡報</vt:lpstr>
      <vt:lpstr>Model-based Technique</vt:lpstr>
      <vt:lpstr>Model Based Technique</vt:lpstr>
      <vt:lpstr>PowerPoint 簡報</vt:lpstr>
      <vt:lpstr>Auto-regression Models</vt:lpstr>
      <vt:lpstr>Auto-regression Models</vt:lpstr>
      <vt:lpstr>Auto-regression Models</vt:lpstr>
      <vt:lpstr>Auto-regression Models</vt:lpstr>
      <vt:lpstr>Auto-regression Models</vt:lpstr>
      <vt:lpstr>Auto-regression Models</vt:lpstr>
      <vt:lpstr>Auto-regression Models</vt:lpstr>
      <vt:lpstr>PowerPoint 簡報</vt:lpstr>
      <vt:lpstr>Discrete Markov Random Fields</vt:lpstr>
      <vt:lpstr>Discrete Markov Random Fields</vt:lpstr>
      <vt:lpstr>Discrete Markov Random Fields</vt:lpstr>
      <vt:lpstr>PowerPoint 簡報</vt:lpstr>
      <vt:lpstr>PowerPoint 簡報</vt:lpstr>
      <vt:lpstr>Random Mosaic Models</vt:lpstr>
      <vt:lpstr>How to partition</vt:lpstr>
      <vt:lpstr>Random Mosaic Models</vt:lpstr>
      <vt:lpstr>Random Mosaic Models</vt:lpstr>
      <vt:lpstr>Random Mosaic Models</vt:lpstr>
      <vt:lpstr>PowerPoint 簡報</vt:lpstr>
      <vt:lpstr>Structural Approaches to Texture Models</vt:lpstr>
      <vt:lpstr>Structural Approaches to Texture Models</vt:lpstr>
      <vt:lpstr>Summary of Texture Analysis</vt:lpstr>
      <vt:lpstr>Application</vt:lpstr>
      <vt:lpstr>PowerPoint 簡報</vt:lpstr>
      <vt:lpstr>Texture Segmentation</vt:lpstr>
      <vt:lpstr>PowerPoint 簡報</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Synthetic Texture Image Generation</vt:lpstr>
      <vt:lpstr>PowerPoint 簡報</vt:lpstr>
      <vt:lpstr>Shape from Texture</vt:lpstr>
      <vt:lpstr>Shape from Texture</vt:lpstr>
      <vt:lpstr>Shape from Texture</vt:lpstr>
      <vt:lpstr>Shape from Texture</vt:lpstr>
      <vt:lpstr>PowerPoint 簡報</vt:lpstr>
      <vt:lpstr>PowerPoint 簡報</vt:lpstr>
      <vt:lpstr>Summary</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Chapter9  Texture</dc:title>
  <dc:creator>GIGABYTE</dc:creator>
  <cp:lastModifiedBy>GIGABYTE</cp:lastModifiedBy>
  <cp:revision>86</cp:revision>
  <dcterms:created xsi:type="dcterms:W3CDTF">2020-11-30T12:31:40Z</dcterms:created>
  <dcterms:modified xsi:type="dcterms:W3CDTF">2020-12-15T08:46:15Z</dcterms:modified>
</cp:coreProperties>
</file>