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2"/>
  </p:notesMasterIdLst>
  <p:sldIdLst>
    <p:sldId id="256" r:id="rId2"/>
    <p:sldId id="413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2" r:id="rId14"/>
    <p:sldId id="273" r:id="rId15"/>
    <p:sldId id="275" r:id="rId16"/>
    <p:sldId id="274" r:id="rId17"/>
    <p:sldId id="276" r:id="rId18"/>
    <p:sldId id="278" r:id="rId19"/>
    <p:sldId id="439" r:id="rId20"/>
    <p:sldId id="303" r:id="rId21"/>
    <p:sldId id="280" r:id="rId22"/>
    <p:sldId id="281" r:id="rId23"/>
    <p:sldId id="286" r:id="rId24"/>
    <p:sldId id="284" r:id="rId25"/>
    <p:sldId id="287" r:id="rId26"/>
    <p:sldId id="288" r:id="rId27"/>
    <p:sldId id="291" r:id="rId28"/>
    <p:sldId id="292" r:id="rId29"/>
    <p:sldId id="401" r:id="rId30"/>
    <p:sldId id="293" r:id="rId31"/>
    <p:sldId id="294" r:id="rId32"/>
    <p:sldId id="295" r:id="rId33"/>
    <p:sldId id="296" r:id="rId34"/>
    <p:sldId id="298" r:id="rId35"/>
    <p:sldId id="299" r:id="rId36"/>
    <p:sldId id="301" r:id="rId37"/>
    <p:sldId id="300" r:id="rId38"/>
    <p:sldId id="397" r:id="rId39"/>
    <p:sldId id="302" r:id="rId40"/>
    <p:sldId id="441" r:id="rId41"/>
    <p:sldId id="416" r:id="rId42"/>
    <p:sldId id="442" r:id="rId43"/>
    <p:sldId id="443" r:id="rId44"/>
    <p:sldId id="304" r:id="rId45"/>
    <p:sldId id="305" r:id="rId46"/>
    <p:sldId id="418" r:id="rId47"/>
    <p:sldId id="334" r:id="rId48"/>
    <p:sldId id="335" r:id="rId49"/>
    <p:sldId id="337" r:id="rId50"/>
    <p:sldId id="338" r:id="rId51"/>
    <p:sldId id="339" r:id="rId52"/>
    <p:sldId id="341" r:id="rId53"/>
    <p:sldId id="419" r:id="rId54"/>
    <p:sldId id="342" r:id="rId55"/>
    <p:sldId id="343" r:id="rId56"/>
    <p:sldId id="452" r:id="rId57"/>
    <p:sldId id="453" r:id="rId58"/>
    <p:sldId id="344" r:id="rId59"/>
    <p:sldId id="420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421" r:id="rId69"/>
    <p:sldId id="353" r:id="rId70"/>
    <p:sldId id="354" r:id="rId71"/>
    <p:sldId id="355" r:id="rId72"/>
    <p:sldId id="357" r:id="rId73"/>
    <p:sldId id="356" r:id="rId74"/>
    <p:sldId id="422" r:id="rId75"/>
    <p:sldId id="361" r:id="rId76"/>
    <p:sldId id="406" r:id="rId77"/>
    <p:sldId id="407" r:id="rId78"/>
    <p:sldId id="433" r:id="rId79"/>
    <p:sldId id="423" r:id="rId80"/>
    <p:sldId id="362" r:id="rId81"/>
    <p:sldId id="363" r:id="rId82"/>
    <p:sldId id="410" r:id="rId83"/>
    <p:sldId id="424" r:id="rId84"/>
    <p:sldId id="364" r:id="rId85"/>
    <p:sldId id="365" r:id="rId86"/>
    <p:sldId id="445" r:id="rId87"/>
    <p:sldId id="444" r:id="rId88"/>
    <p:sldId id="446" r:id="rId89"/>
    <p:sldId id="425" r:id="rId90"/>
    <p:sldId id="366" r:id="rId91"/>
    <p:sldId id="367" r:id="rId92"/>
    <p:sldId id="368" r:id="rId93"/>
    <p:sldId id="369" r:id="rId94"/>
    <p:sldId id="370" r:id="rId95"/>
    <p:sldId id="371" r:id="rId96"/>
    <p:sldId id="415" r:id="rId97"/>
    <p:sldId id="426" r:id="rId98"/>
    <p:sldId id="372" r:id="rId99"/>
    <p:sldId id="373" r:id="rId100"/>
    <p:sldId id="447" r:id="rId101"/>
    <p:sldId id="427" r:id="rId102"/>
    <p:sldId id="374" r:id="rId103"/>
    <p:sldId id="434" r:id="rId104"/>
    <p:sldId id="435" r:id="rId105"/>
    <p:sldId id="436" r:id="rId106"/>
    <p:sldId id="428" r:id="rId107"/>
    <p:sldId id="375" r:id="rId108"/>
    <p:sldId id="429" r:id="rId109"/>
    <p:sldId id="376" r:id="rId110"/>
    <p:sldId id="430" r:id="rId111"/>
    <p:sldId id="377" r:id="rId112"/>
    <p:sldId id="379" r:id="rId113"/>
    <p:sldId id="380" r:id="rId114"/>
    <p:sldId id="448" r:id="rId115"/>
    <p:sldId id="383" r:id="rId116"/>
    <p:sldId id="381" r:id="rId117"/>
    <p:sldId id="384" r:id="rId118"/>
    <p:sldId id="385" r:id="rId119"/>
    <p:sldId id="386" r:id="rId120"/>
    <p:sldId id="387" r:id="rId121"/>
    <p:sldId id="389" r:id="rId122"/>
    <p:sldId id="388" r:id="rId123"/>
    <p:sldId id="431" r:id="rId124"/>
    <p:sldId id="390" r:id="rId125"/>
    <p:sldId id="391" r:id="rId126"/>
    <p:sldId id="393" r:id="rId127"/>
    <p:sldId id="392" r:id="rId128"/>
    <p:sldId id="417" r:id="rId129"/>
    <p:sldId id="450" r:id="rId130"/>
    <p:sldId id="451" r:id="rId13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70C0"/>
    <a:srgbClr val="FFFFFF"/>
    <a:srgbClr val="2F5597"/>
    <a:srgbClr val="003860"/>
    <a:srgbClr val="000000"/>
    <a:srgbClr val="8F45C7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7" autoAdjust="0"/>
    <p:restoredTop sz="80706" autoAdjust="0"/>
  </p:normalViewPr>
  <p:slideViewPr>
    <p:cSldViewPr snapToGrid="0">
      <p:cViewPr>
        <p:scale>
          <a:sx n="75" d="100"/>
          <a:sy n="75" d="100"/>
        </p:scale>
        <p:origin x="2886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342B9-E462-40BD-9BC2-99110E30D40A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5BF-F7DC-4777-9642-9F931C57A9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73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章節介紹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315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關於建構模型的方式，課本列出以下幾種</a:t>
            </a:r>
            <a:endParaRPr lang="en-US" altLang="zh-TW" dirty="0" smtClean="0"/>
          </a:p>
          <a:p>
            <a:r>
              <a:rPr lang="en-US" altLang="zh-TW" dirty="0" smtClean="0"/>
              <a:t>– </a:t>
            </a:r>
            <a:r>
              <a:rPr lang="zh-TW" altLang="en-US" dirty="0" smtClean="0"/>
              <a:t>自回歸</a:t>
            </a:r>
            <a:endParaRPr lang="en-US" altLang="zh-TW" dirty="0" smtClean="0"/>
          </a:p>
          <a:p>
            <a:r>
              <a:rPr lang="en-US" altLang="zh-TW" dirty="0" smtClean="0"/>
              <a:t>– </a:t>
            </a:r>
            <a:r>
              <a:rPr lang="zh-TW" altLang="en-US" dirty="0" smtClean="0"/>
              <a:t>馬卡夫隨機場</a:t>
            </a:r>
            <a:endParaRPr lang="en-US" altLang="zh-TW" dirty="0" smtClean="0"/>
          </a:p>
          <a:p>
            <a:r>
              <a:rPr lang="en-US" altLang="zh-TW" dirty="0" smtClean="0"/>
              <a:t>–</a:t>
            </a:r>
            <a:r>
              <a:rPr lang="zh-TW" altLang="en-US" dirty="0" smtClean="0"/>
              <a:t> 隨機馬賽克</a:t>
            </a:r>
            <a:endParaRPr lang="en-US" altLang="zh-TW" dirty="0" smtClean="0"/>
          </a:p>
          <a:p>
            <a:r>
              <a:rPr lang="en-US" altLang="zh-TW" dirty="0" smtClean="0"/>
              <a:t>–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移動平均</a:t>
            </a:r>
            <a:endParaRPr lang="en-US" altLang="zh-TW" baseline="0" dirty="0" smtClean="0"/>
          </a:p>
          <a:p>
            <a:r>
              <a:rPr lang="en-US" altLang="zh-TW" dirty="0" smtClean="0"/>
              <a:t>–</a:t>
            </a:r>
            <a:r>
              <a:rPr lang="zh-TW" altLang="en-US" dirty="0" smtClean="0"/>
              <a:t> 時間序列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48397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以紋理作為切割標準，同一個區塊內的文理是相同、相似的，而鄰近的其他區塊則不是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區分方法前面</a:t>
            </a:r>
            <a:r>
              <a:rPr lang="en-US" altLang="zh-TW" dirty="0" smtClean="0"/>
              <a:t>section</a:t>
            </a:r>
            <a:r>
              <a:rPr lang="zh-TW" altLang="en-US" dirty="0" smtClean="0"/>
              <a:t>有提過很多</a:t>
            </a:r>
            <a:endParaRPr lang="en-US" altLang="zh-TW" dirty="0" smtClean="0"/>
          </a:p>
          <a:p>
            <a:r>
              <a:rPr lang="en-US" altLang="zh-TW" dirty="0" smtClean="0"/>
              <a:t>9.2</a:t>
            </a:r>
            <a:r>
              <a:rPr lang="zh-TW" altLang="en-US" dirty="0" smtClean="0"/>
              <a:t> 共生機率 </a:t>
            </a:r>
            <a:r>
              <a:rPr lang="en-US" altLang="zh-TW" dirty="0" smtClean="0"/>
              <a:t>-</a:t>
            </a:r>
            <a:r>
              <a:rPr lang="zh-TW" altLang="en-US" dirty="0" smtClean="0"/>
              <a:t> 顆粒大小</a:t>
            </a:r>
            <a:endParaRPr lang="en-US" altLang="zh-TW" dirty="0" smtClean="0"/>
          </a:p>
          <a:p>
            <a:r>
              <a:rPr lang="en-US" altLang="zh-TW" dirty="0" smtClean="0"/>
              <a:t>9.3</a:t>
            </a:r>
            <a:r>
              <a:rPr lang="zh-TW" altLang="en-US" dirty="0" smtClean="0"/>
              <a:t> 原質之間的共生關係 </a:t>
            </a:r>
            <a:r>
              <a:rPr lang="en-US" altLang="zh-TW" dirty="0" smtClean="0"/>
              <a:t>-</a:t>
            </a:r>
            <a:r>
              <a:rPr lang="zh-TW" altLang="en-US" dirty="0" smtClean="0"/>
              <a:t> 關係不同，不同紋理</a:t>
            </a:r>
            <a:endParaRPr lang="en-US" altLang="zh-TW" dirty="0" smtClean="0"/>
          </a:p>
          <a:p>
            <a:r>
              <a:rPr lang="en-US" altLang="zh-TW" dirty="0" smtClean="0"/>
              <a:t>9.4</a:t>
            </a:r>
            <a:r>
              <a:rPr lang="zh-TW" altLang="en-US" dirty="0" smtClean="0"/>
              <a:t> 自相關函數 </a:t>
            </a:r>
            <a:r>
              <a:rPr lang="en-US" altLang="zh-TW" dirty="0" smtClean="0"/>
              <a:t>-</a:t>
            </a:r>
            <a:r>
              <a:rPr lang="zh-TW" altLang="en-US" dirty="0" smtClean="0"/>
              <a:t> 顆粒大小 規律或隨機</a:t>
            </a:r>
            <a:endParaRPr lang="en-US" altLang="zh-TW" dirty="0" smtClean="0"/>
          </a:p>
          <a:p>
            <a:r>
              <a:rPr lang="en-US" altLang="zh-TW" dirty="0" smtClean="0"/>
              <a:t>9.6</a:t>
            </a:r>
            <a:r>
              <a:rPr lang="zh-TW" altLang="en-US" dirty="0" smtClean="0"/>
              <a:t> 材質能量 </a:t>
            </a:r>
            <a:r>
              <a:rPr lang="en-US" altLang="zh-TW" dirty="0" smtClean="0"/>
              <a:t>9.7</a:t>
            </a:r>
            <a:r>
              <a:rPr lang="zh-TW" altLang="en-US" dirty="0" smtClean="0"/>
              <a:t> 單位面積邊緣密度 </a:t>
            </a:r>
            <a:r>
              <a:rPr lang="en-US" altLang="zh-TW" dirty="0" smtClean="0"/>
              <a:t>-</a:t>
            </a:r>
            <a:r>
              <a:rPr lang="zh-TW" altLang="en-US" dirty="0" smtClean="0"/>
              <a:t> 有實例看到切割結果</a:t>
            </a:r>
            <a:endParaRPr lang="en-US" altLang="zh-TW" dirty="0" smtClean="0"/>
          </a:p>
          <a:p>
            <a:r>
              <a:rPr lang="en-US" altLang="zh-TW" dirty="0" smtClean="0"/>
              <a:t>9.8</a:t>
            </a:r>
            <a:r>
              <a:rPr lang="zh-TW" altLang="en-US" dirty="0" smtClean="0"/>
              <a:t> 法向量 </a:t>
            </a:r>
            <a:r>
              <a:rPr lang="en-US" altLang="zh-TW" dirty="0" smtClean="0"/>
              <a:t>-</a:t>
            </a:r>
            <a:r>
              <a:rPr lang="zh-TW" altLang="en-US" dirty="0" smtClean="0"/>
              <a:t> 粗糙平坦</a:t>
            </a:r>
            <a:endParaRPr lang="en-US" altLang="zh-TW" dirty="0" smtClean="0"/>
          </a:p>
          <a:p>
            <a:r>
              <a:rPr lang="en-US" altLang="zh-TW" dirty="0" smtClean="0"/>
              <a:t>9.9</a:t>
            </a:r>
            <a:r>
              <a:rPr lang="zh-TW" altLang="en-US" dirty="0" smtClean="0"/>
              <a:t> 相對極質密度 </a:t>
            </a:r>
            <a:r>
              <a:rPr lang="en-US" altLang="zh-TW" dirty="0" smtClean="0"/>
              <a:t>-</a:t>
            </a:r>
            <a:r>
              <a:rPr lang="zh-TW" altLang="en-US" dirty="0" smtClean="0"/>
              <a:t> 顆粒大小</a:t>
            </a:r>
            <a:endParaRPr lang="en-US" altLang="zh-TW" dirty="0" smtClean="0"/>
          </a:p>
          <a:p>
            <a:r>
              <a:rPr lang="en-US" altLang="zh-TW" dirty="0" smtClean="0"/>
              <a:t>9.10</a:t>
            </a:r>
            <a:r>
              <a:rPr lang="zh-TW" altLang="en-US" dirty="0" smtClean="0"/>
              <a:t> 數學型態學 </a:t>
            </a:r>
            <a:r>
              <a:rPr lang="en-US" altLang="zh-TW" dirty="0" smtClean="0"/>
              <a:t>-</a:t>
            </a:r>
            <a:r>
              <a:rPr lang="zh-TW" altLang="en-US" dirty="0" smtClean="0"/>
              <a:t> 顆粒大小組成、碎形特徵</a:t>
            </a:r>
            <a:endParaRPr lang="en-US" altLang="zh-TW" dirty="0" smtClean="0"/>
          </a:p>
          <a:p>
            <a:r>
              <a:rPr lang="en-US" altLang="zh-TW" dirty="0" smtClean="0"/>
              <a:t>9.11</a:t>
            </a:r>
            <a:r>
              <a:rPr lang="zh-TW" altLang="en-US" dirty="0" smtClean="0"/>
              <a:t> 自回歸模型 </a:t>
            </a:r>
            <a:r>
              <a:rPr lang="en-US" altLang="zh-TW" dirty="0" smtClean="0"/>
              <a:t>-</a:t>
            </a:r>
            <a:r>
              <a:rPr lang="zh-TW" altLang="en-US" dirty="0" smtClean="0"/>
              <a:t> 利用估算的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灰階分類材質</a:t>
            </a:r>
            <a:endParaRPr lang="en-US" altLang="zh-TW" dirty="0" smtClean="0"/>
          </a:p>
          <a:p>
            <a:r>
              <a:rPr lang="en-US" altLang="zh-TW" dirty="0" smtClean="0"/>
              <a:t>9.12</a:t>
            </a:r>
            <a:r>
              <a:rPr lang="zh-TW" altLang="en-US" dirty="0" smtClean="0"/>
              <a:t> 離散馬卡夫隨機場 </a:t>
            </a:r>
            <a:r>
              <a:rPr lang="en-US" altLang="zh-TW" dirty="0" smtClean="0"/>
              <a:t>-</a:t>
            </a:r>
            <a:r>
              <a:rPr lang="zh-TW" altLang="en-US" dirty="0" smtClean="0"/>
              <a:t> 利用係數區別不同材質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37554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9.15</a:t>
            </a:r>
            <a:r>
              <a:rPr lang="zh-TW" altLang="en-US" dirty="0" smtClean="0"/>
              <a:t> </a:t>
            </a:r>
            <a:r>
              <a:rPr lang="en-US" altLang="zh-TW" dirty="0" smtClean="0"/>
              <a:t>texture segmentation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9.16</a:t>
            </a:r>
            <a:r>
              <a:rPr lang="zh-TW" altLang="en-US" dirty="0" smtClean="0"/>
              <a:t> </a:t>
            </a:r>
            <a:r>
              <a:rPr lang="en-US" altLang="zh-TW" dirty="0" smtClean="0"/>
              <a:t>synthetic texture image generation</a:t>
            </a:r>
          </a:p>
          <a:p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合成紋理的部分課本僅舉例某些人用了某些方法</a:t>
            </a:r>
          </a:p>
          <a:p>
            <a:r>
              <a:rPr lang="zh-TW" altLang="en-US" dirty="0" smtClean="0"/>
              <a:t>所以這個章節我想就由前面出現過的碎形做些延伸，看些結果</a:t>
            </a:r>
            <a:endParaRPr lang="en-US" altLang="zh-TW" dirty="0" smtClean="0"/>
          </a:p>
          <a:p>
            <a:r>
              <a:rPr lang="zh-TW" altLang="en-US" dirty="0" smtClean="0"/>
              <a:t>以及網路上看到的一些簡單合成過程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159984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91396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9.16</a:t>
            </a:r>
            <a:r>
              <a:rPr lang="zh-TW" altLang="en-US" dirty="0" smtClean="0"/>
              <a:t> </a:t>
            </a:r>
            <a:r>
              <a:rPr lang="en-US" altLang="zh-TW" dirty="0" smtClean="0"/>
              <a:t>synthetic texture image generation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9.17</a:t>
            </a:r>
            <a:r>
              <a:rPr lang="zh-TW" altLang="en-US" dirty="0" smtClean="0"/>
              <a:t> </a:t>
            </a:r>
            <a:r>
              <a:rPr lang="en-US" altLang="zh-TW" dirty="0" smtClean="0"/>
              <a:t>shape from texture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234625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利用影像中紋理的梯度計算平面的旋轉角度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假設紋理出現在同一個平面上，而且沒有子紋理出現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21241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紋理就是原質在空間中的分部所構成的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中間大部分的章節介紹了很多的文理分析技術，前面為統計，後面為模型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定性來說，紋理分析是可行的</a:t>
            </a:r>
            <a:r>
              <a:rPr lang="en-US" altLang="zh-TW" dirty="0" smtClean="0"/>
              <a:t>:</a:t>
            </a:r>
            <a:r>
              <a:rPr lang="zh-TW" altLang="en-US" smtClean="0"/>
              <a:t> 分辨不同紋理可行、建立紋理模型可行、依紋理切塊可行、合成紋理可行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定量來說，目前的分析技術尚不可靠</a:t>
            </a:r>
            <a:r>
              <a:rPr lang="en-US" altLang="zh-TW" dirty="0" smtClean="0"/>
              <a:t>:</a:t>
            </a:r>
            <a:r>
              <a:rPr lang="zh-TW" altLang="en-US" dirty="0" smtClean="0"/>
              <a:t> 紋理種類不同分析容易失效、前設條件多，容易不滿足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2093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72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Texel(</a:t>
            </a:r>
            <a:r>
              <a:rPr lang="zh-TW" altLang="en-US" dirty="0" smtClean="0"/>
              <a:t>紋素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描述紋理的基本單位，以紋理原值的空間關係來定義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紋理</a:t>
            </a:r>
            <a:r>
              <a:rPr lang="en-US" altLang="zh-TW" dirty="0" smtClean="0"/>
              <a:t>(texture)</a:t>
            </a:r>
            <a:r>
              <a:rPr lang="zh-TW" altLang="en-US" dirty="0" smtClean="0"/>
              <a:t>是紋素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texel</a:t>
            </a:r>
            <a:r>
              <a:rPr lang="en-US" altLang="zh-TW" dirty="0" smtClean="0"/>
              <a:t>)</a:t>
            </a:r>
            <a:r>
              <a:rPr lang="zh-TW" altLang="en-US" dirty="0" smtClean="0"/>
              <a:t>以某種固定或重複的方式排列所產生的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44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框起來的部分就是這張圖的</a:t>
            </a:r>
            <a:r>
              <a:rPr lang="en-US" altLang="zh-TW" dirty="0" err="1" smtClean="0"/>
              <a:t>texel</a:t>
            </a:r>
            <a:r>
              <a:rPr lang="en-US" altLang="zh-TW" dirty="0" smtClean="0"/>
              <a:t>(</a:t>
            </a:r>
            <a:r>
              <a:rPr lang="zh-TW" altLang="en-US" dirty="0" smtClean="0"/>
              <a:t>不是唯一的</a:t>
            </a:r>
            <a:r>
              <a:rPr lang="en-US" altLang="zh-TW" dirty="0" err="1" smtClean="0"/>
              <a:t>texel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，以此</a:t>
            </a:r>
            <a:r>
              <a:rPr lang="en-US" altLang="zh-TW" dirty="0" err="1" smtClean="0"/>
              <a:t>texel</a:t>
            </a:r>
            <a:r>
              <a:rPr lang="zh-TW" altLang="en-US" dirty="0" smtClean="0"/>
              <a:t>重複排列就可以得出整張圖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156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原質 </a:t>
            </a:r>
            <a:r>
              <a:rPr lang="en-US" altLang="zh-TW" dirty="0" smtClean="0"/>
              <a:t>-</a:t>
            </a:r>
            <a:r>
              <a:rPr lang="zh-TW" altLang="en-US" dirty="0" smtClean="0"/>
              <a:t> 根據性質所聯集的</a:t>
            </a:r>
            <a:r>
              <a:rPr lang="en-US" altLang="zh-TW" dirty="0" smtClean="0"/>
              <a:t>pixel(s)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最簡單的原質 </a:t>
            </a:r>
            <a:r>
              <a:rPr lang="en-US" altLang="zh-TW" dirty="0" smtClean="0"/>
              <a:t>:</a:t>
            </a:r>
            <a:r>
              <a:rPr lang="zh-TW" altLang="en-US" dirty="0" smtClean="0"/>
              <a:t> 一個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自身的灰階</a:t>
            </a:r>
            <a:endParaRPr lang="en-US" altLang="zh-TW" dirty="0" smtClean="0"/>
          </a:p>
          <a:p>
            <a:r>
              <a:rPr lang="zh-TW" altLang="en-US" dirty="0" smtClean="0"/>
              <a:t>更複雜的原質</a:t>
            </a:r>
            <a:r>
              <a:rPr lang="en-US" altLang="zh-TW" dirty="0" smtClean="0"/>
              <a:t>…</a:t>
            </a:r>
            <a:r>
              <a:rPr lang="zh-TW" altLang="en-US" dirty="0" smtClean="0"/>
              <a:t> </a:t>
            </a:r>
            <a:r>
              <a:rPr lang="en-US" altLang="zh-TW" dirty="0" smtClean="0"/>
              <a:t>ex. “</a:t>
            </a:r>
            <a:r>
              <a:rPr lang="zh-TW" altLang="en-US" dirty="0" smtClean="0"/>
              <a:t>版面是黑色的一坨為一原質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即是視字母為一原質、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靠近的幾個字母為一原質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即是視單字為一原質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971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紋理特徵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根據灰階原質特性來分類、表徵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對電腦而言，紋理可以由原質數量、類型以及他們的空間關係來描述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對人而言，影像中的紋理可用一些定性的特性、特徵來描述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87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細粒</a:t>
            </a:r>
            <a:r>
              <a:rPr lang="en-US" altLang="zh-TW" dirty="0" smtClean="0"/>
              <a:t>(POI~)	</a:t>
            </a:r>
            <a:r>
              <a:rPr lang="zh-TW" altLang="en-US" dirty="0" smtClean="0"/>
              <a:t>顆粒</a:t>
            </a:r>
            <a:endParaRPr lang="en-US" altLang="zh-TW" dirty="0" smtClean="0"/>
          </a:p>
          <a:p>
            <a:r>
              <a:rPr lang="zh-TW" altLang="en-US" dirty="0" smtClean="0"/>
              <a:t>顆粒大</a:t>
            </a:r>
            <a:r>
              <a:rPr lang="en-US" altLang="zh-TW" dirty="0" smtClean="0"/>
              <a:t>	</a:t>
            </a:r>
            <a:r>
              <a:rPr lang="zh-TW" altLang="en-US" dirty="0" smtClean="0"/>
              <a:t>隨機</a:t>
            </a:r>
            <a:endParaRPr lang="en-US" altLang="zh-TW" dirty="0" smtClean="0"/>
          </a:p>
          <a:p>
            <a:r>
              <a:rPr lang="zh-TW" altLang="en-US" dirty="0" smtClean="0"/>
              <a:t>對比</a:t>
            </a:r>
            <a:r>
              <a:rPr lang="en-US" altLang="zh-TW" dirty="0" smtClean="0"/>
              <a:t>	</a:t>
            </a:r>
            <a:r>
              <a:rPr lang="zh-TW" altLang="en-US" dirty="0" smtClean="0"/>
              <a:t>輪廓、線理</a:t>
            </a:r>
            <a:endParaRPr lang="en-US" altLang="zh-TW" dirty="0" smtClean="0"/>
          </a:p>
          <a:p>
            <a:r>
              <a:rPr lang="zh-TW" altLang="en-US" dirty="0" smtClean="0"/>
              <a:t>方向</a:t>
            </a:r>
            <a:r>
              <a:rPr lang="en-US" altLang="zh-TW" dirty="0" smtClean="0"/>
              <a:t>	</a:t>
            </a:r>
            <a:r>
              <a:rPr lang="zh-TW" altLang="en-US" dirty="0" smtClean="0"/>
              <a:t>斑駁</a:t>
            </a:r>
            <a:endParaRPr lang="en-US" altLang="zh-TW" dirty="0" smtClean="0"/>
          </a:p>
          <a:p>
            <a:r>
              <a:rPr lang="zh-TW" altLang="en-US" dirty="0" smtClean="0"/>
              <a:t>粗糙</a:t>
            </a:r>
            <a:r>
              <a:rPr lang="en-US" altLang="zh-TW" dirty="0" smtClean="0"/>
              <a:t>	</a:t>
            </a:r>
            <a:r>
              <a:rPr lang="zh-TW" altLang="en-US" dirty="0" smtClean="0"/>
              <a:t>不規則</a:t>
            </a:r>
            <a:endParaRPr lang="en-US" altLang="zh-TW" dirty="0" smtClean="0"/>
          </a:p>
          <a:p>
            <a:r>
              <a:rPr lang="zh-TW" altLang="en-US" dirty="0" smtClean="0"/>
              <a:t>規律</a:t>
            </a:r>
            <a:r>
              <a:rPr lang="en-US" altLang="zh-TW" dirty="0" smtClean="0"/>
              <a:t>	(</a:t>
            </a:r>
            <a:r>
              <a:rPr lang="zh-TW" altLang="en-US" dirty="0" smtClean="0"/>
              <a:t>圓</a:t>
            </a:r>
            <a:r>
              <a:rPr lang="en-US" altLang="zh-TW" dirty="0" smtClean="0"/>
              <a:t>)</a:t>
            </a:r>
            <a:r>
              <a:rPr lang="zh-TW" altLang="en-US" dirty="0" smtClean="0"/>
              <a:t>丘狀</a:t>
            </a:r>
            <a:endParaRPr lang="en-US" altLang="zh-TW" dirty="0" smtClean="0"/>
          </a:p>
          <a:p>
            <a:r>
              <a:rPr lang="zh-TW" altLang="en-US" dirty="0" smtClean="0"/>
              <a:t>平滑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499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顆粒大小</a:t>
            </a:r>
            <a:r>
              <a:rPr lang="en-US" altLang="zh-TW" dirty="0" smtClean="0"/>
              <a:t>(</a:t>
            </a:r>
            <a:r>
              <a:rPr lang="zh-TW" altLang="en-US" dirty="0" smtClean="0"/>
              <a:t>中與右誰大</a:t>
            </a:r>
            <a:r>
              <a:rPr lang="en-US" altLang="zh-TW" dirty="0" smtClean="0"/>
              <a:t>?</a:t>
            </a:r>
            <a:r>
              <a:rPr lang="zh-TW" altLang="en-US" dirty="0" smtClean="0"/>
              <a:t> 拍攝距離、焦距會影響，後幾頁</a:t>
            </a:r>
            <a:r>
              <a:rPr lang="en-US" altLang="zh-TW" dirty="0" smtClean="0"/>
              <a:t>[Texture and Scale]</a:t>
            </a:r>
            <a:r>
              <a:rPr lang="zh-TW" altLang="en-US" dirty="0" smtClean="0"/>
              <a:t>會講到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隨機、規律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0586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上述的紋理特徵可轉化為</a:t>
            </a:r>
            <a:r>
              <a:rPr lang="en-US" altLang="zh-TW" dirty="0" smtClean="0"/>
              <a:t>“</a:t>
            </a:r>
            <a:r>
              <a:rPr lang="zh-TW" altLang="en-US" dirty="0" smtClean="0"/>
              <a:t>由灰階原質以及他們的空間排列所產生特性</a:t>
            </a:r>
            <a:r>
              <a:rPr lang="en-US" altLang="zh-TW" dirty="0" smtClean="0"/>
              <a:t>”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Open issue: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非常少人將</a:t>
            </a:r>
            <a:r>
              <a:rPr lang="en-US" altLang="zh-TW" baseline="0" dirty="0" smtClean="0"/>
              <a:t>”</a:t>
            </a:r>
            <a:r>
              <a:rPr lang="zh-TW" altLang="en-US" baseline="0" dirty="0" smtClean="0"/>
              <a:t>精確的灰階原質特性以及他們的空間關係</a:t>
            </a:r>
            <a:r>
              <a:rPr lang="en-US" altLang="zh-TW" baseline="0" dirty="0" smtClean="0"/>
              <a:t>”</a:t>
            </a:r>
            <a:r>
              <a:rPr lang="zh-TW" altLang="en-US" baseline="0" dirty="0" smtClean="0"/>
              <a:t>與</a:t>
            </a:r>
            <a:r>
              <a:rPr lang="en-US" altLang="zh-TW" baseline="0" dirty="0" smtClean="0"/>
              <a:t>”</a:t>
            </a:r>
            <a:r>
              <a:rPr lang="zh-TW" altLang="en-US" dirty="0" smtClean="0"/>
              <a:t>紋理</a:t>
            </a:r>
            <a:r>
              <a:rPr lang="zh-TW" altLang="en-US" baseline="0" dirty="0" smtClean="0"/>
              <a:t>特徵</a:t>
            </a:r>
            <a:r>
              <a:rPr lang="en-US" altLang="zh-TW" baseline="0" dirty="0" smtClean="0"/>
              <a:t>”</a:t>
            </a:r>
            <a:r>
              <a:rPr lang="zh-TW" altLang="en-US" baseline="0" dirty="0" smtClean="0"/>
              <a:t>作</a:t>
            </a:r>
            <a:r>
              <a:rPr lang="en-US" altLang="zh-TW" baseline="0" dirty="0" smtClean="0"/>
              <a:t>map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282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若以無限遠的距離來觀測東西表面，看到的表面將會非常平順、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看起來沒紋理特性</a:t>
            </a:r>
            <a:r>
              <a:rPr lang="en-US" altLang="zh-TW" dirty="0" smtClean="0"/>
              <a:t>”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當相機與觀察物的距離拉近，表面就會漸漸出現紋理紋理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ex. of cycle</a:t>
            </a:r>
            <a:r>
              <a:rPr lang="zh-TW" altLang="en-US" dirty="0" smtClean="0"/>
              <a:t> 觀察級別</a:t>
            </a:r>
            <a:endParaRPr lang="en-US" altLang="zh-TW" dirty="0" smtClean="0"/>
          </a:p>
          <a:p>
            <a:r>
              <a:rPr lang="zh-TW" altLang="en-US" baseline="0" dirty="0" smtClean="0"/>
              <a:t>從太陽看地球 </a:t>
            </a:r>
            <a:r>
              <a:rPr lang="en-US" altLang="zh-TW" baseline="0" dirty="0" smtClean="0"/>
              <a:t>– </a:t>
            </a:r>
            <a:r>
              <a:rPr lang="zh-TW" altLang="en-US" baseline="0" dirty="0" smtClean="0"/>
              <a:t>藍藍的球</a:t>
            </a:r>
            <a:r>
              <a:rPr lang="en-US" altLang="zh-TW" baseline="0" dirty="0" smtClean="0"/>
              <a:t>(</a:t>
            </a:r>
            <a:r>
              <a:rPr lang="en-US" altLang="zh-TW" baseline="0" dirty="0" err="1" smtClean="0"/>
              <a:t>textureless</a:t>
            </a:r>
            <a:r>
              <a:rPr lang="en-US" altLang="zh-TW" baseline="0" dirty="0" smtClean="0"/>
              <a:t>)</a:t>
            </a:r>
          </a:p>
          <a:p>
            <a:r>
              <a:rPr lang="zh-TW" altLang="en-US" dirty="0" smtClean="0"/>
              <a:t>靠近地球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出現陸塊與海洋</a:t>
            </a:r>
            <a:r>
              <a:rPr lang="en-US" altLang="zh-TW" dirty="0" smtClean="0"/>
              <a:t>(smooth)</a:t>
            </a:r>
          </a:p>
          <a:p>
            <a:r>
              <a:rPr lang="zh-TW" altLang="en-US" dirty="0" smtClean="0"/>
              <a:t>高空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人、植被、建築</a:t>
            </a:r>
            <a:r>
              <a:rPr lang="en-US" altLang="zh-TW" dirty="0" smtClean="0"/>
              <a:t>(fine)</a:t>
            </a:r>
          </a:p>
          <a:p>
            <a:r>
              <a:rPr lang="zh-TW" altLang="en-US" dirty="0" smtClean="0"/>
              <a:t>拉近到人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皮膚</a:t>
            </a:r>
            <a:r>
              <a:rPr lang="en-US" altLang="zh-TW" dirty="0" smtClean="0"/>
              <a:t>(coarse)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拉近皮膚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膚色一大片</a:t>
            </a:r>
            <a:r>
              <a:rPr lang="en-US" altLang="zh-TW" dirty="0" smtClean="0"/>
              <a:t>(smooth)</a:t>
            </a:r>
          </a:p>
          <a:p>
            <a:r>
              <a:rPr lang="zh-TW" altLang="en-US" dirty="0" smtClean="0"/>
              <a:t>拉近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毛孔</a:t>
            </a:r>
            <a:r>
              <a:rPr lang="en-US" altLang="zh-TW" dirty="0" smtClean="0"/>
              <a:t>(fine)</a:t>
            </a:r>
          </a:p>
          <a:p>
            <a:r>
              <a:rPr lang="en-US" altLang="zh-TW" dirty="0" smtClean="0"/>
              <a:t>…</a:t>
            </a:r>
          </a:p>
          <a:p>
            <a:r>
              <a:rPr lang="zh-TW" altLang="en-US" dirty="0" smtClean="0"/>
              <a:t>細胞</a:t>
            </a:r>
            <a:endParaRPr lang="en-US" altLang="zh-TW" dirty="0" smtClean="0"/>
          </a:p>
          <a:p>
            <a:r>
              <a:rPr lang="en-US" altLang="zh-TW" dirty="0" smtClean="0"/>
              <a:t>…</a:t>
            </a:r>
          </a:p>
          <a:p>
            <a:r>
              <a:rPr lang="zh-TW" altLang="en-US" dirty="0" smtClean="0"/>
              <a:t>原子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4889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因此，分析紋理時必須要有參照物、焦距、放大倍率等等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紋理可說是觀測尺度所發生的視覺現象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73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眾人對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紋理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還沒有一個標準定義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分析紋理的技術經常受限於紋理類別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”</a:t>
            </a:r>
            <a:r>
              <a:rPr lang="zh-TW" altLang="en-US" dirty="0" smtClean="0"/>
              <a:t>辨識地貌紋理的方法</a:t>
            </a:r>
            <a:r>
              <a:rPr lang="en-US" altLang="zh-TW" dirty="0" smtClean="0"/>
              <a:t>(</a:t>
            </a:r>
            <a:r>
              <a:rPr lang="zh-TW" altLang="en-US" dirty="0" smtClean="0"/>
              <a:t>植被、人造建築</a:t>
            </a:r>
            <a:r>
              <a:rPr lang="en-US" altLang="zh-TW" dirty="0" smtClean="0"/>
              <a:t>…)”</a:t>
            </a:r>
            <a:r>
              <a:rPr lang="zh-TW" altLang="en-US" dirty="0" smtClean="0"/>
              <a:t>用在</a:t>
            </a:r>
            <a:r>
              <a:rPr lang="en-US" altLang="zh-TW" dirty="0" smtClean="0"/>
              <a:t>”</a:t>
            </a:r>
            <a:r>
              <a:rPr lang="zh-TW" altLang="en-US" dirty="0" smtClean="0"/>
              <a:t>辨識普通照片中的紋理</a:t>
            </a:r>
            <a:r>
              <a:rPr lang="en-US" altLang="zh-TW" dirty="0" smtClean="0"/>
              <a:t>(</a:t>
            </a:r>
            <a:r>
              <a:rPr lang="zh-TW" altLang="en-US" dirty="0" smtClean="0"/>
              <a:t>人、衣服、玩具</a:t>
            </a:r>
            <a:r>
              <a:rPr lang="en-US" altLang="zh-TW" dirty="0" smtClean="0"/>
              <a:t>…)”</a:t>
            </a:r>
            <a:r>
              <a:rPr lang="zh-TW" altLang="en-US" dirty="0" smtClean="0"/>
              <a:t>效果也許就非常差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48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進入</a:t>
            </a:r>
            <a:r>
              <a:rPr lang="en-US" altLang="zh-TW" dirty="0" smtClean="0"/>
              <a:t>9.2</a:t>
            </a:r>
            <a:r>
              <a:rPr lang="zh-TW" altLang="en-US" dirty="0" smtClean="0"/>
              <a:t>之前要稍微介紹一下灰階統計量相關的東西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首先是一階灰階統計量，也就是單個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的灰階拿來做統計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ex. </a:t>
            </a:r>
            <a:r>
              <a:rPr lang="zh-TW" altLang="en-US" dirty="0" smtClean="0"/>
              <a:t>直方圖、平均、中位數、變異數、標準差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828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二階灰階統計量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兩個固定相對位置的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，他們聯合的灰階所做的統計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Ex. </a:t>
            </a:r>
            <a:r>
              <a:rPr lang="zh-TW" altLang="en-US" dirty="0" smtClean="0"/>
              <a:t>共生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由共生灰階空間相關性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 由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灰階共生所產生的紋理特征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083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9.1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introduction</a:t>
            </a:r>
            <a:endParaRPr lang="en-US" altLang="zh-TW" baseline="0" dirty="0" smtClean="0"/>
          </a:p>
          <a:p>
            <a:r>
              <a:rPr lang="zh-TW" altLang="en-US" sz="1100" baseline="0" dirty="0" smtClean="0"/>
              <a:t>↓</a:t>
            </a:r>
            <a:endParaRPr lang="en-US" altLang="zh-TW" sz="1100" baseline="0" dirty="0" smtClean="0"/>
          </a:p>
          <a:p>
            <a:r>
              <a:rPr lang="en-US" altLang="zh-TW" baseline="0" dirty="0" smtClean="0"/>
              <a:t>9.2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gray level co-occurrence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197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與第三章的 </a:t>
            </a:r>
            <a:r>
              <a:rPr lang="en-US" altLang="zh-TW" dirty="0" smtClean="0"/>
              <a:t>Co-Occurrence Matrix</a:t>
            </a:r>
            <a:r>
              <a:rPr lang="zh-TW" altLang="en-US" dirty="0" smtClean="0"/>
              <a:t> 相同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906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x y </a:t>
            </a:r>
            <a:r>
              <a:rPr lang="zh-TW" altLang="en-US" dirty="0" smtClean="0"/>
              <a:t>各是</a:t>
            </a:r>
            <a:r>
              <a:rPr lang="en-US" altLang="zh-TW" dirty="0" smtClean="0"/>
              <a:t>1~4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(d=1)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865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Function </a:t>
            </a:r>
            <a:r>
              <a:rPr lang="zh-TW" altLang="en-US" dirty="0" smtClean="0"/>
              <a:t>表示 </a:t>
            </a:r>
            <a:r>
              <a:rPr lang="en-US" altLang="zh-TW" dirty="0" smtClean="0"/>
              <a:t>0</a:t>
            </a:r>
            <a:r>
              <a:rPr lang="zh-TW" altLang="en-US" dirty="0" smtClean="0"/>
              <a:t>度 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 </a:t>
            </a:r>
            <a:r>
              <a:rPr lang="en-US" altLang="zh-TW" dirty="0" smtClean="0"/>
              <a:t>45</a:t>
            </a:r>
            <a:r>
              <a:rPr lang="zh-TW" altLang="en-US" dirty="0" smtClean="0"/>
              <a:t>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371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Function </a:t>
            </a:r>
            <a:r>
              <a:rPr lang="zh-TW" altLang="en-US" dirty="0" smtClean="0"/>
              <a:t>表示 </a:t>
            </a:r>
            <a:r>
              <a:rPr lang="en-US" altLang="zh-TW" dirty="0" smtClean="0"/>
              <a:t>90</a:t>
            </a:r>
            <a:r>
              <a:rPr lang="zh-TW" altLang="en-US" dirty="0" smtClean="0"/>
              <a:t>度 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 </a:t>
            </a:r>
            <a:r>
              <a:rPr lang="en-US" altLang="zh-TW" dirty="0" smtClean="0"/>
              <a:t>135</a:t>
            </a:r>
            <a:r>
              <a:rPr lang="zh-TW" altLang="en-US" dirty="0" smtClean="0"/>
              <a:t>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3634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舉例建立四個角度 </a:t>
            </a:r>
            <a:r>
              <a:rPr lang="en-US" altLang="zh-TW" dirty="0" smtClean="0"/>
              <a:t>d=1 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Co-Occurrence Matrix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365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Co-Occurrence Matrix</a:t>
            </a:r>
            <a:r>
              <a:rPr lang="zh-TW" altLang="en-US" dirty="0" smtClean="0"/>
              <a:t> 皆是對稱矩陣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439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能量均勻度</a:t>
            </a:r>
            <a:endParaRPr lang="en-US" altLang="zh-TW" dirty="0" smtClean="0"/>
          </a:p>
          <a:p>
            <a:r>
              <a:rPr lang="zh-TW" altLang="en-US" dirty="0" smtClean="0"/>
              <a:t>亂度</a:t>
            </a:r>
            <a:endParaRPr lang="en-US" altLang="zh-TW" dirty="0" smtClean="0"/>
          </a:p>
          <a:p>
            <a:r>
              <a:rPr lang="zh-TW" altLang="en-US" dirty="0" smtClean="0"/>
              <a:t>最大出現頻率</a:t>
            </a:r>
            <a:endParaRPr lang="en-US" altLang="zh-TW" dirty="0" smtClean="0"/>
          </a:p>
          <a:p>
            <a:r>
              <a:rPr lang="zh-TW" altLang="en-US" dirty="0" smtClean="0"/>
              <a:t>對比、反差</a:t>
            </a:r>
            <a:endParaRPr lang="en-US" altLang="zh-TW" dirty="0" smtClean="0"/>
          </a:p>
          <a:p>
            <a:r>
              <a:rPr lang="zh-TW" altLang="en-US" dirty="0" smtClean="0"/>
              <a:t>逆差矩</a:t>
            </a:r>
            <a:endParaRPr lang="en-US" altLang="zh-TW" dirty="0" smtClean="0"/>
          </a:p>
          <a:p>
            <a:r>
              <a:rPr lang="zh-TW" altLang="en-US" dirty="0" smtClean="0"/>
              <a:t>相關性</a:t>
            </a:r>
            <a:endParaRPr lang="en-US" altLang="zh-TW" dirty="0" smtClean="0"/>
          </a:p>
          <a:p>
            <a:r>
              <a:rPr lang="zh-TW" altLang="en-US" dirty="0" smtClean="0"/>
              <a:t>灰階</a:t>
            </a:r>
            <a:r>
              <a:rPr lang="en-US" altLang="zh-TW" dirty="0" smtClean="0"/>
              <a:t>i</a:t>
            </a:r>
            <a:r>
              <a:rPr lang="zh-TW" altLang="en-US" dirty="0" smtClean="0"/>
              <a:t>，行程長度</a:t>
            </a:r>
            <a:r>
              <a:rPr lang="en-US" altLang="zh-TW" dirty="0" smtClean="0"/>
              <a:t>n</a:t>
            </a:r>
            <a:r>
              <a:rPr lang="zh-TW" altLang="en-US" dirty="0" smtClean="0"/>
              <a:t>機率</a:t>
            </a:r>
            <a:endParaRPr lang="en-US" altLang="zh-TW" dirty="0" smtClean="0"/>
          </a:p>
          <a:p>
            <a:r>
              <a:rPr lang="zh-TW" altLang="en-US" dirty="0" smtClean="0"/>
              <a:t>同質性</a:t>
            </a:r>
            <a:endParaRPr lang="en-US" altLang="zh-TW" dirty="0" smtClean="0"/>
          </a:p>
          <a:p>
            <a:r>
              <a:rPr lang="zh-TW" altLang="en-US" dirty="0" smtClean="0"/>
              <a:t>群集趨勢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277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既然沒有定義，那該怎麼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描述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紋理</a:t>
            </a:r>
            <a:r>
              <a:rPr lang="en-US" altLang="zh-TW" dirty="0" smtClean="0"/>
              <a:t>??</a:t>
            </a:r>
          </a:p>
          <a:p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影像含有統計上的數值</a:t>
            </a:r>
            <a:r>
              <a:rPr lang="en-US" altLang="zh-TW" dirty="0" smtClean="0"/>
              <a:t>(ex.</a:t>
            </a:r>
            <a:r>
              <a:rPr lang="zh-TW" altLang="en-US" dirty="0" smtClean="0"/>
              <a:t>一個黑點被其他六個黑點圍起來、兩層磚頭交錯排列，位差半個磚頭</a:t>
            </a:r>
            <a:r>
              <a:rPr lang="en-US" altLang="zh-TW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類似的結構不斷重複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可能含有一點隨機性</a:t>
            </a:r>
            <a:r>
              <a:rPr lang="en-US" altLang="zh-TW" dirty="0" smtClean="0"/>
              <a:t>(ex.</a:t>
            </a:r>
            <a:r>
              <a:rPr lang="zh-TW" altLang="en-US" dirty="0" smtClean="0"/>
              <a:t>木頭紋路並不是整塊都一至、磚頭大小不一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9859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灰階差機率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在</a:t>
            </a:r>
            <a:r>
              <a:rPr lang="en-US" altLang="zh-TW" dirty="0" smtClean="0"/>
              <a:t>d</a:t>
            </a:r>
            <a:r>
              <a:rPr lang="zh-TW" altLang="en-US" dirty="0" smtClean="0"/>
              <a:t>小的時候，粒度大的紋理灰階差機率，會比粒度小的紋理來的大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336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舉例，小</a:t>
            </a:r>
            <a:r>
              <a:rPr lang="en-US" altLang="zh-TW" dirty="0" smtClean="0"/>
              <a:t>d</a:t>
            </a:r>
            <a:r>
              <a:rPr lang="zh-TW" altLang="en-US" dirty="0" smtClean="0"/>
              <a:t>的時候，同樣範圍內，粒度大的紋理出現兩個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灰階差為</a:t>
            </a:r>
            <a:r>
              <a:rPr lang="en-US" altLang="zh-TW" dirty="0" smtClean="0"/>
              <a:t>d</a:t>
            </a:r>
            <a:r>
              <a:rPr lang="zh-TW" altLang="en-US" dirty="0" smtClean="0"/>
              <a:t>的密度大大高於粒度小的紋理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59382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廣義灰階空間相關模型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前面所提的是考慮兩個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的關係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利用聯合機率分布納入更多</a:t>
            </a:r>
            <a:r>
              <a:rPr lang="en-US" altLang="zh-TW" dirty="0" smtClean="0"/>
              <a:t>pixels</a:t>
            </a:r>
            <a:r>
              <a:rPr lang="zh-TW" altLang="en-US" dirty="0" smtClean="0"/>
              <a:t>間的資訊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647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共生總結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優點在於利用了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與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間的灰階空間關係來描述紋理，而且這個方式以很簡單的灰階轉換來達成。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缺點在於，它並沒有利用灰階原質方面的形態資訊。因此若一個</a:t>
            </a:r>
            <a:r>
              <a:rPr lang="en-US" altLang="zh-TW" dirty="0" smtClean="0"/>
              <a:t>texture</a:t>
            </a:r>
            <a:r>
              <a:rPr lang="zh-TW" altLang="en-US" dirty="0" smtClean="0"/>
              <a:t>必須用大面積的原質來描述，那麼共生的方法就很難應用上去。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7099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9.2 gray level co-occurrence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9.3</a:t>
            </a:r>
            <a:r>
              <a:rPr lang="zh-TW" altLang="en-US" dirty="0" smtClean="0"/>
              <a:t> </a:t>
            </a:r>
            <a:r>
              <a:rPr lang="en-US" altLang="zh-TW" dirty="0" smtClean="0"/>
              <a:t>strong texture measures and generalized co-occurrence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586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較強的紋理衡量方式考慮原質間的共生關係</a:t>
            </a:r>
            <a:r>
              <a:rPr lang="en-US" altLang="zh-TW" dirty="0" smtClean="0"/>
              <a:t>(</a:t>
            </a:r>
            <a:r>
              <a:rPr lang="zh-TW" altLang="en-US" dirty="0" smtClean="0"/>
              <a:t>大於上個</a:t>
            </a:r>
            <a:r>
              <a:rPr lang="en-US" altLang="zh-TW" dirty="0" smtClean="0"/>
              <a:t>section</a:t>
            </a:r>
            <a:r>
              <a:rPr lang="zh-TW" altLang="en-US" dirty="0" smtClean="0"/>
              <a:t>的</a:t>
            </a:r>
            <a:r>
              <a:rPr lang="en-US" altLang="zh-TW" dirty="0" smtClean="0"/>
              <a:t>”pixel</a:t>
            </a:r>
            <a:r>
              <a:rPr lang="zh-TW" altLang="en-US" dirty="0" smtClean="0"/>
              <a:t>與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之間</a:t>
            </a:r>
            <a:r>
              <a:rPr lang="en-US" altLang="zh-TW" dirty="0" smtClean="0"/>
              <a:t>”)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盡可能的將性質相同的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聯集起來當作一個原質，</a:t>
            </a:r>
            <a:r>
              <a:rPr lang="en-US" altLang="zh-TW" dirty="0" smtClean="0"/>
              <a:t>ex. </a:t>
            </a:r>
            <a:r>
              <a:rPr lang="zh-TW" altLang="en-US" dirty="0" smtClean="0"/>
              <a:t>相同的灰階、相同的</a:t>
            </a:r>
            <a:r>
              <a:rPr lang="en-US" altLang="zh-TW" dirty="0" smtClean="0"/>
              <a:t>edge</a:t>
            </a:r>
            <a:r>
              <a:rPr lang="zh-TW" altLang="en-US" dirty="0" smtClean="0"/>
              <a:t>角度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882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其他像是形狀或是小區域的變異數也可以拿來當作建構原質的依據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連接</a:t>
            </a:r>
            <a:endParaRPr lang="en-US" altLang="zh-TW" dirty="0" smtClean="0"/>
          </a:p>
          <a:p>
            <a:r>
              <a:rPr lang="zh-TW" altLang="en-US" dirty="0" smtClean="0"/>
              <a:t>升</a:t>
            </a:r>
            <a:r>
              <a:rPr lang="en-US" altLang="zh-TW" dirty="0" smtClean="0"/>
              <a:t>\</a:t>
            </a:r>
            <a:r>
              <a:rPr lang="zh-TW" altLang="en-US" dirty="0" smtClean="0"/>
              <a:t>降</a:t>
            </a:r>
            <a:endParaRPr lang="en-US" altLang="zh-TW" dirty="0" smtClean="0"/>
          </a:p>
          <a:p>
            <a:r>
              <a:rPr lang="zh-TW" altLang="en-US" dirty="0" smtClean="0"/>
              <a:t>鞍型</a:t>
            </a:r>
            <a:endParaRPr lang="en-US" altLang="zh-TW" dirty="0" smtClean="0"/>
          </a:p>
          <a:p>
            <a:r>
              <a:rPr lang="zh-TW" altLang="en-US" dirty="0" smtClean="0"/>
              <a:t>相對極值</a:t>
            </a:r>
            <a:endParaRPr lang="en-US" altLang="zh-TW" dirty="0" smtClean="0"/>
          </a:p>
          <a:p>
            <a:r>
              <a:rPr lang="zh-TW" altLang="en-US" dirty="0" smtClean="0"/>
              <a:t>中心座標軸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060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現在我們建立好原質了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930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類似前面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 </a:t>
            </a:r>
            <a:r>
              <a:rPr lang="en-US" altLang="zh-TW" dirty="0" smtClean="0"/>
              <a:t>co-occurrence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matrix</a:t>
            </a:r>
          </a:p>
          <a:p>
            <a:r>
              <a:rPr lang="zh-TW" altLang="en-US" dirty="0" smtClean="0"/>
              <a:t>只是</a:t>
            </a:r>
            <a:r>
              <a:rPr lang="en-US" altLang="zh-TW" dirty="0" smtClean="0"/>
              <a:t>“pixel”</a:t>
            </a:r>
            <a:r>
              <a:rPr lang="zh-TW" altLang="en-US" dirty="0" smtClean="0"/>
              <a:t>換成了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原質</a:t>
            </a:r>
            <a:r>
              <a:rPr lang="en-US" altLang="zh-TW" dirty="0" smtClean="0"/>
              <a:t>”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9517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9.3</a:t>
            </a:r>
            <a:r>
              <a:rPr lang="zh-TW" altLang="en-US" dirty="0" smtClean="0"/>
              <a:t> </a:t>
            </a:r>
            <a:r>
              <a:rPr lang="en-US" altLang="zh-TW" dirty="0" smtClean="0"/>
              <a:t>strong texture measures and generalized co-occurrence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9.4</a:t>
            </a:r>
            <a:r>
              <a:rPr lang="zh-TW" altLang="en-US" dirty="0" smtClean="0"/>
              <a:t> </a:t>
            </a:r>
            <a:r>
              <a:rPr lang="en-US" altLang="zh-TW" dirty="0" smtClean="0"/>
              <a:t>autocorrelation function and texture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15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根據上頁三項描述，課本大致定義了一下紋理</a:t>
            </a:r>
            <a:endParaRPr lang="en-US" altLang="zh-TW" dirty="0" smtClean="0"/>
          </a:p>
          <a:p>
            <a:r>
              <a:rPr lang="zh-TW" altLang="en-US" dirty="0" smtClean="0"/>
              <a:t>非在地性質，紋理的特性必須觀察大範圍空間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一再重複的結構不該被視為不同的物件</a:t>
            </a:r>
            <a:endParaRPr lang="en-US" altLang="zh-TW" dirty="0" smtClean="0"/>
          </a:p>
          <a:p>
            <a:pPr marL="0" indent="0">
              <a:buFontTx/>
              <a:buNone/>
            </a:pPr>
            <a:endParaRPr lang="en-US" altLang="zh-TW" dirty="0" smtClean="0"/>
          </a:p>
          <a:p>
            <a:pPr marL="0" indent="0">
              <a:buFontTx/>
              <a:buNone/>
            </a:pPr>
            <a:r>
              <a:rPr lang="en-US" altLang="zh-TW" dirty="0" smtClean="0"/>
              <a:t>Ex. </a:t>
            </a:r>
            <a:r>
              <a:rPr lang="zh-TW" altLang="en-US" dirty="0" smtClean="0"/>
              <a:t>小區域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看不出究竟是什麼 </a:t>
            </a:r>
            <a:r>
              <a:rPr lang="en-US" altLang="zh-TW" dirty="0" smtClean="0"/>
              <a:t>-&gt; </a:t>
            </a:r>
            <a:r>
              <a:rPr lang="zh-TW" altLang="en-US" dirty="0" smtClean="0"/>
              <a:t>擴大區域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可看出是塊磚頭 </a:t>
            </a:r>
            <a:r>
              <a:rPr lang="en-US" altLang="zh-TW" dirty="0" smtClean="0"/>
              <a:t>-&gt; </a:t>
            </a:r>
            <a:r>
              <a:rPr lang="zh-TW" altLang="en-US" dirty="0" smtClean="0"/>
              <a:t>括智大範圍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是面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磚牆</a:t>
            </a:r>
            <a:r>
              <a:rPr lang="en-US" altLang="zh-TW" dirty="0" smtClean="0"/>
              <a:t>”</a:t>
            </a:r>
            <a:r>
              <a:rPr lang="zh-TW" altLang="en-US" dirty="0" smtClean="0"/>
              <a:t>，各個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磚頭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不該被視為不同物件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963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紋理與空間中原質大小有關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有著較多大塊原質的通常表示紋理粒度較大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有著較多小塊原質的通常表示紋理粒度較小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自相關函數可以拿來描述、判斷紋理的顆粒大小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611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自相關函數</a:t>
            </a:r>
            <a:r>
              <a:rPr lang="en-US" altLang="zh-TW" dirty="0" smtClean="0"/>
              <a:t>…</a:t>
            </a:r>
            <a:r>
              <a:rPr lang="zh-TW" altLang="en-US" dirty="0" smtClean="0"/>
              <a:t>下頁看 </a:t>
            </a:r>
            <a:r>
              <a:rPr lang="en-US" altLang="zh-TW" dirty="0" smtClean="0"/>
              <a:t>.gif</a:t>
            </a:r>
            <a:r>
              <a:rPr lang="zh-TW" altLang="en-US" dirty="0" smtClean="0"/>
              <a:t> 動畫解釋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04115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603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有規律的紋理 </a:t>
            </a:r>
            <a:r>
              <a:rPr lang="en-US" altLang="zh-TW" dirty="0" smtClean="0"/>
              <a:t>-&gt; </a:t>
            </a:r>
            <a:r>
              <a:rPr lang="zh-TW" altLang="en-US" dirty="0" smtClean="0"/>
              <a:t>有明顯且規律的高峰、低谷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顆粒大的紋理 </a:t>
            </a:r>
            <a:r>
              <a:rPr lang="en-US" altLang="zh-TW" dirty="0" smtClean="0"/>
              <a:t>-&gt; </a:t>
            </a:r>
            <a:r>
              <a:rPr lang="zh-TW" altLang="en-US" dirty="0" smtClean="0"/>
              <a:t>高峰變到低谷時間長</a:t>
            </a:r>
            <a:endParaRPr lang="en-US" altLang="zh-TW" dirty="0" smtClean="0"/>
          </a:p>
          <a:p>
            <a:r>
              <a:rPr lang="zh-TW" altLang="en-US" dirty="0" smtClean="0"/>
              <a:t>顆粒小的紋理 </a:t>
            </a:r>
            <a:r>
              <a:rPr lang="en-US" altLang="zh-TW" dirty="0" smtClean="0"/>
              <a:t>-&gt; </a:t>
            </a:r>
            <a:r>
              <a:rPr lang="zh-TW" altLang="en-US" dirty="0" smtClean="0"/>
              <a:t>高峰變到低谷時間短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50695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自相關函數模型的原質就是灰階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用相關係數來描述紋理空間結構，其中相關係數又是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與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間的線性相關性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4139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9.4</a:t>
            </a:r>
            <a:r>
              <a:rPr lang="zh-TW" altLang="en-US" dirty="0" smtClean="0"/>
              <a:t> </a:t>
            </a:r>
            <a:r>
              <a:rPr lang="en-US" altLang="zh-TW" dirty="0" smtClean="0"/>
              <a:t>autocorrelation function and texture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9.5</a:t>
            </a:r>
            <a:r>
              <a:rPr lang="zh-TW" altLang="en-US" dirty="0" smtClean="0"/>
              <a:t> </a:t>
            </a:r>
            <a:r>
              <a:rPr lang="en-US" altLang="zh-TW" dirty="0" smtClean="0"/>
              <a:t>digital transform method and texture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3952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首先先將影像切成數個</a:t>
            </a:r>
            <a:r>
              <a:rPr lang="en-US" altLang="zh-TW" dirty="0" smtClean="0"/>
              <a:t>n</a:t>
            </a:r>
            <a:r>
              <a:rPr lang="zh-TW" altLang="en-US" dirty="0" smtClean="0"/>
              <a:t>*</a:t>
            </a:r>
            <a:r>
              <a:rPr lang="en-US" altLang="zh-TW" dirty="0" smtClean="0"/>
              <a:t>n</a:t>
            </a:r>
            <a:r>
              <a:rPr lang="zh-TW" altLang="en-US" dirty="0" smtClean="0"/>
              <a:t>大小的子區塊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每個</a:t>
            </a:r>
            <a:r>
              <a:rPr lang="en-US" altLang="zh-TW" dirty="0" smtClean="0"/>
              <a:t>n</a:t>
            </a:r>
            <a:r>
              <a:rPr lang="zh-TW" altLang="en-US" dirty="0" smtClean="0"/>
              <a:t>*</a:t>
            </a:r>
            <a:r>
              <a:rPr lang="en-US" altLang="zh-TW" dirty="0" smtClean="0"/>
              <a:t>n</a:t>
            </a:r>
            <a:r>
              <a:rPr lang="zh-TW" altLang="en-US" dirty="0" smtClean="0"/>
              <a:t>區塊的</a:t>
            </a:r>
            <a:r>
              <a:rPr lang="en-US" altLang="zh-TW" dirty="0" smtClean="0"/>
              <a:t>pixels</a:t>
            </a:r>
            <a:r>
              <a:rPr lang="zh-TW" altLang="en-US" dirty="0" smtClean="0"/>
              <a:t>可視為</a:t>
            </a:r>
            <a:r>
              <a:rPr lang="en-US" altLang="zh-TW" dirty="0" smtClean="0"/>
              <a:t>n*n</a:t>
            </a:r>
            <a:r>
              <a:rPr lang="zh-TW" altLang="en-US" dirty="0" smtClean="0"/>
              <a:t>大小的向量，且這些向量描述了一個</a:t>
            </a:r>
            <a:r>
              <a:rPr lang="en-US" altLang="zh-TW" dirty="0" smtClean="0"/>
              <a:t>n</a:t>
            </a:r>
            <a:r>
              <a:rPr lang="zh-TW" altLang="en-US" dirty="0" smtClean="0"/>
              <a:t>*</a:t>
            </a:r>
            <a:r>
              <a:rPr lang="en-US" altLang="zh-TW" dirty="0" smtClean="0"/>
              <a:t>n</a:t>
            </a:r>
            <a:r>
              <a:rPr lang="zh-TW" altLang="en-US" dirty="0" smtClean="0"/>
              <a:t>維度的座標系統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對每個</a:t>
            </a:r>
            <a:r>
              <a:rPr lang="en-US" altLang="zh-TW" dirty="0" smtClean="0"/>
              <a:t>vector</a:t>
            </a:r>
            <a:r>
              <a:rPr lang="zh-TW" altLang="en-US" dirty="0" smtClean="0"/>
              <a:t>做轉換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4983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理念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前述的向量有著空間頻率或序列的特性</a:t>
            </a:r>
            <a:endParaRPr lang="en-US" altLang="zh-TW" dirty="0" smtClean="0"/>
          </a:p>
          <a:p>
            <a:r>
              <a:rPr lang="zh-TW" altLang="en-US" dirty="0" smtClean="0"/>
              <a:t>而頻率就是紋理的特性之一，所以做這些轉換對於紋理的分析是有幫助的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5164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5334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64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/>
              <a:t>對人類而言，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紋理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，以視覺接收，並含有大量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感官資訊</a:t>
            </a:r>
            <a:r>
              <a:rPr lang="en-US" altLang="zh-TW" sz="1200" dirty="0" smtClean="0"/>
              <a:t>”</a:t>
            </a:r>
          </a:p>
          <a:p>
            <a:endParaRPr lang="en-US" altLang="zh-TW" sz="1200" dirty="0" smtClean="0"/>
          </a:p>
          <a:p>
            <a:r>
              <a:rPr lang="en-US" altLang="zh-TW" sz="1200" dirty="0" smtClean="0"/>
              <a:t>“</a:t>
            </a:r>
            <a:r>
              <a:rPr lang="zh-TW" altLang="en-US" sz="1200" dirty="0" smtClean="0"/>
              <a:t>這面牆看起來很硬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-&gt; </a:t>
            </a:r>
            <a:r>
              <a:rPr lang="zh-TW" altLang="en-US" sz="1200" dirty="0" smtClean="0"/>
              <a:t>硬應是觸覺上的資訊，但是大腦在視覺接收到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牆壁上的紋理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時，便將該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物件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與牆壁作連結，並回想以前碰觸牆壁的感覺</a:t>
            </a:r>
            <a:endParaRPr lang="en-US" altLang="zh-TW" sz="1200" dirty="0" smtClean="0"/>
          </a:p>
          <a:p>
            <a:endParaRPr lang="en-US" altLang="zh-TW" sz="1200" dirty="0" smtClean="0"/>
          </a:p>
          <a:p>
            <a:r>
              <a:rPr lang="en-US" altLang="zh-TW" sz="1200" dirty="0" smtClean="0"/>
              <a:t>More example – “</a:t>
            </a:r>
            <a:r>
              <a:rPr lang="zh-TW" altLang="en-US" sz="1200" dirty="0" smtClean="0"/>
              <a:t>看起來很好吃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、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看起來毛茸茸的</a:t>
            </a:r>
            <a:r>
              <a:rPr lang="en-US" altLang="zh-TW" sz="1200" dirty="0" smtClean="0"/>
              <a:t>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5302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一般來說，傅立葉光譜功率效果並沒有比 灰階共生 或 空間灰階的一階統計 來的好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4793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9.5</a:t>
            </a:r>
            <a:r>
              <a:rPr lang="zh-TW" altLang="en-US" dirty="0" smtClean="0"/>
              <a:t> </a:t>
            </a:r>
            <a:r>
              <a:rPr lang="en-US" altLang="zh-TW" dirty="0" smtClean="0"/>
              <a:t>digital transform method and texture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9.6</a:t>
            </a:r>
            <a:r>
              <a:rPr lang="zh-TW" altLang="en-US" dirty="0" smtClean="0"/>
              <a:t> </a:t>
            </a:r>
            <a:r>
              <a:rPr lang="en-US" altLang="zh-TW" dirty="0" smtClean="0"/>
              <a:t>textural energy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8361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先利用各種不同的</a:t>
            </a:r>
            <a:r>
              <a:rPr lang="en-US" altLang="zh-TW" dirty="0" smtClean="0"/>
              <a:t>kernel</a:t>
            </a:r>
            <a:r>
              <a:rPr lang="zh-TW" altLang="en-US" dirty="0" smtClean="0"/>
              <a:t>和影像做</a:t>
            </a:r>
            <a:r>
              <a:rPr lang="en-US" altLang="zh-TW" dirty="0" smtClean="0"/>
              <a:t>convolve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接下來利用非線性運算元對剛剛</a:t>
            </a:r>
            <a:r>
              <a:rPr lang="en-US" altLang="zh-TW" dirty="0" smtClean="0"/>
              <a:t>convolve</a:t>
            </a:r>
            <a:r>
              <a:rPr lang="zh-TW" altLang="en-US" dirty="0" smtClean="0"/>
              <a:t>的所有</a:t>
            </a:r>
            <a:r>
              <a:rPr lang="en-US" altLang="zh-TW" dirty="0" smtClean="0"/>
              <a:t>output</a:t>
            </a:r>
            <a:r>
              <a:rPr lang="zh-TW" altLang="en-US" dirty="0" smtClean="0"/>
              <a:t>做處理，針對每個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的鄰近區域計算出能量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925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紋理能量的方式和前章的處理方式，兩者個精神是很類似的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但是紋理能量所用的</a:t>
            </a:r>
            <a:r>
              <a:rPr lang="en-US" altLang="zh-TW" dirty="0" smtClean="0"/>
              <a:t>window</a:t>
            </a:r>
            <a:r>
              <a:rPr lang="zh-TW" altLang="en-US" dirty="0" smtClean="0"/>
              <a:t> </a:t>
            </a:r>
            <a:r>
              <a:rPr lang="en-US" altLang="zh-TW" dirty="0" smtClean="0"/>
              <a:t>size</a:t>
            </a:r>
            <a:r>
              <a:rPr lang="zh-TW" altLang="en-US" dirty="0" smtClean="0"/>
              <a:t>較小，而且還有用上鄰居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398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拿</a:t>
            </a:r>
            <a:r>
              <a:rPr lang="en-US" altLang="zh-TW" dirty="0" smtClean="0"/>
              <a:t>kernel</a:t>
            </a:r>
            <a:r>
              <a:rPr lang="zh-TW" altLang="en-US" dirty="0" smtClean="0"/>
              <a:t>做處理</a:t>
            </a:r>
            <a:r>
              <a:rPr lang="en-US" altLang="zh-TW" dirty="0" smtClean="0"/>
              <a:t>(kernel = filter)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每個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附近的值取絕對質相加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作旋轉等價處理</a:t>
            </a:r>
            <a:r>
              <a:rPr lang="en-US" altLang="zh-TW" dirty="0" smtClean="0"/>
              <a:t>(</a:t>
            </a:r>
            <a:r>
              <a:rPr lang="zh-TW" altLang="en-US" dirty="0" smtClean="0"/>
              <a:t>紋理旋轉過後還理論上還是同樣的紋理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7262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1D</a:t>
            </a:r>
            <a:r>
              <a:rPr lang="zh-TW" altLang="en-US" dirty="0" smtClean="0"/>
              <a:t> </a:t>
            </a:r>
            <a:r>
              <a:rPr lang="en-US" altLang="zh-TW" dirty="0" smtClean="0"/>
              <a:t>kernel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Gaussian, </a:t>
            </a:r>
            <a:r>
              <a:rPr lang="en-US" altLang="zh-TW" baseline="0" dirty="0" smtClean="0"/>
              <a:t>Gradient, </a:t>
            </a:r>
            <a:r>
              <a:rPr lang="en-US" altLang="zh-TW" baseline="0" dirty="0" err="1" smtClean="0"/>
              <a:t>LoG</a:t>
            </a:r>
            <a:r>
              <a:rPr lang="zh-TW" altLang="en-US" baseline="0" dirty="0" smtClean="0"/>
              <a:t> 都與 </a:t>
            </a:r>
            <a:r>
              <a:rPr lang="en-US" altLang="zh-TW" baseline="0" dirty="0" smtClean="0"/>
              <a:t>Ch7 </a:t>
            </a:r>
            <a:r>
              <a:rPr lang="zh-TW" altLang="en-US" baseline="0" dirty="0" smtClean="0"/>
              <a:t>章的一樣</a:t>
            </a:r>
            <a:endParaRPr lang="en-US" altLang="zh-TW" baseline="0" dirty="0" smtClean="0"/>
          </a:p>
          <a:p>
            <a:r>
              <a:rPr lang="en-US" altLang="zh-TW" dirty="0" smtClean="0"/>
              <a:t>Gabor </a:t>
            </a:r>
            <a:r>
              <a:rPr lang="zh-TW" altLang="en-US" dirty="0" smtClean="0"/>
              <a:t>是 </a:t>
            </a:r>
            <a:r>
              <a:rPr lang="en-US" altLang="zh-TW" dirty="0" smtClean="0"/>
              <a:t>Gaussian *</a:t>
            </a:r>
            <a:r>
              <a:rPr lang="en-US" altLang="zh-TW" baseline="0" dirty="0" smtClean="0"/>
              <a:t> cos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82000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利用剛剛</a:t>
            </a:r>
            <a:r>
              <a:rPr lang="en-US" altLang="zh-TW" dirty="0" smtClean="0"/>
              <a:t>1D</a:t>
            </a:r>
            <a:r>
              <a:rPr lang="zh-TW" altLang="en-US" dirty="0" smtClean="0"/>
              <a:t>的</a:t>
            </a:r>
            <a:r>
              <a:rPr lang="en-US" altLang="zh-TW" dirty="0" smtClean="0"/>
              <a:t>kernel</a:t>
            </a:r>
            <a:r>
              <a:rPr lang="zh-TW" altLang="en-US" dirty="0" smtClean="0"/>
              <a:t>建立</a:t>
            </a:r>
            <a:r>
              <a:rPr lang="en-US" altLang="zh-TW" dirty="0" smtClean="0"/>
              <a:t>2D</a:t>
            </a:r>
            <a:r>
              <a:rPr lang="zh-TW" altLang="en-US" dirty="0" smtClean="0"/>
              <a:t> </a:t>
            </a:r>
            <a:r>
              <a:rPr lang="en-US" altLang="zh-TW" dirty="0" smtClean="0"/>
              <a:t>kernel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3592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16 filter – L5 E5 R5 S5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交互產生的</a:t>
            </a:r>
            <a:r>
              <a:rPr lang="en-US" altLang="zh-TW" baseline="0" dirty="0" smtClean="0"/>
              <a:t>16</a:t>
            </a:r>
            <a:r>
              <a:rPr lang="zh-TW" altLang="en-US" baseline="0" dirty="0" smtClean="0"/>
              <a:t>個</a:t>
            </a:r>
            <a:r>
              <a:rPr lang="en-US" altLang="zh-TW" baseline="0" dirty="0" smtClean="0"/>
              <a:t>2D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filter</a:t>
            </a:r>
          </a:p>
          <a:p>
            <a:endParaRPr lang="en-US" altLang="zh-TW" baseline="0" dirty="0" smtClean="0"/>
          </a:p>
          <a:p>
            <a:r>
              <a:rPr lang="zh-TW" altLang="en-US" dirty="0" smtClean="0"/>
              <a:t>拿了其中 </a:t>
            </a:r>
            <a:r>
              <a:rPr lang="en-US" altLang="zh-TW" dirty="0" smtClean="0"/>
              <a:t>9</a:t>
            </a:r>
            <a:r>
              <a:rPr lang="zh-TW" altLang="en-US" dirty="0" smtClean="0"/>
              <a:t> 個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來作為評判紋理的依據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4697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三張圖我們大致上可以分辨出這些物件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9</a:t>
            </a:r>
            <a:r>
              <a:rPr lang="zh-TW" altLang="en-US" dirty="0" smtClean="0"/>
              <a:t> 個 </a:t>
            </a:r>
            <a:r>
              <a:rPr lang="en-US" altLang="zh-TW" dirty="0" smtClean="0"/>
              <a:t>filter</a:t>
            </a:r>
            <a:r>
              <a:rPr lang="zh-TW" altLang="en-US" dirty="0" smtClean="0"/>
              <a:t> 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 的結果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02669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 </a:t>
            </a:r>
            <a:r>
              <a:rPr lang="en-US" altLang="zh-TW" dirty="0" smtClean="0"/>
              <a:t>9</a:t>
            </a:r>
            <a:r>
              <a:rPr lang="zh-TW" altLang="en-US" dirty="0" smtClean="0"/>
              <a:t> 個 </a:t>
            </a:r>
            <a:r>
              <a:rPr lang="en-US" altLang="zh-TW" dirty="0" smtClean="0"/>
              <a:t>filter</a:t>
            </a:r>
            <a:r>
              <a:rPr lang="zh-TW" altLang="en-US" dirty="0" smtClean="0"/>
              <a:t> 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 來做紋理切割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30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紋理分析上主要可分為三類</a:t>
            </a:r>
            <a:endParaRPr lang="en-US" altLang="zh-TW" dirty="0" smtClean="0"/>
          </a:p>
          <a:p>
            <a:r>
              <a:rPr lang="zh-TW" altLang="en-US" dirty="0" smtClean="0"/>
              <a:t>辨識模式</a:t>
            </a:r>
            <a:r>
              <a:rPr lang="en-US" altLang="zh-TW" dirty="0" smtClean="0"/>
              <a:t>(</a:t>
            </a:r>
            <a:r>
              <a:rPr lang="zh-TW" altLang="en-US" dirty="0" smtClean="0"/>
              <a:t>紋理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將紋理分類進有限類別之中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生成模型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餵進樣本來生成模型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紋理分割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需利用以上兩種紋理分析技巧，給定一張有著不同紋理的影像，辨別不同紋理並做切割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37202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9.6</a:t>
            </a:r>
            <a:r>
              <a:rPr lang="zh-TW" altLang="en-US" dirty="0" smtClean="0"/>
              <a:t> </a:t>
            </a:r>
            <a:r>
              <a:rPr lang="en-US" altLang="zh-TW" dirty="0" smtClean="0"/>
              <a:t>textural energy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9.7</a:t>
            </a:r>
            <a:r>
              <a:rPr lang="zh-TW" altLang="en-US" dirty="0" smtClean="0"/>
              <a:t> </a:t>
            </a:r>
            <a:r>
              <a:rPr lang="en-US" altLang="zh-TW" dirty="0" smtClean="0"/>
              <a:t>textural edgeness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1089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有人試著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不以頻率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的方式來判別紋理，而是以單位面積的邊緣性質來判斷</a:t>
            </a:r>
            <a:r>
              <a:rPr lang="en-US" altLang="zh-TW" dirty="0" smtClean="0"/>
              <a:t>(</a:t>
            </a:r>
            <a:r>
              <a:rPr lang="zh-TW" altLang="en-US" dirty="0" smtClean="0"/>
              <a:t>邊緣密度、邊緣方向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(9.4</a:t>
            </a:r>
            <a:r>
              <a:rPr lang="zh-TW" altLang="en-US" dirty="0" smtClean="0"/>
              <a:t> 自相關函數 </a:t>
            </a:r>
            <a:r>
              <a:rPr lang="en-US" altLang="zh-TW" dirty="0" smtClean="0"/>
              <a:t>9.5</a:t>
            </a:r>
            <a:r>
              <a:rPr lang="zh-TW" altLang="en-US" dirty="0" smtClean="0"/>
              <a:t>數位轉換 皆是以頻率來判斷紋理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76451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小邊就用小範圍的鄰居</a:t>
            </a:r>
            <a:endParaRPr lang="en-US" altLang="zh-TW" dirty="0" smtClean="0"/>
          </a:p>
          <a:p>
            <a:r>
              <a:rPr lang="zh-TW" altLang="en-US" dirty="0" smtClean="0"/>
              <a:t>大邊就用大範圍的鄰居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40437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第七張提到的</a:t>
            </a:r>
            <a:r>
              <a:rPr lang="en-US" altLang="zh-TW" dirty="0" smtClean="0"/>
              <a:t>edge</a:t>
            </a:r>
            <a:r>
              <a:rPr lang="zh-TW" altLang="en-US" dirty="0" smtClean="0"/>
              <a:t> </a:t>
            </a:r>
            <a:r>
              <a:rPr lang="en-US" altLang="zh-TW" dirty="0" smtClean="0"/>
              <a:t>detector</a:t>
            </a:r>
            <a:r>
              <a:rPr lang="zh-TW" altLang="en-US" dirty="0" smtClean="0"/>
              <a:t>方式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邊緣密度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邊緣方向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3436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單位面積邊緣密度</a:t>
            </a:r>
            <a:r>
              <a:rPr lang="en-US" altLang="zh-TW" dirty="0" smtClean="0"/>
              <a:t>:</a:t>
            </a:r>
            <a:r>
              <a:rPr lang="zh-TW" altLang="en-US" dirty="0" smtClean="0"/>
              <a:t> 利用第七張提過的判斷邊緣方式，再多除一項面積 </a:t>
            </a:r>
            <a:r>
              <a:rPr lang="en-US" altLang="zh-TW" dirty="0" smtClean="0"/>
              <a:t>N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另外也可以去計算一個 範圍</a:t>
            </a:r>
            <a:r>
              <a:rPr lang="en-US" altLang="zh-TW" dirty="0" smtClean="0"/>
              <a:t>R</a:t>
            </a:r>
            <a:r>
              <a:rPr lang="zh-TW" altLang="en-US" dirty="0" smtClean="0"/>
              <a:t> 內的邊緣強度直方圖和邊緣方向直方圖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4184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三個框框內的邊緣密度明顯不同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1283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9.7</a:t>
            </a:r>
            <a:r>
              <a:rPr lang="zh-TW" altLang="en-US" dirty="0" smtClean="0"/>
              <a:t> </a:t>
            </a:r>
            <a:r>
              <a:rPr lang="en-US" altLang="zh-TW" dirty="0" smtClean="0"/>
              <a:t>textural edgeness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9.8</a:t>
            </a:r>
            <a:r>
              <a:rPr lang="zh-TW" altLang="en-US" dirty="0" smtClean="0"/>
              <a:t> </a:t>
            </a:r>
            <a:r>
              <a:rPr lang="en-US" altLang="zh-TW" dirty="0" smtClean="0"/>
              <a:t>vector dispersion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5009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切成完全不交疊</a:t>
            </a:r>
            <a:r>
              <a:rPr lang="en-US" altLang="zh-TW" dirty="0" smtClean="0"/>
              <a:t>(</a:t>
            </a:r>
            <a:r>
              <a:rPr lang="zh-TW" altLang="en-US" dirty="0" smtClean="0"/>
              <a:t>互斥</a:t>
            </a:r>
            <a:r>
              <a:rPr lang="en-US" altLang="zh-TW" dirty="0" smtClean="0"/>
              <a:t>)</a:t>
            </a:r>
            <a:r>
              <a:rPr lang="zh-TW" altLang="en-US" dirty="0" smtClean="0"/>
              <a:t>的區塊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接下來利用第八張提到的小平面方式去</a:t>
            </a:r>
            <a:r>
              <a:rPr lang="en-US" altLang="zh-TW" dirty="0" smtClean="0"/>
              <a:t>fit</a:t>
            </a:r>
            <a:r>
              <a:rPr lang="zh-TW" altLang="en-US" dirty="0" smtClean="0"/>
              <a:t>每個剛剛切出來的小區塊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4722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小平面模型的公式，求出每個小區塊的係數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60422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根據係數去建立每個小區塊的單位法向量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越是粗糙的表面，這些單位法向量方向就會越分散</a:t>
            </a:r>
            <a:endParaRPr lang="en-US" altLang="zh-TW" dirty="0" smtClean="0"/>
          </a:p>
          <a:p>
            <a:r>
              <a:rPr lang="zh-TW" altLang="en-US" dirty="0" smtClean="0"/>
              <a:t>越是平坦的表面，這些單位法向量方向就會越一致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109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關於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以統計來描述紋理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這種方式，課本列舉了幾種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空間灰階共生機率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自相關函數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單位面積邊界密度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相對極值分布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數學型態學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光譜功率密度函數</a:t>
            </a:r>
            <a:endParaRPr lang="en-US" altLang="zh-TW" dirty="0" smtClean="0"/>
          </a:p>
          <a:p>
            <a:pPr marL="171450" indent="-171450">
              <a:buFontTx/>
              <a:buChar char="-"/>
            </a:pPr>
            <a:r>
              <a:rPr lang="zh-TW" altLang="en-US" dirty="0" smtClean="0"/>
              <a:t>灰階行程長度分布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24227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根據前面的每個單位法向量</a:t>
            </a:r>
            <a:endParaRPr lang="en-US" altLang="zh-TW" dirty="0" smtClean="0"/>
          </a:p>
          <a:p>
            <a:r>
              <a:rPr lang="zh-TW" altLang="en-US" dirty="0" smtClean="0"/>
              <a:t>可以用最大似然估計算出整個表面的單位法向量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7036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9.8</a:t>
            </a:r>
            <a:r>
              <a:rPr lang="zh-TW" altLang="en-US" dirty="0" smtClean="0"/>
              <a:t> </a:t>
            </a:r>
            <a:r>
              <a:rPr lang="en-US" altLang="zh-TW" dirty="0" smtClean="0"/>
              <a:t>vector dispersion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9.9</a:t>
            </a:r>
            <a:r>
              <a:rPr lang="zh-TW" altLang="en-US" dirty="0" smtClean="0"/>
              <a:t> </a:t>
            </a:r>
            <a:r>
              <a:rPr lang="en-US" altLang="zh-TW" dirty="0" smtClean="0"/>
              <a:t>relative extrema density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8079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計算單位面積內，相對極值的數量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以一維中最簡易的做法來舉例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3480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相對極小定義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相對極大定義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相同灰階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並排會同時被歸類為相對極大和相對極小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1179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顆粒大的紋理，相對極值出現的頻率較低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顆粒小的紋理，相對極值出現的頻率較高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92437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9.9</a:t>
            </a:r>
            <a:r>
              <a:rPr lang="zh-TW" altLang="en-US" dirty="0" smtClean="0"/>
              <a:t> </a:t>
            </a:r>
            <a:r>
              <a:rPr lang="en-US" altLang="zh-TW" dirty="0" smtClean="0"/>
              <a:t>relative extrema density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9.10</a:t>
            </a:r>
            <a:r>
              <a:rPr lang="zh-TW" altLang="en-US" dirty="0" smtClean="0"/>
              <a:t> </a:t>
            </a:r>
            <a:r>
              <a:rPr lang="en-US" altLang="zh-TW" dirty="0" smtClean="0"/>
              <a:t>mathematical morphology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1199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 </a:t>
            </a:r>
            <a:r>
              <a:rPr lang="en-US" altLang="zh-TW" dirty="0" smtClean="0"/>
              <a:t>opening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operator</a:t>
            </a:r>
            <a:r>
              <a:rPr lang="zh-TW" altLang="en-US" dirty="0" smtClean="0"/>
              <a:t> 偵測、衡量紋理顆粒大小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G(d) </a:t>
            </a:r>
            <a:r>
              <a:rPr lang="zh-TW" altLang="en-US" dirty="0" smtClean="0"/>
              <a:t>代表意義為</a:t>
            </a:r>
            <a:r>
              <a:rPr lang="en-US" altLang="zh-TW" dirty="0" smtClean="0"/>
              <a:t>:</a:t>
            </a:r>
            <a:r>
              <a:rPr lang="zh-TW" altLang="en-US" dirty="0" smtClean="0"/>
              <a:t> 顆粒小於直徑 </a:t>
            </a:r>
            <a:r>
              <a:rPr lang="en-US" altLang="zh-TW" dirty="0" smtClean="0"/>
              <a:t>d</a:t>
            </a:r>
            <a:r>
              <a:rPr lang="zh-TW" altLang="en-US" dirty="0" smtClean="0"/>
              <a:t> 的物件的占有比例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4943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</a:t>
            </a:r>
            <a:r>
              <a:rPr lang="en-US" altLang="zh-TW" dirty="0" smtClean="0"/>
              <a:t>erosion</a:t>
            </a:r>
            <a:r>
              <a:rPr lang="zh-TW" altLang="en-US" dirty="0" smtClean="0"/>
              <a:t>和</a:t>
            </a:r>
            <a:r>
              <a:rPr lang="en-US" altLang="zh-TW" dirty="0" smtClean="0"/>
              <a:t>dilation</a:t>
            </a:r>
            <a:r>
              <a:rPr lang="zh-TW" altLang="en-US" dirty="0" smtClean="0"/>
              <a:t>去找出灰階紋理的碎形表面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什麼是碎形</a:t>
            </a:r>
            <a:r>
              <a:rPr lang="en-US" altLang="zh-TW" dirty="0" smtClean="0"/>
              <a:t>??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05373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一個粗糙或零碎的幾何形狀，可以分成數個部分，且每個部分都</a:t>
            </a:r>
            <a:r>
              <a:rPr lang="en-US" altLang="zh-TW" dirty="0" smtClean="0"/>
              <a:t>(</a:t>
            </a:r>
            <a:r>
              <a:rPr lang="zh-TW" altLang="en-US" dirty="0" smtClean="0"/>
              <a:t>至少近似的</a:t>
            </a:r>
            <a:r>
              <a:rPr lang="en-US" altLang="zh-TW" dirty="0" smtClean="0"/>
              <a:t>)</a:t>
            </a:r>
            <a:r>
              <a:rPr lang="zh-TW" altLang="en-US" dirty="0" smtClean="0"/>
              <a:t>是整體縮小後的形狀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20058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</a:t>
            </a:r>
            <a:r>
              <a:rPr lang="en-US" altLang="zh-TW" dirty="0" smtClean="0"/>
              <a:t>erosion</a:t>
            </a:r>
            <a:r>
              <a:rPr lang="zh-TW" altLang="en-US" dirty="0" smtClean="0"/>
              <a:t>和</a:t>
            </a:r>
            <a:r>
              <a:rPr lang="en-US" altLang="zh-TW" dirty="0" smtClean="0"/>
              <a:t>dilation</a:t>
            </a:r>
            <a:r>
              <a:rPr lang="zh-TW" altLang="en-US" dirty="0" smtClean="0"/>
              <a:t>去找出灰階紋理的碎形表面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k-fold </a:t>
            </a:r>
            <a:r>
              <a:rPr lang="zh-TW" altLang="en-US" dirty="0" smtClean="0"/>
              <a:t>作 </a:t>
            </a:r>
            <a:r>
              <a:rPr lang="en-US" altLang="zh-TW" dirty="0" smtClean="0"/>
              <a:t>k</a:t>
            </a:r>
            <a:r>
              <a:rPr lang="zh-TW" altLang="en-US" dirty="0" smtClean="0"/>
              <a:t> 次操作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定義在 </a:t>
            </a:r>
            <a:r>
              <a:rPr lang="en-US" altLang="zh-TW" dirty="0" smtClean="0"/>
              <a:t>k</a:t>
            </a:r>
            <a:r>
              <a:rPr lang="zh-TW" altLang="en-US" dirty="0" smtClean="0"/>
              <a:t> </a:t>
            </a:r>
            <a:r>
              <a:rPr lang="en-US" altLang="zh-TW" dirty="0" smtClean="0"/>
              <a:t>scale</a:t>
            </a:r>
            <a:r>
              <a:rPr lang="zh-TW" altLang="en-US" dirty="0" smtClean="0"/>
              <a:t> 時的碎形表面 </a:t>
            </a:r>
            <a:r>
              <a:rPr lang="en-US" altLang="zh-TW" dirty="0" smtClean="0"/>
              <a:t>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85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給訂一模型，將可以根據模型的參數合成出</a:t>
            </a:r>
            <a:r>
              <a:rPr lang="en-US" altLang="zh-TW" dirty="0" smtClean="0"/>
              <a:t>(</a:t>
            </a:r>
            <a:r>
              <a:rPr lang="zh-TW" altLang="en-US" dirty="0" smtClean="0"/>
              <a:t>該模型所描述的</a:t>
            </a:r>
            <a:r>
              <a:rPr lang="en-US" altLang="zh-TW" dirty="0" smtClean="0"/>
              <a:t>)</a:t>
            </a:r>
            <a:r>
              <a:rPr lang="zh-TW" altLang="en-US" dirty="0" smtClean="0"/>
              <a:t>紋理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0189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定義在 </a:t>
            </a:r>
            <a:r>
              <a:rPr lang="en-US" altLang="zh-TW" dirty="0" smtClean="0"/>
              <a:t>scale</a:t>
            </a:r>
            <a:r>
              <a:rPr lang="zh-TW" altLang="en-US" dirty="0" smtClean="0"/>
              <a:t> </a:t>
            </a:r>
            <a:r>
              <a:rPr lang="en-US" altLang="zh-TW" dirty="0" smtClean="0"/>
              <a:t>k</a:t>
            </a:r>
            <a:r>
              <a:rPr lang="zh-TW" altLang="en-US" dirty="0" smtClean="0"/>
              <a:t> 時的碎形特徵 </a:t>
            </a:r>
            <a:r>
              <a:rPr lang="en-US" altLang="zh-TW" dirty="0" smtClean="0"/>
              <a:t>S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計算碎形特徵的距離差</a:t>
            </a:r>
            <a:r>
              <a:rPr lang="en-US" altLang="zh-TW" dirty="0" smtClean="0"/>
              <a:t>(D)</a:t>
            </a:r>
            <a:r>
              <a:rPr lang="zh-TW" altLang="en-US" dirty="0" smtClean="0"/>
              <a:t>來分辨紋理是否相似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5084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9.10</a:t>
            </a:r>
            <a:r>
              <a:rPr lang="zh-TW" altLang="en-US" dirty="0" smtClean="0"/>
              <a:t> </a:t>
            </a:r>
            <a:r>
              <a:rPr lang="en-US" altLang="zh-TW" dirty="0" smtClean="0"/>
              <a:t>mathematical morphology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9.11</a:t>
            </a:r>
            <a:r>
              <a:rPr lang="zh-TW" altLang="en-US" dirty="0" smtClean="0"/>
              <a:t> </a:t>
            </a:r>
            <a:r>
              <a:rPr lang="en-US" altLang="zh-TW" dirty="0" smtClean="0"/>
              <a:t>auto-regression models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968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根據一個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鄰居的灰階來線性計算開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的灰階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顆粒大的紋理，線性係數會比較相近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顆粒小的紋理，線性係數差異會較大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84071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1D</a:t>
            </a:r>
            <a:r>
              <a:rPr lang="zh-TW" altLang="en-US" dirty="0" smtClean="0"/>
              <a:t>範例，每一個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的灰階都是由前面的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的灰階 </a:t>
            </a:r>
            <a:r>
              <a:rPr lang="en-US" altLang="zh-TW" dirty="0" smtClean="0"/>
              <a:t>+</a:t>
            </a:r>
            <a:r>
              <a:rPr lang="zh-TW" altLang="en-US" dirty="0" smtClean="0"/>
              <a:t> </a:t>
            </a:r>
            <a:r>
              <a:rPr lang="en-US" altLang="zh-TW" dirty="0" smtClean="0"/>
              <a:t>noise</a:t>
            </a:r>
            <a:r>
              <a:rPr lang="zh-TW" altLang="en-US" dirty="0" smtClean="0"/>
              <a:t>所產生的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9871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1D</a:t>
            </a:r>
            <a:r>
              <a:rPr lang="zh-TW" altLang="en-US" dirty="0" smtClean="0"/>
              <a:t> 範例圖示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549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2D</a:t>
            </a:r>
            <a:r>
              <a:rPr lang="zh-TW" altLang="en-US" dirty="0" smtClean="0"/>
              <a:t> 範例，也是一樣由前面的鄰居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們的灰階算出新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的灰階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其中</a:t>
            </a:r>
            <a:r>
              <a:rPr lang="en-US" altLang="zh-TW" dirty="0" smtClean="0"/>
              <a:t>“</a:t>
            </a:r>
            <a:r>
              <a:rPr lang="zh-TW" altLang="en-US" dirty="0" smtClean="0"/>
              <a:t>鄰居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定義與</a:t>
            </a:r>
            <a:r>
              <a:rPr lang="en-US" altLang="zh-TW" dirty="0" smtClean="0"/>
              <a:t>1D</a:t>
            </a:r>
            <a:r>
              <a:rPr lang="zh-TW" altLang="en-US" dirty="0" smtClean="0"/>
              <a:t>相仿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4921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2D</a:t>
            </a:r>
            <a:r>
              <a:rPr lang="zh-TW" altLang="en-US" dirty="0" smtClean="0"/>
              <a:t> 範例圖示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8320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 估計值與實際值的差異  取代前面</a:t>
            </a:r>
            <a:r>
              <a:rPr lang="en-US" altLang="zh-TW" dirty="0" smtClean="0"/>
              <a:t>noise</a:t>
            </a:r>
            <a:r>
              <a:rPr lang="zh-TW" altLang="en-US" dirty="0" smtClean="0"/>
              <a:t>項來計算新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的灰階 </a:t>
            </a:r>
            <a:r>
              <a:rPr lang="en-US" altLang="zh-TW" dirty="0" smtClean="0"/>
              <a:t>(a hat</a:t>
            </a:r>
            <a:r>
              <a:rPr lang="zh-TW" altLang="en-US" dirty="0" smtClean="0"/>
              <a:t> 為估計值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不同紋理，自回歸的參數也就不同，下面例子為利用 </a:t>
            </a:r>
            <a:r>
              <a:rPr lang="en-US" altLang="zh-TW" dirty="0" smtClean="0"/>
              <a:t>c</a:t>
            </a:r>
            <a:r>
              <a:rPr lang="zh-TW" altLang="en-US" dirty="0" smtClean="0"/>
              <a:t>紋理自回歸係數來做新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的灰階估算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5479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判斷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,</a:t>
            </a:r>
            <a:r>
              <a:rPr lang="zh-TW" altLang="en-US" dirty="0" smtClean="0"/>
              <a:t> </a:t>
            </a:r>
            <a:r>
              <a:rPr lang="en-US" altLang="zh-TW" dirty="0" smtClean="0"/>
              <a:t>j</a:t>
            </a:r>
            <a:r>
              <a:rPr lang="zh-TW" altLang="en-US" dirty="0" smtClean="0"/>
              <a:t> 是否屬於 </a:t>
            </a:r>
            <a:r>
              <a:rPr lang="en-US" altLang="zh-TW" dirty="0" smtClean="0"/>
              <a:t>c</a:t>
            </a:r>
            <a:r>
              <a:rPr lang="zh-TW" altLang="en-US" dirty="0" smtClean="0"/>
              <a:t>紋理</a:t>
            </a:r>
            <a:endParaRPr lang="en-US" altLang="zh-TW" dirty="0" smtClean="0"/>
          </a:p>
          <a:p>
            <a:r>
              <a:rPr lang="zh-TW" altLang="en-US" dirty="0" smtClean="0"/>
              <a:t>對於已知的所有紋理，若 </a:t>
            </a:r>
            <a:r>
              <a:rPr lang="en-US" altLang="zh-TW" dirty="0" smtClean="0"/>
              <a:t>c</a:t>
            </a:r>
            <a:r>
              <a:rPr lang="zh-TW" altLang="en-US" dirty="0" smtClean="0"/>
              <a:t>紋理自回歸係數所估算的差值最小，且這差值小於設定的門檻值，那麼就認定這個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屬於 </a:t>
            </a:r>
            <a:r>
              <a:rPr lang="en-US" altLang="zh-TW" dirty="0" smtClean="0"/>
              <a:t>c</a:t>
            </a:r>
            <a:r>
              <a:rPr lang="zh-TW" altLang="en-US" dirty="0" smtClean="0"/>
              <a:t>紋理</a:t>
            </a:r>
            <a:endParaRPr lang="en-US" altLang="zh-TW" dirty="0" smtClean="0"/>
          </a:p>
          <a:p>
            <a:r>
              <a:rPr lang="zh-TW" altLang="en-US" dirty="0" smtClean="0"/>
              <a:t>若差值最小但是卻不符合門檻值 </a:t>
            </a:r>
            <a:r>
              <a:rPr lang="en-US" altLang="zh-TW" dirty="0" smtClean="0"/>
              <a:t>-&gt;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這個</a:t>
            </a:r>
            <a:r>
              <a:rPr lang="en-US" altLang="zh-TW" baseline="0" dirty="0" smtClean="0"/>
              <a:t>pixel</a:t>
            </a:r>
            <a:r>
              <a:rPr lang="zh-TW" altLang="en-US" baseline="0" dirty="0" smtClean="0"/>
              <a:t>是 </a:t>
            </a:r>
            <a:r>
              <a:rPr lang="en-US" altLang="zh-TW" baseline="0" dirty="0" smtClean="0"/>
              <a:t>c</a:t>
            </a:r>
            <a:r>
              <a:rPr lang="zh-TW" altLang="en-US" baseline="0" dirty="0" smtClean="0"/>
              <a:t>紋理的邊緣</a:t>
            </a:r>
            <a:endParaRPr lang="en-US" altLang="zh-TW" baseline="0" dirty="0" smtClean="0"/>
          </a:p>
          <a:p>
            <a:endParaRPr lang="en-US" altLang="zh-TW" baseline="0" dirty="0" smtClean="0"/>
          </a:p>
          <a:p>
            <a:r>
              <a:rPr lang="zh-TW" altLang="en-US" dirty="0" smtClean="0"/>
              <a:t>這個方式可以來切割紋理，而自回歸去</a:t>
            </a:r>
            <a:r>
              <a:rPr lang="en-US" altLang="zh-TW" dirty="0" smtClean="0"/>
              <a:t>“</a:t>
            </a:r>
            <a:r>
              <a:rPr lang="zh-TW" altLang="en-US" dirty="0" smtClean="0"/>
              <a:t>估算新的</a:t>
            </a:r>
            <a:r>
              <a:rPr lang="en-US" altLang="zh-TW" dirty="0" smtClean="0"/>
              <a:t>pixel”</a:t>
            </a:r>
            <a:r>
              <a:rPr lang="zh-TW" altLang="en-US" dirty="0" smtClean="0"/>
              <a:t>的概念則可以用再生成紋理上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32017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9.11</a:t>
            </a:r>
            <a:r>
              <a:rPr lang="zh-TW" altLang="en-US" dirty="0" smtClean="0"/>
              <a:t> </a:t>
            </a:r>
            <a:r>
              <a:rPr lang="en-US" altLang="zh-TW" dirty="0" smtClean="0"/>
              <a:t>auto-regression models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9.12</a:t>
            </a:r>
            <a:r>
              <a:rPr lang="zh-TW" altLang="en-US" dirty="0" smtClean="0"/>
              <a:t> </a:t>
            </a:r>
            <a:r>
              <a:rPr lang="en-US" altLang="zh-TW" dirty="0" smtClean="0"/>
              <a:t>discrete </a:t>
            </a:r>
            <a:r>
              <a:rPr lang="en-US" altLang="zh-TW" dirty="0" err="1" smtClean="0"/>
              <a:t>markov</a:t>
            </a:r>
            <a:r>
              <a:rPr lang="en-US" altLang="zh-TW" dirty="0" smtClean="0"/>
              <a:t> random fields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61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計算</a:t>
            </a:r>
            <a:r>
              <a:rPr lang="zh-TW" altLang="en-US" baseline="0" dirty="0" smtClean="0"/>
              <a:t> </a:t>
            </a:r>
            <a:r>
              <a:rPr lang="en-US" altLang="zh-TW" dirty="0" smtClean="0"/>
              <a:t>–</a:t>
            </a:r>
            <a:r>
              <a:rPr lang="en-US" altLang="zh-TW" baseline="0" dirty="0" smtClean="0"/>
              <a:t> </a:t>
            </a:r>
            <a:r>
              <a:rPr lang="zh-TW" altLang="en-US" dirty="0" smtClean="0"/>
              <a:t>首先必須有樣本來建構模型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辨識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輸入一紋理時辨別是否與該模型一致，以此為依據來辨識不同紋理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48501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C000"/>
                </a:solidFill>
              </a:rPr>
              <a:t>[</a:t>
            </a:r>
            <a:r>
              <a:rPr lang="zh-TW" altLang="en-US" dirty="0" smtClean="0">
                <a:solidFill>
                  <a:srgbClr val="FFC000"/>
                </a:solidFill>
              </a:rPr>
              <a:t>音量注意</a:t>
            </a:r>
            <a:r>
              <a:rPr lang="en-US" altLang="zh-TW" dirty="0" smtClean="0">
                <a:solidFill>
                  <a:srgbClr val="FFC000"/>
                </a:solidFill>
              </a:rPr>
              <a:t>!!!!</a:t>
            </a:r>
            <a:r>
              <a:rPr lang="zh-TW" altLang="en-US" dirty="0" smtClean="0">
                <a:solidFill>
                  <a:srgbClr val="FFC000"/>
                </a:solidFill>
              </a:rPr>
              <a:t>音量注意</a:t>
            </a:r>
            <a:r>
              <a:rPr lang="en-US" altLang="zh-TW" dirty="0" smtClean="0">
                <a:solidFill>
                  <a:srgbClr val="FFC000"/>
                </a:solidFill>
              </a:rPr>
              <a:t>!!!!]</a:t>
            </a:r>
          </a:p>
          <a:p>
            <a:endParaRPr lang="en-US" altLang="zh-TW" dirty="0" smtClean="0">
              <a:solidFill>
                <a:srgbClr val="FFC000"/>
              </a:solidFill>
            </a:endParaRPr>
          </a:p>
          <a:p>
            <a:r>
              <a:rPr lang="zh-TW" altLang="en-US" dirty="0" smtClean="0">
                <a:solidFill>
                  <a:srgbClr val="FFC000"/>
                </a:solidFill>
              </a:rPr>
              <a:t>在離散馬可夫隨機場裡，定義影像</a:t>
            </a:r>
            <a:r>
              <a:rPr lang="en-US" altLang="zh-TW" dirty="0" smtClean="0">
                <a:solidFill>
                  <a:srgbClr val="FFC000"/>
                </a:solidFill>
              </a:rPr>
              <a:t>R,C</a:t>
            </a:r>
            <a:r>
              <a:rPr lang="zh-TW" altLang="en-US" dirty="0" smtClean="0">
                <a:solidFill>
                  <a:srgbClr val="FFC000"/>
                </a:solidFill>
              </a:rPr>
              <a:t>座標，每個</a:t>
            </a:r>
            <a:r>
              <a:rPr lang="en-US" altLang="zh-TW" dirty="0" smtClean="0">
                <a:solidFill>
                  <a:srgbClr val="FFC000"/>
                </a:solidFill>
              </a:rPr>
              <a:t>pixel</a:t>
            </a:r>
            <a:r>
              <a:rPr lang="zh-TW" altLang="en-US" dirty="0" smtClean="0">
                <a:solidFill>
                  <a:srgbClr val="FFC000"/>
                </a:solidFill>
              </a:rPr>
              <a:t> </a:t>
            </a:r>
            <a:r>
              <a:rPr lang="en-US" altLang="zh-TW" dirty="0" smtClean="0">
                <a:solidFill>
                  <a:srgbClr val="FFC000"/>
                </a:solidFill>
              </a:rPr>
              <a:t>(</a:t>
            </a:r>
            <a:r>
              <a:rPr lang="en-US" altLang="zh-TW" dirty="0" err="1" smtClean="0">
                <a:solidFill>
                  <a:srgbClr val="FFC000"/>
                </a:solidFill>
              </a:rPr>
              <a:t>r,c</a:t>
            </a:r>
            <a:r>
              <a:rPr lang="en-US" altLang="zh-TW" dirty="0" smtClean="0">
                <a:solidFill>
                  <a:srgbClr val="FFC000"/>
                </a:solidFill>
              </a:rPr>
              <a:t>)</a:t>
            </a:r>
            <a:r>
              <a:rPr lang="zh-TW" altLang="en-US" dirty="0" smtClean="0">
                <a:solidFill>
                  <a:srgbClr val="FFC000"/>
                </a:solidFill>
              </a:rPr>
              <a:t> 的灰階都是用其鄰居來推估，鄰居位置皆以</a:t>
            </a:r>
            <a:r>
              <a:rPr lang="en-US" altLang="zh-TW" dirty="0" smtClean="0">
                <a:solidFill>
                  <a:srgbClr val="FFC000"/>
                </a:solidFill>
              </a:rPr>
              <a:t>pixel</a:t>
            </a:r>
            <a:r>
              <a:rPr lang="zh-TW" altLang="en-US" dirty="0" smtClean="0">
                <a:solidFill>
                  <a:srgbClr val="FFC000"/>
                </a:solidFill>
              </a:rPr>
              <a:t> </a:t>
            </a:r>
            <a:r>
              <a:rPr lang="en-US" altLang="zh-TW" dirty="0" smtClean="0">
                <a:solidFill>
                  <a:srgbClr val="FFC000"/>
                </a:solidFill>
              </a:rPr>
              <a:t>(</a:t>
            </a:r>
            <a:r>
              <a:rPr lang="en-US" altLang="zh-TW" dirty="0" err="1" smtClean="0">
                <a:solidFill>
                  <a:srgbClr val="FFC000"/>
                </a:solidFill>
              </a:rPr>
              <a:t>r,c</a:t>
            </a:r>
            <a:r>
              <a:rPr lang="en-US" altLang="zh-TW" dirty="0" smtClean="0">
                <a:solidFill>
                  <a:srgbClr val="FFC000"/>
                </a:solidFill>
              </a:rPr>
              <a:t>)</a:t>
            </a:r>
            <a:r>
              <a:rPr lang="zh-TW" altLang="en-US" dirty="0" smtClean="0">
                <a:solidFill>
                  <a:srgbClr val="FFC000"/>
                </a:solidFill>
              </a:rPr>
              <a:t>為</a:t>
            </a:r>
            <a:r>
              <a:rPr lang="en-US" altLang="zh-TW" dirty="0" smtClean="0">
                <a:solidFill>
                  <a:srgbClr val="FFC000"/>
                </a:solidFill>
              </a:rPr>
              <a:t>(0,0)</a:t>
            </a:r>
            <a:r>
              <a:rPr lang="zh-TW" altLang="en-US" dirty="0" smtClean="0">
                <a:solidFill>
                  <a:srgbClr val="FFC000"/>
                </a:solidFill>
              </a:rPr>
              <a:t>所建立的</a:t>
            </a:r>
            <a:r>
              <a:rPr lang="en-US" altLang="zh-TW" dirty="0" err="1" smtClean="0">
                <a:solidFill>
                  <a:srgbClr val="FFC000"/>
                </a:solidFill>
              </a:rPr>
              <a:t>i,j</a:t>
            </a:r>
            <a:r>
              <a:rPr lang="zh-TW" altLang="en-US" dirty="0" smtClean="0">
                <a:solidFill>
                  <a:srgbClr val="FFC000"/>
                </a:solidFill>
              </a:rPr>
              <a:t>座標描述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endParaRPr lang="en-US" altLang="zh-TW" dirty="0" smtClean="0">
              <a:solidFill>
                <a:srgbClr val="FFC000"/>
              </a:solidFill>
            </a:endParaRPr>
          </a:p>
          <a:p>
            <a:r>
              <a:rPr lang="zh-TW" altLang="en-US" dirty="0" smtClean="0">
                <a:solidFill>
                  <a:srgbClr val="FFC000"/>
                </a:solidFill>
              </a:rPr>
              <a:t>模型假設對於每個</a:t>
            </a:r>
            <a:r>
              <a:rPr lang="en-US" altLang="zh-TW" dirty="0" smtClean="0">
                <a:solidFill>
                  <a:srgbClr val="FFC000"/>
                </a:solidFill>
              </a:rPr>
              <a:t>pixel</a:t>
            </a:r>
            <a:r>
              <a:rPr lang="zh-TW" altLang="en-US" dirty="0" smtClean="0">
                <a:solidFill>
                  <a:srgbClr val="FFC000"/>
                </a:solidFill>
              </a:rPr>
              <a:t>皆能以相同的線性鄰居係數來推算出</a:t>
            </a:r>
            <a:r>
              <a:rPr lang="en-US" altLang="zh-TW" dirty="0" smtClean="0">
                <a:solidFill>
                  <a:srgbClr val="FFC000"/>
                </a:solidFill>
              </a:rPr>
              <a:t>pixel</a:t>
            </a:r>
            <a:r>
              <a:rPr lang="zh-TW" altLang="en-US" dirty="0" smtClean="0">
                <a:solidFill>
                  <a:srgbClr val="FFC000"/>
                </a:solidFill>
              </a:rPr>
              <a:t> </a:t>
            </a:r>
            <a:r>
              <a:rPr lang="en-US" altLang="zh-TW" dirty="0" smtClean="0">
                <a:solidFill>
                  <a:srgbClr val="FFC000"/>
                </a:solidFill>
              </a:rPr>
              <a:t>(</a:t>
            </a:r>
            <a:r>
              <a:rPr lang="en-US" altLang="zh-TW" dirty="0" err="1" smtClean="0">
                <a:solidFill>
                  <a:srgbClr val="FFC000"/>
                </a:solidFill>
              </a:rPr>
              <a:t>r,c</a:t>
            </a:r>
            <a:r>
              <a:rPr lang="en-US" altLang="zh-TW" dirty="0" smtClean="0">
                <a:solidFill>
                  <a:srgbClr val="FFC000"/>
                </a:solidFill>
              </a:rPr>
              <a:t>)</a:t>
            </a:r>
            <a:r>
              <a:rPr lang="zh-TW" altLang="en-US" dirty="0" smtClean="0">
                <a:solidFill>
                  <a:srgbClr val="FFC000"/>
                </a:solidFill>
              </a:rPr>
              <a:t>的灰階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endParaRPr lang="en-US" altLang="zh-TW" dirty="0" smtClean="0">
              <a:solidFill>
                <a:srgbClr val="FFC000"/>
              </a:solidFill>
            </a:endParaRPr>
          </a:p>
          <a:p>
            <a:r>
              <a:rPr lang="zh-TW" altLang="en-US" dirty="0" smtClean="0">
                <a:solidFill>
                  <a:srgbClr val="FFC000"/>
                </a:solidFill>
              </a:rPr>
              <a:t>對於超出影像的狀況，可以想像將影像綑在圓柱體上，超過的部分將會從到影像另一頭跑出來；因為</a:t>
            </a:r>
            <a:r>
              <a:rPr lang="en-US" altLang="zh-TW" dirty="0" smtClean="0">
                <a:solidFill>
                  <a:srgbClr val="FFC000"/>
                </a:solidFill>
              </a:rPr>
              <a:t>R,C</a:t>
            </a:r>
            <a:r>
              <a:rPr lang="zh-TW" altLang="en-US" dirty="0" smtClean="0">
                <a:solidFill>
                  <a:srgbClr val="FFC000"/>
                </a:solidFill>
              </a:rPr>
              <a:t>都適用，所以可以想像將影像弄成甜甜圈形狀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31434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根據前頁所講的想法建構出的數學式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h(</a:t>
            </a:r>
            <a:r>
              <a:rPr lang="en-US" altLang="zh-TW" dirty="0" err="1" smtClean="0"/>
              <a:t>i,j</a:t>
            </a:r>
            <a:r>
              <a:rPr lang="en-US" altLang="zh-TW" dirty="0" smtClean="0"/>
              <a:t>) </a:t>
            </a:r>
            <a:r>
              <a:rPr lang="zh-TW" altLang="en-US" dirty="0" smtClean="0"/>
              <a:t>為鄰居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i,j</a:t>
            </a:r>
            <a:r>
              <a:rPr lang="en-US" altLang="zh-TW" dirty="0" smtClean="0"/>
              <a:t>)</a:t>
            </a:r>
            <a:r>
              <a:rPr lang="zh-TW" altLang="en-US" dirty="0" smtClean="0"/>
              <a:t>的係數，用最小平方法求出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0006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利用最小平方法求出鄰居們的係數</a:t>
            </a:r>
            <a:r>
              <a:rPr lang="en-US" altLang="zh-TW" dirty="0" smtClean="0"/>
              <a:t>h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根據係數 </a:t>
            </a:r>
            <a:r>
              <a:rPr lang="en-US" altLang="zh-TW" dirty="0" smtClean="0"/>
              <a:t>h</a:t>
            </a:r>
            <a:r>
              <a:rPr lang="zh-TW" altLang="en-US" dirty="0" smtClean="0"/>
              <a:t> 就可以將紋理進行分類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53156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9.12</a:t>
            </a:r>
            <a:r>
              <a:rPr lang="zh-TW" altLang="en-US" dirty="0" smtClean="0"/>
              <a:t> </a:t>
            </a:r>
            <a:r>
              <a:rPr lang="en-US" altLang="zh-TW" dirty="0" smtClean="0"/>
              <a:t>discrete </a:t>
            </a:r>
            <a:r>
              <a:rPr lang="en-US" altLang="zh-TW" dirty="0" err="1" smtClean="0"/>
              <a:t>markov</a:t>
            </a:r>
            <a:r>
              <a:rPr lang="en-US" altLang="zh-TW" dirty="0" smtClean="0"/>
              <a:t> random fields</a:t>
            </a:r>
          </a:p>
          <a:p>
            <a:r>
              <a:rPr lang="zh-TW" altLang="en-US" dirty="0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9.13</a:t>
            </a:r>
            <a:r>
              <a:rPr lang="zh-TW" altLang="en-US" dirty="0" smtClean="0"/>
              <a:t> </a:t>
            </a:r>
            <a:r>
              <a:rPr lang="en-US" altLang="zh-TW" dirty="0" smtClean="0"/>
              <a:t>random mosaic models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5196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隨機馬賽克模型可以分成兩個部分</a:t>
            </a:r>
            <a:endParaRPr lang="en-US" altLang="zh-TW" dirty="0" smtClean="0"/>
          </a:p>
          <a:p>
            <a:r>
              <a:rPr lang="zh-TW" altLang="en-US" dirty="0" smtClean="0"/>
              <a:t>一張影像怎麼切塊</a:t>
            </a:r>
            <a:r>
              <a:rPr lang="en-US" altLang="zh-TW" dirty="0" smtClean="0"/>
              <a:t>(</a:t>
            </a:r>
            <a:r>
              <a:rPr lang="zh-TW" altLang="en-US" dirty="0" smtClean="0"/>
              <a:t>馬賽克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切塊後怎麼去分析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第二個部分課本只有提到哪些人用了哪些方式，基本上就是把每個切出來的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塊</a:t>
            </a:r>
            <a:r>
              <a:rPr lang="en-US" altLang="zh-TW" dirty="0" smtClean="0"/>
              <a:t>”</a:t>
            </a:r>
            <a:r>
              <a:rPr lang="zh-TW" altLang="en-US" dirty="0" smtClean="0"/>
              <a:t>，當作是一個</a:t>
            </a:r>
            <a:r>
              <a:rPr lang="en-US" altLang="zh-TW" dirty="0" smtClean="0"/>
              <a:t>pixel</a:t>
            </a:r>
            <a:r>
              <a:rPr lang="zh-TW" altLang="en-US" dirty="0" smtClean="0"/>
              <a:t>，然後利用前面提過的方式用傳統統計分析；或是套用其他模型，例如自回歸。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所以這個章節會著墨的只有第一個部分，怎麼切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6502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利用普瓦松分布產生一堆參數組</a:t>
                </a:r>
                <a:r>
                  <a:rPr lang="en-US" altLang="zh-TW" dirty="0" smtClean="0"/>
                  <a:t>(</a:t>
                </a:r>
                <a14:m>
                  <m:oMath xmlns:m="http://schemas.openxmlformats.org/officeDocument/2006/math">
                    <m:r>
                      <a:rPr lang="zh-TW" altLang="en-US" sz="12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12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1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TW" dirty="0" smtClean="0"/>
                  <a:t>)</a:t>
                </a:r>
              </a:p>
              <a:p>
                <a:r>
                  <a:rPr lang="zh-TW" altLang="en-US" dirty="0" smtClean="0"/>
                  <a:t>再利用這些參數產生直線，用這些線來切塊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利用普瓦松分布產生一堆參數組</a:t>
                </a:r>
                <a:r>
                  <a:rPr lang="en-US" altLang="zh-TW" dirty="0" smtClean="0"/>
                  <a:t>(</a:t>
                </a:r>
                <a:r>
                  <a:rPr lang="zh-TW" altLang="en-US" sz="1200" i="0" dirty="0" smtClean="0"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 dirty="0" smtClean="0">
                    <a:latin typeface="Cambria Math" panose="02040503050406030204" pitchFamily="18" charset="0"/>
                  </a:rPr>
                  <a:t>,𝑝</a:t>
                </a:r>
                <a:r>
                  <a:rPr lang="en-US" altLang="zh-TW" dirty="0" smtClean="0"/>
                  <a:t>)</a:t>
                </a:r>
              </a:p>
              <a:p>
                <a:r>
                  <a:rPr lang="zh-TW" altLang="en-US" dirty="0" smtClean="0"/>
                  <a:t>再利用這些參數產生直線，用這些線來切塊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40523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占用模型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用普瓦松在影像上灑點，每個點將離他最近的</a:t>
            </a:r>
            <a:r>
              <a:rPr lang="en-US" altLang="zh-TW" dirty="0" smtClean="0"/>
              <a:t>pixels</a:t>
            </a:r>
            <a:r>
              <a:rPr lang="zh-TW" altLang="en-US" dirty="0" smtClean="0"/>
              <a:t>都納入自己的多邊型塊裡面。</a:t>
            </a:r>
            <a:r>
              <a:rPr lang="en-US" altLang="zh-TW" dirty="0" smtClean="0"/>
              <a:t>(</a:t>
            </a:r>
            <a:r>
              <a:rPr lang="zh-TW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沃羅諾伊圖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5019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德勞內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模型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dirty="0" smtClean="0"/>
          </a:p>
          <a:p>
            <a:r>
              <a:rPr lang="zh-TW" altLang="en-US" dirty="0" smtClean="0"/>
              <a:t>在占用模型中使用同邊的兩個點中間畫分出割線。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德勞內三角化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平面上的點集合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三角形化，使的點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中沒有點處於三角形化後任一三角形外接圓的內部。盡量避免出現極瘦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鈍角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三角形</a:t>
            </a:r>
            <a:endParaRPr lang="zh-TW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28577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9.13</a:t>
            </a:r>
            <a:r>
              <a:rPr lang="zh-TW" altLang="en-US" dirty="0" smtClean="0"/>
              <a:t> </a:t>
            </a:r>
            <a:r>
              <a:rPr lang="en-US" altLang="zh-TW" dirty="0" smtClean="0"/>
              <a:t>random mosaic models</a:t>
            </a:r>
          </a:p>
          <a:p>
            <a:r>
              <a:rPr lang="zh-TW" altLang="en-US" smtClean="0"/>
              <a:t>↓</a:t>
            </a:r>
            <a:endParaRPr lang="en-US" altLang="zh-TW" dirty="0" smtClean="0"/>
          </a:p>
          <a:p>
            <a:r>
              <a:rPr lang="en-US" altLang="zh-TW" dirty="0" smtClean="0"/>
              <a:t>9.14</a:t>
            </a:r>
            <a:r>
              <a:rPr lang="zh-TW" altLang="en-US" dirty="0" smtClean="0"/>
              <a:t> </a:t>
            </a:r>
            <a:r>
              <a:rPr lang="en-US" altLang="zh-TW" dirty="0" smtClean="0"/>
              <a:t>structural approach to texture models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51704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最單純的結構模型，原質在空間中規律的排列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如果根據上述設定，描述了原質的排列方式，也就描述了紋理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5BF-F7DC-4777-9642-9F931C57A98D}" type="slidenum">
              <a:rPr lang="zh-TW" altLang="en-US" smtClean="0"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29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36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24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11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54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62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07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69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89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83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67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27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2E47-E4C4-450A-8506-FE8DA560BD8C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2B09-4E24-42BB-8CEF-1329146EC1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55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bmp"/><Relationship Id="rId3" Type="http://schemas.openxmlformats.org/officeDocument/2006/relationships/image" Target="../media/image22.emf"/><Relationship Id="rId7" Type="http://schemas.openxmlformats.org/officeDocument/2006/relationships/image" Target="../media/image26.bm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bmp"/><Relationship Id="rId5" Type="http://schemas.openxmlformats.org/officeDocument/2006/relationships/image" Target="../media/image24.bmp"/><Relationship Id="rId4" Type="http://schemas.openxmlformats.org/officeDocument/2006/relationships/image" Target="../media/image23.bmp"/><Relationship Id="rId9" Type="http://schemas.openxmlformats.org/officeDocument/2006/relationships/image" Target="../media/image28.bm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75841" y="2068642"/>
            <a:ext cx="5368159" cy="1360358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Computer Vision</a:t>
            </a:r>
            <a:br>
              <a:rPr lang="en-US" altLang="zh-TW" b="1" dirty="0" smtClean="0"/>
            </a:br>
            <a:r>
              <a:rPr lang="en-US" altLang="zh-TW" b="1" dirty="0" smtClean="0"/>
              <a:t>Chapter 9 : Texture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493419" y="3742418"/>
            <a:ext cx="4650581" cy="768226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b="1" dirty="0" smtClean="0">
                <a:latin typeface="+mj-lt"/>
              </a:rPr>
              <a:t>Presented by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傅楸善教授</a:t>
            </a:r>
            <a:r>
              <a:rPr lang="zh-TW" altLang="en-US" b="1" dirty="0" smtClean="0">
                <a:latin typeface="+mj-lt"/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latin typeface="+mj-lt"/>
              </a:rPr>
              <a:t>&amp;</a:t>
            </a:r>
            <a:r>
              <a:rPr lang="zh-TW" altLang="en-US" b="1" dirty="0" smtClean="0">
                <a:latin typeface="+mj-lt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趙序培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latin typeface="+mj-lt"/>
              </a:rPr>
              <a:t>Email: b01902043@ntu.edu.tw</a:t>
            </a:r>
            <a:endParaRPr lang="zh-TW" altLang="en-US" b="1" dirty="0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59268" y="5709969"/>
            <a:ext cx="31188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900" b="1" dirty="0">
                <a:latin typeface="+mj-lt"/>
              </a:rPr>
              <a:t>Digital Camera and Computer Vision Laboratory</a:t>
            </a:r>
          </a:p>
          <a:p>
            <a:pPr algn="ctr"/>
            <a:r>
              <a:rPr lang="en-US" altLang="zh-TW" sz="900" dirty="0">
                <a:latin typeface="+mj-lt"/>
              </a:rPr>
              <a:t>Department of Computer Science and Information Engineering</a:t>
            </a:r>
          </a:p>
          <a:p>
            <a:pPr algn="ctr"/>
            <a:r>
              <a:rPr lang="en-US" altLang="zh-TW" sz="900" dirty="0">
                <a:latin typeface="+mj-lt"/>
              </a:rPr>
              <a:t>National Taiwan University, Taipei, Taiwan, R.O.C.</a:t>
            </a:r>
          </a:p>
        </p:txBody>
      </p:sp>
    </p:spTree>
    <p:extLst>
      <p:ext uri="{BB962C8B-B14F-4D97-AF65-F5344CB8AC3E}">
        <p14:creationId xmlns:p14="http://schemas.microsoft.com/office/powerpoint/2010/main" val="61264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6" r="9530"/>
          <a:stretch/>
        </p:blipFill>
        <p:spPr bwMode="auto">
          <a:xfrm>
            <a:off x="425938" y="1547446"/>
            <a:ext cx="8272585" cy="50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9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 bwMode="auto">
          <a:xfrm>
            <a:off x="425938" y="1547446"/>
            <a:ext cx="8280400" cy="502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Examples of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4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00838"/>
                <a:ext cx="8058150" cy="4342895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b="0" dirty="0" smtClean="0"/>
                  <a:t>To determine the coefficients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altLang="zh-TW" sz="3200" b="0" dirty="0" smtClean="0"/>
                  <a:t>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3200" b="0" dirty="0" smtClean="0"/>
                  <a:t>, we can proceed by lest squares:</a:t>
                </a:r>
              </a:p>
              <a:p>
                <a:endParaRPr lang="en-US" altLang="zh-TW" sz="8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d>
                                        <m:d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d>
                                        <m:dPr>
                                          <m:ctrlP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2000" i="1" dirty="0" smtClean="0"/>
              </a:p>
              <a:p>
                <a:pPr marL="0" indent="0">
                  <a:buNone/>
                </a:pPr>
                <a:endParaRPr lang="en-US" altLang="zh-TW" sz="800" i="1" dirty="0" smtClean="0"/>
              </a:p>
              <a:p>
                <a:r>
                  <a:rPr lang="en-US" altLang="zh-TW" sz="3200" dirty="0" smtClean="0"/>
                  <a:t>Texture classification can be done by comparing a computed set of coefficients</a:t>
                </a:r>
                <a:endParaRPr lang="en-US" altLang="zh-TW" sz="32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00838"/>
                <a:ext cx="8058150" cy="4342895"/>
              </a:xfrm>
              <a:blipFill rotWithShape="0">
                <a:blip r:embed="rId3"/>
                <a:stretch>
                  <a:fillRect l="-1740" t="-29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Discrete Markov Random Fields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086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1" name="橢圓 220"/>
          <p:cNvSpPr/>
          <p:nvPr/>
        </p:nvSpPr>
        <p:spPr>
          <a:xfrm>
            <a:off x="5678934" y="2597625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2" name="橢圓 221"/>
          <p:cNvSpPr/>
          <p:nvPr/>
        </p:nvSpPr>
        <p:spPr>
          <a:xfrm>
            <a:off x="6112273" y="2597625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5631859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5951846" y="2485185"/>
            <a:ext cx="2835749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圓角矩形圖說文字 143"/>
          <p:cNvSpPr/>
          <p:nvPr/>
        </p:nvSpPr>
        <p:spPr>
          <a:xfrm>
            <a:off x="5442924" y="1746319"/>
            <a:ext cx="179493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Discrete Markov Random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Field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" name="圓角矩形圖說文字 142"/>
          <p:cNvSpPr/>
          <p:nvPr/>
        </p:nvSpPr>
        <p:spPr>
          <a:xfrm>
            <a:off x="5766540" y="2034265"/>
            <a:ext cx="2376952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Random Mosaic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6924675" y="2849356"/>
            <a:ext cx="146057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940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04827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474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4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1" grpId="0" animBg="1"/>
      <p:bldP spid="221" grpId="1" animBg="1"/>
      <p:bldP spid="222" grpId="0" animBg="1"/>
      <p:bldP spid="222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44" grpId="0" animBg="1"/>
      <p:bldP spid="144" grpId="1" animBg="1"/>
      <p:bldP spid="144" grpId="2" animBg="1"/>
      <p:bldP spid="143" grpId="0" animBg="1"/>
      <p:bldP spid="143" grpId="1" animBg="1"/>
      <p:bldP spid="143" grpId="2" animBg="1"/>
      <p:bldP spid="11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48061"/>
            <a:ext cx="8058150" cy="1627950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Constructing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dirty="0" smtClean="0"/>
              <a:t>Provide a means of tessellating a plane into cells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dirty="0" smtClean="0"/>
              <a:t>Assign a property value to each cell</a:t>
            </a:r>
            <a:endParaRPr lang="en-US" altLang="zh-TW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Random Mosaic Models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96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113690" y="4303988"/>
            <a:ext cx="3342290" cy="192339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39665"/>
                <a:ext cx="8058150" cy="1891903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Poisson Line Model</a:t>
                </a:r>
              </a:p>
              <a:p>
                <a:pPr lvl="1"/>
                <a:r>
                  <a:rPr lang="en-US" altLang="zh-TW" dirty="0" smtClean="0"/>
                  <a:t>Use a Poisson process of intensity </a:t>
                </a:r>
                <a14:m>
                  <m:oMath xmlns:m="http://schemas.openxmlformats.org/officeDocument/2006/math">
                    <m:r>
                      <a:rPr lang="zh-TW" altLang="en-US" sz="200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TW" alt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TW" dirty="0" smtClean="0"/>
                  <a:t> determine ordered pairs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a:rPr lang="zh-TW" alt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altLang="zh-TW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TW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−∞,∞</m:t>
                        </m:r>
                      </m:e>
                    </m:d>
                  </m:oMath>
                </a14:m>
                <a:r>
                  <a:rPr lang="en-US" altLang="zh-TW" dirty="0" smtClean="0"/>
                  <a:t>.</a:t>
                </a:r>
              </a:p>
              <a:p>
                <a:pPr lvl="1"/>
                <a:r>
                  <a:rPr lang="en-US" altLang="zh-TW" dirty="0" smtClean="0"/>
                  <a:t>Each pair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altLang="zh-TW" dirty="0" smtClean="0"/>
                  <a:t> is associated with a line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𝑥</m:t>
                    </m:r>
                    <m:func>
                      <m:func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zh-TW" alt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𝑦</m:t>
                    </m:r>
                    <m:func>
                      <m:func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zh-TW" alt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TW" sz="2100" dirty="0" smtClean="0"/>
                  <a:t>.</a:t>
                </a:r>
                <a:endParaRPr lang="en-US" altLang="zh-TW" sz="21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39665"/>
                <a:ext cx="8058150" cy="1891903"/>
              </a:xfrm>
              <a:blipFill rotWithShape="0">
                <a:blip r:embed="rId3"/>
                <a:stretch>
                  <a:fillRect l="-1740" t="-6752" r="-4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Random Mosaic Models</a:t>
            </a:r>
            <a:endParaRPr lang="zh-TW" altLang="en-US" dirty="0"/>
          </a:p>
        </p:txBody>
      </p:sp>
      <p:grpSp>
        <p:nvGrpSpPr>
          <p:cNvPr id="56" name="群組 55"/>
          <p:cNvGrpSpPr/>
          <p:nvPr/>
        </p:nvGrpSpPr>
        <p:grpSpPr>
          <a:xfrm>
            <a:off x="3113690" y="4293321"/>
            <a:ext cx="3342290" cy="1938026"/>
            <a:chOff x="3113690" y="4364265"/>
            <a:chExt cx="3342290" cy="1938026"/>
          </a:xfrm>
        </p:grpSpPr>
        <p:cxnSp>
          <p:nvCxnSpPr>
            <p:cNvPr id="5" name="直線接點 4"/>
            <p:cNvCxnSpPr/>
            <p:nvPr/>
          </p:nvCxnSpPr>
          <p:spPr>
            <a:xfrm>
              <a:off x="3113690" y="4540469"/>
              <a:ext cx="1756926" cy="175692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 flipV="1">
              <a:off x="3113690" y="4497254"/>
              <a:ext cx="3342290" cy="53476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H="1">
              <a:off x="4570933" y="4364265"/>
              <a:ext cx="302591" cy="193313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V="1">
              <a:off x="3113690" y="4374932"/>
              <a:ext cx="2677537" cy="170630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5480997" y="4364265"/>
              <a:ext cx="747322" cy="193313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3113690" y="5816946"/>
              <a:ext cx="3342290" cy="22268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3207815" y="4374932"/>
              <a:ext cx="46854" cy="1923393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3113690" y="5219404"/>
              <a:ext cx="3342290" cy="63973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flipV="1">
              <a:off x="4311650" y="4384086"/>
              <a:ext cx="2144330" cy="191330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 flipH="1" flipV="1">
              <a:off x="3387725" y="4392318"/>
              <a:ext cx="487007" cy="190600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 flipH="1" flipV="1">
              <a:off x="3552825" y="4371473"/>
              <a:ext cx="2749550" cy="193081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>
            <a:xfrm>
              <a:off x="4187825" y="4382612"/>
              <a:ext cx="1293172" cy="1914783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530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uiExpand="1" build="p"/>
      <p:bldP spid="3" grpId="1" uiExpan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113690" y="4303988"/>
            <a:ext cx="3342290" cy="192339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39665"/>
                <a:ext cx="8058150" cy="2378730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Occupancy Model</a:t>
                </a:r>
              </a:p>
              <a:p>
                <a:pPr lvl="1"/>
                <a:r>
                  <a:rPr lang="en-US" altLang="zh-TW" dirty="0" smtClean="0"/>
                  <a:t>Tessellation is  produced  by a Poisson process of intensity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 smtClean="0"/>
                  <a:t>, which plants points in the plane.</a:t>
                </a:r>
              </a:p>
              <a:p>
                <a:pPr lvl="1"/>
                <a:r>
                  <a:rPr lang="en-US" altLang="zh-TW" dirty="0" smtClean="0"/>
                  <a:t>Each point determine a cell that consists of all points in the plane closest to the given planted point.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(</a:t>
                </a:r>
                <a:r>
                  <a:rPr lang="en-US" altLang="zh-TW" dirty="0" err="1"/>
                  <a:t>Voronoi</a:t>
                </a:r>
                <a:r>
                  <a:rPr lang="en-US" altLang="zh-TW" dirty="0"/>
                  <a:t> Diagram</a:t>
                </a:r>
                <a:r>
                  <a:rPr lang="en-US" altLang="zh-TW" dirty="0" smtClean="0"/>
                  <a:t>)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39665"/>
                <a:ext cx="8058150" cy="2378730"/>
              </a:xfrm>
              <a:blipFill rotWithShape="0">
                <a:blip r:embed="rId3"/>
                <a:stretch>
                  <a:fillRect l="-1740" t="-5371" r="-1513" b="-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Random Mosaic Models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3540836" y="4475566"/>
            <a:ext cx="2768080" cy="1673379"/>
            <a:chOff x="3540836" y="4475566"/>
            <a:chExt cx="2768080" cy="1673379"/>
          </a:xfrm>
        </p:grpSpPr>
        <p:sp>
          <p:nvSpPr>
            <p:cNvPr id="2" name="流程圖: 接點 1"/>
            <p:cNvSpPr/>
            <p:nvPr/>
          </p:nvSpPr>
          <p:spPr>
            <a:xfrm>
              <a:off x="3815337" y="4782600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流程圖: 接點 21"/>
            <p:cNvSpPr/>
            <p:nvPr/>
          </p:nvSpPr>
          <p:spPr>
            <a:xfrm>
              <a:off x="4784835" y="4517214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流程圖: 接點 23"/>
            <p:cNvSpPr/>
            <p:nvPr/>
          </p:nvSpPr>
          <p:spPr>
            <a:xfrm>
              <a:off x="4559189" y="5557738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流程圖: 接點 25"/>
            <p:cNvSpPr/>
            <p:nvPr/>
          </p:nvSpPr>
          <p:spPr>
            <a:xfrm>
              <a:off x="3540836" y="5459203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流程圖: 接點 26"/>
            <p:cNvSpPr/>
            <p:nvPr/>
          </p:nvSpPr>
          <p:spPr>
            <a:xfrm>
              <a:off x="5441813" y="5265684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流程圖: 接點 27"/>
            <p:cNvSpPr/>
            <p:nvPr/>
          </p:nvSpPr>
          <p:spPr>
            <a:xfrm>
              <a:off x="5303946" y="5951876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流程圖: 接點 28"/>
            <p:cNvSpPr/>
            <p:nvPr/>
          </p:nvSpPr>
          <p:spPr>
            <a:xfrm>
              <a:off x="6111847" y="4475566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3632145" y="4570818"/>
            <a:ext cx="2625374" cy="1555375"/>
            <a:chOff x="3632145" y="4570818"/>
            <a:chExt cx="2625374" cy="1555375"/>
          </a:xfrm>
        </p:grpSpPr>
        <p:cxnSp>
          <p:nvCxnSpPr>
            <p:cNvPr id="8" name="直線接點 7"/>
            <p:cNvCxnSpPr>
              <a:stCxn id="2" idx="1"/>
              <a:endCxn id="24" idx="5"/>
            </p:cNvCxnSpPr>
            <p:nvPr/>
          </p:nvCxnSpPr>
          <p:spPr>
            <a:xfrm>
              <a:off x="3844197" y="4811460"/>
              <a:ext cx="883201" cy="914487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V="1">
              <a:off x="3637336" y="4845184"/>
              <a:ext cx="300276" cy="735278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flipV="1">
              <a:off x="3900490" y="4605814"/>
              <a:ext cx="1001174" cy="290988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V="1">
              <a:off x="4657723" y="4604317"/>
              <a:ext cx="236514" cy="107743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/>
            <p:cNvCxnSpPr/>
            <p:nvPr/>
          </p:nvCxnSpPr>
          <p:spPr>
            <a:xfrm>
              <a:off x="3632145" y="5555259"/>
              <a:ext cx="1063779" cy="112885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/>
            <p:cNvCxnSpPr/>
            <p:nvPr/>
          </p:nvCxnSpPr>
          <p:spPr>
            <a:xfrm flipH="1" flipV="1">
              <a:off x="4634030" y="5641351"/>
              <a:ext cx="792401" cy="41504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>
            <a:xfrm flipH="1">
              <a:off x="5390052" y="5325701"/>
              <a:ext cx="157265" cy="800492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 flipV="1">
              <a:off x="4640876" y="5353670"/>
              <a:ext cx="916555" cy="314777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/>
            <p:cNvCxnSpPr/>
            <p:nvPr/>
          </p:nvCxnSpPr>
          <p:spPr>
            <a:xfrm>
              <a:off x="4846210" y="4570818"/>
              <a:ext cx="744884" cy="836553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/>
            <p:cNvCxnSpPr/>
            <p:nvPr/>
          </p:nvCxnSpPr>
          <p:spPr>
            <a:xfrm flipV="1">
              <a:off x="4857342" y="4574921"/>
              <a:ext cx="1400177" cy="36782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flipV="1">
              <a:off x="5569095" y="4576676"/>
              <a:ext cx="640278" cy="757563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群組 114"/>
          <p:cNvGrpSpPr/>
          <p:nvPr/>
        </p:nvGrpSpPr>
        <p:grpSpPr>
          <a:xfrm>
            <a:off x="3135861" y="4282340"/>
            <a:ext cx="3326965" cy="1962733"/>
            <a:chOff x="3135861" y="4282340"/>
            <a:chExt cx="3326965" cy="1962733"/>
          </a:xfrm>
        </p:grpSpPr>
        <p:cxnSp>
          <p:nvCxnSpPr>
            <p:cNvPr id="80" name="直線接點 79"/>
            <p:cNvCxnSpPr/>
            <p:nvPr/>
          </p:nvCxnSpPr>
          <p:spPr>
            <a:xfrm flipH="1">
              <a:off x="4163495" y="5073573"/>
              <a:ext cx="320721" cy="30974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>
              <a:off x="3135861" y="4957769"/>
              <a:ext cx="1030204" cy="42071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>
              <a:off x="4266466" y="4316363"/>
              <a:ext cx="218251" cy="75091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/>
            <p:cNvCxnSpPr/>
            <p:nvPr/>
          </p:nvCxnSpPr>
          <p:spPr>
            <a:xfrm>
              <a:off x="4474905" y="5067416"/>
              <a:ext cx="514794" cy="113006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接點 83"/>
            <p:cNvCxnSpPr/>
            <p:nvPr/>
          </p:nvCxnSpPr>
          <p:spPr>
            <a:xfrm flipH="1">
              <a:off x="4073642" y="5375558"/>
              <a:ext cx="90393" cy="851823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接點 84"/>
            <p:cNvCxnSpPr/>
            <p:nvPr/>
          </p:nvCxnSpPr>
          <p:spPr>
            <a:xfrm flipV="1">
              <a:off x="4838586" y="5656272"/>
              <a:ext cx="308399" cy="58880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/>
            <p:cNvCxnSpPr/>
            <p:nvPr/>
          </p:nvCxnSpPr>
          <p:spPr>
            <a:xfrm flipH="1" flipV="1">
              <a:off x="5151413" y="5663616"/>
              <a:ext cx="1311413" cy="25764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/>
            <p:nvPr/>
          </p:nvCxnSpPr>
          <p:spPr>
            <a:xfrm>
              <a:off x="4981234" y="5176950"/>
              <a:ext cx="168872" cy="49171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/>
            <p:cNvCxnSpPr/>
            <p:nvPr/>
          </p:nvCxnSpPr>
          <p:spPr>
            <a:xfrm flipH="1">
              <a:off x="4985025" y="4669086"/>
              <a:ext cx="572405" cy="509682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>
              <a:off x="5542912" y="4282340"/>
              <a:ext cx="10202" cy="388378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>
              <a:off x="5557432" y="4675025"/>
              <a:ext cx="882804" cy="746130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27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矩形 356"/>
          <p:cNvSpPr/>
          <p:nvPr/>
        </p:nvSpPr>
        <p:spPr>
          <a:xfrm>
            <a:off x="3113690" y="4303988"/>
            <a:ext cx="3342290" cy="192339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8" name="群組 357"/>
          <p:cNvGrpSpPr/>
          <p:nvPr/>
        </p:nvGrpSpPr>
        <p:grpSpPr>
          <a:xfrm>
            <a:off x="3540836" y="4475566"/>
            <a:ext cx="2768080" cy="1673379"/>
            <a:chOff x="3540836" y="4475566"/>
            <a:chExt cx="2768080" cy="1673379"/>
          </a:xfrm>
        </p:grpSpPr>
        <p:sp>
          <p:nvSpPr>
            <p:cNvPr id="359" name="流程圖: 接點 358"/>
            <p:cNvSpPr/>
            <p:nvPr/>
          </p:nvSpPr>
          <p:spPr>
            <a:xfrm>
              <a:off x="3815337" y="4782600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0" name="流程圖: 接點 359"/>
            <p:cNvSpPr/>
            <p:nvPr/>
          </p:nvSpPr>
          <p:spPr>
            <a:xfrm>
              <a:off x="4784835" y="4517214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1" name="流程圖: 接點 360"/>
            <p:cNvSpPr/>
            <p:nvPr/>
          </p:nvSpPr>
          <p:spPr>
            <a:xfrm>
              <a:off x="4559189" y="5557738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2" name="流程圖: 接點 361"/>
            <p:cNvSpPr/>
            <p:nvPr/>
          </p:nvSpPr>
          <p:spPr>
            <a:xfrm>
              <a:off x="3540836" y="5459203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3" name="流程圖: 接點 362"/>
            <p:cNvSpPr/>
            <p:nvPr/>
          </p:nvSpPr>
          <p:spPr>
            <a:xfrm>
              <a:off x="5441813" y="5265684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4" name="流程圖: 接點 363"/>
            <p:cNvSpPr/>
            <p:nvPr/>
          </p:nvSpPr>
          <p:spPr>
            <a:xfrm>
              <a:off x="5303946" y="5951876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5" name="流程圖: 接點 364"/>
            <p:cNvSpPr/>
            <p:nvPr/>
          </p:nvSpPr>
          <p:spPr>
            <a:xfrm>
              <a:off x="6111847" y="4475566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6" name="群組 365"/>
          <p:cNvGrpSpPr/>
          <p:nvPr/>
        </p:nvGrpSpPr>
        <p:grpSpPr>
          <a:xfrm>
            <a:off x="3632145" y="4570818"/>
            <a:ext cx="2625374" cy="1555375"/>
            <a:chOff x="3632145" y="4570818"/>
            <a:chExt cx="2625374" cy="1555375"/>
          </a:xfrm>
        </p:grpSpPr>
        <p:cxnSp>
          <p:nvCxnSpPr>
            <p:cNvPr id="367" name="直線接點 366"/>
            <p:cNvCxnSpPr>
              <a:stCxn id="359" idx="1"/>
              <a:endCxn id="361" idx="5"/>
            </p:cNvCxnSpPr>
            <p:nvPr/>
          </p:nvCxnSpPr>
          <p:spPr>
            <a:xfrm>
              <a:off x="3844197" y="4811460"/>
              <a:ext cx="883201" cy="914487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線接點 367"/>
            <p:cNvCxnSpPr/>
            <p:nvPr/>
          </p:nvCxnSpPr>
          <p:spPr>
            <a:xfrm flipV="1">
              <a:off x="3637336" y="4845184"/>
              <a:ext cx="300276" cy="735278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線接點 368"/>
            <p:cNvCxnSpPr/>
            <p:nvPr/>
          </p:nvCxnSpPr>
          <p:spPr>
            <a:xfrm flipV="1">
              <a:off x="3900490" y="4605814"/>
              <a:ext cx="1001174" cy="290988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直線接點 369"/>
            <p:cNvCxnSpPr/>
            <p:nvPr/>
          </p:nvCxnSpPr>
          <p:spPr>
            <a:xfrm flipV="1">
              <a:off x="4657723" y="4604317"/>
              <a:ext cx="236514" cy="107743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接點 370"/>
            <p:cNvCxnSpPr/>
            <p:nvPr/>
          </p:nvCxnSpPr>
          <p:spPr>
            <a:xfrm>
              <a:off x="3632145" y="5555259"/>
              <a:ext cx="1063779" cy="112885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線接點 371"/>
            <p:cNvCxnSpPr/>
            <p:nvPr/>
          </p:nvCxnSpPr>
          <p:spPr>
            <a:xfrm flipH="1" flipV="1">
              <a:off x="4634030" y="5641351"/>
              <a:ext cx="792401" cy="41504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直線接點 372"/>
            <p:cNvCxnSpPr/>
            <p:nvPr/>
          </p:nvCxnSpPr>
          <p:spPr>
            <a:xfrm flipH="1">
              <a:off x="5390052" y="5325701"/>
              <a:ext cx="157265" cy="800492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線接點 373"/>
            <p:cNvCxnSpPr/>
            <p:nvPr/>
          </p:nvCxnSpPr>
          <p:spPr>
            <a:xfrm flipV="1">
              <a:off x="4640876" y="5353670"/>
              <a:ext cx="916555" cy="314777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直線接點 374"/>
            <p:cNvCxnSpPr/>
            <p:nvPr/>
          </p:nvCxnSpPr>
          <p:spPr>
            <a:xfrm>
              <a:off x="4846210" y="4570818"/>
              <a:ext cx="744884" cy="836553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直線接點 375"/>
            <p:cNvCxnSpPr/>
            <p:nvPr/>
          </p:nvCxnSpPr>
          <p:spPr>
            <a:xfrm flipV="1">
              <a:off x="4857342" y="4574921"/>
              <a:ext cx="1400177" cy="36782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直線接點 376"/>
            <p:cNvCxnSpPr/>
            <p:nvPr/>
          </p:nvCxnSpPr>
          <p:spPr>
            <a:xfrm flipV="1">
              <a:off x="5569095" y="4576676"/>
              <a:ext cx="640278" cy="757563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" name="群組 377"/>
          <p:cNvGrpSpPr/>
          <p:nvPr/>
        </p:nvGrpSpPr>
        <p:grpSpPr>
          <a:xfrm>
            <a:off x="3135861" y="4282340"/>
            <a:ext cx="3326965" cy="1962733"/>
            <a:chOff x="3135861" y="4282340"/>
            <a:chExt cx="3326965" cy="1962733"/>
          </a:xfrm>
        </p:grpSpPr>
        <p:cxnSp>
          <p:nvCxnSpPr>
            <p:cNvPr id="379" name="直線接點 378"/>
            <p:cNvCxnSpPr/>
            <p:nvPr/>
          </p:nvCxnSpPr>
          <p:spPr>
            <a:xfrm flipH="1">
              <a:off x="4163495" y="5073573"/>
              <a:ext cx="320721" cy="30974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直線接點 379"/>
            <p:cNvCxnSpPr/>
            <p:nvPr/>
          </p:nvCxnSpPr>
          <p:spPr>
            <a:xfrm>
              <a:off x="3135861" y="4957769"/>
              <a:ext cx="1030204" cy="42071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直線接點 380"/>
            <p:cNvCxnSpPr/>
            <p:nvPr/>
          </p:nvCxnSpPr>
          <p:spPr>
            <a:xfrm>
              <a:off x="4266466" y="4316363"/>
              <a:ext cx="218251" cy="75091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線接點 381"/>
            <p:cNvCxnSpPr/>
            <p:nvPr/>
          </p:nvCxnSpPr>
          <p:spPr>
            <a:xfrm>
              <a:off x="4474905" y="5067416"/>
              <a:ext cx="514794" cy="113006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直線接點 382"/>
            <p:cNvCxnSpPr/>
            <p:nvPr/>
          </p:nvCxnSpPr>
          <p:spPr>
            <a:xfrm flipH="1">
              <a:off x="4073642" y="5375558"/>
              <a:ext cx="90393" cy="851823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直線接點 383"/>
            <p:cNvCxnSpPr/>
            <p:nvPr/>
          </p:nvCxnSpPr>
          <p:spPr>
            <a:xfrm flipV="1">
              <a:off x="4838586" y="5656272"/>
              <a:ext cx="308399" cy="58880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直線接點 384"/>
            <p:cNvCxnSpPr/>
            <p:nvPr/>
          </p:nvCxnSpPr>
          <p:spPr>
            <a:xfrm flipH="1" flipV="1">
              <a:off x="5151413" y="5663616"/>
              <a:ext cx="1311413" cy="25764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接點 385"/>
            <p:cNvCxnSpPr/>
            <p:nvPr/>
          </p:nvCxnSpPr>
          <p:spPr>
            <a:xfrm>
              <a:off x="4981234" y="5176950"/>
              <a:ext cx="168872" cy="49171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接點 386"/>
            <p:cNvCxnSpPr/>
            <p:nvPr/>
          </p:nvCxnSpPr>
          <p:spPr>
            <a:xfrm flipH="1">
              <a:off x="4985025" y="4669086"/>
              <a:ext cx="572405" cy="509682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線接點 387"/>
            <p:cNvCxnSpPr/>
            <p:nvPr/>
          </p:nvCxnSpPr>
          <p:spPr>
            <a:xfrm>
              <a:off x="5542912" y="4282340"/>
              <a:ext cx="10202" cy="388378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線接點 388"/>
            <p:cNvCxnSpPr/>
            <p:nvPr/>
          </p:nvCxnSpPr>
          <p:spPr>
            <a:xfrm>
              <a:off x="5557432" y="4675025"/>
              <a:ext cx="882804" cy="746130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39665"/>
            <a:ext cx="8058150" cy="2251725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Delaunay Model</a:t>
            </a:r>
          </a:p>
          <a:p>
            <a:pPr lvl="1"/>
            <a:r>
              <a:rPr lang="en-US" altLang="zh-TW" dirty="0" smtClean="0"/>
              <a:t>A line segmentation is drawn between each pair of planted points whose corresponding cells in the occupancy model share a common border segment.</a:t>
            </a:r>
            <a:endParaRPr lang="en-US" altLang="zh-TW" sz="21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Random Mosaic Models</a:t>
            </a:r>
            <a:endParaRPr lang="zh-TW" altLang="en-US" dirty="0"/>
          </a:p>
        </p:txBody>
      </p:sp>
      <p:grpSp>
        <p:nvGrpSpPr>
          <p:cNvPr id="312" name="群組 311"/>
          <p:cNvGrpSpPr/>
          <p:nvPr/>
        </p:nvGrpSpPr>
        <p:grpSpPr>
          <a:xfrm>
            <a:off x="3631713" y="4553209"/>
            <a:ext cx="2628193" cy="1480005"/>
            <a:chOff x="3631713" y="4553209"/>
            <a:chExt cx="2628193" cy="1480005"/>
          </a:xfrm>
        </p:grpSpPr>
        <p:cxnSp>
          <p:nvCxnSpPr>
            <p:cNvPr id="313" name="直線接點 312"/>
            <p:cNvCxnSpPr/>
            <p:nvPr/>
          </p:nvCxnSpPr>
          <p:spPr>
            <a:xfrm>
              <a:off x="3948788" y="4922776"/>
              <a:ext cx="753982" cy="78069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線接點 313"/>
            <p:cNvCxnSpPr/>
            <p:nvPr/>
          </p:nvCxnSpPr>
          <p:spPr>
            <a:xfrm flipV="1">
              <a:off x="3631713" y="4925628"/>
              <a:ext cx="269112" cy="658967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線接點 314"/>
            <p:cNvCxnSpPr/>
            <p:nvPr/>
          </p:nvCxnSpPr>
          <p:spPr>
            <a:xfrm flipV="1">
              <a:off x="3924441" y="4619334"/>
              <a:ext cx="941206" cy="27355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線接點 315"/>
            <p:cNvCxnSpPr/>
            <p:nvPr/>
          </p:nvCxnSpPr>
          <p:spPr>
            <a:xfrm flipV="1">
              <a:off x="4645279" y="4672618"/>
              <a:ext cx="228805" cy="1042310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線接點 316"/>
            <p:cNvCxnSpPr/>
            <p:nvPr/>
          </p:nvCxnSpPr>
          <p:spPr>
            <a:xfrm>
              <a:off x="3664130" y="5557810"/>
              <a:ext cx="1014203" cy="107624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接點 317"/>
            <p:cNvCxnSpPr/>
            <p:nvPr/>
          </p:nvCxnSpPr>
          <p:spPr>
            <a:xfrm flipH="1" flipV="1">
              <a:off x="4615021" y="5633672"/>
              <a:ext cx="750198" cy="392936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接點 318"/>
            <p:cNvCxnSpPr/>
            <p:nvPr/>
          </p:nvCxnSpPr>
          <p:spPr>
            <a:xfrm flipH="1">
              <a:off x="5413046" y="5334239"/>
              <a:ext cx="137321" cy="69897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接點 319"/>
            <p:cNvCxnSpPr/>
            <p:nvPr/>
          </p:nvCxnSpPr>
          <p:spPr>
            <a:xfrm flipV="1">
              <a:off x="4689088" y="5327308"/>
              <a:ext cx="940022" cy="322837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接點 320"/>
            <p:cNvCxnSpPr/>
            <p:nvPr/>
          </p:nvCxnSpPr>
          <p:spPr>
            <a:xfrm>
              <a:off x="4905333" y="4636466"/>
              <a:ext cx="705453" cy="792270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線接點 321"/>
            <p:cNvCxnSpPr/>
            <p:nvPr/>
          </p:nvCxnSpPr>
          <p:spPr>
            <a:xfrm flipV="1">
              <a:off x="4838065" y="4574939"/>
              <a:ext cx="1421841" cy="37352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線接點 322"/>
            <p:cNvCxnSpPr/>
            <p:nvPr/>
          </p:nvCxnSpPr>
          <p:spPr>
            <a:xfrm flipV="1">
              <a:off x="5521898" y="4553209"/>
              <a:ext cx="703019" cy="83179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0" name="矩形 389"/>
          <p:cNvSpPr/>
          <p:nvPr/>
        </p:nvSpPr>
        <p:spPr>
          <a:xfrm>
            <a:off x="2192653" y="3991629"/>
            <a:ext cx="4930140" cy="2583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87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0" dur="indefinite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39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2" name="橢圓 221"/>
          <p:cNvSpPr/>
          <p:nvPr/>
        </p:nvSpPr>
        <p:spPr>
          <a:xfrm>
            <a:off x="6112273" y="2597625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3" name="橢圓 222"/>
          <p:cNvSpPr/>
          <p:nvPr/>
        </p:nvSpPr>
        <p:spPr>
          <a:xfrm>
            <a:off x="6560606" y="2597624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6066187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6399536" y="2485185"/>
            <a:ext cx="2388059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圓角矩形圖說文字 142"/>
          <p:cNvSpPr/>
          <p:nvPr/>
        </p:nvSpPr>
        <p:spPr>
          <a:xfrm>
            <a:off x="5766540" y="2034265"/>
            <a:ext cx="2376952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Random Mosaic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6" name="圓角矩形圖說文字 145"/>
          <p:cNvSpPr/>
          <p:nvPr/>
        </p:nvSpPr>
        <p:spPr>
          <a:xfrm>
            <a:off x="6255318" y="1746319"/>
            <a:ext cx="2129928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Structural Approach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Texture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6924675" y="2849356"/>
            <a:ext cx="146057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9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4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05365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4913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2" grpId="0" animBg="1"/>
      <p:bldP spid="222" grpId="1" animBg="1"/>
      <p:bldP spid="223" grpId="0" animBg="1"/>
      <p:bldP spid="223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43" grpId="0" animBg="1"/>
      <p:bldP spid="143" grpId="1" animBg="1"/>
      <p:bldP spid="143" grpId="2" animBg="1"/>
      <p:bldP spid="146" grpId="0" animBg="1"/>
      <p:bldP spid="146" grpId="1" animBg="1"/>
      <p:bldP spid="146" grpId="2" animBg="1"/>
      <p:bldP spid="1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13234"/>
            <a:ext cx="8058150" cy="2179745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Pure structural models: primitive in regular repetitive spatial arrangements</a:t>
            </a:r>
          </a:p>
          <a:p>
            <a:r>
              <a:rPr lang="en-US" altLang="zh-TW" sz="3200" dirty="0" smtClean="0"/>
              <a:t>To describe the texture, describe the primitive and the placement rules</a:t>
            </a:r>
            <a:endParaRPr lang="en-US" altLang="zh-TW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121213" cy="1325563"/>
          </a:xfrm>
        </p:spPr>
        <p:txBody>
          <a:bodyPr>
            <a:normAutofit/>
          </a:bodyPr>
          <a:lstStyle/>
          <a:p>
            <a:r>
              <a:rPr lang="en-US" altLang="zh-TW" sz="3800" dirty="0" smtClean="0"/>
              <a:t>Structural Approaches to Texture Models</a:t>
            </a:r>
            <a:endParaRPr lang="zh-TW" altLang="en-US" sz="3800" dirty="0"/>
          </a:p>
        </p:txBody>
      </p:sp>
      <p:pic>
        <p:nvPicPr>
          <p:cNvPr id="10" name="Picture 4" descr="D9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 bwMode="auto">
          <a:xfrm>
            <a:off x="2379628" y="3792979"/>
            <a:ext cx="4556194" cy="276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3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3" name="橢圓 222"/>
          <p:cNvSpPr/>
          <p:nvPr/>
        </p:nvSpPr>
        <p:spPr>
          <a:xfrm>
            <a:off x="6560606" y="2597624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4" name="橢圓 223"/>
          <p:cNvSpPr/>
          <p:nvPr/>
        </p:nvSpPr>
        <p:spPr>
          <a:xfrm>
            <a:off x="7116154" y="2597623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6523930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6881306" y="2485185"/>
            <a:ext cx="1906289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6" name="圓角矩形圖說文字 145"/>
          <p:cNvSpPr/>
          <p:nvPr/>
        </p:nvSpPr>
        <p:spPr>
          <a:xfrm>
            <a:off x="6255318" y="1746319"/>
            <a:ext cx="2129928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Structural Approach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Texture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7" name="圓角矩形圖說文字 146"/>
          <p:cNvSpPr/>
          <p:nvPr/>
        </p:nvSpPr>
        <p:spPr>
          <a:xfrm flipH="1">
            <a:off x="5258488" y="2034276"/>
            <a:ext cx="229476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Texture Segmentation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6924675" y="2849356"/>
            <a:ext cx="146057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1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5504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05955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"/>
                            </p:stCondLst>
                            <p:childTnLst>
                              <p:par>
                                <p:cTn id="7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200" tmFilter="0,0; .5, 0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3" grpId="0" animBg="1"/>
      <p:bldP spid="223" grpId="1" animBg="1"/>
      <p:bldP spid="224" grpId="0" animBg="1"/>
      <p:bldP spid="224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13" grpId="0" animBg="1"/>
      <p:bldP spid="113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2861482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Each region has homogeneous texture, and each pair of adjacent region is differently textured</a:t>
            </a:r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Segmentation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320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9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 bwMode="auto">
          <a:xfrm>
            <a:off x="425938" y="1547446"/>
            <a:ext cx="8280400" cy="502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Examples of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D1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3" r="9530"/>
          <a:stretch/>
        </p:blipFill>
        <p:spPr bwMode="auto">
          <a:xfrm>
            <a:off x="425938" y="1547445"/>
            <a:ext cx="8272585" cy="502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1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 smtClean="0"/>
              <a:t>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4" name="橢圓 223"/>
          <p:cNvSpPr/>
          <p:nvPr/>
        </p:nvSpPr>
        <p:spPr>
          <a:xfrm>
            <a:off x="7116154" y="2597623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橢圓 225"/>
          <p:cNvSpPr/>
          <p:nvPr/>
        </p:nvSpPr>
        <p:spPr>
          <a:xfrm>
            <a:off x="7556137" y="2602385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7076086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7386638" y="2485185"/>
            <a:ext cx="1400957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7" name="圓角矩形圖說文字 146"/>
          <p:cNvSpPr/>
          <p:nvPr/>
        </p:nvSpPr>
        <p:spPr>
          <a:xfrm flipH="1">
            <a:off x="5258488" y="2034276"/>
            <a:ext cx="229476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Texture Segmentation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9" name="圓角矩形圖說文字 148"/>
          <p:cNvSpPr/>
          <p:nvPr/>
        </p:nvSpPr>
        <p:spPr>
          <a:xfrm flipH="1">
            <a:off x="5955978" y="1746319"/>
            <a:ext cx="1971336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Synthetic Texture Image Generation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00" tmFilter="0,0; .5, 0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481 4.44444E-6 " pathEditMode="relative" rAng="0" ptsTypes="AA">
                                      <p:cBhvr>
                                        <p:cTn id="52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4792 -2.59259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 tmFilter="0,0; .5, 1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200" tmFilter="0,0; .5, 0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4" grpId="0" animBg="1"/>
      <p:bldP spid="224" grpId="1" animBg="1"/>
      <p:bldP spid="226" grpId="0" animBg="1"/>
      <p:bldP spid="226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47" grpId="0" animBg="1"/>
      <p:bldP spid="147" grpId="1" animBg="1"/>
      <p:bldP spid="147" grpId="2" animBg="1"/>
      <p:bldP spid="149" grpId="0" animBg="1"/>
      <p:bldP spid="149" grpId="1" animBg="1"/>
      <p:bldP spid="149" grpId="2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902279"/>
            <a:ext cx="8058150" cy="4427577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Fractals: shapes that exhibit recursive self-similarity</a:t>
            </a:r>
          </a:p>
          <a:p>
            <a:endParaRPr lang="en-US" altLang="zh-TW" sz="800" dirty="0" smtClean="0"/>
          </a:p>
          <a:p>
            <a:r>
              <a:rPr lang="en-US" altLang="zh-TW" sz="3200" dirty="0" smtClean="0"/>
              <a:t>Many examples can be seen from</a:t>
            </a:r>
          </a:p>
          <a:p>
            <a:pPr marL="457200" lvl="1" indent="0">
              <a:buNone/>
            </a:pPr>
            <a:r>
              <a:rPr lang="en-US" altLang="zh-TW" dirty="0"/>
              <a:t>http://www.deviantart.com/digitalart/fractals/rawfractal/</a:t>
            </a:r>
          </a:p>
          <a:p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</p:spTree>
    <p:extLst>
      <p:ext uri="{BB962C8B-B14F-4D97-AF65-F5344CB8AC3E}">
        <p14:creationId xmlns:p14="http://schemas.microsoft.com/office/powerpoint/2010/main" val="11372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30995" y="1024842"/>
            <a:ext cx="4053457" cy="61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8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39" y="1951280"/>
            <a:ext cx="6537970" cy="43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3264381"/>
            <a:ext cx="2717463" cy="147906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4"/>
          <a:stretch/>
        </p:blipFill>
        <p:spPr>
          <a:xfrm>
            <a:off x="4829478" y="1726407"/>
            <a:ext cx="3502666" cy="227750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78" y="4229236"/>
            <a:ext cx="3502666" cy="233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01" y="3755105"/>
            <a:ext cx="714475" cy="71447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4" y="3174000"/>
            <a:ext cx="1876687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2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00" y="3755105"/>
            <a:ext cx="714475" cy="71447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328779" y="3985822"/>
            <a:ext cx="338958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3" y="3173998"/>
            <a:ext cx="1876687" cy="1876687"/>
          </a:xfrm>
          <a:prstGeom prst="rect">
            <a:avLst/>
          </a:prstGeom>
        </p:spPr>
      </p:pic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sp>
        <p:nvSpPr>
          <p:cNvPr id="14" name="弧形箭號 (下彎) 13"/>
          <p:cNvSpPr/>
          <p:nvPr/>
        </p:nvSpPr>
        <p:spPr>
          <a:xfrm rot="20653846">
            <a:off x="2177766" y="2333711"/>
            <a:ext cx="3020842" cy="1159641"/>
          </a:xfrm>
          <a:prstGeom prst="curvedDownArrow">
            <a:avLst>
              <a:gd name="adj1" fmla="val 9433"/>
              <a:gd name="adj2" fmla="val 24772"/>
              <a:gd name="adj3" fmla="val 233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32835" r="51207" b="19196"/>
          <a:stretch/>
        </p:blipFill>
        <p:spPr>
          <a:xfrm>
            <a:off x="5068614" y="3192517"/>
            <a:ext cx="316048" cy="34272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45704" y="3188635"/>
            <a:ext cx="338958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10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4" grpId="0" animBg="1"/>
      <p:bldP spid="14" grpId="1" animBg="1"/>
      <p:bldP spid="9" grpId="0" animBg="1"/>
      <p:bldP spid="9" grpId="1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00" y="3755105"/>
            <a:ext cx="714475" cy="7144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3" y="3173998"/>
            <a:ext cx="1876687" cy="18766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32835" r="51207" b="19196"/>
          <a:stretch/>
        </p:blipFill>
        <p:spPr>
          <a:xfrm>
            <a:off x="5068614" y="3192517"/>
            <a:ext cx="316048" cy="34272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99335" y="3188635"/>
            <a:ext cx="93947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sp>
        <p:nvSpPr>
          <p:cNvPr id="14" name="弧形箭號 (下彎) 13"/>
          <p:cNvSpPr/>
          <p:nvPr/>
        </p:nvSpPr>
        <p:spPr>
          <a:xfrm rot="20837048" flipH="1">
            <a:off x="2383979" y="2330438"/>
            <a:ext cx="2895116" cy="1099319"/>
          </a:xfrm>
          <a:prstGeom prst="curvedDownArrow">
            <a:avLst>
              <a:gd name="adj1" fmla="val 9433"/>
              <a:gd name="adj2" fmla="val 24772"/>
              <a:gd name="adj3" fmla="val 233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386382" y="5562068"/>
            <a:ext cx="25426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 smtClean="0"/>
              <a:t>Find similar piece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0384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14" grpId="1" animBg="1"/>
      <p:bldP spid="2" grpId="0"/>
      <p:bldP spid="2" grpId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3" y="3173998"/>
            <a:ext cx="1876687" cy="187668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t="17245" r="31715" b="35313"/>
          <a:stretch/>
        </p:blipFill>
        <p:spPr>
          <a:xfrm>
            <a:off x="5384662" y="3192517"/>
            <a:ext cx="331077" cy="33895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00" y="3755105"/>
            <a:ext cx="714475" cy="71447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466726" y="3882008"/>
            <a:ext cx="338958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sp>
        <p:nvSpPr>
          <p:cNvPr id="14" name="弧形箭號 (下彎) 13"/>
          <p:cNvSpPr/>
          <p:nvPr/>
        </p:nvSpPr>
        <p:spPr>
          <a:xfrm rot="20840541">
            <a:off x="2379345" y="2261072"/>
            <a:ext cx="3173148" cy="1159641"/>
          </a:xfrm>
          <a:prstGeom prst="curvedDownArrow">
            <a:avLst>
              <a:gd name="adj1" fmla="val 9433"/>
              <a:gd name="adj2" fmla="val 24772"/>
              <a:gd name="adj3" fmla="val 233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32835" r="51207" b="19196"/>
          <a:stretch/>
        </p:blipFill>
        <p:spPr>
          <a:xfrm>
            <a:off x="5068614" y="3192517"/>
            <a:ext cx="316048" cy="34272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357132" y="3181881"/>
            <a:ext cx="338958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2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4" grpId="0" animBg="1"/>
      <p:bldP spid="14" grpId="1" animBg="1"/>
      <p:bldP spid="9" grpId="0" animBg="1"/>
      <p:bldP spid="9" grpId="1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2" y="3173998"/>
            <a:ext cx="1876687" cy="1876687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00" y="3755105"/>
            <a:ext cx="714475" cy="714475"/>
          </a:xfrm>
          <a:prstGeom prst="rect">
            <a:avLst/>
          </a:prstGeom>
        </p:spPr>
      </p:pic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2051882" y="5593401"/>
            <a:ext cx="52116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 smtClean="0"/>
              <a:t>Notice the blocky looking boundaries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2580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4.72222E-6 -0.155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5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3.33333E-6 -0.155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5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1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3" r="9530"/>
          <a:stretch/>
        </p:blipFill>
        <p:spPr bwMode="auto">
          <a:xfrm>
            <a:off x="425938" y="1547445"/>
            <a:ext cx="8272585" cy="502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Examples of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D9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/>
          <a:stretch/>
        </p:blipFill>
        <p:spPr bwMode="auto">
          <a:xfrm>
            <a:off x="425938" y="1547446"/>
            <a:ext cx="8272585" cy="50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2" y="2109825"/>
            <a:ext cx="1876687" cy="1876687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00" y="2690932"/>
            <a:ext cx="714475" cy="714475"/>
          </a:xfrm>
          <a:prstGeom prst="rect">
            <a:avLst/>
          </a:prstGeom>
        </p:spPr>
      </p:pic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sp>
        <p:nvSpPr>
          <p:cNvPr id="4" name="向下箭號 3"/>
          <p:cNvSpPr/>
          <p:nvPr/>
        </p:nvSpPr>
        <p:spPr>
          <a:xfrm>
            <a:off x="5899873" y="4110153"/>
            <a:ext cx="180561" cy="36452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5051812" y="4598323"/>
            <a:ext cx="1876687" cy="1875600"/>
            <a:chOff x="5051812" y="4728163"/>
            <a:chExt cx="1876687" cy="187560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812" y="4728163"/>
              <a:ext cx="1866605" cy="1872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052899" y="4728163"/>
              <a:ext cx="1875600" cy="1875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3495098" y="4105350"/>
            <a:ext cx="232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Boundary optimization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41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/>
      <p:bldP spid="14" grpId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628649" y="1624899"/>
            <a:ext cx="213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More result</a:t>
            </a:r>
            <a:endParaRPr lang="zh-TW" altLang="en-US" sz="3200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/>
          <a:srcRect l="4245" t="20003" r="72586" b="46983"/>
          <a:stretch/>
        </p:blipFill>
        <p:spPr>
          <a:xfrm>
            <a:off x="1355287" y="2472407"/>
            <a:ext cx="1808771" cy="1764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/>
          <a:srcRect l="27777" t="20003" r="48595" b="46983"/>
          <a:stretch/>
        </p:blipFill>
        <p:spPr>
          <a:xfrm>
            <a:off x="3164058" y="2472407"/>
            <a:ext cx="1844588" cy="1764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"/>
          <a:srcRect l="51654" t="20003" r="24717" b="46983"/>
          <a:stretch/>
        </p:blipFill>
        <p:spPr>
          <a:xfrm>
            <a:off x="4972828" y="2472407"/>
            <a:ext cx="1844589" cy="1764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"/>
          <a:srcRect l="75422" t="20003" r="1127" b="46983"/>
          <a:stretch/>
        </p:blipFill>
        <p:spPr>
          <a:xfrm>
            <a:off x="6795449" y="2472407"/>
            <a:ext cx="1830738" cy="176400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/>
          <a:srcRect l="1159" t="6520" r="90697" b="81917"/>
          <a:stretch/>
        </p:blipFill>
        <p:spPr>
          <a:xfrm>
            <a:off x="336960" y="2304833"/>
            <a:ext cx="683393" cy="664143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"/>
          <a:srcRect l="9146" t="67262" r="61835" b="1903"/>
          <a:stretch/>
        </p:blipFill>
        <p:spPr>
          <a:xfrm>
            <a:off x="1365600" y="4732890"/>
            <a:ext cx="2425501" cy="1764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2"/>
          <a:srcRect l="39217" t="67262" r="31649" b="1903"/>
          <a:stretch/>
        </p:blipFill>
        <p:spPr>
          <a:xfrm>
            <a:off x="3791101" y="4732890"/>
            <a:ext cx="2435089" cy="1764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2"/>
          <a:srcRect l="69288" t="67262" r="2305" b="1903"/>
          <a:stretch/>
        </p:blipFill>
        <p:spPr>
          <a:xfrm>
            <a:off x="6226190" y="4732890"/>
            <a:ext cx="2374370" cy="1764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2"/>
          <a:srcRect l="1479" t="55763" r="88312" b="33177"/>
          <a:stretch/>
        </p:blipFill>
        <p:spPr>
          <a:xfrm>
            <a:off x="250332" y="4540383"/>
            <a:ext cx="856648" cy="635267"/>
          </a:xfrm>
          <a:prstGeom prst="rect">
            <a:avLst/>
          </a:prstGeom>
        </p:spPr>
      </p:pic>
      <p:cxnSp>
        <p:nvCxnSpPr>
          <p:cNvPr id="4" name="直線單箭頭接點 3"/>
          <p:cNvCxnSpPr>
            <a:stCxn id="5" idx="3"/>
          </p:cNvCxnSpPr>
          <p:nvPr/>
        </p:nvCxnSpPr>
        <p:spPr>
          <a:xfrm>
            <a:off x="3490400" y="4479890"/>
            <a:ext cx="51101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1322306" y="4295224"/>
            <a:ext cx="216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Increase window size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19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300" dirty="0" smtClean="0"/>
              <a:t>Synthetic Texture Image Generation</a:t>
            </a:r>
            <a:endParaRPr lang="zh-TW" altLang="en-US" sz="43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628649" y="1624899"/>
            <a:ext cx="213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More result</a:t>
            </a:r>
            <a:endParaRPr lang="zh-TW" altLang="en-US" sz="32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t="45979" r="51380"/>
          <a:stretch/>
        </p:blipFill>
        <p:spPr>
          <a:xfrm>
            <a:off x="651267" y="3777704"/>
            <a:ext cx="3192517" cy="282991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/>
          <a:srcRect l="54262" t="45829"/>
          <a:stretch/>
        </p:blipFill>
        <p:spPr>
          <a:xfrm>
            <a:off x="5470633" y="3777705"/>
            <a:ext cx="3003331" cy="283779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68748" t="20129" r="16606" b="62114"/>
          <a:stretch/>
        </p:blipFill>
        <p:spPr>
          <a:xfrm>
            <a:off x="6491450" y="2269114"/>
            <a:ext cx="961696" cy="93016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2"/>
          <a:srcRect l="17967" t="20129" r="66827" b="62114"/>
          <a:stretch/>
        </p:blipFill>
        <p:spPr>
          <a:xfrm>
            <a:off x="1748284" y="2269114"/>
            <a:ext cx="998482" cy="930166"/>
          </a:xfrm>
          <a:prstGeom prst="rect">
            <a:avLst/>
          </a:prstGeom>
        </p:spPr>
      </p:pic>
      <p:sp>
        <p:nvSpPr>
          <p:cNvPr id="8" name="向下箭號 7"/>
          <p:cNvSpPr/>
          <p:nvPr/>
        </p:nvSpPr>
        <p:spPr>
          <a:xfrm>
            <a:off x="2101694" y="3278404"/>
            <a:ext cx="291662" cy="42566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6826467" y="3278404"/>
            <a:ext cx="291662" cy="42566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82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5" name="橢圓 224"/>
          <p:cNvSpPr/>
          <p:nvPr/>
        </p:nvSpPr>
        <p:spPr>
          <a:xfrm>
            <a:off x="8010188" y="2602641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橢圓 225"/>
          <p:cNvSpPr/>
          <p:nvPr/>
        </p:nvSpPr>
        <p:spPr>
          <a:xfrm>
            <a:off x="7556137" y="2602385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7512066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7836694" y="2485185"/>
            <a:ext cx="950901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9" name="圓角矩形圖說文字 148"/>
          <p:cNvSpPr/>
          <p:nvPr/>
        </p:nvSpPr>
        <p:spPr>
          <a:xfrm flipH="1">
            <a:off x="5955978" y="1746319"/>
            <a:ext cx="1971336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Synthetic Texture Image Generation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8" name="圓角矩形圖說文字 147"/>
          <p:cNvSpPr/>
          <p:nvPr/>
        </p:nvSpPr>
        <p:spPr>
          <a:xfrm flipH="1">
            <a:off x="6266022" y="2041882"/>
            <a:ext cx="2145676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Shape from Texture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 tmFilter="0,0; .5, 1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00" tmFilter="0,0; .5, 0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05521 4.44444E-6 " pathEditMode="relative" rAng="0" ptsTypes="AA">
                                      <p:cBhvr>
                                        <p:cTn id="52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0.04913 -2.59259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200" tmFilter="0,0; .5, 0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5" grpId="0" animBg="1"/>
      <p:bldP spid="225" grpId="1" animBg="1"/>
      <p:bldP spid="226" grpId="0" animBg="1"/>
      <p:bldP spid="226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49" grpId="0" animBg="1"/>
      <p:bldP spid="149" grpId="1" animBg="1"/>
      <p:bldP spid="149" grpId="2" animBg="1"/>
      <p:bldP spid="148" grpId="0" animBg="1"/>
      <p:bldP spid="148" grpId="1" animBg="1"/>
      <p:bldP spid="148" grpId="2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765698"/>
            <a:ext cx="8058150" cy="3778339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Using image texture gradients to estimate surface orientation of the observation 3D object</a:t>
            </a:r>
          </a:p>
          <a:p>
            <a:endParaRPr lang="en-US" altLang="zh-TW" sz="800" dirty="0" smtClean="0"/>
          </a:p>
          <a:p>
            <a:r>
              <a:rPr lang="en-US" altLang="zh-TW" sz="3200" dirty="0" smtClean="0"/>
              <a:t>Assumption: the observed texture area no depth changes and no texture changes in observed texture area, and no sub-textures</a:t>
            </a:r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Shape from Texture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46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Shape from Texture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86" y="1765698"/>
            <a:ext cx="4402876" cy="4351338"/>
          </a:xfrm>
        </p:spPr>
      </p:pic>
    </p:spTree>
    <p:extLst>
      <p:ext uri="{BB962C8B-B14F-4D97-AF65-F5344CB8AC3E}">
        <p14:creationId xmlns:p14="http://schemas.microsoft.com/office/powerpoint/2010/main" val="362560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Shape from Texture</a:t>
            </a:r>
            <a:endParaRPr lang="zh-TW" altLang="en-US" dirty="0"/>
          </a:p>
        </p:txBody>
      </p:sp>
      <p:pic>
        <p:nvPicPr>
          <p:cNvPr id="7" name="Picture 4" descr="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11061" r="52452" b="2634"/>
          <a:stretch/>
        </p:blipFill>
        <p:spPr bwMode="auto">
          <a:xfrm>
            <a:off x="1270001" y="2412999"/>
            <a:ext cx="3175000" cy="33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46" y="3023127"/>
            <a:ext cx="30765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Shape from Texture</a:t>
            </a:r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1243" r="68590" b="79689"/>
          <a:stretch/>
        </p:blipFill>
        <p:spPr>
          <a:xfrm>
            <a:off x="2065868" y="1795091"/>
            <a:ext cx="1689470" cy="904743"/>
          </a:xfrm>
        </p:spPr>
      </p:pic>
      <p:pic>
        <p:nvPicPr>
          <p:cNvPr id="9" name="內容版面配置區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5" t="1243" r="35028" b="79689"/>
          <a:stretch/>
        </p:blipFill>
        <p:spPr>
          <a:xfrm>
            <a:off x="3856567" y="1795090"/>
            <a:ext cx="1689470" cy="904743"/>
          </a:xfrm>
          <a:prstGeom prst="rect">
            <a:avLst/>
          </a:prstGeom>
        </p:spPr>
      </p:pic>
      <p:pic>
        <p:nvPicPr>
          <p:cNvPr id="10" name="內容版面配置區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2" t="1243" r="1631" b="79689"/>
          <a:stretch/>
        </p:blipFill>
        <p:spPr>
          <a:xfrm>
            <a:off x="5647267" y="1795090"/>
            <a:ext cx="1689468" cy="904743"/>
          </a:xfrm>
          <a:prstGeom prst="rect">
            <a:avLst/>
          </a:prstGeom>
        </p:spPr>
      </p:pic>
      <p:pic>
        <p:nvPicPr>
          <p:cNvPr id="11" name="內容版面配置區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29067" r="68599" b="40191"/>
          <a:stretch/>
        </p:blipFill>
        <p:spPr>
          <a:xfrm>
            <a:off x="2091321" y="3128961"/>
            <a:ext cx="1681154" cy="1459968"/>
          </a:xfrm>
          <a:prstGeom prst="rect">
            <a:avLst/>
          </a:prstGeom>
        </p:spPr>
      </p:pic>
      <p:pic>
        <p:nvPicPr>
          <p:cNvPr id="12" name="內容版面配置區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29067" r="35038" b="40191"/>
          <a:stretch/>
        </p:blipFill>
        <p:spPr>
          <a:xfrm>
            <a:off x="3873022" y="3128962"/>
            <a:ext cx="1690974" cy="1459967"/>
          </a:xfrm>
          <a:prstGeom prst="rect">
            <a:avLst/>
          </a:prstGeom>
        </p:spPr>
      </p:pic>
      <p:pic>
        <p:nvPicPr>
          <p:cNvPr id="13" name="內容版面配置區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2" t="29067" r="1631" b="40191"/>
          <a:stretch/>
        </p:blipFill>
        <p:spPr>
          <a:xfrm>
            <a:off x="5663722" y="3128962"/>
            <a:ext cx="1673013" cy="1459967"/>
          </a:xfrm>
          <a:prstGeom prst="rect">
            <a:avLst/>
          </a:prstGeom>
        </p:spPr>
      </p:pic>
      <p:pic>
        <p:nvPicPr>
          <p:cNvPr id="14" name="內容版面配置區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68395" r="75258" b="4365"/>
          <a:stretch/>
        </p:blipFill>
        <p:spPr>
          <a:xfrm>
            <a:off x="2428215" y="4937306"/>
            <a:ext cx="1045196" cy="1502239"/>
          </a:xfrm>
          <a:prstGeom prst="rect">
            <a:avLst/>
          </a:prstGeom>
        </p:spPr>
      </p:pic>
      <p:pic>
        <p:nvPicPr>
          <p:cNvPr id="15" name="內容版面配置區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6" t="68395" r="41696" b="4365"/>
          <a:stretch/>
        </p:blipFill>
        <p:spPr>
          <a:xfrm>
            <a:off x="4212166" y="4937306"/>
            <a:ext cx="1062299" cy="1502239"/>
          </a:xfrm>
          <a:prstGeom prst="rect">
            <a:avLst/>
          </a:prstGeom>
        </p:spPr>
      </p:pic>
      <p:pic>
        <p:nvPicPr>
          <p:cNvPr id="16" name="內容版面配置區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4" t="68395" r="8366" b="4365"/>
          <a:stretch/>
        </p:blipFill>
        <p:spPr>
          <a:xfrm>
            <a:off x="6009612" y="4937306"/>
            <a:ext cx="1057938" cy="150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5" name="橢圓 224"/>
          <p:cNvSpPr/>
          <p:nvPr/>
        </p:nvSpPr>
        <p:spPr>
          <a:xfrm>
            <a:off x="8010188" y="2602641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7" name="橢圓 226"/>
          <p:cNvSpPr/>
          <p:nvPr/>
        </p:nvSpPr>
        <p:spPr>
          <a:xfrm>
            <a:off x="8552366" y="2602140"/>
            <a:ext cx="106417" cy="106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7964598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8322570" y="2485185"/>
            <a:ext cx="465025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8" name="圓角矩形圖說文字 147"/>
          <p:cNvSpPr/>
          <p:nvPr/>
        </p:nvSpPr>
        <p:spPr>
          <a:xfrm flipH="1">
            <a:off x="6266022" y="2041882"/>
            <a:ext cx="2145676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Shape from Texture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" name="圓角矩形圖說文字 149"/>
          <p:cNvSpPr/>
          <p:nvPr/>
        </p:nvSpPr>
        <p:spPr>
          <a:xfrm flipH="1">
            <a:off x="7634180" y="2041871"/>
            <a:ext cx="1153415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Summary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00" tmFilter="0,0; .5, 0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0592 4.44444E-6 " pathEditMode="relative" rAng="0" ptsTypes="AA">
                                      <p:cBhvr>
                                        <p:cTn id="52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06059 -2.59259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 tmFilter="0,0; .5, 1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200" tmFilter="0,0; .5, 0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5" grpId="0" animBg="1"/>
      <p:bldP spid="225" grpId="1" animBg="1"/>
      <p:bldP spid="227" grpId="0" animBg="1"/>
      <p:bldP spid="227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48" grpId="0" animBg="1"/>
      <p:bldP spid="148" grpId="1" animBg="1"/>
      <p:bldP spid="148" grpId="2" animBg="1"/>
      <p:bldP spid="150" grpId="0" animBg="1"/>
      <p:bldP spid="150" grpId="1" animBg="1"/>
      <p:bldP spid="150" grpId="2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765698"/>
            <a:ext cx="8058150" cy="4586464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Texture: in terms of primitives and their spatial relationships</a:t>
            </a:r>
          </a:p>
          <a:p>
            <a:endParaRPr lang="en-US" altLang="zh-TW" sz="800" dirty="0" smtClean="0"/>
          </a:p>
          <a:p>
            <a:r>
              <a:rPr lang="en-US" altLang="zh-TW" sz="3200" dirty="0" smtClean="0"/>
              <a:t>We reviewed a number of different textural feature extraction techniques</a:t>
            </a:r>
          </a:p>
          <a:p>
            <a:endParaRPr lang="en-US" altLang="zh-TW" sz="800" dirty="0" smtClean="0"/>
          </a:p>
          <a:p>
            <a:r>
              <a:rPr lang="en-US" altLang="zh-TW" sz="3200" dirty="0"/>
              <a:t>Qualitatively, </a:t>
            </a:r>
            <a:r>
              <a:rPr lang="en-US" altLang="zh-TW" sz="3200" dirty="0" smtClean="0"/>
              <a:t>texture analysis works</a:t>
            </a:r>
          </a:p>
          <a:p>
            <a:endParaRPr lang="en-US" altLang="zh-TW" sz="800" dirty="0"/>
          </a:p>
          <a:p>
            <a:r>
              <a:rPr lang="en-US" altLang="zh-TW" sz="3200" dirty="0"/>
              <a:t>Quantitatively, the techniques are generally not </a:t>
            </a:r>
            <a:r>
              <a:rPr lang="en-US" altLang="zh-TW" sz="3200" dirty="0" smtClean="0"/>
              <a:t>dependable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Summary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03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Texture Analysis Issues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498975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Pattern recognition : </a:t>
            </a:r>
            <a:r>
              <a:rPr lang="en-US" altLang="zh-TW" sz="3200" dirty="0">
                <a:solidFill>
                  <a:schemeClr val="bg1"/>
                </a:solidFill>
              </a:rPr>
              <a:t>given textured region, determine the class the region belongs to.</a:t>
            </a:r>
          </a:p>
          <a:p>
            <a:pPr marL="0" indent="0">
              <a:buNone/>
            </a:pPr>
            <a:endParaRPr lang="en-US" altLang="zh-TW" sz="3200" dirty="0"/>
          </a:p>
          <a:p>
            <a:r>
              <a:rPr lang="en-US" altLang="zh-TW" sz="3200" dirty="0"/>
              <a:t>Generative model : </a:t>
            </a:r>
            <a:r>
              <a:rPr lang="en-US" altLang="zh-TW" sz="3200" dirty="0">
                <a:solidFill>
                  <a:schemeClr val="bg1"/>
                </a:solidFill>
              </a:rPr>
              <a:t>given textured region, determine a description or model for it.</a:t>
            </a:r>
          </a:p>
          <a:p>
            <a:pPr marL="0" indent="0">
              <a:buNone/>
            </a:pPr>
            <a:endParaRPr lang="en-US" altLang="zh-TW" sz="3200" dirty="0"/>
          </a:p>
          <a:p>
            <a:r>
              <a:rPr lang="en-US" altLang="zh-TW" sz="3200" dirty="0"/>
              <a:t>Texture segmentation : </a:t>
            </a:r>
            <a:r>
              <a:rPr lang="en-US" altLang="zh-TW" sz="3200" dirty="0">
                <a:solidFill>
                  <a:schemeClr val="bg1"/>
                </a:solidFill>
              </a:rPr>
              <a:t>given image having many textured areas, determine boundaries.</a:t>
            </a:r>
            <a:endParaRPr lang="en-US" altLang="zh-TW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TW" altLang="en-US" sz="3200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28650" y="1825625"/>
            <a:ext cx="7886700" cy="434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/>
              <a:t>Pattern recognition : given textured region, determine the class the region belongs to.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200" dirty="0" smtClean="0"/>
          </a:p>
          <a:p>
            <a:r>
              <a:rPr lang="en-US" altLang="zh-TW" sz="3200" dirty="0" smtClean="0"/>
              <a:t>Generative model : given textured region, determine a description or model for it.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200" dirty="0" smtClean="0"/>
          </a:p>
          <a:p>
            <a:r>
              <a:rPr lang="en-US" altLang="zh-TW" sz="3200" dirty="0" smtClean="0"/>
              <a:t>Texture segmentation : given image having many textured areas, determine boundaries.</a:t>
            </a:r>
          </a:p>
        </p:txBody>
      </p:sp>
    </p:spTree>
    <p:extLst>
      <p:ext uri="{BB962C8B-B14F-4D97-AF65-F5344CB8AC3E}">
        <p14:creationId xmlns:p14="http://schemas.microsoft.com/office/powerpoint/2010/main" val="14593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  <p:bldP spid="7" grpId="0" uiExpand="1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28649" y="1635552"/>
            <a:ext cx="8058150" cy="5091069"/>
          </a:xfrm>
        </p:spPr>
        <p:txBody>
          <a:bodyPr numCol="1">
            <a:normAutofit/>
          </a:bodyPr>
          <a:lstStyle/>
          <a:p>
            <a:pPr>
              <a:lnSpc>
                <a:spcPts val="1200"/>
              </a:lnSpc>
            </a:pPr>
            <a:r>
              <a:rPr lang="en-US" altLang="zh-TW" sz="1500" dirty="0" smtClean="0"/>
              <a:t>Computer and  Robot Vision Volume I: Ch.9 Texture</a:t>
            </a:r>
          </a:p>
          <a:p>
            <a:pPr>
              <a:lnSpc>
                <a:spcPts val="1200"/>
              </a:lnSpc>
            </a:pPr>
            <a:r>
              <a:rPr lang="en-US" altLang="zh-TW" sz="1500" dirty="0" smtClean="0"/>
              <a:t>NTU Computer Vision I, ch9_2006_PPT, </a:t>
            </a:r>
            <a:r>
              <a:rPr lang="en-US" altLang="zh-TW" sz="1500" dirty="0"/>
              <a:t>ch9_</a:t>
            </a:r>
            <a:r>
              <a:rPr lang="en-US" altLang="zh-TW" sz="1500" dirty="0" smtClean="0"/>
              <a:t>2013_PPT, </a:t>
            </a:r>
            <a:r>
              <a:rPr lang="en-US" altLang="zh-TW" sz="1500" dirty="0"/>
              <a:t>ch9_</a:t>
            </a:r>
            <a:r>
              <a:rPr lang="en-US" altLang="zh-TW" sz="1500" dirty="0" smtClean="0"/>
              <a:t>2014_PPT</a:t>
            </a:r>
          </a:p>
          <a:p>
            <a:pPr>
              <a:lnSpc>
                <a:spcPts val="1200"/>
              </a:lnSpc>
            </a:pPr>
            <a:r>
              <a:rPr lang="en-US" altLang="zh-TW" sz="1500" dirty="0" smtClean="0"/>
              <a:t>University of Washington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 smtClean="0"/>
              <a:t>https</a:t>
            </a:r>
            <a:r>
              <a:rPr lang="en-US" altLang="zh-TW" sz="1200" dirty="0"/>
              <a:t>://courses.cs.washington.edu/courses/cse455/09wi/Lects/lect12.pdf</a:t>
            </a:r>
            <a:endParaRPr lang="en-US" altLang="zh-TW" sz="1200" dirty="0" smtClean="0"/>
          </a:p>
          <a:p>
            <a:pPr>
              <a:lnSpc>
                <a:spcPts val="1200"/>
              </a:lnSpc>
            </a:pPr>
            <a:r>
              <a:rPr lang="en-US" altLang="zh-TW" sz="1500" dirty="0" smtClean="0"/>
              <a:t>Wiki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/>
              <a:t>https://en.wikipedia.org/wiki/Joint_probability_distribution</a:t>
            </a:r>
            <a:endParaRPr lang="en-US" altLang="zh-TW" sz="1200" dirty="0" smtClean="0"/>
          </a:p>
          <a:p>
            <a:pPr lvl="1">
              <a:lnSpc>
                <a:spcPts val="1200"/>
              </a:lnSpc>
            </a:pPr>
            <a:r>
              <a:rPr lang="en-US" altLang="zh-TW" sz="1200" dirty="0"/>
              <a:t>https://</a:t>
            </a:r>
            <a:r>
              <a:rPr lang="en-US" altLang="zh-TW" sz="1200" dirty="0" smtClean="0"/>
              <a:t>en.wikipedia.org/wiki/Autocorrelation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/>
              <a:t>https://en.wikipedia.org/wiki/Convolution</a:t>
            </a:r>
            <a:endParaRPr lang="en-US" altLang="zh-TW" sz="1200" dirty="0" smtClean="0"/>
          </a:p>
          <a:p>
            <a:pPr lvl="1">
              <a:lnSpc>
                <a:spcPts val="1200"/>
              </a:lnSpc>
            </a:pPr>
            <a:r>
              <a:rPr lang="en-US" altLang="zh-TW" sz="1200" dirty="0"/>
              <a:t>https://</a:t>
            </a:r>
            <a:r>
              <a:rPr lang="en-US" altLang="zh-TW" sz="1200" dirty="0" smtClean="0"/>
              <a:t>en.wikipedia.org/wiki/Fractal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/>
              <a:t>https://</a:t>
            </a:r>
            <a:r>
              <a:rPr lang="en-US" altLang="zh-TW" sz="1200" dirty="0" smtClean="0"/>
              <a:t>en.wikipedia.org/wiki/Fractal_landscape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/>
              <a:t>https://</a:t>
            </a:r>
            <a:r>
              <a:rPr lang="en-US" altLang="zh-TW" sz="1200" dirty="0" smtClean="0"/>
              <a:t>en.wikipedia.org/wiki/Voronoi_diagram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/>
              <a:t>https://en.wikipedia.org/wiki/Delaunay_triangulation</a:t>
            </a:r>
            <a:endParaRPr lang="en-US" altLang="zh-TW" sz="1200" dirty="0" smtClean="0"/>
          </a:p>
          <a:p>
            <a:pPr>
              <a:lnSpc>
                <a:spcPts val="1200"/>
              </a:lnSpc>
            </a:pPr>
            <a:r>
              <a:rPr lang="en-US" altLang="zh-TW" sz="1500" dirty="0" smtClean="0"/>
              <a:t>Fractal Foundation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/>
              <a:t>http://fractalfoundation.org/resources/what-are-fractals</a:t>
            </a:r>
            <a:r>
              <a:rPr lang="en-US" altLang="zh-TW" sz="1200" dirty="0" smtClean="0"/>
              <a:t>/</a:t>
            </a:r>
          </a:p>
          <a:p>
            <a:pPr>
              <a:lnSpc>
                <a:spcPts val="1200"/>
              </a:lnSpc>
            </a:pPr>
            <a:r>
              <a:rPr lang="en-US" altLang="zh-TW" sz="1500" dirty="0" smtClean="0"/>
              <a:t>Deviant Art</a:t>
            </a:r>
          </a:p>
          <a:p>
            <a:pPr marL="685800" lvl="2">
              <a:lnSpc>
                <a:spcPts val="1200"/>
              </a:lnSpc>
              <a:spcBef>
                <a:spcPts val="1000"/>
              </a:spcBef>
            </a:pPr>
            <a:r>
              <a:rPr lang="en-US" altLang="zh-TW" sz="1200" dirty="0"/>
              <a:t>http://www.deviantart.com/digitalart/fractals/rawfractal</a:t>
            </a:r>
            <a:r>
              <a:rPr lang="en-US" altLang="zh-TW" sz="1200" dirty="0" smtClean="0"/>
              <a:t>/</a:t>
            </a:r>
          </a:p>
          <a:p>
            <a:pPr marL="228600" lvl="1">
              <a:lnSpc>
                <a:spcPts val="1200"/>
              </a:lnSpc>
              <a:spcBef>
                <a:spcPts val="1000"/>
              </a:spcBef>
            </a:pPr>
            <a:r>
              <a:rPr lang="en-US" altLang="zh-TW" sz="1500" dirty="0" smtClean="0"/>
              <a:t>London Bricks</a:t>
            </a:r>
          </a:p>
          <a:p>
            <a:pPr marL="685800" lvl="2">
              <a:lnSpc>
                <a:spcPts val="1200"/>
              </a:lnSpc>
              <a:spcBef>
                <a:spcPts val="1000"/>
              </a:spcBef>
            </a:pPr>
            <a:r>
              <a:rPr lang="en-US" altLang="zh-TW" sz="1200" dirty="0"/>
              <a:t>http://www.londonbricks-uk.co.uk</a:t>
            </a:r>
            <a:r>
              <a:rPr lang="en-US" altLang="zh-TW" sz="1200" dirty="0" smtClean="0"/>
              <a:t>/</a:t>
            </a:r>
          </a:p>
          <a:p>
            <a:pPr marL="228600" lvl="1">
              <a:lnSpc>
                <a:spcPts val="1200"/>
              </a:lnSpc>
              <a:spcBef>
                <a:spcPts val="1000"/>
              </a:spcBef>
            </a:pPr>
            <a:r>
              <a:rPr lang="en-US" altLang="zh-TW" sz="1500" dirty="0" smtClean="0"/>
              <a:t>HIPR2</a:t>
            </a:r>
          </a:p>
          <a:p>
            <a:pPr marL="685800" lvl="2">
              <a:lnSpc>
                <a:spcPts val="1200"/>
              </a:lnSpc>
              <a:spcBef>
                <a:spcPts val="1000"/>
              </a:spcBef>
            </a:pPr>
            <a:r>
              <a:rPr lang="en-US" altLang="zh-TW" sz="1100" dirty="0"/>
              <a:t>http://homepages.inf.ed.ac.uk/rbf/HIPR2/fourier.htm</a:t>
            </a:r>
          </a:p>
        </p:txBody>
      </p:sp>
    </p:spTree>
    <p:extLst>
      <p:ext uri="{BB962C8B-B14F-4D97-AF65-F5344CB8AC3E}">
        <p14:creationId xmlns:p14="http://schemas.microsoft.com/office/powerpoint/2010/main" val="15712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Statistical Texture Feature Approaches</a:t>
            </a:r>
            <a:endParaRPr lang="zh-TW" altLang="en-US" sz="40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73154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Spatial gray level co-occurrence probabilities</a:t>
            </a:r>
          </a:p>
          <a:p>
            <a:r>
              <a:rPr lang="en-US" altLang="zh-TW" sz="3200" dirty="0" smtClean="0"/>
              <a:t>Autocorrelation function</a:t>
            </a:r>
          </a:p>
          <a:p>
            <a:r>
              <a:rPr lang="en-US" altLang="zh-TW" sz="3200" dirty="0"/>
              <a:t>Edgeness per unit area</a:t>
            </a:r>
          </a:p>
          <a:p>
            <a:r>
              <a:rPr lang="en-US" altLang="zh-TW" sz="3200" dirty="0" smtClean="0"/>
              <a:t>Relative extrema distributions</a:t>
            </a:r>
          </a:p>
          <a:p>
            <a:r>
              <a:rPr lang="en-US" altLang="zh-TW" sz="3200" dirty="0" smtClean="0"/>
              <a:t>Mathematical morphology</a:t>
            </a:r>
          </a:p>
          <a:p>
            <a:r>
              <a:rPr lang="en-US" altLang="zh-TW" sz="3200" dirty="0" smtClean="0"/>
              <a:t>Spectral </a:t>
            </a:r>
            <a:r>
              <a:rPr lang="en-US" altLang="zh-TW" sz="3200" dirty="0"/>
              <a:t>power density </a:t>
            </a:r>
            <a:r>
              <a:rPr lang="en-US" altLang="zh-TW" sz="3200" dirty="0" smtClean="0"/>
              <a:t>function</a:t>
            </a:r>
            <a:endParaRPr lang="en-US" altLang="zh-TW" sz="3200" dirty="0"/>
          </a:p>
          <a:p>
            <a:r>
              <a:rPr lang="en-US" altLang="zh-TW" sz="3200" dirty="0" smtClean="0"/>
              <a:t>Gray-level </a:t>
            </a:r>
            <a:r>
              <a:rPr lang="en-US" altLang="zh-TW" sz="3200" dirty="0"/>
              <a:t>run-length </a:t>
            </a:r>
            <a:r>
              <a:rPr lang="en-US" altLang="zh-TW" sz="3200" dirty="0" smtClean="0"/>
              <a:t>distributions</a:t>
            </a:r>
            <a:endParaRPr lang="en-US" altLang="zh-TW" sz="3200" dirty="0"/>
          </a:p>
          <a:p>
            <a:endParaRPr lang="en-US" altLang="zh-TW" sz="3200" dirty="0"/>
          </a:p>
        </p:txBody>
      </p:sp>
      <p:sp>
        <p:nvSpPr>
          <p:cNvPr id="4" name="＞形箭號 3"/>
          <p:cNvSpPr/>
          <p:nvPr/>
        </p:nvSpPr>
        <p:spPr>
          <a:xfrm>
            <a:off x="418079" y="1937657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＞形箭號 7"/>
          <p:cNvSpPr/>
          <p:nvPr/>
        </p:nvSpPr>
        <p:spPr>
          <a:xfrm>
            <a:off x="424092" y="2495421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＞形箭號 8"/>
          <p:cNvSpPr/>
          <p:nvPr/>
        </p:nvSpPr>
        <p:spPr>
          <a:xfrm>
            <a:off x="418078" y="3062371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＞形箭號 10"/>
          <p:cNvSpPr/>
          <p:nvPr/>
        </p:nvSpPr>
        <p:spPr>
          <a:xfrm>
            <a:off x="418077" y="3625333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＞形箭號 12"/>
          <p:cNvSpPr/>
          <p:nvPr/>
        </p:nvSpPr>
        <p:spPr>
          <a:xfrm>
            <a:off x="418076" y="4186667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Image Texture Analysis by Model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824969"/>
            <a:ext cx="7296151" cy="2286596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Give a generative model and the values of its parameters, one can synthesize homogeneous image texture samples associated with the model and the given value of its parameters.</a:t>
            </a:r>
          </a:p>
        </p:txBody>
      </p:sp>
    </p:spTree>
    <p:extLst>
      <p:ext uri="{BB962C8B-B14F-4D97-AF65-F5344CB8AC3E}">
        <p14:creationId xmlns:p14="http://schemas.microsoft.com/office/powerpoint/2010/main" val="71438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Image Texture Analysis by Model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0877"/>
            <a:ext cx="7886700" cy="3799529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Estimation : </a:t>
            </a:r>
            <a:r>
              <a:rPr lang="en-US" altLang="zh-TW" sz="3200" dirty="0" smtClean="0">
                <a:solidFill>
                  <a:schemeClr val="bg1"/>
                </a:solidFill>
              </a:rPr>
              <a:t>estimate values of model parameters based on observed sample examples of model-based techniques</a:t>
            </a:r>
          </a:p>
          <a:p>
            <a:endParaRPr lang="en-US" altLang="zh-TW" sz="800" dirty="0" smtClean="0">
              <a:solidFill>
                <a:schemeClr val="bg1"/>
              </a:solidFill>
            </a:endParaRPr>
          </a:p>
          <a:p>
            <a:r>
              <a:rPr lang="en-US" altLang="zh-TW" sz="3200" dirty="0"/>
              <a:t>Verification : </a:t>
            </a:r>
            <a:r>
              <a:rPr lang="en-US" altLang="zh-TW" sz="3200" dirty="0">
                <a:solidFill>
                  <a:schemeClr val="bg1"/>
                </a:solidFill>
              </a:rPr>
              <a:t>verify given image texture sample is consistent with or fits the model</a:t>
            </a:r>
          </a:p>
          <a:p>
            <a:pPr marL="0" indent="0">
              <a:buNone/>
            </a:pPr>
            <a:endParaRPr lang="en-US" altLang="zh-TW" sz="3200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28650" y="1820877"/>
            <a:ext cx="7886700" cy="367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/>
              <a:t>Estimation : estimate values of model parameters based on observed sample examples of model-based techniques</a:t>
            </a:r>
          </a:p>
          <a:p>
            <a:endParaRPr lang="en-US" altLang="zh-TW" sz="800" dirty="0" smtClean="0"/>
          </a:p>
          <a:p>
            <a:r>
              <a:rPr lang="en-US" altLang="zh-TW" sz="3200" dirty="0"/>
              <a:t>Verification : verify given image texture sample is consistent with or fits the </a:t>
            </a:r>
            <a:r>
              <a:rPr lang="en-US" altLang="zh-TW" sz="3200" dirty="0" smtClean="0"/>
              <a:t>model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62300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Some Model-Based Techniques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0128"/>
            <a:ext cx="7886700" cy="3458904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Auto-regression</a:t>
            </a:r>
            <a:endParaRPr lang="en-US" altLang="zh-TW" sz="800" dirty="0" smtClean="0"/>
          </a:p>
          <a:p>
            <a:r>
              <a:rPr lang="en-US" altLang="zh-TW" sz="3200" dirty="0" smtClean="0"/>
              <a:t>Markov </a:t>
            </a:r>
            <a:r>
              <a:rPr lang="en-US" altLang="zh-TW" sz="3200" dirty="0"/>
              <a:t>random </a:t>
            </a:r>
            <a:r>
              <a:rPr lang="en-US" altLang="zh-TW" sz="3200" dirty="0" smtClean="0"/>
              <a:t>fields</a:t>
            </a:r>
            <a:endParaRPr lang="en-US" altLang="zh-TW" sz="800" dirty="0" smtClean="0"/>
          </a:p>
          <a:p>
            <a:r>
              <a:rPr lang="en-US" altLang="zh-TW" sz="3200" dirty="0" smtClean="0"/>
              <a:t>Random Mosaic models</a:t>
            </a:r>
          </a:p>
          <a:p>
            <a:r>
              <a:rPr lang="en-US" altLang="zh-TW" sz="3200" dirty="0" smtClean="0"/>
              <a:t>Moving-average</a:t>
            </a:r>
          </a:p>
          <a:p>
            <a:r>
              <a:rPr lang="en-US" altLang="zh-TW" sz="3200" dirty="0" smtClean="0"/>
              <a:t>Time-series </a:t>
            </a:r>
            <a:r>
              <a:rPr lang="en-US" altLang="zh-TW" sz="3200" dirty="0"/>
              <a:t>models (extended to 2D)</a:t>
            </a:r>
          </a:p>
        </p:txBody>
      </p:sp>
      <p:sp>
        <p:nvSpPr>
          <p:cNvPr id="7" name="＞形箭號 6"/>
          <p:cNvSpPr/>
          <p:nvPr/>
        </p:nvSpPr>
        <p:spPr>
          <a:xfrm>
            <a:off x="418079" y="1928146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＞形箭號 7"/>
          <p:cNvSpPr/>
          <p:nvPr/>
        </p:nvSpPr>
        <p:spPr>
          <a:xfrm>
            <a:off x="424092" y="2485910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＞形箭號 8"/>
          <p:cNvSpPr/>
          <p:nvPr/>
        </p:nvSpPr>
        <p:spPr>
          <a:xfrm>
            <a:off x="418078" y="3052860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＞形箭號 10"/>
          <p:cNvSpPr/>
          <p:nvPr/>
        </p:nvSpPr>
        <p:spPr>
          <a:xfrm>
            <a:off x="414335" y="3627880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 animBg="1"/>
      <p:bldP spid="8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向右箭號 4"/>
          <p:cNvSpPr/>
          <p:nvPr/>
        </p:nvSpPr>
        <p:spPr>
          <a:xfrm>
            <a:off x="3784773" y="5098142"/>
            <a:ext cx="1687286" cy="13716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086557"/>
              </p:ext>
            </p:extLst>
          </p:nvPr>
        </p:nvGraphicFramePr>
        <p:xfrm>
          <a:off x="1524000" y="5098142"/>
          <a:ext cx="60960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Elements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Construct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Array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Pixels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Image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err="1" smtClean="0"/>
                        <a:t>Texels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Texture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Texel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0128"/>
            <a:ext cx="7886700" cy="3002243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Texture </a:t>
            </a:r>
            <a:r>
              <a:rPr lang="en-US" altLang="zh-TW" sz="3200" dirty="0" smtClean="0"/>
              <a:t>element, basic </a:t>
            </a:r>
            <a:r>
              <a:rPr lang="en-US" altLang="zh-TW" sz="3200" dirty="0"/>
              <a:t>textural unit of some textural primitives in their defining spatial relationships</a:t>
            </a:r>
          </a:p>
          <a:p>
            <a:r>
              <a:rPr lang="en-US" altLang="zh-TW" sz="3200" dirty="0"/>
              <a:t>A texture is a set of texture elements or </a:t>
            </a:r>
            <a:r>
              <a:rPr lang="en-US" altLang="zh-TW" sz="3200" i="1" dirty="0" err="1"/>
              <a:t>texels</a:t>
            </a:r>
            <a:r>
              <a:rPr lang="en-US" altLang="zh-TW" sz="3200" i="1" dirty="0"/>
              <a:t> </a:t>
            </a:r>
            <a:r>
              <a:rPr lang="en-US" altLang="zh-TW" sz="3200" dirty="0"/>
              <a:t>occurring in some regular or repeated pattern</a:t>
            </a:r>
          </a:p>
        </p:txBody>
      </p:sp>
    </p:spTree>
    <p:extLst>
      <p:ext uri="{BB962C8B-B14F-4D97-AF65-F5344CB8AC3E}">
        <p14:creationId xmlns:p14="http://schemas.microsoft.com/office/powerpoint/2010/main" val="25144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3" grpId="0" uiExpand="1" build="p"/>
      <p:bldP spid="3" grpId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Texel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9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 bwMode="auto">
          <a:xfrm>
            <a:off x="433942" y="1588282"/>
            <a:ext cx="8280400" cy="502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14211" y="2286000"/>
            <a:ext cx="943583" cy="142996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0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 smtClean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0" name="橢圓 209"/>
          <p:cNvSpPr/>
          <p:nvPr/>
        </p:nvSpPr>
        <p:spPr>
          <a:xfrm>
            <a:off x="511874" y="2606914"/>
            <a:ext cx="106417" cy="106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1" name="橢圓 210"/>
          <p:cNvSpPr/>
          <p:nvPr/>
        </p:nvSpPr>
        <p:spPr>
          <a:xfrm>
            <a:off x="1064698" y="260214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2" name="橢圓 211"/>
          <p:cNvSpPr/>
          <p:nvPr/>
        </p:nvSpPr>
        <p:spPr>
          <a:xfrm>
            <a:off x="1515529" y="2604522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3" name="橢圓 212"/>
          <p:cNvSpPr/>
          <p:nvPr/>
        </p:nvSpPr>
        <p:spPr>
          <a:xfrm>
            <a:off x="1966436" y="259975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4" name="橢圓 213"/>
          <p:cNvSpPr/>
          <p:nvPr/>
        </p:nvSpPr>
        <p:spPr>
          <a:xfrm>
            <a:off x="2417137" y="259975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5" name="橢圓 214"/>
          <p:cNvSpPr/>
          <p:nvPr/>
        </p:nvSpPr>
        <p:spPr>
          <a:xfrm>
            <a:off x="2860414" y="2599757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6" name="橢圓 215"/>
          <p:cNvSpPr/>
          <p:nvPr/>
        </p:nvSpPr>
        <p:spPr>
          <a:xfrm>
            <a:off x="3320739" y="260102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7" name="橢圓 216"/>
          <p:cNvSpPr/>
          <p:nvPr/>
        </p:nvSpPr>
        <p:spPr>
          <a:xfrm>
            <a:off x="3768429" y="259762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8" name="橢圓 217"/>
          <p:cNvSpPr/>
          <p:nvPr/>
        </p:nvSpPr>
        <p:spPr>
          <a:xfrm>
            <a:off x="4213947" y="2597627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9" name="橢圓 218"/>
          <p:cNvSpPr/>
          <p:nvPr/>
        </p:nvSpPr>
        <p:spPr>
          <a:xfrm>
            <a:off x="4659991" y="259976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0" name="橢圓 219"/>
          <p:cNvSpPr/>
          <p:nvPr/>
        </p:nvSpPr>
        <p:spPr>
          <a:xfrm>
            <a:off x="5219056" y="2597626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1" name="橢圓 220"/>
          <p:cNvSpPr/>
          <p:nvPr/>
        </p:nvSpPr>
        <p:spPr>
          <a:xfrm>
            <a:off x="5678934" y="2597625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2" name="橢圓 221"/>
          <p:cNvSpPr/>
          <p:nvPr/>
        </p:nvSpPr>
        <p:spPr>
          <a:xfrm>
            <a:off x="6112273" y="2597625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3" name="橢圓 222"/>
          <p:cNvSpPr/>
          <p:nvPr/>
        </p:nvSpPr>
        <p:spPr>
          <a:xfrm>
            <a:off x="6560606" y="2597624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4" name="橢圓 223"/>
          <p:cNvSpPr/>
          <p:nvPr/>
        </p:nvSpPr>
        <p:spPr>
          <a:xfrm>
            <a:off x="7116154" y="2597623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5" name="橢圓 224"/>
          <p:cNvSpPr/>
          <p:nvPr/>
        </p:nvSpPr>
        <p:spPr>
          <a:xfrm>
            <a:off x="8010188" y="2602641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橢圓 225"/>
          <p:cNvSpPr/>
          <p:nvPr/>
        </p:nvSpPr>
        <p:spPr>
          <a:xfrm>
            <a:off x="7556137" y="2602385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7" name="橢圓 226"/>
          <p:cNvSpPr/>
          <p:nvPr/>
        </p:nvSpPr>
        <p:spPr>
          <a:xfrm>
            <a:off x="8552366" y="2602140"/>
            <a:ext cx="106417" cy="106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470363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840239" y="2490581"/>
            <a:ext cx="8071945" cy="15123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1" name="圓角矩形圖說文字 130"/>
          <p:cNvSpPr/>
          <p:nvPr/>
        </p:nvSpPr>
        <p:spPr>
          <a:xfrm>
            <a:off x="329226" y="2026393"/>
            <a:ext cx="14423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Introduction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3" name="圓角矩形圖說文字 132"/>
          <p:cNvSpPr/>
          <p:nvPr/>
        </p:nvSpPr>
        <p:spPr>
          <a:xfrm>
            <a:off x="688496" y="2028493"/>
            <a:ext cx="258630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Gray Level Co-occurrence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4" name="圓角矩形圖說文字 133"/>
          <p:cNvSpPr/>
          <p:nvPr/>
        </p:nvSpPr>
        <p:spPr>
          <a:xfrm>
            <a:off x="1073276" y="1734733"/>
            <a:ext cx="297006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Strong Texture Measures 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Generalized Co-occurrence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5" name="圓角矩形圖說文字 134"/>
          <p:cNvSpPr/>
          <p:nvPr/>
        </p:nvSpPr>
        <p:spPr>
          <a:xfrm>
            <a:off x="1586288" y="2029877"/>
            <a:ext cx="260745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Autocorrelation Function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6" name="圓角矩形圖說文字 135"/>
          <p:cNvSpPr/>
          <p:nvPr/>
        </p:nvSpPr>
        <p:spPr>
          <a:xfrm>
            <a:off x="2037598" y="2033707"/>
            <a:ext cx="2593635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Digital Transform Method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7" name="圓角矩形圖說文字 136"/>
          <p:cNvSpPr/>
          <p:nvPr/>
        </p:nvSpPr>
        <p:spPr>
          <a:xfrm>
            <a:off x="2628259" y="2035551"/>
            <a:ext cx="169157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Textural Energy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8" name="圓角矩形圖說文字 137"/>
          <p:cNvSpPr/>
          <p:nvPr/>
        </p:nvSpPr>
        <p:spPr>
          <a:xfrm>
            <a:off x="3042962" y="2037395"/>
            <a:ext cx="191482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Textural Edgeness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9" name="圓角矩形圖說文字 138"/>
          <p:cNvSpPr/>
          <p:nvPr/>
        </p:nvSpPr>
        <p:spPr>
          <a:xfrm>
            <a:off x="3507993" y="2033706"/>
            <a:ext cx="186169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Vector Dispersion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0" name="圓角矩形圖說文字 139"/>
          <p:cNvSpPr/>
          <p:nvPr/>
        </p:nvSpPr>
        <p:spPr>
          <a:xfrm>
            <a:off x="3849206" y="2036955"/>
            <a:ext cx="255916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Relative Extrema Density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1" name="圓角矩形圖說文字 140"/>
          <p:cNvSpPr/>
          <p:nvPr/>
        </p:nvSpPr>
        <p:spPr>
          <a:xfrm>
            <a:off x="4264234" y="2033266"/>
            <a:ext cx="27479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Mathematical Morphology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2" name="圓角矩形圖說文字 141"/>
          <p:cNvSpPr/>
          <p:nvPr/>
        </p:nvSpPr>
        <p:spPr>
          <a:xfrm>
            <a:off x="4884220" y="2033706"/>
            <a:ext cx="2376952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Auto-regression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4" name="圓角矩形圖說文字 143"/>
          <p:cNvSpPr/>
          <p:nvPr/>
        </p:nvSpPr>
        <p:spPr>
          <a:xfrm>
            <a:off x="5442924" y="1746319"/>
            <a:ext cx="179493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Discrete Markov Random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Field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" name="圓角矩形圖說文字 142"/>
          <p:cNvSpPr/>
          <p:nvPr/>
        </p:nvSpPr>
        <p:spPr>
          <a:xfrm>
            <a:off x="5766540" y="2034265"/>
            <a:ext cx="2376952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Random Mosaic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6" name="圓角矩形圖說文字 145"/>
          <p:cNvSpPr/>
          <p:nvPr/>
        </p:nvSpPr>
        <p:spPr>
          <a:xfrm>
            <a:off x="6255318" y="1746319"/>
            <a:ext cx="2129928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Structural Approach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Texture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7" name="圓角矩形圖說文字 146"/>
          <p:cNvSpPr/>
          <p:nvPr/>
        </p:nvSpPr>
        <p:spPr>
          <a:xfrm flipH="1">
            <a:off x="5258488" y="2034276"/>
            <a:ext cx="229476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Texture Segmentation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9" name="圓角矩形圖說文字 148"/>
          <p:cNvSpPr/>
          <p:nvPr/>
        </p:nvSpPr>
        <p:spPr>
          <a:xfrm flipH="1">
            <a:off x="5955978" y="1746319"/>
            <a:ext cx="1971336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Synthetic Texture Image Generation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8" name="圓角矩形圖說文字 147"/>
          <p:cNvSpPr/>
          <p:nvPr/>
        </p:nvSpPr>
        <p:spPr>
          <a:xfrm flipH="1">
            <a:off x="6266022" y="2041882"/>
            <a:ext cx="2145676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Shape from Texture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" name="圓角矩形圖說文字 149"/>
          <p:cNvSpPr/>
          <p:nvPr/>
        </p:nvSpPr>
        <p:spPr>
          <a:xfrm flipH="1">
            <a:off x="7634180" y="2041871"/>
            <a:ext cx="1153415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Summary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8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 tmFilter="0,0; .5, 1; 1, 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00" tmFilter="0,0; .5, 0; 1, 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"/>
                            </p:stCondLst>
                            <p:childTnLst>
                              <p:par>
                                <p:cTn id="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" tmFilter="0,0; .5, 1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"/>
                            </p:stCondLst>
                            <p:childTnLst>
                              <p:par>
                                <p:cTn id="8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9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200" tmFilter="0,0; .5, 0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"/>
                            </p:stCondLst>
                            <p:childTnLst>
                              <p:par>
                                <p:cTn id="10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 tmFilter="0,0; .5, 1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"/>
                            </p:stCondLst>
                            <p:childTnLst>
                              <p:par>
                                <p:cTn id="11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5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200" tmFilter="0,0; .5, 0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"/>
                            </p:stCondLst>
                            <p:childTnLst>
                              <p:par>
                                <p:cTn id="1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 tmFilter="0,0; .5, 1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0"/>
                            </p:stCondLst>
                            <p:childTnLst>
                              <p:par>
                                <p:cTn id="140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200" tmFilter="0,0; .5, 0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"/>
                            </p:stCondLst>
                            <p:childTnLst>
                              <p:par>
                                <p:cTn id="1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3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00"/>
                            </p:stCondLst>
                            <p:childTnLst>
                              <p:par>
                                <p:cTn id="166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7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200" tmFilter="0,0; .5, 0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"/>
                            </p:stCondLst>
                            <p:childTnLst>
                              <p:par>
                                <p:cTn id="1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300" tmFilter="0,0; .5, 1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"/>
                            </p:stCondLst>
                            <p:childTnLst>
                              <p:par>
                                <p:cTn id="19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3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200" tmFilter="0,0; .5, 0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"/>
                            </p:stCondLst>
                            <p:childTnLst>
                              <p:par>
                                <p:cTn id="2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300" tmFilter="0,0; .5, 1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"/>
                            </p:stCondLst>
                            <p:childTnLst>
                              <p:par>
                                <p:cTn id="21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19" dur="1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200" tmFilter="0,0; .5, 0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"/>
                            </p:stCondLst>
                            <p:childTnLst>
                              <p:par>
                                <p:cTn id="2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300" tmFilter="0,0; .5, 1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00"/>
                            </p:stCondLst>
                            <p:childTnLst>
                              <p:par>
                                <p:cTn id="24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5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" tmFilter="0,0; .5, 0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00"/>
                            </p:stCondLst>
                            <p:childTnLst>
                              <p:par>
                                <p:cTn id="2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3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00"/>
                            </p:stCondLst>
                            <p:childTnLst>
                              <p:par>
                                <p:cTn id="270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71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200" tmFilter="0,0; .5, 0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00"/>
                            </p:stCondLst>
                            <p:childTnLst>
                              <p:par>
                                <p:cTn id="2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300" tmFilter="0,0; .5, 1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600"/>
                            </p:stCondLst>
                            <p:childTnLst>
                              <p:par>
                                <p:cTn id="296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97" dur="1000" fill="hold"/>
                                        <p:tgtEl>
                                          <p:spTgt spid="14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200" tmFilter="0,0; .5, 0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00"/>
                            </p:stCondLst>
                            <p:childTnLst>
                              <p:par>
                                <p:cTn id="3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30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600"/>
                            </p:stCondLst>
                            <p:childTnLst>
                              <p:par>
                                <p:cTn id="32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3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200" tmFilter="0,0; .5, 0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00"/>
                            </p:stCondLst>
                            <p:childTnLst>
                              <p:par>
                                <p:cTn id="3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300" tmFilter="0,0; .5, 1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600"/>
                            </p:stCondLst>
                            <p:childTnLst>
                              <p:par>
                                <p:cTn id="34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9" dur="1000" fill="hold"/>
                                        <p:tgtEl>
                                          <p:spTgt spid="14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00" tmFilter="0,0; .5, 0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00"/>
                            </p:stCondLst>
                            <p:childTnLst>
                              <p:par>
                                <p:cTn id="3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3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600"/>
                            </p:stCondLst>
                            <p:childTnLst>
                              <p:par>
                                <p:cTn id="37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75" dur="1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200" tmFilter="0,0; .5, 0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00"/>
                            </p:stCondLst>
                            <p:childTnLst>
                              <p:par>
                                <p:cTn id="38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600"/>
                            </p:stCondLst>
                            <p:childTnLst>
                              <p:par>
                                <p:cTn id="400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01" dur="1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200" tmFilter="0,0; .5, 0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300"/>
                            </p:stCondLst>
                            <p:childTnLst>
                              <p:par>
                                <p:cTn id="4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300" tmFilter="0,0; .5, 1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600"/>
                            </p:stCondLst>
                            <p:childTnLst>
                              <p:par>
                                <p:cTn id="426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27" dur="1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200" tmFilter="0,0; .5, 0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300"/>
                            </p:stCondLst>
                            <p:childTnLst>
                              <p:par>
                                <p:cTn id="4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600"/>
                            </p:stCondLst>
                            <p:childTnLst>
                              <p:par>
                                <p:cTn id="45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53" dur="1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1" dur="200" tmFilter="0,0; .5, 0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300"/>
                            </p:stCondLst>
                            <p:childTnLst>
                              <p:par>
                                <p:cTn id="4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300" tmFilter="0,0; .5, 1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600"/>
                            </p:stCondLst>
                            <p:childTnLst>
                              <p:par>
                                <p:cTn id="47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9" dur="1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200" tmFilter="0,0; .5, 0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300"/>
                            </p:stCondLst>
                            <p:childTnLst>
                              <p:par>
                                <p:cTn id="493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22" presetClass="entr" presetSubtype="4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1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6" presetClass="emph" presetSubtype="0" repeatCount="indefinite" accel="50000" decel="50000" autoRev="1" fill="hold" grpId="4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06" dur="10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5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4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3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3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3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3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300" tmFilter="0,0; .5, 0; 1, 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22" presetClass="exit" presetSubtype="4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0" grpId="0" animBg="1"/>
      <p:bldP spid="210" grpId="1" animBg="1"/>
      <p:bldP spid="210" grpId="2" animBg="1"/>
      <p:bldP spid="210" grpId="3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153" grpId="1" animBg="1"/>
      <p:bldP spid="153" grpId="2" animBg="1"/>
      <p:bldP spid="208" grpId="0" animBg="1"/>
      <p:bldP spid="131" grpId="0" animBg="1"/>
      <p:bldP spid="131" grpId="1" animBg="1"/>
      <p:bldP spid="131" grpId="2" animBg="1"/>
      <p:bldP spid="131" grpId="3" animBg="1"/>
      <p:bldP spid="131" grpId="4" animBg="1"/>
      <p:bldP spid="131" grpId="5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  <p:bldP spid="136" grpId="0" animBg="1"/>
      <p:bldP spid="136" grpId="1" animBg="1"/>
      <p:bldP spid="136" grpId="2" animBg="1"/>
      <p:bldP spid="137" grpId="0" animBg="1"/>
      <p:bldP spid="137" grpId="1" animBg="1"/>
      <p:bldP spid="137" grpId="2" animBg="1"/>
      <p:bldP spid="138" grpId="0" uiExpand="1" animBg="1"/>
      <p:bldP spid="138" grpId="1" animBg="1"/>
      <p:bldP spid="138" grpId="2" animBg="1"/>
      <p:bldP spid="139" grpId="0" animBg="1"/>
      <p:bldP spid="139" grpId="1" animBg="1"/>
      <p:bldP spid="139" grpId="2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44" grpId="0" animBg="1"/>
      <p:bldP spid="144" grpId="1" animBg="1"/>
      <p:bldP spid="144" grpId="2" animBg="1"/>
      <p:bldP spid="143" grpId="0" animBg="1"/>
      <p:bldP spid="143" grpId="1" animBg="1"/>
      <p:bldP spid="143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9" grpId="0" animBg="1"/>
      <p:bldP spid="149" grpId="1" animBg="1"/>
      <p:bldP spid="149" grpId="2" animBg="1"/>
      <p:bldP spid="148" grpId="0" animBg="1"/>
      <p:bldP spid="148" grpId="1" animBg="1"/>
      <p:bldP spid="148" grpId="2" animBg="1"/>
      <p:bldP spid="150" grpId="0" animBg="1"/>
      <p:bldP spid="150" grpId="1" animBg="1"/>
      <p:bldP spid="150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Primitive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16114"/>
            <a:ext cx="7886700" cy="4510387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Connected set of pixels characterized by attribute set</a:t>
            </a:r>
          </a:p>
          <a:p>
            <a:r>
              <a:rPr lang="en-US" altLang="zh-TW" sz="3200" dirty="0"/>
              <a:t>Simplest primitive: pixel with gray level attribute</a:t>
            </a:r>
          </a:p>
          <a:p>
            <a:r>
              <a:rPr lang="en-US" altLang="zh-TW" sz="3200" dirty="0"/>
              <a:t>More complicated primitive: connected set of pixels homogeneous in level, characterized by size, elongation, orientation, and average gray level</a:t>
            </a:r>
          </a:p>
        </p:txBody>
      </p:sp>
    </p:spTree>
    <p:extLst>
      <p:ext uri="{BB962C8B-B14F-4D97-AF65-F5344CB8AC3E}">
        <p14:creationId xmlns:p14="http://schemas.microsoft.com/office/powerpoint/2010/main" val="211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Characterizing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17913"/>
            <a:ext cx="7886700" cy="4158063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Characterize gray level primitive </a:t>
            </a:r>
            <a:r>
              <a:rPr lang="en-US" altLang="zh-TW" sz="3200" dirty="0" smtClean="0"/>
              <a:t>properties</a:t>
            </a:r>
          </a:p>
          <a:p>
            <a:endParaRPr lang="en-US" altLang="zh-TW" sz="800" dirty="0"/>
          </a:p>
          <a:p>
            <a:r>
              <a:rPr lang="en-US" altLang="zh-TW" sz="3200" dirty="0" smtClean="0"/>
              <a:t>An </a:t>
            </a:r>
            <a:r>
              <a:rPr lang="en-US" altLang="zh-TW" sz="3200" dirty="0"/>
              <a:t>image texture is described by the number and types of its primitives and their spatial organization or layout. </a:t>
            </a:r>
          </a:p>
          <a:p>
            <a:endParaRPr lang="en-US" altLang="zh-TW" sz="800" dirty="0"/>
          </a:p>
          <a:p>
            <a:r>
              <a:rPr lang="en-US" altLang="zh-TW" sz="3200" dirty="0"/>
              <a:t>Image texture can be qualitatively evaluated as some properties.</a:t>
            </a:r>
          </a:p>
        </p:txBody>
      </p:sp>
    </p:spTree>
    <p:extLst>
      <p:ext uri="{BB962C8B-B14F-4D97-AF65-F5344CB8AC3E}">
        <p14:creationId xmlns:p14="http://schemas.microsoft.com/office/powerpoint/2010/main" val="15910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Characterizing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304833"/>
            <a:ext cx="3427535" cy="4104882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Fineness</a:t>
            </a:r>
          </a:p>
          <a:p>
            <a:r>
              <a:rPr lang="en-US" altLang="zh-TW" sz="3200" dirty="0"/>
              <a:t>Coarseness</a:t>
            </a:r>
          </a:p>
          <a:p>
            <a:r>
              <a:rPr lang="en-US" altLang="zh-TW" sz="3200" dirty="0"/>
              <a:t>Contrast</a:t>
            </a:r>
          </a:p>
          <a:p>
            <a:r>
              <a:rPr lang="en-US" altLang="zh-TW" sz="3200" dirty="0"/>
              <a:t>Directionality</a:t>
            </a:r>
          </a:p>
          <a:p>
            <a:r>
              <a:rPr lang="en-US" altLang="zh-TW" sz="3200" dirty="0"/>
              <a:t>Roughness</a:t>
            </a:r>
          </a:p>
          <a:p>
            <a:r>
              <a:rPr lang="en-US" altLang="zh-TW" sz="3200" dirty="0"/>
              <a:t>Regularity</a:t>
            </a:r>
          </a:p>
          <a:p>
            <a:r>
              <a:rPr lang="en-US" altLang="zh-TW" sz="3200" dirty="0" smtClean="0"/>
              <a:t>Smoothness</a:t>
            </a:r>
            <a:endParaRPr lang="en-US" altLang="zh-TW" sz="3200" dirty="0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813177" y="2304833"/>
            <a:ext cx="3022846" cy="381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/>
              <a:t>Granularity</a:t>
            </a:r>
          </a:p>
          <a:p>
            <a:r>
              <a:rPr lang="en-US" altLang="zh-TW" sz="3200" dirty="0" smtClean="0"/>
              <a:t>Randomness</a:t>
            </a:r>
          </a:p>
          <a:p>
            <a:r>
              <a:rPr lang="en-US" altLang="zh-TW" sz="3200" dirty="0" smtClean="0"/>
              <a:t>Lineation</a:t>
            </a:r>
            <a:endParaRPr lang="en-US" altLang="zh-TW" sz="3200" dirty="0"/>
          </a:p>
          <a:p>
            <a:r>
              <a:rPr lang="en-US" altLang="zh-TW" sz="3200" dirty="0"/>
              <a:t>Mottled</a:t>
            </a:r>
          </a:p>
          <a:p>
            <a:r>
              <a:rPr lang="en-US" altLang="zh-TW" sz="3200" dirty="0"/>
              <a:t>Irregular</a:t>
            </a:r>
          </a:p>
          <a:p>
            <a:r>
              <a:rPr lang="en-US" altLang="zh-TW" sz="3200" dirty="0"/>
              <a:t>Hummocky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256879" y="1263542"/>
            <a:ext cx="4699182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Some Texture Features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940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ac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ac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ac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ac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8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8" ac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3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8" ac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3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ac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3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8" grpId="0" uiExpand="1" build="p"/>
      <p:bldP spid="8" grpId="1" uiExpand="1" build="allAtOnce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Characterizing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045997"/>
            <a:ext cx="3661996" cy="767712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Size</a:t>
            </a:r>
            <a:endParaRPr lang="en-US" altLang="zh-TW" sz="3200" dirty="0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28648" y="4372544"/>
            <a:ext cx="5115659" cy="705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/>
              <a:t>Random or Regular</a:t>
            </a:r>
            <a:endParaRPr lang="en-US" altLang="zh-TW" sz="3200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189045" y="1263542"/>
            <a:ext cx="3767015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Aspect of texture</a:t>
            </a:r>
            <a:endParaRPr lang="zh-TW" altLang="en-US" sz="32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68090" r="1047" b="66922"/>
          <a:stretch/>
        </p:blipFill>
        <p:spPr>
          <a:xfrm>
            <a:off x="678657" y="2571736"/>
            <a:ext cx="2586892" cy="164463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68090" t="33628" r="1047" b="41537"/>
          <a:stretch/>
        </p:blipFill>
        <p:spPr>
          <a:xfrm>
            <a:off x="3281500" y="2776638"/>
            <a:ext cx="2586892" cy="123483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68090" t="58780" r="1047" b="1923"/>
          <a:stretch/>
        </p:blipFill>
        <p:spPr>
          <a:xfrm>
            <a:off x="5884343" y="2324896"/>
            <a:ext cx="2586892" cy="195384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117" t="65144" r="66410"/>
          <a:stretch/>
        </p:blipFill>
        <p:spPr>
          <a:xfrm>
            <a:off x="678657" y="4827412"/>
            <a:ext cx="2805723" cy="173307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l="33680" t="65144" r="38531"/>
          <a:stretch/>
        </p:blipFill>
        <p:spPr>
          <a:xfrm>
            <a:off x="3632145" y="4827412"/>
            <a:ext cx="2329305" cy="17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9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8" grpId="0" build="p"/>
      <p:bldP spid="8" grpId="1" build="allAtOnce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Characterizing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899707"/>
            <a:ext cx="7886700" cy="4138486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Each of these qualities translates into some property of the gray level primitives and the spatial interaction between them.</a:t>
            </a:r>
          </a:p>
          <a:p>
            <a:endParaRPr lang="en-US" altLang="zh-TW" sz="800" dirty="0"/>
          </a:p>
          <a:p>
            <a:r>
              <a:rPr lang="en-US" altLang="zh-TW" sz="3200" dirty="0"/>
              <a:t>Open </a:t>
            </a:r>
            <a:r>
              <a:rPr lang="en-US" altLang="zh-TW" sz="3200" dirty="0" smtClean="0"/>
              <a:t>issue : few investigators have attempted </a:t>
            </a:r>
            <a:r>
              <a:rPr lang="en-US" altLang="zh-TW" sz="3200" dirty="0"/>
              <a:t>to map semantic meaning into precise properties of gray level primitives and their spatial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3733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and Scale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99138"/>
            <a:ext cx="7886700" cy="4736124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For any textural surface, there exists a scale at which, when the surface is examined, it appears smooth and </a:t>
            </a:r>
            <a:r>
              <a:rPr lang="en-US" altLang="zh-TW" sz="3200" dirty="0" smtClean="0"/>
              <a:t>“</a:t>
            </a:r>
            <a:r>
              <a:rPr lang="en-US" altLang="zh-TW" sz="3200" dirty="0" err="1" smtClean="0"/>
              <a:t>textureless</a:t>
            </a:r>
            <a:r>
              <a:rPr lang="en-US" altLang="zh-TW" sz="3200" dirty="0" smtClean="0"/>
              <a:t>”. </a:t>
            </a:r>
            <a:r>
              <a:rPr lang="en-US" altLang="zh-TW" sz="3200" dirty="0"/>
              <a:t>(see from infinite distance</a:t>
            </a:r>
            <a:r>
              <a:rPr lang="en-US" altLang="zh-TW" sz="3200" dirty="0" smtClean="0"/>
              <a:t>)</a:t>
            </a:r>
          </a:p>
          <a:p>
            <a:pPr marL="0" indent="0">
              <a:buNone/>
            </a:pPr>
            <a:endParaRPr lang="en-US" altLang="zh-TW" sz="3200" dirty="0"/>
          </a:p>
          <a:p>
            <a:r>
              <a:rPr lang="en-US" altLang="zh-TW" sz="3200" dirty="0"/>
              <a:t>As resolution increases, the surfaces appears as a fine texture and then a coarse one, and for multiple-scale textural surface the cycle of smooth, fine, and coarse may repeat.</a:t>
            </a:r>
          </a:p>
        </p:txBody>
      </p:sp>
    </p:spTree>
    <p:extLst>
      <p:ext uri="{BB962C8B-B14F-4D97-AF65-F5344CB8AC3E}">
        <p14:creationId xmlns:p14="http://schemas.microsoft.com/office/powerpoint/2010/main" val="17223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and Scale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99138"/>
            <a:ext cx="7886700" cy="2461847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Thus, texture cannot be analyzed without frame of reference on scale or resolution</a:t>
            </a:r>
            <a:r>
              <a:rPr lang="en-US" altLang="zh-TW" sz="3200" dirty="0" smtClean="0"/>
              <a:t>.</a:t>
            </a:r>
          </a:p>
          <a:p>
            <a:pPr marL="0" indent="0">
              <a:buNone/>
            </a:pPr>
            <a:endParaRPr lang="en-US" altLang="zh-TW" sz="800" dirty="0" smtClean="0"/>
          </a:p>
          <a:p>
            <a:r>
              <a:rPr lang="en-US" altLang="zh-TW" sz="3200" dirty="0" smtClean="0"/>
              <a:t>Texture </a:t>
            </a:r>
            <a:r>
              <a:rPr lang="en-US" altLang="zh-TW" sz="3200" dirty="0"/>
              <a:t>is a scale-dependent phenomenon.</a:t>
            </a:r>
          </a:p>
        </p:txBody>
      </p:sp>
    </p:spTree>
    <p:extLst>
      <p:ext uri="{BB962C8B-B14F-4D97-AF65-F5344CB8AC3E}">
        <p14:creationId xmlns:p14="http://schemas.microsoft.com/office/powerpoint/2010/main" val="11950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First-Order Gray-Level Statistics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94643"/>
            <a:ext cx="7886700" cy="209388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Statistics of single </a:t>
            </a:r>
            <a:r>
              <a:rPr lang="en-US" altLang="zh-TW" sz="3200" dirty="0" smtClean="0"/>
              <a:t>pixels</a:t>
            </a:r>
          </a:p>
          <a:p>
            <a:endParaRPr lang="en-US" altLang="zh-TW" sz="800" dirty="0"/>
          </a:p>
          <a:p>
            <a:r>
              <a:rPr lang="en-US" altLang="zh-TW" sz="3200" dirty="0"/>
              <a:t>E.g. Histogram, mean, median, variance</a:t>
            </a:r>
          </a:p>
        </p:txBody>
      </p:sp>
    </p:spTree>
    <p:extLst>
      <p:ext uri="{BB962C8B-B14F-4D97-AF65-F5344CB8AC3E}">
        <p14:creationId xmlns:p14="http://schemas.microsoft.com/office/powerpoint/2010/main" val="339226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Second-Order Gray-Level Statistics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94644"/>
            <a:ext cx="7886700" cy="40292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The combined statistics of gray levels of pairs of pixels in which each two pixels in a pair have a fixed relative </a:t>
            </a:r>
            <a:r>
              <a:rPr lang="en-US" altLang="zh-TW" sz="3200" dirty="0" smtClean="0"/>
              <a:t>position</a:t>
            </a:r>
          </a:p>
          <a:p>
            <a:endParaRPr lang="en-US" altLang="zh-TW" sz="800" dirty="0"/>
          </a:p>
          <a:p>
            <a:r>
              <a:rPr lang="en-US" altLang="zh-TW" sz="3200" dirty="0"/>
              <a:t>E.g. </a:t>
            </a:r>
            <a:r>
              <a:rPr lang="en-US" altLang="zh-TW" sz="3200" dirty="0" smtClean="0"/>
              <a:t>co-occurrence</a:t>
            </a:r>
          </a:p>
          <a:p>
            <a:endParaRPr lang="en-US" altLang="zh-TW" sz="800" dirty="0"/>
          </a:p>
          <a:p>
            <a:r>
              <a:rPr lang="en-US" altLang="zh-TW" sz="3200" dirty="0"/>
              <a:t>Gray level spatial dependence: characterize texture by co-occurrence</a:t>
            </a:r>
          </a:p>
        </p:txBody>
      </p:sp>
    </p:spTree>
    <p:extLst>
      <p:ext uri="{BB962C8B-B14F-4D97-AF65-F5344CB8AC3E}">
        <p14:creationId xmlns:p14="http://schemas.microsoft.com/office/powerpoint/2010/main" val="26456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圓角矩形 100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02" name="圓角矩形 101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03" name="圓角矩形 102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8" name="群組 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58" name="直線接點 57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橢圓 5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" name="群組 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6" name="直線接點 55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橢圓 5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54" name="直線接點 5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橢圓 5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52" name="直線接點 5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橢圓 5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50" name="直線接點 4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橢圓 5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48" name="直線接點 4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橢圓 4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46" name="直線接點 45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橢圓 4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44" name="直線接點 4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橢圓 4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42" name="直線接點 4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橢圓 4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40" name="直線接點 39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橢圓 4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17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38" name="直線接點 3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橢圓 3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36" name="直線接點 35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橢圓 3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34" name="直線接點 3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橢圓 3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32" name="直線接點 31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橢圓 3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30" name="直線接點 2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橢圓 3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28" name="直線接點 27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橢圓 28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26" name="直線接點 25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橢圓 26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" name="橢圓 2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0" name="橢圓 59"/>
          <p:cNvSpPr/>
          <p:nvPr/>
        </p:nvSpPr>
        <p:spPr>
          <a:xfrm>
            <a:off x="511874" y="2606914"/>
            <a:ext cx="106417" cy="106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1064698" y="260214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/>
          <p:cNvSpPr/>
          <p:nvPr/>
        </p:nvSpPr>
        <p:spPr>
          <a:xfrm>
            <a:off x="840689" y="2486199"/>
            <a:ext cx="7998512" cy="36708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圓角矩形圖說文字 79"/>
          <p:cNvSpPr/>
          <p:nvPr/>
        </p:nvSpPr>
        <p:spPr>
          <a:xfrm>
            <a:off x="329226" y="2026393"/>
            <a:ext cx="14423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Introduction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1" name="圓角矩形圖說文字 80"/>
          <p:cNvSpPr/>
          <p:nvPr/>
        </p:nvSpPr>
        <p:spPr>
          <a:xfrm>
            <a:off x="688496" y="2028493"/>
            <a:ext cx="258630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Gray Level Co-occurrence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32255" y="2818479"/>
            <a:ext cx="4141197" cy="9013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＞形箭號 77"/>
          <p:cNvSpPr/>
          <p:nvPr/>
        </p:nvSpPr>
        <p:spPr>
          <a:xfrm rot="16200000">
            <a:off x="470363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4981886" y="2818479"/>
            <a:ext cx="3857315" cy="9013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2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" tmFilter="0,0; .5, 0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"/>
                            </p:stCondLst>
                            <p:childTnLst>
                              <p:par>
                                <p:cTn id="55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6007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05573 -3.7037E-7 " pathEditMode="relative" rAng="0" ptsTypes="AA">
                                      <p:cBhvr>
                                        <p:cTn id="58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"/>
                            </p:stCondLst>
                            <p:childTnLst>
                              <p:par>
                                <p:cTn id="7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300" tmFilter="0,0; .5, 0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" decel="100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60" grpId="0" animBg="1"/>
      <p:bldP spid="60" grpId="1" animBg="1"/>
      <p:bldP spid="61" grpId="0" animBg="1"/>
      <p:bldP spid="61" grpId="1" animBg="1"/>
      <p:bldP spid="79" grpId="0" animBg="1"/>
      <p:bldP spid="79" grpId="1" animBg="1"/>
      <p:bldP spid="80" grpId="0" animBg="1"/>
      <p:bldP spid="80" grpId="1" animBg="1"/>
      <p:bldP spid="80" grpId="2" animBg="1"/>
      <p:bldP spid="81" grpId="0" animBg="1"/>
      <p:bldP spid="81" grpId="2" animBg="1"/>
      <p:bldP spid="81" grpId="3" animBg="1"/>
      <p:bldP spid="104" grpId="0" animBg="1"/>
      <p:bldP spid="104" grpId="1" animBg="1"/>
      <p:bldP spid="78" grpId="0" animBg="1"/>
      <p:bldP spid="78" grpId="1" animBg="1"/>
      <p:bldP spid="78" grpId="3" animBg="1"/>
      <p:bldP spid="1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7" y="4969819"/>
            <a:ext cx="717113" cy="4776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226469"/>
            <a:ext cx="7936706" cy="1588786"/>
          </a:xfrm>
        </p:spPr>
        <p:txBody>
          <a:bodyPr>
            <a:noAutofit/>
          </a:bodyPr>
          <a:lstStyle/>
          <a:p>
            <a:r>
              <a:rPr lang="en-US" altLang="zh-TW" sz="3200" dirty="0" smtClean="0"/>
              <a:t>What does </a:t>
            </a:r>
            <a:r>
              <a:rPr lang="en-US" altLang="zh-TW" sz="3200" dirty="0" smtClean="0">
                <a:solidFill>
                  <a:schemeClr val="bg1"/>
                </a:solidFill>
              </a:rPr>
              <a:t>texture</a:t>
            </a:r>
            <a:r>
              <a:rPr lang="en-US" altLang="zh-TW" sz="3200" dirty="0" smtClean="0"/>
              <a:t> mean?</a:t>
            </a:r>
          </a:p>
          <a:p>
            <a:pPr marL="0" indent="0">
              <a:buNone/>
            </a:pPr>
            <a:r>
              <a:rPr lang="en-US" altLang="zh-TW" sz="3200" dirty="0" smtClean="0"/>
              <a:t>   -  Formal approach or precise definition of texture does not exist.</a:t>
            </a:r>
            <a:endParaRPr lang="zh-TW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2729379" y="2183603"/>
            <a:ext cx="1387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/>
              <a:t>texture</a:t>
            </a:r>
            <a:endParaRPr lang="zh-TW" altLang="en-US" sz="3200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內容版面配置區 2"/>
          <p:cNvSpPr txBox="1">
            <a:spLocks/>
          </p:cNvSpPr>
          <p:nvPr/>
        </p:nvSpPr>
        <p:spPr>
          <a:xfrm>
            <a:off x="628650" y="4414271"/>
            <a:ext cx="7936706" cy="1588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/>
              <a:t>Texture </a:t>
            </a:r>
            <a:r>
              <a:rPr lang="en-US" altLang="zh-TW" sz="3200" dirty="0"/>
              <a:t>discrimination techniques are for the part ad hoc</a:t>
            </a:r>
            <a:r>
              <a:rPr lang="en-US" altLang="zh-TW" sz="3200" dirty="0" smtClean="0"/>
              <a:t>.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89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3.7037E-7 L 4.44444E-6 -0.03819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6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6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20" grpId="0" uiExpand="1"/>
      <p:bldP spid="20" grpId="1" uiExpand="1"/>
      <p:bldP spid="2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900579"/>
            <a:ext cx="7886700" cy="463085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The gray level co-occurrence can be specified in a matrix of relative frequencies </a:t>
            </a:r>
            <a:r>
              <a:rPr lang="en-US" altLang="zh-TW" sz="3200" i="1" dirty="0" smtClean="0"/>
              <a:t>P</a:t>
            </a:r>
            <a:r>
              <a:rPr lang="en-US" altLang="zh-TW" sz="2400" i="1" dirty="0" smtClean="0"/>
              <a:t>ij </a:t>
            </a:r>
            <a:r>
              <a:rPr lang="en-US" altLang="zh-TW" sz="3200" dirty="0"/>
              <a:t>with which two neighboring pixels separated by distance </a:t>
            </a:r>
            <a:r>
              <a:rPr lang="en-US" altLang="zh-TW" sz="3200" i="1" dirty="0"/>
              <a:t>d </a:t>
            </a:r>
            <a:r>
              <a:rPr lang="en-US" altLang="zh-TW" sz="3200" dirty="0"/>
              <a:t>occur on the image, one with gray level </a:t>
            </a:r>
            <a:r>
              <a:rPr lang="en-US" altLang="zh-TW" sz="3200" i="1" dirty="0" smtClean="0"/>
              <a:t>i </a:t>
            </a:r>
            <a:r>
              <a:rPr lang="en-US" altLang="zh-TW" sz="3200" dirty="0"/>
              <a:t>and the other with gray level </a:t>
            </a:r>
            <a:r>
              <a:rPr lang="en-US" altLang="zh-TW" sz="3200" i="1" dirty="0"/>
              <a:t>j </a:t>
            </a:r>
            <a:endParaRPr lang="en-US" altLang="zh-TW" sz="3200" i="1" dirty="0" smtClean="0"/>
          </a:p>
          <a:p>
            <a:endParaRPr lang="en-US" altLang="zh-TW" sz="800" dirty="0"/>
          </a:p>
          <a:p>
            <a:r>
              <a:rPr lang="en-US" altLang="zh-TW" sz="3200" dirty="0"/>
              <a:t>Symmetric </a:t>
            </a:r>
            <a:r>
              <a:rPr lang="en-US" altLang="zh-TW" sz="3200" dirty="0" smtClean="0"/>
              <a:t>matrix</a:t>
            </a:r>
          </a:p>
          <a:p>
            <a:endParaRPr lang="en-US" altLang="zh-TW" sz="800" dirty="0"/>
          </a:p>
          <a:p>
            <a:r>
              <a:rPr lang="en-US" altLang="zh-TW" sz="3200" dirty="0"/>
              <a:t>Function of angle and distance between pixels</a:t>
            </a:r>
            <a:endParaRPr lang="en-US" altLang="zh-TW" sz="2400" i="1" dirty="0"/>
          </a:p>
        </p:txBody>
      </p:sp>
    </p:spTree>
    <p:extLst>
      <p:ext uri="{BB962C8B-B14F-4D97-AF65-F5344CB8AC3E}">
        <p14:creationId xmlns:p14="http://schemas.microsoft.com/office/powerpoint/2010/main" val="2635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975265"/>
              </p:ext>
            </p:extLst>
          </p:nvPr>
        </p:nvGraphicFramePr>
        <p:xfrm>
          <a:off x="2128419" y="1599428"/>
          <a:ext cx="27767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176"/>
                <a:gridCol w="694176"/>
                <a:gridCol w="694176"/>
                <a:gridCol w="69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(4,4)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5632798" y="2458553"/>
                <a:ext cx="1434752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98" y="2458553"/>
                <a:ext cx="1434752" cy="298928"/>
              </a:xfrm>
              <a:prstGeom prst="rect">
                <a:avLst/>
              </a:prstGeom>
              <a:blipFill rotWithShape="0">
                <a:blip r:embed="rId11"/>
                <a:stretch>
                  <a:fillRect l="-3404" b="-204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632798" y="2027834"/>
                <a:ext cx="1427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98" y="2027834"/>
                <a:ext cx="1427122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41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59635" y="3419933"/>
                <a:ext cx="6450933" cy="354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35" y="3419933"/>
                <a:ext cx="6450933" cy="354071"/>
              </a:xfrm>
              <a:prstGeom prst="rect">
                <a:avLst/>
              </a:prstGeom>
              <a:blipFill rotWithShape="0">
                <a:blip r:embed="rId13"/>
                <a:stretch>
                  <a:fillRect l="-473" r="-945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957263" y="3913387"/>
                <a:ext cx="7496332" cy="20844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 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1,3</m:t>
                              </m:r>
                            </m:e>
                          </m:d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1,3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 smtClean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2,1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2,1</m:t>
                            </m:r>
                          </m:e>
                        </m:d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 smtClean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2,4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2,4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e>
                        </m:d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000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 smtClean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3,1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3,1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 smtClean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4,1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4,1</m:t>
                            </m:r>
                          </m:e>
                        </m:d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000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 smtClean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4,4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4,4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e>
                        </m:d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263" y="3913387"/>
                <a:ext cx="7496332" cy="2084417"/>
              </a:xfrm>
              <a:prstGeom prst="rect">
                <a:avLst/>
              </a:prstGeom>
              <a:blipFill rotWithShape="0">
                <a:blip r:embed="rId1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891936" y="6137187"/>
            <a:ext cx="7233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The set of all distance-1 horizontal neighbor resolution cells on a 4x4 image.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34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7" grpId="0"/>
      <p:bldP spid="7" grpId="1"/>
      <p:bldP spid="8" grpId="0"/>
      <p:bldP spid="8" grpId="1"/>
      <p:bldP spid="3" grpId="0"/>
      <p:bldP spid="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3307945"/>
                <a:ext cx="8334048" cy="3066234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200" dirty="0" smtClean="0"/>
                  <a:t>Probability of horizontal, </a:t>
                </a:r>
                <a:r>
                  <a:rPr lang="en-US" altLang="zh-TW" sz="3200" i="1" dirty="0"/>
                  <a:t>d</a:t>
                </a:r>
                <a:r>
                  <a:rPr lang="en-US" altLang="zh-TW" sz="3200" dirty="0"/>
                  <a:t> pixels apart </a:t>
                </a:r>
                <a:r>
                  <a:rPr lang="en-US" altLang="zh-TW" sz="3200" dirty="0" smtClean="0"/>
                  <a:t>pixels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°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#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180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0, |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sz="1800" i="1" dirty="0" smtClean="0"/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TW" sz="1800" dirty="0"/>
              </a:p>
              <a:p>
                <a:r>
                  <a:rPr lang="en-US" altLang="zh-TW" sz="3200" dirty="0"/>
                  <a:t>Probability of 45°, </a:t>
                </a:r>
                <a:r>
                  <a:rPr lang="en-US" altLang="zh-TW" sz="3200" i="1" dirty="0"/>
                  <a:t>d</a:t>
                </a:r>
                <a:r>
                  <a:rPr lang="en-US" altLang="zh-TW" sz="3200" dirty="0"/>
                  <a:t> pixels apart </a:t>
                </a:r>
                <a:r>
                  <a:rPr lang="en-US" altLang="zh-TW" sz="3200" dirty="0" smtClean="0"/>
                  <a:t>pixels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45°)=#{[(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), 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)] | 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 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3307945"/>
                <a:ext cx="8334048" cy="3066234"/>
              </a:xfrm>
              <a:blipFill rotWithShape="0">
                <a:blip r:embed="rId3"/>
                <a:stretch>
                  <a:fillRect l="-1683" t="-4175" r="-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434299"/>
              </p:ext>
            </p:extLst>
          </p:nvPr>
        </p:nvGraphicFramePr>
        <p:xfrm>
          <a:off x="2128419" y="1599428"/>
          <a:ext cx="27767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176"/>
                <a:gridCol w="694176"/>
                <a:gridCol w="694176"/>
                <a:gridCol w="69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(4,4)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632798" y="2458553"/>
                <a:ext cx="1434752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98" y="2458553"/>
                <a:ext cx="1434752" cy="298928"/>
              </a:xfrm>
              <a:prstGeom prst="rect">
                <a:avLst/>
              </a:prstGeom>
              <a:blipFill rotWithShape="0">
                <a:blip r:embed="rId8"/>
                <a:stretch>
                  <a:fillRect l="-3404" b="-204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632798" y="2027834"/>
                <a:ext cx="1427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98" y="2027834"/>
                <a:ext cx="1427122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41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群組 20"/>
          <p:cNvGrpSpPr/>
          <p:nvPr/>
        </p:nvGrpSpPr>
        <p:grpSpPr>
          <a:xfrm>
            <a:off x="678657" y="2281669"/>
            <a:ext cx="1213944" cy="117445"/>
            <a:chOff x="709449" y="2285740"/>
            <a:chExt cx="1213944" cy="117445"/>
          </a:xfrm>
        </p:grpSpPr>
        <p:sp>
          <p:nvSpPr>
            <p:cNvPr id="9" name="向右箭號 8"/>
            <p:cNvSpPr/>
            <p:nvPr/>
          </p:nvSpPr>
          <p:spPr>
            <a:xfrm>
              <a:off x="1316421" y="2285740"/>
              <a:ext cx="606972" cy="117445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向右箭號 19"/>
            <p:cNvSpPr/>
            <p:nvPr/>
          </p:nvSpPr>
          <p:spPr>
            <a:xfrm flipH="1">
              <a:off x="709449" y="2285740"/>
              <a:ext cx="606972" cy="117445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777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3600000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3307945"/>
                <a:ext cx="8334048" cy="3066234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200" dirty="0" smtClean="0"/>
                  <a:t>Probability of 90°, </a:t>
                </a:r>
                <a:r>
                  <a:rPr lang="en-US" altLang="zh-TW" sz="3200" i="1" dirty="0"/>
                  <a:t>d</a:t>
                </a:r>
                <a:r>
                  <a:rPr lang="en-US" altLang="zh-TW" sz="3200" dirty="0"/>
                  <a:t> pixels apart </a:t>
                </a:r>
                <a:r>
                  <a:rPr lang="en-US" altLang="zh-TW" sz="3200" dirty="0" smtClean="0"/>
                  <a:t>pixels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°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#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180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180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 |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sz="1800" i="1" dirty="0" smtClean="0"/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TW" sz="1800" dirty="0"/>
              </a:p>
              <a:p>
                <a:r>
                  <a:rPr lang="en-US" altLang="zh-TW" sz="3200" dirty="0"/>
                  <a:t>Probability of 135</a:t>
                </a:r>
                <a:r>
                  <a:rPr lang="en-US" altLang="zh-TW" sz="3200" dirty="0" smtClean="0"/>
                  <a:t>°, </a:t>
                </a:r>
                <a:r>
                  <a:rPr lang="en-US" altLang="zh-TW" sz="3200" i="1" dirty="0"/>
                  <a:t>d</a:t>
                </a:r>
                <a:r>
                  <a:rPr lang="en-US" altLang="zh-TW" sz="3200" dirty="0"/>
                  <a:t> pixels apart </a:t>
                </a:r>
                <a:r>
                  <a:rPr lang="en-US" altLang="zh-TW" sz="3200" dirty="0" smtClean="0"/>
                  <a:t>pixels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135°)=#{[(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), 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)] | 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 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3307945"/>
                <a:ext cx="8334048" cy="3066234"/>
              </a:xfrm>
              <a:blipFill rotWithShape="0">
                <a:blip r:embed="rId3"/>
                <a:stretch>
                  <a:fillRect l="-1683" t="-43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內容版面配置區 4"/>
          <p:cNvGraphicFramePr>
            <a:graphicFrameLocks/>
          </p:cNvGraphicFramePr>
          <p:nvPr>
            <p:extLst/>
          </p:nvPr>
        </p:nvGraphicFramePr>
        <p:xfrm>
          <a:off x="2128419" y="1599428"/>
          <a:ext cx="27767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176"/>
                <a:gridCol w="694176"/>
                <a:gridCol w="694176"/>
                <a:gridCol w="69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(1,4)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(2,4)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(3,4)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(4,4)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632798" y="2458553"/>
                <a:ext cx="1434752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98" y="2458553"/>
                <a:ext cx="1434752" cy="298928"/>
              </a:xfrm>
              <a:prstGeom prst="rect">
                <a:avLst/>
              </a:prstGeom>
              <a:blipFill rotWithShape="0">
                <a:blip r:embed="rId8"/>
                <a:stretch>
                  <a:fillRect l="-3404" b="-204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632798" y="2027834"/>
                <a:ext cx="1427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98" y="2027834"/>
                <a:ext cx="1427122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41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群組 20"/>
          <p:cNvGrpSpPr/>
          <p:nvPr/>
        </p:nvGrpSpPr>
        <p:grpSpPr>
          <a:xfrm rot="18900000">
            <a:off x="678657" y="2281669"/>
            <a:ext cx="1213944" cy="117445"/>
            <a:chOff x="709449" y="2285740"/>
            <a:chExt cx="1213944" cy="117445"/>
          </a:xfrm>
        </p:grpSpPr>
        <p:sp>
          <p:nvSpPr>
            <p:cNvPr id="9" name="向右箭號 8"/>
            <p:cNvSpPr/>
            <p:nvPr/>
          </p:nvSpPr>
          <p:spPr>
            <a:xfrm>
              <a:off x="1316421" y="2285740"/>
              <a:ext cx="606972" cy="117445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向右箭號 19"/>
            <p:cNvSpPr/>
            <p:nvPr/>
          </p:nvSpPr>
          <p:spPr>
            <a:xfrm flipH="1">
              <a:off x="709449" y="2285740"/>
              <a:ext cx="606972" cy="117445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89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500000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600000">
                                      <p:cBhvr>
                                        <p:cTn id="2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500000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600000">
                                      <p:cBhvr>
                                        <p:cTn id="2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8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699854"/>
              </p:ext>
            </p:extLst>
          </p:nvPr>
        </p:nvGraphicFramePr>
        <p:xfrm>
          <a:off x="1171282" y="1898587"/>
          <a:ext cx="1713804" cy="16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51"/>
                <a:gridCol w="428451"/>
                <a:gridCol w="428451"/>
                <a:gridCol w="428451"/>
              </a:tblGrid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sz="1900" dirty="0">
                        <a:solidFill>
                          <a:srgbClr val="0070C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sz="1900" dirty="0">
                        <a:solidFill>
                          <a:srgbClr val="0070C0"/>
                        </a:solidFill>
                      </a:endParaRPr>
                    </a:p>
                  </a:txBody>
                  <a:tcPr marL="98784" marR="98784" marT="49391" marB="49391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384314" y="3919001"/>
                <a:ext cx="2628092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314" y="3919001"/>
                <a:ext cx="2628092" cy="10346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954160" y="3919001"/>
                <a:ext cx="2740879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160" y="3919001"/>
                <a:ext cx="2740879" cy="10346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043260" y="5272191"/>
                <a:ext cx="2969146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135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𝐿𝐷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260" y="5272191"/>
                <a:ext cx="2969146" cy="10346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4880967" y="5272191"/>
                <a:ext cx="2887264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𝑆𝐷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967" y="5272191"/>
                <a:ext cx="2887264" cy="103464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519377"/>
              </p:ext>
            </p:extLst>
          </p:nvPr>
        </p:nvGraphicFramePr>
        <p:xfrm>
          <a:off x="3423047" y="1430625"/>
          <a:ext cx="4494099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994"/>
                <a:gridCol w="465495"/>
                <a:gridCol w="737245"/>
                <a:gridCol w="737245"/>
                <a:gridCol w="745385"/>
                <a:gridCol w="799735"/>
              </a:tblGrid>
              <a:tr h="318768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Gray level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18768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Gray Level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76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87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826883"/>
              </p:ext>
            </p:extLst>
          </p:nvPr>
        </p:nvGraphicFramePr>
        <p:xfrm>
          <a:off x="1171282" y="1898587"/>
          <a:ext cx="1713804" cy="16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51"/>
                <a:gridCol w="428451"/>
                <a:gridCol w="428451"/>
                <a:gridCol w="428451"/>
              </a:tblGrid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sz="1900" dirty="0">
                        <a:solidFill>
                          <a:srgbClr val="0070C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sz="1900" dirty="0">
                        <a:solidFill>
                          <a:srgbClr val="0070C0"/>
                        </a:solidFill>
                      </a:endParaRPr>
                    </a:p>
                  </a:txBody>
                  <a:tcPr marL="98784" marR="98784" marT="49391" marB="49391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78657" y="4816808"/>
                <a:ext cx="783438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3200" dirty="0" smtClean="0"/>
                  <a:t>Matrix symmetric : </a:t>
                </a:r>
                <a14:m>
                  <m:oMath xmlns:m="http://schemas.openxmlformats.org/officeDocument/2006/math">
                    <m:r>
                      <a:rPr lang="en-US" altLang="zh-TW" sz="32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sz="3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32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32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3200" i="1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57" y="4816808"/>
                <a:ext cx="7834389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1946" t="-12500" b="-34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399420"/>
              </p:ext>
            </p:extLst>
          </p:nvPr>
        </p:nvGraphicFramePr>
        <p:xfrm>
          <a:off x="3423047" y="1430625"/>
          <a:ext cx="4494099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994"/>
                <a:gridCol w="465495"/>
                <a:gridCol w="737245"/>
                <a:gridCol w="737245"/>
                <a:gridCol w="745385"/>
                <a:gridCol w="799735"/>
              </a:tblGrid>
              <a:tr h="318768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Gray level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18768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Gray Level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76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#(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en-US" altLang="zh-TW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1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8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標題 1"/>
          <p:cNvSpPr txBox="1">
            <a:spLocks/>
          </p:cNvSpPr>
          <p:nvPr/>
        </p:nvSpPr>
        <p:spPr>
          <a:xfrm>
            <a:off x="4059621" y="1263542"/>
            <a:ext cx="3896440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Common features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000987"/>
                  </p:ext>
                </p:extLst>
              </p:nvPr>
            </p:nvGraphicFramePr>
            <p:xfrm>
              <a:off x="995175" y="2020556"/>
              <a:ext cx="6960886" cy="448449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476296"/>
                    <a:gridCol w="3484590"/>
                  </a:tblGrid>
                  <a:tr h="19196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Uniformity of energy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zh-TW" alt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oMath>
                          </a14:m>
                          <a:r>
                            <a:rPr lang="zh-TW" altLang="en-US" sz="1600" dirty="0" smtClean="0"/>
                            <a:t> 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53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Entropy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b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zh-TW" alt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TW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nary>
                              <m:func>
                                <m:func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6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func>
                            </m:oMath>
                          </a14:m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7584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Maximum frequency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altLang="zh-TW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altLang="zh-TW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 sz="1600" i="0" smtClean="0">
                                            <a:latin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e>
                                      <m:lim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lim>
                                    </m:limLow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altLang="zh-TW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e>
                                </m:func>
                              </m:oMath>
                            </m:oMathPara>
                          </a14:m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9910">
                    <a:tc>
                      <a:txBody>
                        <a:bodyPr/>
                        <a:lstStyle/>
                        <a:p>
                          <a:r>
                            <a:rPr lang="en-US" altLang="zh-TW" sz="1600" dirty="0" smtClean="0"/>
                            <a:t>Contrast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zh-TW" alt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</m:oMath>
                          </a14:m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70118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Inverse difference moment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zh-TW" alt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≠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eqAr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altLang="zh-TW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nary>
                            </m:oMath>
                          </a14:m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488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Correlation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1600" b="0" dirty="0" smtClean="0"/>
                            <a:t>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zh-TW" alt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eqAr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TW" alt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)(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TW" alt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TW" alt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nary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altLang="zh-TW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where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zh-TW" alt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7566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Probability of a run of length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600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altLang="zh-TW" sz="1600" dirty="0" smtClean="0"/>
                            <a:t> for gray level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600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oMath>
                          </a14:m>
                          <a:r>
                            <a:rPr lang="en-US" altLang="zh-TW" sz="1600" dirty="0" smtClean="0"/>
                            <a:t> (Assuming the image is Markov)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zh-TW" alt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altLang="zh-TW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altLang="zh-TW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sz="1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altLang="zh-TW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nary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altLang="zh-TW" sz="1600" b="0" i="0" smtClean="0">
                                  <a:latin typeface="Cambria Math" panose="02040503050406030204" pitchFamily="18" charset="0"/>
                                </a:rPr>
                                <m:t>where</m:t>
                              </m:r>
                              <m:r>
                                <m:rPr>
                                  <m:nor/>
                                </m:rPr>
                                <a:rPr lang="en-US" altLang="zh-TW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5926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Homogeneity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zh-TW" alt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altLang="zh-TW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1+|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den>
                                  </m:f>
                                </m:e>
                              </m:nary>
                            </m:oMath>
                          </a14:m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418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Cluster Tendency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zh-TW" alt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zh-TW" alt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zh-TW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16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000987"/>
                  </p:ext>
                </p:extLst>
              </p:nvPr>
            </p:nvGraphicFramePr>
            <p:xfrm>
              <a:off x="995175" y="2020556"/>
              <a:ext cx="6960886" cy="448449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476296"/>
                    <a:gridCol w="3484590"/>
                  </a:tblGrid>
                  <a:tr h="37611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Uniformity of energy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93548" b="-1233871"/>
                          </a:stretch>
                        </a:blipFill>
                      </a:tcPr>
                    </a:tc>
                  </a:tr>
                  <a:tr h="40853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Entropy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179104" b="-1041791"/>
                          </a:stretch>
                        </a:blipFill>
                      </a:tcPr>
                    </a:tc>
                  </a:tr>
                  <a:tr h="47584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Maximum </a:t>
                          </a:r>
                          <a:r>
                            <a:rPr lang="en-US" altLang="zh-TW" sz="1600" dirty="0" smtClean="0"/>
                            <a:t>frequency</a:t>
                          </a:r>
                          <a:endParaRPr lang="en-US" altLang="zh-TW" sz="1600" dirty="0" smtClean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239744" b="-794872"/>
                          </a:stretch>
                        </a:blipFill>
                      </a:tcPr>
                    </a:tc>
                  </a:tr>
                  <a:tr h="409910">
                    <a:tc>
                      <a:txBody>
                        <a:bodyPr/>
                        <a:lstStyle/>
                        <a:p>
                          <a:r>
                            <a:rPr lang="en-US" altLang="zh-TW" sz="1600" dirty="0" smtClean="0"/>
                            <a:t>Contrast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389706" b="-811765"/>
                          </a:stretch>
                        </a:blipFill>
                      </a:tcPr>
                    </a:tc>
                  </a:tr>
                  <a:tr h="70118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Inverse difference moment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289565" b="-380000"/>
                          </a:stretch>
                        </a:blipFill>
                      </a:tcPr>
                    </a:tc>
                  </a:tr>
                  <a:tr h="50488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Correlation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539759" b="-426506"/>
                          </a:stretch>
                        </a:blipFill>
                      </a:tcPr>
                    </a:tc>
                  </a:tr>
                  <a:tr h="75668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428226" r="-100175" b="-18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428226" b="-185484"/>
                          </a:stretch>
                        </a:blipFill>
                      </a:tcPr>
                    </a:tc>
                  </a:tr>
                  <a:tr h="47828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Homogeneity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829114" b="-191139"/>
                          </a:stretch>
                        </a:blipFill>
                      </a:tcPr>
                    </a:tc>
                  </a:tr>
                  <a:tr h="37306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/>
                            <a:t>Cluster Tendency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825" t="-1203279" b="-14754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349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Variant of 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52788"/>
                <a:ext cx="7886700" cy="3733420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200" dirty="0" smtClean="0"/>
                  <a:t>Gray level difference probability:</a:t>
                </a:r>
              </a:p>
              <a:p>
                <a:endParaRPr lang="en-US" altLang="zh-TW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24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TW" sz="3200" dirty="0" smtClean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r>
                  <a:rPr lang="en-US" altLang="zh-TW" sz="3200" dirty="0"/>
                  <a:t>The probability of small contrast </a:t>
                </a:r>
                <a:r>
                  <a:rPr lang="en-US" altLang="zh-TW" sz="3200" i="1" dirty="0"/>
                  <a:t>d</a:t>
                </a:r>
                <a:r>
                  <a:rPr lang="en-US" altLang="zh-TW" sz="3200" dirty="0"/>
                  <a:t> for a coarse texture will be much higher than for a fine texture.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52788"/>
                <a:ext cx="7886700" cy="3733420"/>
              </a:xfrm>
              <a:blipFill rotWithShape="0">
                <a:blip r:embed="rId3"/>
                <a:stretch>
                  <a:fillRect l="-1777" t="-3431" r="-2241" b="-22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1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Variant of Co-Occurrence Matrix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52788"/>
                <a:ext cx="7886700" cy="3733420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200" dirty="0" smtClean="0">
                    <a:solidFill>
                      <a:schemeClr val="bg1"/>
                    </a:solidFill>
                  </a:rPr>
                  <a:t>Gray level difference probability:</a:t>
                </a:r>
              </a:p>
              <a:p>
                <a:endParaRPr lang="en-US" altLang="zh-TW" sz="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altLang="zh-TW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TW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2400" b="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TW" sz="32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r>
                  <a:rPr lang="en-US" altLang="zh-TW" sz="3200" dirty="0"/>
                  <a:t>The probability of small contrast </a:t>
                </a:r>
                <a:r>
                  <a:rPr lang="en-US" altLang="zh-TW" sz="3200" i="1" dirty="0"/>
                  <a:t>d</a:t>
                </a:r>
                <a:r>
                  <a:rPr lang="en-US" altLang="zh-TW" sz="3200" dirty="0"/>
                  <a:t> for a coarse texture will be much higher than for a fine texture.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52788"/>
                <a:ext cx="7886700" cy="3733420"/>
              </a:xfrm>
              <a:blipFill rotWithShape="0">
                <a:blip r:embed="rId3"/>
                <a:stretch>
                  <a:fillRect l="-1777" t="-3431" r="-2241" b="-22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970432"/>
              </p:ext>
            </p:extLst>
          </p:nvPr>
        </p:nvGraphicFramePr>
        <p:xfrm>
          <a:off x="561353" y="2090233"/>
          <a:ext cx="770636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1881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手繪多邊形 21"/>
          <p:cNvSpPr/>
          <p:nvPr/>
        </p:nvSpPr>
        <p:spPr>
          <a:xfrm>
            <a:off x="767820" y="2068548"/>
            <a:ext cx="7489371" cy="1120298"/>
          </a:xfrm>
          <a:custGeom>
            <a:avLst/>
            <a:gdLst>
              <a:gd name="connsiteX0" fmla="*/ 0 w 7489371"/>
              <a:gd name="connsiteY0" fmla="*/ 993586 h 1120298"/>
              <a:gd name="connsiteX1" fmla="*/ 413657 w 7489371"/>
              <a:gd name="connsiteY1" fmla="*/ 144500 h 1120298"/>
              <a:gd name="connsiteX2" fmla="*/ 620485 w 7489371"/>
              <a:gd name="connsiteY2" fmla="*/ 873843 h 1120298"/>
              <a:gd name="connsiteX3" fmla="*/ 1045028 w 7489371"/>
              <a:gd name="connsiteY3" fmla="*/ 24757 h 1120298"/>
              <a:gd name="connsiteX4" fmla="*/ 1458685 w 7489371"/>
              <a:gd name="connsiteY4" fmla="*/ 743214 h 1120298"/>
              <a:gd name="connsiteX5" fmla="*/ 1872343 w 7489371"/>
              <a:gd name="connsiteY5" fmla="*/ 144500 h 1120298"/>
              <a:gd name="connsiteX6" fmla="*/ 2275114 w 7489371"/>
              <a:gd name="connsiteY6" fmla="*/ 993586 h 1120298"/>
              <a:gd name="connsiteX7" fmla="*/ 2492828 w 7489371"/>
              <a:gd name="connsiteY7" fmla="*/ 275129 h 1120298"/>
              <a:gd name="connsiteX8" fmla="*/ 2710543 w 7489371"/>
              <a:gd name="connsiteY8" fmla="*/ 623472 h 1120298"/>
              <a:gd name="connsiteX9" fmla="*/ 3124200 w 7489371"/>
              <a:gd name="connsiteY9" fmla="*/ 24757 h 1120298"/>
              <a:gd name="connsiteX10" fmla="*/ 3331028 w 7489371"/>
              <a:gd name="connsiteY10" fmla="*/ 754100 h 1120298"/>
              <a:gd name="connsiteX11" fmla="*/ 3537857 w 7489371"/>
              <a:gd name="connsiteY11" fmla="*/ 993586 h 1120298"/>
              <a:gd name="connsiteX12" fmla="*/ 3962400 w 7489371"/>
              <a:gd name="connsiteY12" fmla="*/ 133614 h 1120298"/>
              <a:gd name="connsiteX13" fmla="*/ 4376057 w 7489371"/>
              <a:gd name="connsiteY13" fmla="*/ 754100 h 1120298"/>
              <a:gd name="connsiteX14" fmla="*/ 4582885 w 7489371"/>
              <a:gd name="connsiteY14" fmla="*/ 383986 h 1120298"/>
              <a:gd name="connsiteX15" fmla="*/ 4789714 w 7489371"/>
              <a:gd name="connsiteY15" fmla="*/ 24757 h 1120298"/>
              <a:gd name="connsiteX16" fmla="*/ 5203371 w 7489371"/>
              <a:gd name="connsiteY16" fmla="*/ 1113329 h 1120298"/>
              <a:gd name="connsiteX17" fmla="*/ 5617028 w 7489371"/>
              <a:gd name="connsiteY17" fmla="*/ 514614 h 1120298"/>
              <a:gd name="connsiteX18" fmla="*/ 5834743 w 7489371"/>
              <a:gd name="connsiteY18" fmla="*/ 1004472 h 1120298"/>
              <a:gd name="connsiteX19" fmla="*/ 6248400 w 7489371"/>
              <a:gd name="connsiteY19" fmla="*/ 144500 h 1120298"/>
              <a:gd name="connsiteX20" fmla="*/ 6662057 w 7489371"/>
              <a:gd name="connsiteY20" fmla="*/ 623472 h 1120298"/>
              <a:gd name="connsiteX21" fmla="*/ 6868885 w 7489371"/>
              <a:gd name="connsiteY21" fmla="*/ 144500 h 1120298"/>
              <a:gd name="connsiteX22" fmla="*/ 7293428 w 7489371"/>
              <a:gd name="connsiteY22" fmla="*/ 993586 h 1120298"/>
              <a:gd name="connsiteX23" fmla="*/ 7489371 w 7489371"/>
              <a:gd name="connsiteY23" fmla="*/ 754100 h 112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489371" h="1120298">
                <a:moveTo>
                  <a:pt x="0" y="993586"/>
                </a:moveTo>
                <a:cubicBezTo>
                  <a:pt x="155121" y="579021"/>
                  <a:pt x="310243" y="164457"/>
                  <a:pt x="413657" y="144500"/>
                </a:cubicBezTo>
                <a:cubicBezTo>
                  <a:pt x="517071" y="124543"/>
                  <a:pt x="515257" y="893800"/>
                  <a:pt x="620485" y="873843"/>
                </a:cubicBezTo>
                <a:cubicBezTo>
                  <a:pt x="725714" y="853886"/>
                  <a:pt x="905328" y="46528"/>
                  <a:pt x="1045028" y="24757"/>
                </a:cubicBezTo>
                <a:cubicBezTo>
                  <a:pt x="1184728" y="2986"/>
                  <a:pt x="1320799" y="723257"/>
                  <a:pt x="1458685" y="743214"/>
                </a:cubicBezTo>
                <a:cubicBezTo>
                  <a:pt x="1596571" y="763171"/>
                  <a:pt x="1736271" y="102771"/>
                  <a:pt x="1872343" y="144500"/>
                </a:cubicBezTo>
                <a:cubicBezTo>
                  <a:pt x="2008415" y="186229"/>
                  <a:pt x="2171700" y="971814"/>
                  <a:pt x="2275114" y="993586"/>
                </a:cubicBezTo>
                <a:cubicBezTo>
                  <a:pt x="2378528" y="1015358"/>
                  <a:pt x="2420257" y="336815"/>
                  <a:pt x="2492828" y="275129"/>
                </a:cubicBezTo>
                <a:cubicBezTo>
                  <a:pt x="2565399" y="213443"/>
                  <a:pt x="2605314" y="665201"/>
                  <a:pt x="2710543" y="623472"/>
                </a:cubicBezTo>
                <a:cubicBezTo>
                  <a:pt x="2815772" y="581743"/>
                  <a:pt x="3020786" y="2986"/>
                  <a:pt x="3124200" y="24757"/>
                </a:cubicBezTo>
                <a:cubicBezTo>
                  <a:pt x="3227614" y="46528"/>
                  <a:pt x="3262085" y="592628"/>
                  <a:pt x="3331028" y="754100"/>
                </a:cubicBezTo>
                <a:cubicBezTo>
                  <a:pt x="3399971" y="915572"/>
                  <a:pt x="3432628" y="1097000"/>
                  <a:pt x="3537857" y="993586"/>
                </a:cubicBezTo>
                <a:cubicBezTo>
                  <a:pt x="3643086" y="890172"/>
                  <a:pt x="3822700" y="173528"/>
                  <a:pt x="3962400" y="133614"/>
                </a:cubicBezTo>
                <a:cubicBezTo>
                  <a:pt x="4102100" y="93700"/>
                  <a:pt x="4272643" y="712371"/>
                  <a:pt x="4376057" y="754100"/>
                </a:cubicBezTo>
                <a:cubicBezTo>
                  <a:pt x="4479471" y="795829"/>
                  <a:pt x="4513942" y="505543"/>
                  <a:pt x="4582885" y="383986"/>
                </a:cubicBezTo>
                <a:cubicBezTo>
                  <a:pt x="4651828" y="262429"/>
                  <a:pt x="4686300" y="-96800"/>
                  <a:pt x="4789714" y="24757"/>
                </a:cubicBezTo>
                <a:cubicBezTo>
                  <a:pt x="4893128" y="146314"/>
                  <a:pt x="5065485" y="1031686"/>
                  <a:pt x="5203371" y="1113329"/>
                </a:cubicBezTo>
                <a:cubicBezTo>
                  <a:pt x="5341257" y="1194972"/>
                  <a:pt x="5511799" y="532757"/>
                  <a:pt x="5617028" y="514614"/>
                </a:cubicBezTo>
                <a:cubicBezTo>
                  <a:pt x="5722257" y="496471"/>
                  <a:pt x="5729514" y="1066158"/>
                  <a:pt x="5834743" y="1004472"/>
                </a:cubicBezTo>
                <a:cubicBezTo>
                  <a:pt x="5939972" y="942786"/>
                  <a:pt x="6110514" y="208000"/>
                  <a:pt x="6248400" y="144500"/>
                </a:cubicBezTo>
                <a:cubicBezTo>
                  <a:pt x="6386286" y="81000"/>
                  <a:pt x="6558643" y="623472"/>
                  <a:pt x="6662057" y="623472"/>
                </a:cubicBezTo>
                <a:cubicBezTo>
                  <a:pt x="6765471" y="623472"/>
                  <a:pt x="6763657" y="82814"/>
                  <a:pt x="6868885" y="144500"/>
                </a:cubicBezTo>
                <a:cubicBezTo>
                  <a:pt x="6974113" y="206186"/>
                  <a:pt x="7190014" y="891986"/>
                  <a:pt x="7293428" y="993586"/>
                </a:cubicBezTo>
                <a:cubicBezTo>
                  <a:pt x="7396842" y="1095186"/>
                  <a:pt x="7443106" y="924643"/>
                  <a:pt x="7489371" y="75410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 24"/>
          <p:cNvSpPr/>
          <p:nvPr/>
        </p:nvSpPr>
        <p:spPr>
          <a:xfrm>
            <a:off x="767820" y="2104191"/>
            <a:ext cx="7500257" cy="724146"/>
          </a:xfrm>
          <a:custGeom>
            <a:avLst/>
            <a:gdLst>
              <a:gd name="connsiteX0" fmla="*/ 0 w 7500257"/>
              <a:gd name="connsiteY0" fmla="*/ 587829 h 724146"/>
              <a:gd name="connsiteX1" fmla="*/ 1251857 w 7500257"/>
              <a:gd name="connsiteY1" fmla="*/ 0 h 724146"/>
              <a:gd name="connsiteX2" fmla="*/ 2296885 w 7500257"/>
              <a:gd name="connsiteY2" fmla="*/ 587829 h 724146"/>
              <a:gd name="connsiteX3" fmla="*/ 3341914 w 7500257"/>
              <a:gd name="connsiteY3" fmla="*/ 108857 h 724146"/>
              <a:gd name="connsiteX4" fmla="*/ 4147457 w 7500257"/>
              <a:gd name="connsiteY4" fmla="*/ 718457 h 724146"/>
              <a:gd name="connsiteX5" fmla="*/ 5617028 w 7500257"/>
              <a:gd name="connsiteY5" fmla="*/ 119743 h 724146"/>
              <a:gd name="connsiteX6" fmla="*/ 6868885 w 7500257"/>
              <a:gd name="connsiteY6" fmla="*/ 718457 h 724146"/>
              <a:gd name="connsiteX7" fmla="*/ 7500257 w 7500257"/>
              <a:gd name="connsiteY7" fmla="*/ 370114 h 72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00257" h="724146">
                <a:moveTo>
                  <a:pt x="0" y="587829"/>
                </a:moveTo>
                <a:cubicBezTo>
                  <a:pt x="434521" y="293914"/>
                  <a:pt x="869043" y="0"/>
                  <a:pt x="1251857" y="0"/>
                </a:cubicBezTo>
                <a:cubicBezTo>
                  <a:pt x="1634671" y="0"/>
                  <a:pt x="1948542" y="569686"/>
                  <a:pt x="2296885" y="587829"/>
                </a:cubicBezTo>
                <a:cubicBezTo>
                  <a:pt x="2645228" y="605972"/>
                  <a:pt x="3033485" y="87086"/>
                  <a:pt x="3341914" y="108857"/>
                </a:cubicBezTo>
                <a:cubicBezTo>
                  <a:pt x="3650343" y="130628"/>
                  <a:pt x="3768271" y="716643"/>
                  <a:pt x="4147457" y="718457"/>
                </a:cubicBezTo>
                <a:cubicBezTo>
                  <a:pt x="4526643" y="720271"/>
                  <a:pt x="5163457" y="119743"/>
                  <a:pt x="5617028" y="119743"/>
                </a:cubicBezTo>
                <a:cubicBezTo>
                  <a:pt x="6070599" y="119743"/>
                  <a:pt x="6555014" y="676729"/>
                  <a:pt x="6868885" y="718457"/>
                </a:cubicBezTo>
                <a:cubicBezTo>
                  <a:pt x="7182756" y="760185"/>
                  <a:pt x="7341506" y="565149"/>
                  <a:pt x="7500257" y="37011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8257191" y="2261276"/>
            <a:ext cx="82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Coarse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264537" y="2655149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Fine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6" name="左中括弧 5"/>
          <p:cNvSpPr/>
          <p:nvPr/>
        </p:nvSpPr>
        <p:spPr>
          <a:xfrm>
            <a:off x="452643" y="2455069"/>
            <a:ext cx="67905" cy="116682"/>
          </a:xfrm>
          <a:prstGeom prst="leftBracke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60470" y="233050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 smtClean="0"/>
              <a:t>d</a:t>
            </a:r>
            <a:endParaRPr lang="zh-TW" altLang="en-US" i="1" dirty="0"/>
          </a:p>
        </p:txBody>
      </p:sp>
      <p:sp>
        <p:nvSpPr>
          <p:cNvPr id="16" name="左中括弧 15"/>
          <p:cNvSpPr/>
          <p:nvPr/>
        </p:nvSpPr>
        <p:spPr>
          <a:xfrm rot="16200000">
            <a:off x="2711445" y="3266273"/>
            <a:ext cx="69867" cy="207961"/>
          </a:xfrm>
          <a:prstGeom prst="leftBracke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214661" y="3384442"/>
            <a:ext cx="106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one pixel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164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4" grpId="0"/>
      <p:bldP spid="11" grpId="0"/>
      <p:bldP spid="6" grpId="0" animBg="1"/>
      <p:bldP spid="15" grpId="0"/>
      <p:bldP spid="16" grpId="0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9/95/Multivariate_normal_sample.svg/663px-Multivariate_normal_sample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/>
          <a:stretch/>
        </p:blipFill>
        <p:spPr bwMode="auto">
          <a:xfrm>
            <a:off x="5185867" y="4437993"/>
            <a:ext cx="3329483" cy="222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223237"/>
            <a:ext cx="7999535" cy="132556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altLang="zh-TW" sz="3800" dirty="0" smtClean="0"/>
              <a:t>Generalized Gray Level Spatial Dependence Models for Texture</a:t>
            </a:r>
            <a:endParaRPr lang="zh-TW" altLang="en-US" sz="38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23809"/>
            <a:ext cx="7886700" cy="3448405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Simple generalization: consider more than two pixels at a </a:t>
            </a:r>
            <a:r>
              <a:rPr lang="en-US" altLang="zh-TW" sz="3200" dirty="0" smtClean="0"/>
              <a:t>time</a:t>
            </a:r>
          </a:p>
          <a:p>
            <a:r>
              <a:rPr lang="en-US" altLang="zh-TW" sz="3200" dirty="0" smtClean="0"/>
              <a:t>Given a specific kind of spatial neighborhood and a sub-image, one can parametrically estimate the joint probability distribution of the gray levels over the neighborhoods in the sub-image.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82113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 is Texture?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49" y="4413027"/>
            <a:ext cx="8101135" cy="1594248"/>
          </a:xfrm>
        </p:spPr>
        <p:txBody>
          <a:bodyPr>
            <a:noAutofit/>
          </a:bodyPr>
          <a:lstStyle/>
          <a:p>
            <a:r>
              <a:rPr lang="en-US" altLang="zh-TW" sz="3200" dirty="0" smtClean="0"/>
              <a:t>An image obeying some statistical properties</a:t>
            </a:r>
          </a:p>
          <a:p>
            <a:r>
              <a:rPr lang="en-US" altLang="zh-TW" sz="3200" dirty="0" smtClean="0"/>
              <a:t>Similar structure repeated over and over again</a:t>
            </a:r>
          </a:p>
          <a:p>
            <a:r>
              <a:rPr lang="en-US" altLang="zh-TW" sz="3200" dirty="0" smtClean="0"/>
              <a:t>Often has some degree of randomness</a:t>
            </a:r>
            <a:endParaRPr lang="zh-TW" altLang="en-US" sz="3200" dirty="0"/>
          </a:p>
        </p:txBody>
      </p:sp>
      <p:cxnSp>
        <p:nvCxnSpPr>
          <p:cNvPr id="9" name="直線接點 8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l="70291" t="2164" b="44988"/>
          <a:stretch/>
        </p:blipFill>
        <p:spPr>
          <a:xfrm>
            <a:off x="6414462" y="1947531"/>
            <a:ext cx="2100888" cy="207406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34703" t="1974" r="34956" b="45178"/>
          <a:stretch/>
        </p:blipFill>
        <p:spPr>
          <a:xfrm>
            <a:off x="3512585" y="1947531"/>
            <a:ext cx="2145589" cy="207406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443" t="1822" r="69847" b="44191"/>
          <a:stretch/>
        </p:blipFill>
        <p:spPr>
          <a:xfrm>
            <a:off x="678657" y="1927290"/>
            <a:ext cx="2077640" cy="209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Summary of Gray level Co-Occurrence</a:t>
            </a:r>
            <a:endParaRPr lang="zh-TW" altLang="en-US" sz="40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8" y="1621158"/>
            <a:ext cx="8103871" cy="4776612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The power of the gray level co-occurrence is that it characterize the spatial interrelationship of the gray levels in a texture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and can do so in the way that is invariant under monotonic gray level transformation.</a:t>
            </a:r>
          </a:p>
          <a:p>
            <a:pPr marL="0" indent="0">
              <a:buNone/>
            </a:pPr>
            <a:endParaRPr lang="en-US" altLang="zh-TW" sz="800" dirty="0"/>
          </a:p>
          <a:p>
            <a:r>
              <a:rPr lang="en-US" altLang="zh-TW" sz="3200" dirty="0" smtClean="0"/>
              <a:t>Its weakness is that it does not capture the shape aspects of the gray level primitives. Hence it is not likely to work well for textures composed of large-area primitives.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087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1" name="橢圓 210"/>
          <p:cNvSpPr/>
          <p:nvPr/>
        </p:nvSpPr>
        <p:spPr>
          <a:xfrm>
            <a:off x="1064698" y="260214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2" name="橢圓 211"/>
          <p:cNvSpPr/>
          <p:nvPr/>
        </p:nvSpPr>
        <p:spPr>
          <a:xfrm>
            <a:off x="1515529" y="2604522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矩形 207"/>
          <p:cNvSpPr/>
          <p:nvPr/>
        </p:nvSpPr>
        <p:spPr>
          <a:xfrm>
            <a:off x="1350679" y="2485185"/>
            <a:ext cx="7430714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3" name="圓角矩形圖說文字 132"/>
          <p:cNvSpPr/>
          <p:nvPr/>
        </p:nvSpPr>
        <p:spPr>
          <a:xfrm>
            <a:off x="688496" y="2028493"/>
            <a:ext cx="258630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Gray Level Co-occurrence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4" name="圓角矩形圖說文字 133"/>
          <p:cNvSpPr/>
          <p:nvPr/>
        </p:nvSpPr>
        <p:spPr>
          <a:xfrm>
            <a:off x="1073276" y="1734733"/>
            <a:ext cx="297006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Strong Texture Measures 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Generalized Co-occurrence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5" y="2849356"/>
            <a:ext cx="335810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1025405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 tmFilter="0,0; .5, 1; 1, 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0.04983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04861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1" animBg="1"/>
      <p:bldP spid="130" grpId="2" animBg="1"/>
      <p:bldP spid="129" grpId="1" animBg="1"/>
      <p:bldP spid="129" grpId="2" animBg="1"/>
      <p:bldP spid="128" grpId="1" animBg="1"/>
      <p:bldP spid="128" grpId="2" animBg="1"/>
      <p:bldP spid="211" grpId="0" animBg="1"/>
      <p:bldP spid="211" grpId="1" animBg="1"/>
      <p:bldP spid="212" grpId="0" animBg="1"/>
      <p:bldP spid="212" grpId="1" animBg="1"/>
      <p:bldP spid="208" grpId="0" animBg="1"/>
      <p:bldP spid="208" grpId="1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13" grpId="0" animBg="1"/>
      <p:bldP spid="153" grpId="1" animBg="1"/>
      <p:bldP spid="153" grpId="2" animBg="1"/>
      <p:bldP spid="153" grpId="3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18224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Strong Texture Measures and Generalized Co-occurrence</a:t>
            </a:r>
            <a:endParaRPr lang="zh-TW" altLang="en-US" sz="38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02327"/>
            <a:ext cx="7886700" cy="3678233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Strong texture measure take into account the co-occurrence between texture primitives.</a:t>
            </a:r>
          </a:p>
          <a:p>
            <a:endParaRPr lang="en-US" altLang="zh-TW" sz="800" dirty="0"/>
          </a:p>
          <a:p>
            <a:r>
              <a:rPr lang="en-US" altLang="zh-TW" sz="3200" dirty="0" smtClean="0"/>
              <a:t>It is useful to work with primitives that are maximally connected sets of pixels having a particular properties.</a:t>
            </a:r>
          </a:p>
        </p:txBody>
      </p:sp>
    </p:spTree>
    <p:extLst>
      <p:ext uri="{BB962C8B-B14F-4D97-AF65-F5344CB8AC3E}">
        <p14:creationId xmlns:p14="http://schemas.microsoft.com/office/powerpoint/2010/main" val="65909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18224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Strong Texture Measures and Generalized Co-occurrence</a:t>
            </a:r>
            <a:endParaRPr lang="zh-TW" altLang="en-US" sz="38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02327"/>
            <a:ext cx="7886700" cy="4170455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Other attributes include measures of shape, or with the variance of its local property.</a:t>
            </a:r>
          </a:p>
          <a:p>
            <a:pPr lvl="1"/>
            <a:r>
              <a:rPr lang="en-US" altLang="zh-TW" sz="2800" dirty="0" smtClean="0"/>
              <a:t>Connected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components</a:t>
            </a:r>
            <a:endParaRPr lang="en-US" altLang="zh-TW" sz="2800" dirty="0"/>
          </a:p>
          <a:p>
            <a:pPr lvl="1"/>
            <a:r>
              <a:rPr lang="en-US" altLang="zh-TW" sz="2800" dirty="0" smtClean="0"/>
              <a:t>Ascending\descending</a:t>
            </a:r>
            <a:r>
              <a:rPr lang="zh-TW" altLang="en-US" sz="2800" dirty="0"/>
              <a:t> </a:t>
            </a:r>
            <a:r>
              <a:rPr lang="en-US" altLang="zh-TW" sz="2800" dirty="0"/>
              <a:t>components</a:t>
            </a:r>
          </a:p>
          <a:p>
            <a:pPr lvl="1"/>
            <a:r>
              <a:rPr lang="en-US" altLang="zh-TW" sz="2800" dirty="0" smtClean="0"/>
              <a:t>Saddle</a:t>
            </a:r>
            <a:r>
              <a:rPr lang="zh-TW" altLang="en-US" sz="2800" dirty="0"/>
              <a:t> </a:t>
            </a:r>
            <a:r>
              <a:rPr lang="en-US" altLang="zh-TW" sz="2800" dirty="0"/>
              <a:t>components</a:t>
            </a:r>
          </a:p>
          <a:p>
            <a:pPr lvl="1"/>
            <a:r>
              <a:rPr lang="en-US" altLang="zh-TW" sz="2800" dirty="0"/>
              <a:t>Relative </a:t>
            </a:r>
            <a:r>
              <a:rPr lang="en-US" altLang="zh-TW" sz="2800" dirty="0" smtClean="0"/>
              <a:t>maxima\minima</a:t>
            </a:r>
            <a:r>
              <a:rPr lang="zh-TW" altLang="en-US" sz="2800" dirty="0"/>
              <a:t> </a:t>
            </a:r>
            <a:r>
              <a:rPr lang="en-US" altLang="zh-TW" sz="2800" dirty="0"/>
              <a:t>components</a:t>
            </a:r>
            <a:endParaRPr lang="en-US" altLang="zh-TW" sz="2800" dirty="0" smtClean="0"/>
          </a:p>
          <a:p>
            <a:pPr lvl="1"/>
            <a:r>
              <a:rPr lang="en-US" altLang="zh-TW" sz="2800" dirty="0" smtClean="0"/>
              <a:t>Central Axis</a:t>
            </a:r>
            <a:r>
              <a:rPr lang="zh-TW" altLang="en-US" sz="2800" dirty="0"/>
              <a:t> </a:t>
            </a:r>
            <a:r>
              <a:rPr lang="en-US" altLang="zh-TW" sz="2800" dirty="0"/>
              <a:t>components</a:t>
            </a:r>
          </a:p>
          <a:p>
            <a:endParaRPr lang="en-US" altLang="zh-TW" sz="800" dirty="0"/>
          </a:p>
        </p:txBody>
      </p:sp>
    </p:spTree>
    <p:extLst>
      <p:ext uri="{BB962C8B-B14F-4D97-AF65-F5344CB8AC3E}">
        <p14:creationId xmlns:p14="http://schemas.microsoft.com/office/powerpoint/2010/main" val="353243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6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Spatial Relationship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02327"/>
            <a:ext cx="7886700" cy="1805287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We have </a:t>
            </a:r>
            <a:r>
              <a:rPr lang="en-US" altLang="zh-TW" sz="3200" dirty="0"/>
              <a:t>a list of primitives, their center coordinate, and their attributes after the primitives have been </a:t>
            </a:r>
            <a:r>
              <a:rPr lang="en-US" altLang="zh-TW" sz="3200" dirty="0" smtClean="0"/>
              <a:t>constructed.</a:t>
            </a:r>
          </a:p>
        </p:txBody>
      </p:sp>
    </p:spTree>
    <p:extLst>
      <p:ext uri="{BB962C8B-B14F-4D97-AF65-F5344CB8AC3E}">
        <p14:creationId xmlns:p14="http://schemas.microsoft.com/office/powerpoint/2010/main" val="34436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Spatial Relationship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14041"/>
                <a:ext cx="7886700" cy="4819135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200" dirty="0" smtClean="0"/>
                  <a:t>Generalized co-occurrence matrix P</a:t>
                </a:r>
              </a:p>
              <a:p>
                <a:pPr marL="0" indent="0">
                  <a:buNone/>
                </a:pPr>
                <a:endParaRPr lang="en-US" altLang="zh-TW" sz="1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#{(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altLang="zh-TW" sz="1800" dirty="0" smtClean="0"/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altLang="zh-TW" sz="2400" dirty="0" smtClean="0"/>
                  <a:t> : binary relation satisfying spatial relationship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altLang="zh-TW" sz="2400" dirty="0" smtClean="0"/>
                  <a:t> : set of all primitives on the image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TW" sz="2400" dirty="0"/>
                  <a:t> : set of </a:t>
                </a:r>
                <a:r>
                  <a:rPr lang="en-US" altLang="zh-TW" sz="2400" dirty="0" smtClean="0"/>
                  <a:t>primitive properties</a:t>
                </a:r>
                <a:endParaRPr lang="en-US" altLang="zh-TW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 dirty="0"/>
                  <a:t> : </a:t>
                </a:r>
                <a:r>
                  <a:rPr lang="en-US" altLang="zh-TW" sz="2400" dirty="0" smtClean="0"/>
                  <a:t>properties which primitives have</a:t>
                </a:r>
                <a:endParaRPr lang="en-US" altLang="zh-TW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dirty="0"/>
                  <a:t> : </a:t>
                </a:r>
                <a:r>
                  <a:rPr lang="en-US" altLang="zh-TW" sz="2400" dirty="0" smtClean="0"/>
                  <a:t>function assigning to each primitive in </a:t>
                </a:r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altLang="zh-TW" sz="2400" dirty="0" smtClean="0"/>
                  <a:t> a property of T</a:t>
                </a:r>
                <a:endParaRPr lang="en-US" altLang="zh-TW" sz="2400" dirty="0"/>
              </a:p>
              <a:p>
                <a:pPr marL="0" indent="0">
                  <a:buNone/>
                </a:pPr>
                <a:endParaRPr lang="en-US" altLang="zh-TW" sz="2400" dirty="0" smtClean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14041"/>
                <a:ext cx="7886700" cy="4819135"/>
              </a:xfrm>
              <a:blipFill rotWithShape="0">
                <a:blip r:embed="rId3"/>
                <a:stretch>
                  <a:fillRect l="-1777" t="-26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0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2" name="橢圓 211"/>
          <p:cNvSpPr/>
          <p:nvPr/>
        </p:nvSpPr>
        <p:spPr>
          <a:xfrm>
            <a:off x="1515529" y="2604522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3" name="橢圓 212"/>
          <p:cNvSpPr/>
          <p:nvPr/>
        </p:nvSpPr>
        <p:spPr>
          <a:xfrm>
            <a:off x="1966436" y="259975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1469948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1770627" y="2485185"/>
            <a:ext cx="7016968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4" name="圓角矩形圖說文字 133"/>
          <p:cNvSpPr/>
          <p:nvPr/>
        </p:nvSpPr>
        <p:spPr>
          <a:xfrm>
            <a:off x="1073276" y="1734733"/>
            <a:ext cx="297006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Strong Texture Measures 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Generalized Co-occurrence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5" name="圓角矩形圖說文字 134"/>
          <p:cNvSpPr/>
          <p:nvPr/>
        </p:nvSpPr>
        <p:spPr>
          <a:xfrm>
            <a:off x="1586288" y="2029877"/>
            <a:ext cx="260745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Autocorrelation Function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5" y="2849356"/>
            <a:ext cx="335810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4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 tmFilter="0,0; .5, 1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0.05191 0.0004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4983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2" grpId="0" animBg="1"/>
      <p:bldP spid="212" grpId="1" animBg="1"/>
      <p:bldP spid="213" grpId="0" animBg="1"/>
      <p:bldP spid="213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  <p:bldP spid="1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/>
              <a:t>Texture relates to the spatial size of the gray level primitives on an </a:t>
            </a:r>
            <a:r>
              <a:rPr lang="en-US" altLang="zh-TW" sz="3200" dirty="0" smtClean="0"/>
              <a:t>image</a:t>
            </a:r>
          </a:p>
          <a:p>
            <a:pPr marL="0" indent="0">
              <a:buNone/>
            </a:pPr>
            <a:endParaRPr lang="en-US" altLang="zh-TW" sz="900" dirty="0"/>
          </a:p>
          <a:p>
            <a:r>
              <a:rPr lang="en-US" altLang="zh-TW" sz="3200" dirty="0"/>
              <a:t>Gray level primitives of larger size are indicative of coarser </a:t>
            </a:r>
            <a:r>
              <a:rPr lang="en-US" altLang="zh-TW" sz="3200" dirty="0" smtClean="0"/>
              <a:t>texture</a:t>
            </a:r>
          </a:p>
          <a:p>
            <a:pPr marL="0" indent="0">
              <a:buNone/>
            </a:pPr>
            <a:endParaRPr lang="en-US" altLang="zh-TW" sz="900" dirty="0"/>
          </a:p>
          <a:p>
            <a:r>
              <a:rPr lang="en-US" altLang="zh-TW" sz="3200" dirty="0"/>
              <a:t>Gray level primitives of smaller size are indicative of finer </a:t>
            </a:r>
            <a:r>
              <a:rPr lang="en-US" altLang="zh-TW" sz="3200" dirty="0" smtClean="0"/>
              <a:t>texture</a:t>
            </a:r>
          </a:p>
          <a:p>
            <a:pPr marL="0" indent="0">
              <a:buNone/>
            </a:pPr>
            <a:endParaRPr lang="en-US" altLang="zh-TW" sz="900" dirty="0"/>
          </a:p>
          <a:p>
            <a:r>
              <a:rPr lang="en-US" altLang="zh-TW" sz="3200" dirty="0"/>
              <a:t>Autocorrelation function </a:t>
            </a:r>
            <a:r>
              <a:rPr lang="en-US" altLang="zh-TW" sz="3200" dirty="0" smtClean="0"/>
              <a:t>is a feature that describes </a:t>
            </a:r>
            <a:r>
              <a:rPr lang="en-US" altLang="zh-TW" sz="3200" dirty="0"/>
              <a:t>the size of gray level primitives</a:t>
            </a:r>
          </a:p>
          <a:p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Autocorrelation Function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76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ac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8"/>
                <a:ext cx="8233248" cy="5092301"/>
              </a:xfrm>
            </p:spPr>
            <p:txBody>
              <a:bodyPr numCol="1">
                <a:noAutofit/>
              </a:bodyPr>
              <a:lstStyle/>
              <a:p>
                <a:r>
                  <a:rPr lang="en-US" altLang="zh-TW" sz="3200" dirty="0" smtClean="0"/>
                  <a:t>Autocorrelation function:</a:t>
                </a:r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d>
                                <m:dPr>
                                  <m:ctrlP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  <m:nary>
                            <m:naryPr>
                              <m:ctrlP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𝑑𝑢𝑑𝑣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9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p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𝑑𝑢𝑑𝑣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1900" b="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9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900" dirty="0" smtClean="0"/>
              </a:p>
              <a:p>
                <a:pPr marL="0" indent="0">
                  <a:buNone/>
                </a:pPr>
                <a:endParaRPr lang="en-US" altLang="zh-TW" sz="900" dirty="0"/>
              </a:p>
              <a:p>
                <a:r>
                  <a:rPr lang="en-US" altLang="zh-TW" sz="3200" dirty="0"/>
                  <a:t>Autocorrelation </a:t>
                </a:r>
                <a:r>
                  <a:rPr lang="en-US" altLang="zh-TW" sz="3200" dirty="0" smtClean="0"/>
                  <a:t>function </a:t>
                </a:r>
                <a14:m>
                  <m:oMath xmlns:m="http://schemas.openxmlformats.org/officeDocument/2006/math">
                    <m:r>
                      <a:rPr lang="en-US" altLang="zh-TW" sz="26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6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TW" sz="26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6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600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6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TW" sz="2600" dirty="0" smtClean="0"/>
                  <a:t> </a:t>
                </a:r>
                <a:r>
                  <a:rPr lang="en-US" altLang="zh-TW" sz="3200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zh-TW" sz="26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TW" sz="2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2600" dirty="0" smtClean="0"/>
                  <a:t> </a:t>
                </a:r>
                <a:r>
                  <a:rPr lang="en-US" altLang="zh-TW" sz="3200" dirty="0" smtClean="0"/>
                  <a:t>image:</a:t>
                </a:r>
                <a:endParaRPr lang="en-US" altLang="zh-TW" sz="3200" dirty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sz="19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  <m:e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altLang="zh-TW" sz="19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sz="19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19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9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TW" sz="19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1900" dirty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1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19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19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8"/>
                <a:ext cx="8233248" cy="5092301"/>
              </a:xfrm>
              <a:blipFill rotWithShape="0">
                <a:blip r:embed="rId3"/>
                <a:stretch>
                  <a:fillRect l="-1702" t="-2515" r="-8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Autocorrelation Function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69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Autocorrelation Function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70" y="2383415"/>
            <a:ext cx="5935272" cy="186428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173144" y="2506218"/>
            <a:ext cx="1154756" cy="722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14"/>
          <p:cNvGrpSpPr/>
          <p:nvPr/>
        </p:nvGrpSpPr>
        <p:grpSpPr>
          <a:xfrm>
            <a:off x="6171502" y="2498335"/>
            <a:ext cx="1156398" cy="722704"/>
            <a:chOff x="6171502" y="2498335"/>
            <a:chExt cx="1156398" cy="7227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/>
                <p:cNvSpPr/>
                <p:nvPr/>
              </p:nvSpPr>
              <p:spPr>
                <a:xfrm>
                  <a:off x="6201719" y="2683958"/>
                  <a:ext cx="383915" cy="1576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TW" sz="1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1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TW" altLang="en-US" sz="1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TW" sz="1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矩形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719" y="2683958"/>
                  <a:ext cx="383915" cy="15766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32143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矩形 294"/>
                <p:cNvSpPr/>
                <p:nvPr/>
              </p:nvSpPr>
              <p:spPr>
                <a:xfrm>
                  <a:off x="6201719" y="2879221"/>
                  <a:ext cx="383915" cy="1576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TW" sz="1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1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1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1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5" name="矩形 2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719" y="2879221"/>
                  <a:ext cx="383915" cy="15766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32143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0" name="矩形 299"/>
                <p:cNvSpPr/>
                <p:nvPr/>
              </p:nvSpPr>
              <p:spPr>
                <a:xfrm>
                  <a:off x="6173144" y="2498335"/>
                  <a:ext cx="1154756" cy="172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TW" sz="800" b="0" dirty="0" smtClean="0">
                      <a:solidFill>
                        <a:schemeClr val="tx1"/>
                      </a:solidFill>
                    </a:rPr>
                    <a:t>Area under </a:t>
                  </a:r>
                  <a14:m>
                    <m:oMath xmlns:m="http://schemas.openxmlformats.org/officeDocument/2006/math">
                      <m:r>
                        <a:rPr lang="en-US" altLang="zh-TW" sz="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zh-TW" sz="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sz="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⋆</m:t>
                      </m:r>
                      <m:r>
                        <a:rPr lang="en-US" altLang="zh-TW" sz="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zh-TW" altLang="en-US" sz="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0" name="矩形 2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144" y="2498335"/>
                  <a:ext cx="1154756" cy="17201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20000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矩形 300"/>
                <p:cNvSpPr/>
                <p:nvPr/>
              </p:nvSpPr>
              <p:spPr>
                <a:xfrm>
                  <a:off x="6171502" y="3063372"/>
                  <a:ext cx="732481" cy="1576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1000" b="0" dirty="0" smtClean="0">
                      <a:solidFill>
                        <a:schemeClr val="tx1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zh-TW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altLang="zh-TW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zh-TW" alt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1" name="矩形 3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1502" y="3063372"/>
                  <a:ext cx="732481" cy="15766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8519" b="-48148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775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“Definition” of </a:t>
            </a:r>
            <a:r>
              <a:rPr lang="en-US" altLang="zh-TW" dirty="0"/>
              <a:t>T</a:t>
            </a:r>
            <a:r>
              <a:rPr lang="en-US" altLang="zh-TW" dirty="0" smtClean="0"/>
              <a:t>exture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26407"/>
            <a:ext cx="7886700" cy="926634"/>
          </a:xfrm>
        </p:spPr>
        <p:txBody>
          <a:bodyPr>
            <a:noAutofit/>
          </a:bodyPr>
          <a:lstStyle/>
          <a:p>
            <a:r>
              <a:rPr lang="en-US" altLang="zh-TW" sz="3200" dirty="0" smtClean="0"/>
              <a:t>Non-local property, characteristic of region larger than its size.</a:t>
            </a:r>
            <a:endParaRPr lang="zh-TW" altLang="en-US" sz="32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內容版面配置區 2"/>
          <p:cNvSpPr txBox="1">
            <a:spLocks/>
          </p:cNvSpPr>
          <p:nvPr/>
        </p:nvSpPr>
        <p:spPr>
          <a:xfrm>
            <a:off x="628650" y="2794427"/>
            <a:ext cx="7886700" cy="1795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/>
              <a:t>Repeating </a:t>
            </a:r>
            <a:r>
              <a:rPr lang="en-US" altLang="zh-TW" sz="3200" dirty="0"/>
              <a:t>patterns of local variations in image intensity which are too fine to be distinguished as separated object at the observed resolution</a:t>
            </a:r>
            <a:r>
              <a:rPr lang="en-US" altLang="zh-TW" sz="3200" dirty="0" smtClean="0"/>
              <a:t>.</a:t>
            </a:r>
            <a:endParaRPr lang="zh-TW" altLang="en-US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r="12390" b="19073"/>
          <a:stretch/>
        </p:blipFill>
        <p:spPr>
          <a:xfrm>
            <a:off x="3212306" y="4658684"/>
            <a:ext cx="2719388" cy="20278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2" t="37023" r="40457" b="55280"/>
          <a:stretch/>
        </p:blipFill>
        <p:spPr>
          <a:xfrm>
            <a:off x="4264819" y="5586413"/>
            <a:ext cx="611981" cy="192881"/>
          </a:xfrm>
          <a:prstGeom prst="rect">
            <a:avLst/>
          </a:prstGeom>
          <a:effectLst/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7" t="39588" r="45017" b="57751"/>
          <a:stretch/>
        </p:blipFill>
        <p:spPr>
          <a:xfrm>
            <a:off x="4424362" y="5650706"/>
            <a:ext cx="280987" cy="666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701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15" grpId="0" build="p"/>
      <p:bldP spid="15" grpId="1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Autocorrelation Function</a:t>
            </a:r>
            <a:endParaRPr lang="zh-TW" altLang="en-US" dirty="0"/>
          </a:p>
        </p:txBody>
      </p:sp>
      <p:pic>
        <p:nvPicPr>
          <p:cNvPr id="1026" name="Picture 2" descr="https://upload.wikimedia.org/wikipedia/commons/thumb/e/ed/Acf_new.svg/769px-Acf_new.svg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6"/>
          <a:stretch/>
        </p:blipFill>
        <p:spPr bwMode="auto">
          <a:xfrm>
            <a:off x="521494" y="1902693"/>
            <a:ext cx="3267752" cy="21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thumb/e/ed/Acf_new.svg/769px-Acf_new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4"/>
          <a:stretch/>
        </p:blipFill>
        <p:spPr bwMode="auto">
          <a:xfrm>
            <a:off x="521494" y="4307266"/>
            <a:ext cx="3267752" cy="217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3415259" y="1263542"/>
            <a:ext cx="3896440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1D Example from Wiki</a:t>
            </a:r>
            <a:endParaRPr lang="zh-TW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4059621" y="2450334"/>
            <a:ext cx="34042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 smtClean="0"/>
              <a:t>Signal = noisy sine wave</a:t>
            </a:r>
          </a:p>
          <a:p>
            <a:r>
              <a:rPr lang="en-US" altLang="zh-TW" sz="2600" dirty="0" smtClean="0"/>
              <a:t>(wavelength = 10 units)</a:t>
            </a:r>
            <a:endParaRPr lang="zh-TW" altLang="en-US" sz="26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059621" y="4452369"/>
            <a:ext cx="48317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/>
              <a:t>Autocorrelation function showing </a:t>
            </a:r>
            <a:r>
              <a:rPr lang="en-US" altLang="zh-TW" sz="2600" i="1" dirty="0" smtClean="0">
                <a:solidFill>
                  <a:srgbClr val="FF0000"/>
                </a:solidFill>
              </a:rPr>
              <a:t>peaks</a:t>
            </a:r>
            <a:r>
              <a:rPr lang="en-US" altLang="zh-TW" sz="2600" dirty="0" smtClean="0"/>
              <a:t> (every 10 units starting at 0) and </a:t>
            </a:r>
            <a:r>
              <a:rPr lang="en-US" altLang="zh-TW" sz="2600" i="1" dirty="0" smtClean="0">
                <a:solidFill>
                  <a:srgbClr val="FF0000"/>
                </a:solidFill>
              </a:rPr>
              <a:t>valleys</a:t>
            </a:r>
            <a:r>
              <a:rPr lang="en-US" altLang="zh-TW" sz="2600" dirty="0" smtClean="0"/>
              <a:t> (every 10 units starting at 5)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3515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4" grpId="0"/>
      <p:bldP spid="4" grpId="1"/>
      <p:bldP spid="13" grpId="0"/>
      <p:bldP spid="1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Autocorrelation Function</a:t>
            </a:r>
            <a:endParaRPr lang="zh-TW" altLang="en-US" dirty="0"/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2436425" y="1263542"/>
            <a:ext cx="4783149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Interpreting autocorrelation</a:t>
            </a:r>
            <a:endParaRPr lang="zh-TW" altLang="en-US" sz="3200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2013421"/>
            <a:ext cx="7886700" cy="4454860"/>
          </a:xfrm>
        </p:spPr>
        <p:txBody>
          <a:bodyPr/>
          <a:lstStyle/>
          <a:p>
            <a:r>
              <a:rPr lang="en-US" altLang="zh-TW" dirty="0" smtClean="0"/>
              <a:t>Regular texture </a:t>
            </a:r>
            <a:r>
              <a:rPr lang="en-US" altLang="zh-TW" dirty="0" smtClean="0">
                <a:sym typeface="Wingdings" panose="05000000000000000000" pitchFamily="2" charset="2"/>
              </a:rPr>
              <a:t> function will have peaks and valleys</a:t>
            </a:r>
          </a:p>
          <a:p>
            <a:endParaRPr lang="en-US" altLang="zh-TW" sz="800" dirty="0" smtClean="0">
              <a:sym typeface="Wingdings" panose="05000000000000000000" pitchFamily="2" charset="2"/>
            </a:endParaRPr>
          </a:p>
          <a:p>
            <a:r>
              <a:rPr lang="en-US" altLang="zh-TW" dirty="0" smtClean="0">
                <a:sym typeface="Wingdings" panose="05000000000000000000" pitchFamily="2" charset="2"/>
              </a:rPr>
              <a:t>Random texture  only peak at [0,0]; breadth of peak gives the size of the texture</a:t>
            </a:r>
          </a:p>
          <a:p>
            <a:endParaRPr lang="en-US" altLang="zh-TW" sz="3200" dirty="0" smtClean="0">
              <a:sym typeface="Wingdings" panose="05000000000000000000" pitchFamily="2" charset="2"/>
            </a:endParaRPr>
          </a:p>
          <a:p>
            <a:r>
              <a:rPr lang="en-US" altLang="zh-TW" dirty="0" smtClean="0">
                <a:sym typeface="Wingdings" panose="05000000000000000000" pitchFamily="2" charset="2"/>
              </a:rPr>
              <a:t>Coarse texture  function drops off slowly</a:t>
            </a:r>
          </a:p>
          <a:p>
            <a:endParaRPr lang="en-US" altLang="zh-TW" sz="800" dirty="0" smtClean="0">
              <a:sym typeface="Wingdings" panose="05000000000000000000" pitchFamily="2" charset="2"/>
            </a:endParaRPr>
          </a:p>
          <a:p>
            <a:r>
              <a:rPr lang="en-US" altLang="zh-TW" dirty="0" smtClean="0">
                <a:sym typeface="Wingdings" panose="05000000000000000000" pitchFamily="2" charset="2"/>
              </a:rPr>
              <a:t>Fine texture  function drops off rapidly</a:t>
            </a:r>
          </a:p>
        </p:txBody>
      </p:sp>
    </p:spTree>
    <p:extLst>
      <p:ext uri="{BB962C8B-B14F-4D97-AF65-F5344CB8AC3E}">
        <p14:creationId xmlns:p14="http://schemas.microsoft.com/office/powerpoint/2010/main" val="3350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ac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 uiExpand="1" build="p"/>
      <p:bldP spid="2" grpId="1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Autocorrelation Function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2013421"/>
            <a:ext cx="7886700" cy="4454860"/>
          </a:xfrm>
        </p:spPr>
        <p:txBody>
          <a:bodyPr/>
          <a:lstStyle/>
          <a:p>
            <a:r>
              <a:rPr lang="en-US" altLang="zh-TW" dirty="0"/>
              <a:t>The gray level primitive in the autocorrelation model is the gray level</a:t>
            </a:r>
            <a:r>
              <a:rPr lang="en-US" altLang="zh-TW" dirty="0" smtClean="0"/>
              <a:t>.</a:t>
            </a:r>
          </a:p>
          <a:p>
            <a:endParaRPr lang="en-US" altLang="zh-TW" sz="800" dirty="0"/>
          </a:p>
          <a:p>
            <a:r>
              <a:rPr lang="en-US" altLang="zh-TW" dirty="0"/>
              <a:t>The spatial organization is characterized by the correlation coefficient that is a measure of the linear dependence one pixel has on another</a:t>
            </a:r>
            <a:r>
              <a:rPr lang="en-US" altLang="zh-TW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3" name="橢圓 212"/>
          <p:cNvSpPr/>
          <p:nvPr/>
        </p:nvSpPr>
        <p:spPr>
          <a:xfrm>
            <a:off x="1966436" y="259975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4" name="橢圓 213"/>
          <p:cNvSpPr/>
          <p:nvPr/>
        </p:nvSpPr>
        <p:spPr>
          <a:xfrm>
            <a:off x="2417137" y="259975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1917550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2248882" y="2485185"/>
            <a:ext cx="6532512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5" name="圓角矩形圖說文字 134"/>
          <p:cNvSpPr/>
          <p:nvPr/>
        </p:nvSpPr>
        <p:spPr>
          <a:xfrm>
            <a:off x="1586288" y="2029877"/>
            <a:ext cx="260745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Autocorrelation Function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6" name="圓角矩形圖說文字 135"/>
          <p:cNvSpPr/>
          <p:nvPr/>
        </p:nvSpPr>
        <p:spPr>
          <a:xfrm>
            <a:off x="2037598" y="2033707"/>
            <a:ext cx="2593635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Digital Transform Method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5" y="2849356"/>
            <a:ext cx="335810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06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 tmFilter="0,0; .5, 1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4775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4983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3" grpId="0" animBg="1"/>
      <p:bldP spid="213" grpId="1" animBg="1"/>
      <p:bldP spid="214" grpId="0" animBg="1"/>
      <p:bldP spid="214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35" grpId="0" animBg="1"/>
      <p:bldP spid="135" grpId="1" animBg="1"/>
      <p:bldP spid="135" grpId="2" animBg="1"/>
      <p:bldP spid="136" grpId="0" animBg="1"/>
      <p:bldP spid="136" grpId="1" animBg="1"/>
      <p:bldP spid="136" grpId="2" animBg="1"/>
      <p:bldP spid="1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/>
              <a:t>In the digital transform method of texture analysis, the digital image is typically divided into a set of non-overlapping small square </a:t>
            </a:r>
            <a:r>
              <a:rPr lang="en-US" altLang="zh-TW" sz="3200" dirty="0" smtClean="0"/>
              <a:t>sub-images</a:t>
            </a:r>
            <a:r>
              <a:rPr lang="en-US" altLang="zh-TW" sz="3200" dirty="0"/>
              <a:t>.</a:t>
            </a:r>
          </a:p>
          <a:p>
            <a:r>
              <a:rPr lang="en-US" altLang="zh-TW" sz="3200" dirty="0"/>
              <a:t>The vectors is re-expressed in a new coordinate system.</a:t>
            </a:r>
          </a:p>
          <a:p>
            <a:r>
              <a:rPr lang="en-US" altLang="zh-TW" sz="3200" dirty="0"/>
              <a:t>Fourier transform uses the complex sinusoid basic set, Hadamard</a:t>
            </a:r>
            <a:r>
              <a:rPr lang="en-US" altLang="zh-TW" sz="3200" dirty="0" smtClean="0"/>
              <a:t> transform </a:t>
            </a:r>
            <a:r>
              <a:rPr lang="en-US" altLang="zh-TW" sz="3200" dirty="0"/>
              <a:t>uses the Walsh function basic set, </a:t>
            </a:r>
            <a:r>
              <a:rPr lang="en-US" altLang="zh-TW" sz="3200" dirty="0" smtClean="0"/>
              <a:t>…..</a:t>
            </a:r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900" dirty="0" smtClean="0"/>
              <a:t>Digital Transform Methods and Texture</a:t>
            </a:r>
            <a:endParaRPr lang="zh-TW" altLang="en-US" sz="3900" dirty="0"/>
          </a:p>
        </p:txBody>
      </p:sp>
    </p:spTree>
    <p:extLst>
      <p:ext uri="{BB962C8B-B14F-4D97-AF65-F5344CB8AC3E}">
        <p14:creationId xmlns:p14="http://schemas.microsoft.com/office/powerpoint/2010/main" val="21469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2806302"/>
          </a:xfrm>
        </p:spPr>
        <p:txBody>
          <a:bodyPr numCol="1">
            <a:normAutofit/>
          </a:bodyPr>
          <a:lstStyle/>
          <a:p>
            <a:r>
              <a:rPr lang="en-US" altLang="zh-CN" sz="3200" dirty="0" smtClean="0"/>
              <a:t>Key points: </a:t>
            </a:r>
            <a:endParaRPr lang="en-US" altLang="zh-CN" sz="3200" dirty="0"/>
          </a:p>
          <a:p>
            <a:pPr lvl="1"/>
            <a:r>
              <a:rPr lang="en-US" altLang="zh-TW" sz="2800" dirty="0"/>
              <a:t>The basis vectors of the new coordinate system have an interpretation that relates to spatial frequency or sequence.</a:t>
            </a:r>
          </a:p>
          <a:p>
            <a:pPr lvl="1"/>
            <a:r>
              <a:rPr lang="en-US" altLang="zh-TW" sz="2800" dirty="0"/>
              <a:t>Since frequency is a close relative of texture, such transformations can be </a:t>
            </a:r>
            <a:r>
              <a:rPr lang="en-US" altLang="zh-TW" sz="2800" dirty="0" smtClean="0"/>
              <a:t>useful.</a:t>
            </a:r>
            <a:endParaRPr lang="en-US" altLang="zh-TW" sz="28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900" dirty="0" smtClean="0"/>
              <a:t>Digital Transform Methods and Texture</a:t>
            </a:r>
            <a:endParaRPr lang="zh-TW" altLang="en-US" sz="3900" dirty="0"/>
          </a:p>
        </p:txBody>
      </p:sp>
    </p:spTree>
    <p:extLst>
      <p:ext uri="{BB962C8B-B14F-4D97-AF65-F5344CB8AC3E}">
        <p14:creationId xmlns:p14="http://schemas.microsoft.com/office/powerpoint/2010/main" val="212126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900" dirty="0" smtClean="0"/>
              <a:t>Digital Transform Methods and Texture</a:t>
            </a:r>
            <a:endParaRPr lang="zh-TW" altLang="en-US" sz="39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536" t="3995" r="68088" b="51797"/>
          <a:stretch/>
        </p:blipFill>
        <p:spPr>
          <a:xfrm>
            <a:off x="5288018" y="1536815"/>
            <a:ext cx="1616149" cy="166462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34696" t="3995" r="35127" b="51974"/>
          <a:stretch/>
        </p:blipFill>
        <p:spPr>
          <a:xfrm>
            <a:off x="5298651" y="3318891"/>
            <a:ext cx="1605516" cy="165798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67404" t="3996" r="1702" b="52162"/>
          <a:stretch/>
        </p:blipFill>
        <p:spPr>
          <a:xfrm>
            <a:off x="5288018" y="5115349"/>
            <a:ext cx="1643743" cy="165084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1536" t="52599" r="68088" b="3953"/>
          <a:stretch/>
        </p:blipFill>
        <p:spPr>
          <a:xfrm>
            <a:off x="6957745" y="1565391"/>
            <a:ext cx="1616149" cy="163604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34696" t="52449" r="35127" b="3953"/>
          <a:stretch/>
        </p:blipFill>
        <p:spPr>
          <a:xfrm>
            <a:off x="6957745" y="3327057"/>
            <a:ext cx="1605516" cy="164165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67404" t="51979" r="1702" b="4194"/>
          <a:stretch/>
        </p:blipFill>
        <p:spPr>
          <a:xfrm>
            <a:off x="6957745" y="5104839"/>
            <a:ext cx="1643743" cy="165026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7" y="1536815"/>
            <a:ext cx="1663200" cy="1663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74" y="1536815"/>
            <a:ext cx="1663200" cy="16632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8" y="3319902"/>
            <a:ext cx="1663200" cy="16632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74" y="3319902"/>
            <a:ext cx="1663200" cy="16632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74" y="5102989"/>
            <a:ext cx="1663200" cy="16632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8" y="5102989"/>
            <a:ext cx="1663200" cy="16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900" dirty="0" smtClean="0"/>
              <a:t>Digital Transform Methods and Texture</a:t>
            </a:r>
            <a:endParaRPr lang="zh-TW" altLang="en-US" sz="3900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765818"/>
            <a:ext cx="7886700" cy="1725649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Concentrated power </a:t>
            </a:r>
            <a:r>
              <a:rPr lang="en-US" altLang="zh-TW" sz="3200" dirty="0" smtClean="0">
                <a:sym typeface="Wingdings" panose="05000000000000000000" pitchFamily="2" charset="2"/>
              </a:rPr>
              <a:t> Regularity</a:t>
            </a:r>
          </a:p>
          <a:p>
            <a:r>
              <a:rPr lang="en-US" altLang="zh-TW" sz="3200" dirty="0" smtClean="0">
                <a:sym typeface="Wingdings" panose="05000000000000000000" pitchFamily="2" charset="2"/>
              </a:rPr>
              <a:t>High frequency power  fine texture</a:t>
            </a:r>
          </a:p>
          <a:p>
            <a:r>
              <a:rPr lang="en-US" altLang="zh-TW" sz="3200" dirty="0" smtClean="0">
                <a:sym typeface="Wingdings" panose="05000000000000000000" pitchFamily="2" charset="2"/>
              </a:rPr>
              <a:t>Directionality  directional texture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052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/>
              <a:t>In general, features based on Fourier power spectra have been shown to perform more poorly than features based on second-order gray level co-occurrence statistics or those based on first-order statistics of spatial gray level differences.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900" dirty="0" smtClean="0"/>
              <a:t>Digital Transform Methods and Texture</a:t>
            </a:r>
            <a:endParaRPr lang="zh-TW" altLang="en-US" sz="3900" dirty="0"/>
          </a:p>
        </p:txBody>
      </p:sp>
    </p:spTree>
    <p:extLst>
      <p:ext uri="{BB962C8B-B14F-4D97-AF65-F5344CB8AC3E}">
        <p14:creationId xmlns:p14="http://schemas.microsoft.com/office/powerpoint/2010/main" val="270384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4" name="橢圓 213"/>
          <p:cNvSpPr/>
          <p:nvPr/>
        </p:nvSpPr>
        <p:spPr>
          <a:xfrm>
            <a:off x="2417137" y="259975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5" name="橢圓 214"/>
          <p:cNvSpPr/>
          <p:nvPr/>
        </p:nvSpPr>
        <p:spPr>
          <a:xfrm>
            <a:off x="2860414" y="2599757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2372165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2701364" y="2485185"/>
            <a:ext cx="6103677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6" name="圓角矩形圖說文字 135"/>
          <p:cNvSpPr/>
          <p:nvPr/>
        </p:nvSpPr>
        <p:spPr>
          <a:xfrm>
            <a:off x="2037598" y="2033707"/>
            <a:ext cx="2593635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Digital Transform Method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7" name="圓角矩形圖說文字 136"/>
          <p:cNvSpPr/>
          <p:nvPr/>
        </p:nvSpPr>
        <p:spPr>
          <a:xfrm>
            <a:off x="2628259" y="2035551"/>
            <a:ext cx="169157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Textural Energy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5" y="2849356"/>
            <a:ext cx="335810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12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4965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04878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4" grpId="0" animBg="1"/>
      <p:bldP spid="214" grpId="1" animBg="1"/>
      <p:bldP spid="215" grpId="0" animBg="1"/>
      <p:bldP spid="215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36" grpId="0" animBg="1"/>
      <p:bldP spid="136" grpId="1" animBg="1"/>
      <p:bldP spid="136" grpId="2" animBg="1"/>
      <p:bldP spid="137" grpId="0" animBg="1"/>
      <p:bldP spid="137" grpId="1" animBg="1"/>
      <p:bldP spid="137" grpId="2" animBg="1"/>
      <p:bldP spid="1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“Definition” of </a:t>
            </a:r>
            <a:r>
              <a:rPr lang="en-US" altLang="zh-TW" dirty="0"/>
              <a:t>T</a:t>
            </a:r>
            <a:r>
              <a:rPr lang="en-US" altLang="zh-TW" dirty="0" smtClean="0"/>
              <a:t>exture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27728"/>
            <a:ext cx="7886700" cy="2327712"/>
          </a:xfrm>
        </p:spPr>
        <p:txBody>
          <a:bodyPr>
            <a:noAutofit/>
          </a:bodyPr>
          <a:lstStyle/>
          <a:p>
            <a:r>
              <a:rPr lang="en-US" altLang="zh-TW" sz="3200" dirty="0" smtClean="0"/>
              <a:t>For humans, texture is the abstraction of certain statistical homogeneities from a portion of the visual field that contains a quantity of information grossly in excess of the observer’s perceptual capacity.</a:t>
            </a:r>
            <a:endParaRPr lang="zh-TW" altLang="en-US" sz="32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3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/>
              <a:t>The image is first convolved with a variety of </a:t>
            </a:r>
            <a:r>
              <a:rPr lang="en-US" altLang="zh-TW" sz="3200" dirty="0" smtClean="0"/>
              <a:t>kernels</a:t>
            </a:r>
          </a:p>
          <a:p>
            <a:endParaRPr lang="en-US" altLang="zh-TW" sz="800" dirty="0"/>
          </a:p>
          <a:p>
            <a:r>
              <a:rPr lang="en-US" altLang="zh-TW" sz="3200" dirty="0"/>
              <a:t>Then each convolved image is processed with a nonlinear operator to determine the total textural energy in each pixel’s neighborhood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Energy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01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/>
              <a:t>The textural energy approach is very much in the spirit of the transform approach</a:t>
            </a:r>
            <a:r>
              <a:rPr lang="en-US" altLang="zh-TW" sz="3200" dirty="0" smtClean="0"/>
              <a:t>.</a:t>
            </a:r>
          </a:p>
          <a:p>
            <a:endParaRPr lang="en-US" altLang="zh-TW" sz="800" dirty="0"/>
          </a:p>
          <a:p>
            <a:r>
              <a:rPr lang="en-US" altLang="zh-TW" sz="3200" dirty="0"/>
              <a:t>But it uses smaller windows or neighborhood supports.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Energy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054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Laws’ Technique (Laws, 1980)</a:t>
            </a:r>
          </a:p>
          <a:p>
            <a:pPr lvl="1"/>
            <a:r>
              <a:rPr lang="en-US" altLang="zh-TW" dirty="0" smtClean="0"/>
              <a:t>Filter the input image using texture filters.</a:t>
            </a:r>
          </a:p>
          <a:p>
            <a:pPr lvl="1"/>
            <a:r>
              <a:rPr lang="en-US" altLang="zh-TW" dirty="0" smtClean="0"/>
              <a:t>Compute texture energy by summing the absolute value of filtering results in local neighborhoods around each pixel.</a:t>
            </a:r>
          </a:p>
          <a:p>
            <a:pPr lvl="1"/>
            <a:r>
              <a:rPr lang="en-US" altLang="zh-TW" dirty="0" smtClean="0"/>
              <a:t>Combine feature to achieve rotational invariance.</a:t>
            </a:r>
            <a:endParaRPr lang="en-US" altLang="zh-TW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Energy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84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accel="100000" fill="hold" grpId="1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4485290"/>
            <a:ext cx="8058150" cy="2286000"/>
          </a:xfrm>
        </p:spPr>
        <p:txBody>
          <a:bodyPr numCol="1">
            <a:normAutofit/>
          </a:bodyPr>
          <a:lstStyle/>
          <a:p>
            <a:r>
              <a:rPr lang="en-US" altLang="zh-TW" sz="2600" dirty="0" smtClean="0"/>
              <a:t>L5 (Gaussian) gives a center-weighted local average</a:t>
            </a:r>
          </a:p>
          <a:p>
            <a:r>
              <a:rPr lang="en-US" altLang="zh-TW" sz="2600" dirty="0" smtClean="0"/>
              <a:t>E5 (Gradient) responds to row or col step edges</a:t>
            </a:r>
          </a:p>
          <a:p>
            <a:r>
              <a:rPr lang="en-US" altLang="zh-TW" sz="2600" dirty="0" smtClean="0"/>
              <a:t>S5 (</a:t>
            </a:r>
            <a:r>
              <a:rPr lang="en-US" altLang="zh-TW" sz="2600" dirty="0" err="1" smtClean="0"/>
              <a:t>LoG</a:t>
            </a:r>
            <a:r>
              <a:rPr lang="en-US" altLang="zh-TW" sz="2600" dirty="0" smtClean="0"/>
              <a:t>) detects spots</a:t>
            </a:r>
          </a:p>
          <a:p>
            <a:r>
              <a:rPr lang="en-US" altLang="zh-TW" sz="2600" dirty="0" smtClean="0"/>
              <a:t>R5 (Gabor) detects ripples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Energy</a:t>
            </a:r>
            <a:endParaRPr lang="zh-TW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720483"/>
              </p:ext>
            </p:extLst>
          </p:nvPr>
        </p:nvGraphicFramePr>
        <p:xfrm>
          <a:off x="1961821" y="2218631"/>
          <a:ext cx="5391806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1464"/>
                <a:gridCol w="1308969"/>
                <a:gridCol w="353137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L5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(Level)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= [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1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4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6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4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1   ]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E5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(Edge)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= [   -1   -2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0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2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1   ]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S5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(Spot)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= [   -1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0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2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0   -1   ]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R5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(Ripple)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= [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1   -4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6   -4   </a:t>
                      </a:r>
                      <a:r>
                        <a:rPr lang="en-US" altLang="zh-TW" sz="2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altLang="zh-TW" sz="2600" dirty="0" smtClean="0"/>
                        <a:t>1   ]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>
          <a:xfrm>
            <a:off x="4824248" y="1263542"/>
            <a:ext cx="2395326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Law’s texture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2061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ac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902693"/>
            <a:ext cx="8058150" cy="1612744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Creation of 2D Kernel</a:t>
            </a:r>
          </a:p>
          <a:p>
            <a:pPr lvl="1"/>
            <a:r>
              <a:rPr lang="en-US" altLang="zh-TW" dirty="0" smtClean="0"/>
              <a:t>1D kernels are “multiplied” to construct 2D kernels:</a:t>
            </a:r>
          </a:p>
          <a:p>
            <a:pPr marL="914400" lvl="2" indent="0">
              <a:buNone/>
            </a:pPr>
            <a:r>
              <a:rPr lang="en-US" altLang="zh-TW" sz="1800" dirty="0" smtClean="0"/>
              <a:t>kernel E5L5 is the “product” of E5 and L5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Energy</a:t>
            </a:r>
            <a:endParaRPr lang="zh-TW" altLang="en-US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824248" y="1263542"/>
            <a:ext cx="2395326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Law’s texture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892223" y="3882436"/>
                <a:ext cx="5531001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−6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223" y="3882436"/>
                <a:ext cx="5531001" cy="12738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964413" y="551301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E5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311950" y="551301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L5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707562" y="551301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E5L5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708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4" grpId="0"/>
      <p:bldP spid="4" grpId="1"/>
      <p:bldP spid="5" grpId="0"/>
      <p:bldP spid="5" grpId="1"/>
      <p:bldP spid="11" grpId="0"/>
      <p:bldP spid="11" grpId="1"/>
      <p:bldP spid="12" grpId="0"/>
      <p:bldP spid="12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938411"/>
            <a:ext cx="8058150" cy="1963183"/>
          </a:xfrm>
        </p:spPr>
        <p:txBody>
          <a:bodyPr numCol="1">
            <a:noAutofit/>
          </a:bodyPr>
          <a:lstStyle/>
          <a:p>
            <a:r>
              <a:rPr lang="en-US" altLang="zh-TW" sz="2600" dirty="0" smtClean="0"/>
              <a:t>Filter the neighborhood with 16 5x5 kernels</a:t>
            </a:r>
          </a:p>
          <a:p>
            <a:r>
              <a:rPr lang="en-US" altLang="zh-TW" sz="2600" dirty="0" smtClean="0"/>
              <a:t>Compute energy at each pixel by summing absolute value of filter output across neighborhood around pixel</a:t>
            </a:r>
          </a:p>
          <a:p>
            <a:r>
              <a:rPr lang="en-US" altLang="zh-TW" sz="2600" dirty="0" smtClean="0"/>
              <a:t>Define 9 features: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Energy</a:t>
            </a:r>
            <a:endParaRPr lang="zh-TW" altLang="en-US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824248" y="1263542"/>
            <a:ext cx="2395326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Law’s texture</a:t>
            </a:r>
            <a:endParaRPr lang="zh-TW" altLang="en-US" sz="3200" dirty="0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436716" y="3901594"/>
            <a:ext cx="1972661" cy="252838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600" dirty="0" smtClean="0"/>
              <a:t>L5E5 / E5L5</a:t>
            </a:r>
          </a:p>
          <a:p>
            <a:pPr marL="0" indent="0">
              <a:buNone/>
            </a:pPr>
            <a:r>
              <a:rPr lang="en-US" altLang="zh-TW" sz="2600" dirty="0" smtClean="0"/>
              <a:t>L5R5 / R5L5</a:t>
            </a:r>
          </a:p>
          <a:p>
            <a:pPr marL="0" indent="0">
              <a:buNone/>
            </a:pPr>
            <a:r>
              <a:rPr lang="en-US" altLang="zh-TW" sz="2600" dirty="0" smtClean="0"/>
              <a:t>E5S5 / S5E5</a:t>
            </a:r>
          </a:p>
          <a:p>
            <a:pPr marL="0" indent="0">
              <a:buNone/>
            </a:pPr>
            <a:r>
              <a:rPr lang="en-US" altLang="zh-TW" sz="2600" dirty="0" smtClean="0"/>
              <a:t>S5S5</a:t>
            </a:r>
          </a:p>
          <a:p>
            <a:pPr marL="0" indent="0">
              <a:buNone/>
            </a:pPr>
            <a:r>
              <a:rPr lang="en-US" altLang="zh-TW" sz="2600" dirty="0" smtClean="0"/>
              <a:t>R5R5</a:t>
            </a: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5035580" y="3901594"/>
            <a:ext cx="1972661" cy="252838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600" dirty="0" smtClean="0"/>
              <a:t>L5S5 / S5L5</a:t>
            </a:r>
          </a:p>
          <a:p>
            <a:pPr marL="0" indent="0">
              <a:buNone/>
            </a:pPr>
            <a:r>
              <a:rPr lang="en-US" altLang="zh-TW" sz="2600" dirty="0" smtClean="0"/>
              <a:t>E5E5</a:t>
            </a:r>
          </a:p>
          <a:p>
            <a:pPr marL="0" indent="0">
              <a:buNone/>
            </a:pPr>
            <a:r>
              <a:rPr lang="en-US" altLang="zh-TW" sz="2600" dirty="0" smtClean="0"/>
              <a:t>E5R5 / R5E5</a:t>
            </a:r>
          </a:p>
          <a:p>
            <a:pPr marL="0" indent="0">
              <a:buNone/>
            </a:pPr>
            <a:r>
              <a:rPr lang="en-US" altLang="zh-TW" sz="2600" dirty="0" smtClean="0"/>
              <a:t>S5R5 / R5S5</a:t>
            </a:r>
          </a:p>
        </p:txBody>
      </p:sp>
    </p:spTree>
    <p:extLst>
      <p:ext uri="{BB962C8B-B14F-4D97-AF65-F5344CB8AC3E}">
        <p14:creationId xmlns:p14="http://schemas.microsoft.com/office/powerpoint/2010/main" val="77628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accel="100000" fill="hold" grpId="1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ac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ac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ac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ac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ac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8" ac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8" ac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8" ac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8" accel="10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3" grpId="0" uiExpand="1" build="p"/>
      <p:bldP spid="13" grpId="1" uiExpand="1" build="p"/>
      <p:bldP spid="14" grpId="0" uiExpand="1" build="p"/>
      <p:bldP spid="14" grpId="1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Energy</a:t>
            </a:r>
            <a:endParaRPr lang="zh-TW" altLang="en-US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824248" y="1263542"/>
            <a:ext cx="2395326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Law’s texture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3" y="1987509"/>
            <a:ext cx="1624800" cy="1625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861" y="2063709"/>
            <a:ext cx="1777125" cy="1473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634" y="1987509"/>
            <a:ext cx="1635910" cy="1627200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180765"/>
              </p:ext>
            </p:extLst>
          </p:nvPr>
        </p:nvGraphicFramePr>
        <p:xfrm>
          <a:off x="755528" y="3909929"/>
          <a:ext cx="780439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6602"/>
                <a:gridCol w="735310"/>
                <a:gridCol w="735310"/>
                <a:gridCol w="735310"/>
                <a:gridCol w="735310"/>
                <a:gridCol w="735310"/>
                <a:gridCol w="735310"/>
                <a:gridCol w="735310"/>
                <a:gridCol w="735310"/>
                <a:gridCol w="735310"/>
              </a:tblGrid>
              <a:tr h="27206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Region</a:t>
                      </a:r>
                      <a:endParaRPr lang="zh-TW" altLang="en-US" sz="1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E5E5</a:t>
                      </a:r>
                      <a:endParaRPr lang="zh-TW" alt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S5S5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R5R5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R5L5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S5L5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R5L5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S5E5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R5E5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R5S5</a:t>
                      </a:r>
                      <a:endParaRPr lang="zh-TW" altLang="en-US" sz="1400" b="1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Tiger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168.1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84.0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807.7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553.7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354.4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910.6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116.3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339.2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257.4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Water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68.5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36.9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366.8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218.7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149.3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459.4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49.6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159.1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117.3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Flag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258.1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113.0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787.7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1057.6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702.2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2056.3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192.4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611.5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350.8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Fence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189.5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80.7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624.3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701.7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377.5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803.1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120.6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297.5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215.0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Grass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206.5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103.6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1031.7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625.2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428.3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1153.6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146.0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427.5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323.6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Small flower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114.9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48.6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289.1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402.6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241.3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484.3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73.6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158.2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109.3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Big flower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75.7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28.8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177.1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301.5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158.4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270.0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45.6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89.7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62.9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Borders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15.3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6.4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64.4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92.3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36.3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74.5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9.3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26.1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19.5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直線圖說文字 2 (無框線) 16"/>
          <p:cNvSpPr/>
          <p:nvPr/>
        </p:nvSpPr>
        <p:spPr>
          <a:xfrm flipH="1">
            <a:off x="52271" y="2033285"/>
            <a:ext cx="862546" cy="244366"/>
          </a:xfrm>
          <a:prstGeom prst="callout2">
            <a:avLst>
              <a:gd name="adj1" fmla="val 57460"/>
              <a:gd name="adj2" fmla="val 12687"/>
              <a:gd name="adj3" fmla="val 57460"/>
              <a:gd name="adj4" fmla="val -16667"/>
              <a:gd name="adj5" fmla="val 238307"/>
              <a:gd name="adj6" fmla="val -375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Water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8" name="直線圖說文字 2 (無框線) 17"/>
          <p:cNvSpPr/>
          <p:nvPr/>
        </p:nvSpPr>
        <p:spPr>
          <a:xfrm flipH="1">
            <a:off x="90221" y="3292543"/>
            <a:ext cx="862546" cy="244366"/>
          </a:xfrm>
          <a:prstGeom prst="callout2">
            <a:avLst>
              <a:gd name="adj1" fmla="val 60686"/>
              <a:gd name="adj2" fmla="val 18170"/>
              <a:gd name="adj3" fmla="val 60686"/>
              <a:gd name="adj4" fmla="val -2959"/>
              <a:gd name="adj5" fmla="val -122983"/>
              <a:gd name="adj6" fmla="val -6037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Tiger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直線圖說文字 2 (無框線) 18"/>
          <p:cNvSpPr/>
          <p:nvPr/>
        </p:nvSpPr>
        <p:spPr>
          <a:xfrm>
            <a:off x="5545937" y="2122833"/>
            <a:ext cx="862546" cy="244366"/>
          </a:xfrm>
          <a:prstGeom prst="callout2">
            <a:avLst>
              <a:gd name="adj1" fmla="val 51008"/>
              <a:gd name="adj2" fmla="val 11773"/>
              <a:gd name="adj3" fmla="val 51008"/>
              <a:gd name="adj4" fmla="val -20323"/>
              <a:gd name="adj5" fmla="val 86694"/>
              <a:gd name="adj6" fmla="val -375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Fence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0" name="直線圖說文字 2 (無框線) 19"/>
          <p:cNvSpPr/>
          <p:nvPr/>
        </p:nvSpPr>
        <p:spPr>
          <a:xfrm flipH="1">
            <a:off x="2602067" y="2519523"/>
            <a:ext cx="862546" cy="244366"/>
          </a:xfrm>
          <a:prstGeom prst="callout2">
            <a:avLst>
              <a:gd name="adj1" fmla="val 57460"/>
              <a:gd name="adj2" fmla="val 19998"/>
              <a:gd name="adj3" fmla="val 57460"/>
              <a:gd name="adj4" fmla="val -4787"/>
              <a:gd name="adj5" fmla="val 112500"/>
              <a:gd name="adj6" fmla="val -5306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Flag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1" name="直線圖說文字 2 (無框線) 20"/>
          <p:cNvSpPr/>
          <p:nvPr/>
        </p:nvSpPr>
        <p:spPr>
          <a:xfrm flipH="1">
            <a:off x="2845519" y="3487927"/>
            <a:ext cx="862546" cy="244366"/>
          </a:xfrm>
          <a:prstGeom prst="callout2">
            <a:avLst>
              <a:gd name="adj1" fmla="val 57460"/>
              <a:gd name="adj2" fmla="val 10859"/>
              <a:gd name="adj3" fmla="val 57460"/>
              <a:gd name="adj4" fmla="val -13925"/>
              <a:gd name="adj5" fmla="val -90725"/>
              <a:gd name="adj6" fmla="val -5854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Grass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2" name="直線圖說文字 2 (無框線) 21"/>
          <p:cNvSpPr/>
          <p:nvPr/>
        </p:nvSpPr>
        <p:spPr>
          <a:xfrm>
            <a:off x="8221544" y="2063709"/>
            <a:ext cx="862546" cy="515247"/>
          </a:xfrm>
          <a:prstGeom prst="callout2">
            <a:avLst>
              <a:gd name="adj1" fmla="val 37109"/>
              <a:gd name="adj2" fmla="val 11773"/>
              <a:gd name="adj3" fmla="val 37109"/>
              <a:gd name="adj4" fmla="val -9355"/>
              <a:gd name="adj5" fmla="val 66603"/>
              <a:gd name="adj6" fmla="val -5489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Small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Flower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3" name="直線圖說文字 2 (無框線) 22"/>
          <p:cNvSpPr/>
          <p:nvPr/>
        </p:nvSpPr>
        <p:spPr>
          <a:xfrm flipH="1">
            <a:off x="5771463" y="3077019"/>
            <a:ext cx="862546" cy="515247"/>
          </a:xfrm>
          <a:prstGeom prst="callout2">
            <a:avLst>
              <a:gd name="adj1" fmla="val 49348"/>
              <a:gd name="adj2" fmla="val 21826"/>
              <a:gd name="adj3" fmla="val 47818"/>
              <a:gd name="adj4" fmla="val -9356"/>
              <a:gd name="adj5" fmla="val -14481"/>
              <a:gd name="adj6" fmla="val -4940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Big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Flower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4" name="直線圖說文字 2 (無框線) 23"/>
          <p:cNvSpPr/>
          <p:nvPr/>
        </p:nvSpPr>
        <p:spPr>
          <a:xfrm>
            <a:off x="8221544" y="3116820"/>
            <a:ext cx="862546" cy="244366"/>
          </a:xfrm>
          <a:prstGeom prst="callout2">
            <a:avLst>
              <a:gd name="adj1" fmla="val 51008"/>
              <a:gd name="adj2" fmla="val 11773"/>
              <a:gd name="adj3" fmla="val 51007"/>
              <a:gd name="adj4" fmla="val -9356"/>
              <a:gd name="adj5" fmla="val 167339"/>
              <a:gd name="adj6" fmla="val -3844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Border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Energy</a:t>
            </a:r>
            <a:endParaRPr lang="zh-TW" altLang="en-US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230820" y="1263542"/>
            <a:ext cx="4988753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dirty="0" smtClean="0"/>
              <a:t>Using Texture Energy for Segmentation</a:t>
            </a:r>
            <a:endParaRPr lang="zh-TW" altLang="en-US" sz="2400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3" y="1987509"/>
            <a:ext cx="1624800" cy="16256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861" y="2063709"/>
            <a:ext cx="1777125" cy="14732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634" y="1987509"/>
            <a:ext cx="1635910" cy="1627200"/>
          </a:xfrm>
          <a:prstGeom prst="rect">
            <a:avLst/>
          </a:prstGeom>
        </p:spPr>
      </p:pic>
      <p:sp>
        <p:nvSpPr>
          <p:cNvPr id="13" name="直線圖說文字 2 (無框線) 12"/>
          <p:cNvSpPr/>
          <p:nvPr/>
        </p:nvSpPr>
        <p:spPr>
          <a:xfrm flipH="1">
            <a:off x="52271" y="2033285"/>
            <a:ext cx="862546" cy="244366"/>
          </a:xfrm>
          <a:prstGeom prst="callout2">
            <a:avLst>
              <a:gd name="adj1" fmla="val 57460"/>
              <a:gd name="adj2" fmla="val 12687"/>
              <a:gd name="adj3" fmla="val 57460"/>
              <a:gd name="adj4" fmla="val -16667"/>
              <a:gd name="adj5" fmla="val 238307"/>
              <a:gd name="adj6" fmla="val -375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Water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1" name="直線圖說文字 2 (無框線) 20"/>
          <p:cNvSpPr/>
          <p:nvPr/>
        </p:nvSpPr>
        <p:spPr>
          <a:xfrm flipH="1">
            <a:off x="90221" y="3292543"/>
            <a:ext cx="862546" cy="244366"/>
          </a:xfrm>
          <a:prstGeom prst="callout2">
            <a:avLst>
              <a:gd name="adj1" fmla="val 60686"/>
              <a:gd name="adj2" fmla="val 18170"/>
              <a:gd name="adj3" fmla="val 60686"/>
              <a:gd name="adj4" fmla="val -2959"/>
              <a:gd name="adj5" fmla="val -122983"/>
              <a:gd name="adj6" fmla="val -6037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Tiger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2" name="直線圖說文字 2 (無框線) 21"/>
          <p:cNvSpPr/>
          <p:nvPr/>
        </p:nvSpPr>
        <p:spPr>
          <a:xfrm>
            <a:off x="5545937" y="2122833"/>
            <a:ext cx="862546" cy="244366"/>
          </a:xfrm>
          <a:prstGeom prst="callout2">
            <a:avLst>
              <a:gd name="adj1" fmla="val 51008"/>
              <a:gd name="adj2" fmla="val 11773"/>
              <a:gd name="adj3" fmla="val 51008"/>
              <a:gd name="adj4" fmla="val -20323"/>
              <a:gd name="adj5" fmla="val 86694"/>
              <a:gd name="adj6" fmla="val -375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Fence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3" name="直線圖說文字 2 (無框線) 22"/>
          <p:cNvSpPr/>
          <p:nvPr/>
        </p:nvSpPr>
        <p:spPr>
          <a:xfrm flipH="1">
            <a:off x="2602067" y="2519523"/>
            <a:ext cx="862546" cy="244366"/>
          </a:xfrm>
          <a:prstGeom prst="callout2">
            <a:avLst>
              <a:gd name="adj1" fmla="val 57460"/>
              <a:gd name="adj2" fmla="val 19998"/>
              <a:gd name="adj3" fmla="val 57460"/>
              <a:gd name="adj4" fmla="val -4787"/>
              <a:gd name="adj5" fmla="val 112500"/>
              <a:gd name="adj6" fmla="val -5306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Flag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4" name="直線圖說文字 2 (無框線) 23"/>
          <p:cNvSpPr/>
          <p:nvPr/>
        </p:nvSpPr>
        <p:spPr>
          <a:xfrm flipH="1">
            <a:off x="2845519" y="3487927"/>
            <a:ext cx="862546" cy="244366"/>
          </a:xfrm>
          <a:prstGeom prst="callout2">
            <a:avLst>
              <a:gd name="adj1" fmla="val 57460"/>
              <a:gd name="adj2" fmla="val 10859"/>
              <a:gd name="adj3" fmla="val 57460"/>
              <a:gd name="adj4" fmla="val -13925"/>
              <a:gd name="adj5" fmla="val -90725"/>
              <a:gd name="adj6" fmla="val -5854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Grass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5" name="直線圖說文字 2 (無框線) 24"/>
          <p:cNvSpPr/>
          <p:nvPr/>
        </p:nvSpPr>
        <p:spPr>
          <a:xfrm>
            <a:off x="8221544" y="2063709"/>
            <a:ext cx="862546" cy="515247"/>
          </a:xfrm>
          <a:prstGeom prst="callout2">
            <a:avLst>
              <a:gd name="adj1" fmla="val 37109"/>
              <a:gd name="adj2" fmla="val 11773"/>
              <a:gd name="adj3" fmla="val 37109"/>
              <a:gd name="adj4" fmla="val -9355"/>
              <a:gd name="adj5" fmla="val 66603"/>
              <a:gd name="adj6" fmla="val -5489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Small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Flower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6" name="直線圖說文字 2 (無框線) 25"/>
          <p:cNvSpPr/>
          <p:nvPr/>
        </p:nvSpPr>
        <p:spPr>
          <a:xfrm flipH="1">
            <a:off x="5771463" y="3077019"/>
            <a:ext cx="862546" cy="515247"/>
          </a:xfrm>
          <a:prstGeom prst="callout2">
            <a:avLst>
              <a:gd name="adj1" fmla="val 49348"/>
              <a:gd name="adj2" fmla="val 21826"/>
              <a:gd name="adj3" fmla="val 47818"/>
              <a:gd name="adj4" fmla="val -9356"/>
              <a:gd name="adj5" fmla="val -14481"/>
              <a:gd name="adj6" fmla="val -4940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Big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Flower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598198" y="4469316"/>
            <a:ext cx="2193229" cy="2002778"/>
            <a:chOff x="598198" y="4469316"/>
            <a:chExt cx="2193229" cy="200277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413" y="4469316"/>
              <a:ext cx="1624800" cy="1625600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598198" y="6164317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Segmentation into 4 cluster</a:t>
              </a:r>
              <a:endParaRPr lang="zh-TW" altLang="en-US" sz="1400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3449808" y="4544716"/>
            <a:ext cx="2193229" cy="1927378"/>
            <a:chOff x="3449808" y="4544716"/>
            <a:chExt cx="2193229" cy="1927378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7861" y="4544716"/>
              <a:ext cx="1777125" cy="1473200"/>
            </a:xfrm>
            <a:prstGeom prst="rect">
              <a:avLst/>
            </a:prstGeom>
          </p:spPr>
        </p:pic>
        <p:sp>
          <p:nvSpPr>
            <p:cNvPr id="28" name="文字方塊 27"/>
            <p:cNvSpPr txBox="1"/>
            <p:nvPr/>
          </p:nvSpPr>
          <p:spPr>
            <a:xfrm>
              <a:off x="3449808" y="6164317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Segmentation into 4 cluster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301418" y="4467716"/>
            <a:ext cx="2193229" cy="2004378"/>
            <a:chOff x="6301418" y="4467716"/>
            <a:chExt cx="2193229" cy="200437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5634" y="4467716"/>
              <a:ext cx="1635910" cy="1627200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6301418" y="6164317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Segmentation into 3 cluster</a:t>
              </a:r>
              <a:endParaRPr lang="zh-TW" altLang="en-US" sz="1400" dirty="0"/>
            </a:p>
          </p:txBody>
        </p:sp>
      </p:grpSp>
      <p:sp>
        <p:nvSpPr>
          <p:cNvPr id="34" name="直線圖說文字 2 (無框線) 33"/>
          <p:cNvSpPr/>
          <p:nvPr/>
        </p:nvSpPr>
        <p:spPr>
          <a:xfrm>
            <a:off x="8221544" y="3116820"/>
            <a:ext cx="862546" cy="244366"/>
          </a:xfrm>
          <a:prstGeom prst="callout2">
            <a:avLst>
              <a:gd name="adj1" fmla="val 51008"/>
              <a:gd name="adj2" fmla="val 11773"/>
              <a:gd name="adj3" fmla="val 51007"/>
              <a:gd name="adj4" fmla="val -9356"/>
              <a:gd name="adj5" fmla="val 167339"/>
              <a:gd name="adj6" fmla="val -3844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Border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5" name="橢圓 214"/>
          <p:cNvSpPr/>
          <p:nvPr/>
        </p:nvSpPr>
        <p:spPr>
          <a:xfrm>
            <a:off x="2860414" y="2599757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6" name="橢圓 215"/>
          <p:cNvSpPr/>
          <p:nvPr/>
        </p:nvSpPr>
        <p:spPr>
          <a:xfrm>
            <a:off x="3320739" y="260102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2816343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3121311" y="2485185"/>
            <a:ext cx="5904447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7" name="圓角矩形圖說文字 136"/>
          <p:cNvSpPr/>
          <p:nvPr/>
        </p:nvSpPr>
        <p:spPr>
          <a:xfrm>
            <a:off x="2628259" y="2035551"/>
            <a:ext cx="169157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Textural Energy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8" name="圓角矩形圖說文字 137"/>
          <p:cNvSpPr/>
          <p:nvPr/>
        </p:nvSpPr>
        <p:spPr>
          <a:xfrm>
            <a:off x="3042962" y="2037395"/>
            <a:ext cx="191482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Textural Edgeness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5" y="2849356"/>
            <a:ext cx="335810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25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0.05243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05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5" grpId="0" animBg="1"/>
      <p:bldP spid="215" grpId="1" animBg="1"/>
      <p:bldP spid="216" grpId="0" animBg="1"/>
      <p:bldP spid="216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37" grpId="0" animBg="1"/>
      <p:bldP spid="137" grpId="1" animBg="1"/>
      <p:bldP spid="137" grpId="2" animBg="1"/>
      <p:bldP spid="138" grpId="0" animBg="1"/>
      <p:bldP spid="138" grpId="1" animBg="1"/>
      <p:bldP spid="138" grpId="2" animBg="1"/>
      <p:bldP spid="1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3365978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Some researchers conceive of texture not in terms of spatial frequency but in </a:t>
            </a:r>
            <a:r>
              <a:rPr lang="en-US" altLang="zh-TW" sz="3200" dirty="0"/>
              <a:t>terms of edgeness per unit </a:t>
            </a:r>
            <a:r>
              <a:rPr lang="en-US" altLang="zh-TW" sz="3200" dirty="0" smtClean="0"/>
              <a:t>area.</a:t>
            </a:r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Edgeness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7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accel="100000" fill="hold" grpId="1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Examples of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1136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8" name="Picture 4" descr="D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/>
          <a:stretch/>
        </p:blipFill>
        <p:spPr bwMode="auto">
          <a:xfrm>
            <a:off x="425938" y="1555262"/>
            <a:ext cx="8292123" cy="50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61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1196044"/>
          </a:xfrm>
        </p:spPr>
        <p:txBody>
          <a:bodyPr numCol="1">
            <a:normAutofit/>
          </a:bodyPr>
          <a:lstStyle/>
          <a:p>
            <a:r>
              <a:rPr lang="en-US" altLang="zh-TW" sz="3200" dirty="0"/>
              <a:t>Use small neighborhood to detect </a:t>
            </a:r>
            <a:r>
              <a:rPr lang="en-US" altLang="zh-TW" sz="3200" dirty="0" err="1"/>
              <a:t>microedge</a:t>
            </a:r>
            <a:endParaRPr lang="en-US" altLang="zh-TW" sz="3200" dirty="0"/>
          </a:p>
          <a:p>
            <a:r>
              <a:rPr lang="en-US" altLang="zh-TW" sz="3200" dirty="0"/>
              <a:t>Use large neighborhood to detect </a:t>
            </a:r>
            <a:r>
              <a:rPr lang="en-US" altLang="zh-TW" sz="3200" dirty="0" err="1"/>
              <a:t>macroedge</a:t>
            </a:r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Edgeness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2147153" y="4081099"/>
            <a:ext cx="723839" cy="472965"/>
            <a:chOff x="1970690" y="3760076"/>
            <a:chExt cx="723839" cy="472965"/>
          </a:xfrm>
        </p:grpSpPr>
        <p:sp>
          <p:nvSpPr>
            <p:cNvPr id="2" name="矩形 1"/>
            <p:cNvSpPr/>
            <p:nvPr/>
          </p:nvSpPr>
          <p:spPr>
            <a:xfrm>
              <a:off x="1970690" y="3760076"/>
              <a:ext cx="212834" cy="472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481695" y="3760076"/>
              <a:ext cx="212834" cy="472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字方塊 3"/>
                <p:cNvSpPr txBox="1"/>
                <p:nvPr/>
              </p:nvSpPr>
              <p:spPr>
                <a:xfrm>
                  <a:off x="2183524" y="3811892"/>
                  <a:ext cx="298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4" name="文字方塊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3524" y="3811892"/>
                  <a:ext cx="298171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群組 4"/>
          <p:cNvGrpSpPr/>
          <p:nvPr/>
        </p:nvGrpSpPr>
        <p:grpSpPr>
          <a:xfrm>
            <a:off x="5351108" y="3141005"/>
            <a:ext cx="1948802" cy="2353152"/>
            <a:chOff x="5103475" y="4181224"/>
            <a:chExt cx="1948802" cy="2353152"/>
          </a:xfrm>
        </p:grpSpPr>
        <p:sp>
          <p:nvSpPr>
            <p:cNvPr id="9" name="矩形 8"/>
            <p:cNvSpPr/>
            <p:nvPr/>
          </p:nvSpPr>
          <p:spPr>
            <a:xfrm>
              <a:off x="5103475" y="4181224"/>
              <a:ext cx="824406" cy="2353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227871" y="4181224"/>
              <a:ext cx="824406" cy="2353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/>
                <p:cNvSpPr txBox="1"/>
                <p:nvPr/>
              </p:nvSpPr>
              <p:spPr>
                <a:xfrm>
                  <a:off x="5927881" y="5173134"/>
                  <a:ext cx="298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12" name="文字方塊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7881" y="5173134"/>
                  <a:ext cx="298171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28650" y="5673420"/>
                <a:ext cx="80581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Using different-sized neighborhood to determine micro- and </a:t>
                </a:r>
                <a:r>
                  <a:rPr lang="en-US" altLang="zh-TW" dirty="0" err="1" smtClean="0"/>
                  <a:t>macroedges</a:t>
                </a:r>
                <a:r>
                  <a:rPr lang="en-US" altLang="zh-TW" dirty="0" smtClean="0"/>
                  <a:t>. The difference between two average values in the left and right bordering neighborhoods to pixel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TW" dirty="0" smtClean="0"/>
                  <a:t> can be used to determine the vertical edge contrast.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673420"/>
                <a:ext cx="8058150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605" t="-3974" b="-99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1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7" grpId="0"/>
      <p:bldP spid="7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3072906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Edge Density and Direction</a:t>
            </a:r>
          </a:p>
          <a:p>
            <a:pPr lvl="1"/>
            <a:r>
              <a:rPr lang="en-US" altLang="zh-TW" dirty="0" smtClean="0"/>
              <a:t>Use an edge detector as the first step in texture analysis.</a:t>
            </a:r>
          </a:p>
          <a:p>
            <a:pPr lvl="1"/>
            <a:r>
              <a:rPr lang="en-US" altLang="zh-TW" dirty="0" smtClean="0"/>
              <a:t>The number of edge pixels in a fixed-size region tells us how busy that region is</a:t>
            </a:r>
          </a:p>
          <a:p>
            <a:pPr lvl="1"/>
            <a:r>
              <a:rPr lang="en-US" altLang="zh-TW" dirty="0" smtClean="0"/>
              <a:t>The direction of the edges also help characterize the texture</a:t>
            </a:r>
            <a:endParaRPr lang="en-US" altLang="zh-TW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Edgeness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346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8"/>
                <a:ext cx="8058150" cy="4709912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Edge per unit area: Give pixels </a:t>
                </a:r>
                <a14:m>
                  <m:oMath xmlns:m="http://schemas.openxmlformats.org/officeDocument/2006/math">
                    <m:r>
                      <a:rPr lang="en-US" altLang="zh-TW" sz="3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TW" sz="3200" dirty="0" smtClean="0"/>
                  <a:t> in a region:</a:t>
                </a:r>
              </a:p>
              <a:p>
                <a:endParaRPr lang="en-US" altLang="zh-TW" sz="8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𝑒𝑑𝑔𝑒𝑛𝑒𝑠𝑠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𝑔𝑟𝑎𝑑𝑖𝑒𝑛𝑡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𝑚𝑎𝑔𝑛𝑖𝑡𝑢𝑑𝑒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𝑡h𝑟𝑒𝑠h𝑜𝑙𝑑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dirty="0" smtClean="0"/>
              </a:p>
              <a:p>
                <a:pPr marL="457200" lvl="1" indent="0">
                  <a:buNone/>
                </a:pPr>
                <a:r>
                  <a:rPr lang="en-US" altLang="zh-TW" dirty="0" smtClean="0"/>
                  <a:t>Where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dirty="0" smtClean="0"/>
                  <a:t> is the size of the image region being analyzed</a:t>
                </a:r>
              </a:p>
              <a:p>
                <a:pPr marL="457200" lvl="1" indent="0">
                  <a:buNone/>
                </a:pPr>
                <a:endParaRPr lang="en-US" altLang="zh-TW" sz="800" dirty="0" smtClean="0"/>
              </a:p>
              <a:p>
                <a:r>
                  <a:rPr lang="en-US" altLang="zh-TW" sz="3200" dirty="0" smtClean="0"/>
                  <a:t>Histogram of edge magnitude and direction for a region </a:t>
                </a:r>
                <a:r>
                  <a:rPr lang="en-US" altLang="zh-TW" sz="3200" i="1" dirty="0" smtClean="0"/>
                  <a:t>R</a:t>
                </a:r>
                <a:r>
                  <a:rPr lang="en-US" altLang="zh-TW" sz="3200" dirty="0" smtClean="0"/>
                  <a:t>:</a:t>
                </a:r>
              </a:p>
              <a:p>
                <a:pPr marL="0" indent="0">
                  <a:buNone/>
                </a:pPr>
                <a:endParaRPr lang="en-US" altLang="zh-TW" sz="800" dirty="0" smtClean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𝑚𝑎𝑔𝑑𝑖𝑟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𝑚𝑎𝑔𝑛𝑖𝑡𝑢𝑑𝑒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𝑑𝑖𝑟𝑒𝑐𝑡𝑖𝑜𝑛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dirty="0" smtClean="0"/>
              </a:p>
              <a:p>
                <a:pPr marL="457200" lvl="1" indent="0">
                  <a:buNone/>
                </a:pPr>
                <a:r>
                  <a:rPr lang="en-US" altLang="zh-TW" dirty="0" smtClean="0"/>
                  <a:t>Where these are the normalized histograms of gradient magnitudes and gradient directions, respectively.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8"/>
                <a:ext cx="8058150" cy="4709912"/>
              </a:xfrm>
              <a:blipFill rotWithShape="0">
                <a:blip r:embed="rId3"/>
                <a:stretch>
                  <a:fillRect l="-1740" t="-25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Edgeness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95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xit" presetSubtype="8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Texture Edgeness</a:t>
            </a:r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1753301" y="2061713"/>
            <a:ext cx="2259105" cy="2909030"/>
            <a:chOff x="678657" y="2061713"/>
            <a:chExt cx="2259105" cy="2909030"/>
          </a:xfrm>
        </p:grpSpPr>
        <p:pic>
          <p:nvPicPr>
            <p:cNvPr id="10" name="內容版面配置區 7"/>
            <p:cNvPicPr>
              <a:picLocks noChangeAspect="1"/>
            </p:cNvPicPr>
            <p:nvPr/>
          </p:nvPicPr>
          <p:blipFill rotWithShape="1">
            <a:blip r:embed="rId3"/>
            <a:srcRect l="1293" t="21975" r="70063" b="18872"/>
            <a:stretch/>
          </p:blipFill>
          <p:spPr>
            <a:xfrm>
              <a:off x="678657" y="2523379"/>
              <a:ext cx="2259105" cy="2447364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810660" y="2061713"/>
              <a:ext cx="1995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Original Image</a:t>
              </a:r>
              <a:endParaRPr lang="zh-TW" alt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797948" y="5092995"/>
                <a:ext cx="2789510" cy="86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 smtClean="0"/>
                  <a:t>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𝑒𝑑𝑔𝑒𝑛𝑒𝑠𝑠</m:t>
                        </m:r>
                      </m:sub>
                    </m:sSub>
                  </m:oMath>
                </a14:m>
                <a:r>
                  <a:rPr lang="zh-TW" altLang="en-US" sz="2400" dirty="0" smtClean="0"/>
                  <a:t> </a:t>
                </a:r>
                <a:r>
                  <a:rPr lang="en-US" altLang="zh-TW" sz="2400" dirty="0" smtClean="0"/>
                  <a:t>for different region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948" y="5092995"/>
                <a:ext cx="2789510" cy="861070"/>
              </a:xfrm>
              <a:prstGeom prst="rect">
                <a:avLst/>
              </a:prstGeom>
              <a:blipFill rotWithShape="0">
                <a:blip r:embed="rId4"/>
                <a:stretch>
                  <a:fillRect t="-4930" b="-14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群組 5"/>
          <p:cNvGrpSpPr/>
          <p:nvPr/>
        </p:nvGrpSpPr>
        <p:grpSpPr>
          <a:xfrm>
            <a:off x="5157279" y="1689551"/>
            <a:ext cx="2071991" cy="3246607"/>
            <a:chOff x="6324599" y="1689551"/>
            <a:chExt cx="2071991" cy="3246607"/>
          </a:xfrm>
        </p:grpSpPr>
        <p:sp>
          <p:nvSpPr>
            <p:cNvPr id="13" name="文字方塊 12"/>
            <p:cNvSpPr txBox="1"/>
            <p:nvPr/>
          </p:nvSpPr>
          <p:spPr>
            <a:xfrm>
              <a:off x="6487074" y="1689551"/>
              <a:ext cx="17458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 smtClean="0"/>
                <a:t>Thresholded</a:t>
              </a:r>
              <a:r>
                <a:rPr lang="en-US" altLang="zh-TW" sz="2400" dirty="0" smtClean="0"/>
                <a:t> Edge Image</a:t>
              </a:r>
              <a:endParaRPr lang="zh-TW" altLang="en-US" sz="2400" dirty="0"/>
            </a:p>
          </p:txBody>
        </p:sp>
        <p:pic>
          <p:nvPicPr>
            <p:cNvPr id="16" name="內容版面配置區 7"/>
            <p:cNvPicPr>
              <a:picLocks noChangeAspect="1"/>
            </p:cNvPicPr>
            <p:nvPr/>
          </p:nvPicPr>
          <p:blipFill rotWithShape="1">
            <a:blip r:embed="rId3"/>
            <a:srcRect l="72676" t="22998" r="1051" b="19519"/>
            <a:stretch/>
          </p:blipFill>
          <p:spPr>
            <a:xfrm>
              <a:off x="6324599" y="2557960"/>
              <a:ext cx="2071991" cy="2378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63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6" name="橢圓 215"/>
          <p:cNvSpPr/>
          <p:nvPr/>
        </p:nvSpPr>
        <p:spPr>
          <a:xfrm>
            <a:off x="3320739" y="260102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7" name="橢圓 216"/>
          <p:cNvSpPr/>
          <p:nvPr/>
        </p:nvSpPr>
        <p:spPr>
          <a:xfrm>
            <a:off x="3768429" y="259762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3279437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3610303" y="2485185"/>
            <a:ext cx="5177292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圓角矩形圖說文字 137"/>
          <p:cNvSpPr/>
          <p:nvPr/>
        </p:nvSpPr>
        <p:spPr>
          <a:xfrm>
            <a:off x="3042962" y="2037395"/>
            <a:ext cx="191482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Textural Edgeness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9" name="圓角矩形圖說文字 138"/>
          <p:cNvSpPr/>
          <p:nvPr/>
        </p:nvSpPr>
        <p:spPr>
          <a:xfrm>
            <a:off x="3507993" y="2033706"/>
            <a:ext cx="186169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Vector Dispersion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5" y="2849356"/>
            <a:ext cx="335810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04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04791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4844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6" grpId="0" animBg="1"/>
      <p:bldP spid="216" grpId="1" animBg="1"/>
      <p:bldP spid="217" grpId="0" animBg="1"/>
      <p:bldP spid="217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38" grpId="0" animBg="1"/>
      <p:bldP spid="138" grpId="1" animBg="1"/>
      <p:bldP spid="138" grpId="2" animBg="1"/>
      <p:bldP spid="139" grpId="0" animBg="1"/>
      <p:bldP spid="139" grpId="1" animBg="1"/>
      <p:bldP spid="139" grpId="2" animBg="1"/>
      <p:bldP spid="1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t="2912" r="23961" b="23565"/>
          <a:stretch/>
        </p:blipFill>
        <p:spPr bwMode="auto">
          <a:xfrm>
            <a:off x="521494" y="4786620"/>
            <a:ext cx="2301250" cy="176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2168993"/>
          </a:xfrm>
        </p:spPr>
        <p:txBody>
          <a:bodyPr numCol="1">
            <a:normAutofit/>
          </a:bodyPr>
          <a:lstStyle/>
          <a:p>
            <a:r>
              <a:rPr lang="en-US" altLang="zh-TW" sz="3000" dirty="0" smtClean="0"/>
              <a:t>Divide the texture into mutually exclusive neighborhoods</a:t>
            </a:r>
          </a:p>
          <a:p>
            <a:r>
              <a:rPr lang="en-US" altLang="zh-TW" sz="3000" dirty="0" smtClean="0"/>
              <a:t>A sloped plane fit to the gray levels is performed for each neighborhood</a:t>
            </a:r>
            <a:endParaRPr lang="en-US" altLang="zh-TW" sz="30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Vector Dispersion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2846393" y="5379862"/>
            <a:ext cx="5808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Graphical representation of the dispersion of a group of unit surface normal vectors for a patch of gray level intensity surface.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360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t="2912" r="23961" b="23565"/>
          <a:stretch/>
        </p:blipFill>
        <p:spPr bwMode="auto">
          <a:xfrm>
            <a:off x="521494" y="4786620"/>
            <a:ext cx="2301250" cy="176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8"/>
                <a:ext cx="8058150" cy="2168993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000" dirty="0"/>
                  <a:t>Using relative coordinate system whose origin is the center of the neighborhood, one can model the gray level in the neighbor with:</a:t>
                </a:r>
              </a:p>
              <a:p>
                <a:endParaRPr lang="en-US" altLang="zh-TW" sz="9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8"/>
                <a:ext cx="8058150" cy="2168993"/>
              </a:xfrm>
              <a:blipFill rotWithShape="0">
                <a:blip r:embed="rId4"/>
                <a:stretch>
                  <a:fillRect l="-1513" t="-56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Vector Dispersion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2846393" y="5379862"/>
            <a:ext cx="5808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Graphical representation of the dispersion of a group of unit surface normal vectors for a patch of gray level intensity surface.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06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t="2912" r="23961" b="23565"/>
          <a:stretch/>
        </p:blipFill>
        <p:spPr bwMode="auto">
          <a:xfrm>
            <a:off x="521494" y="4786620"/>
            <a:ext cx="2301250" cy="176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8"/>
                <a:ext cx="8058150" cy="2168993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000" dirty="0">
                    <a:solidFill>
                      <a:schemeClr val="bg1"/>
                    </a:solidFill>
                  </a:rPr>
                  <a:t>Using relative coordinate system whose origin is the center of the neighborhood, one can model the gray level in the neighbor with:</a:t>
                </a:r>
              </a:p>
              <a:p>
                <a:endParaRPr lang="en-US" altLang="zh-TW" sz="9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8"/>
                <a:ext cx="8058150" cy="2168993"/>
              </a:xfrm>
              <a:blipFill rotWithShape="0">
                <a:blip r:embed="rId4"/>
                <a:stretch>
                  <a:fillRect l="-1513" t="-56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Vector Dispersion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2846393" y="5379862"/>
            <a:ext cx="5808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Graphical representation of the dispersion of a group of unit surface normal vectors for a patch of gray level intensity surface.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內容版面配置區 2"/>
              <p:cNvSpPr txBox="1">
                <a:spLocks/>
              </p:cNvSpPr>
              <p:nvPr/>
            </p:nvSpPr>
            <p:spPr>
              <a:xfrm>
                <a:off x="628650" y="1759841"/>
                <a:ext cx="8058150" cy="3518980"/>
              </a:xfrm>
              <a:prstGeom prst="rect">
                <a:avLst/>
              </a:prstGeom>
            </p:spPr>
            <p:txBody>
              <a:bodyPr vert="horz" lIns="91440" tIns="45720" rIns="91440" bIns="45720" numCol="1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3000" dirty="0" smtClean="0"/>
                  <a:t>The unit normal vector to the plane fit for the </a:t>
                </a:r>
                <a14:m>
                  <m:oMath xmlns:m="http://schemas.openxmlformats.org/officeDocument/2006/math">
                    <m:r>
                      <a:rPr lang="en-US" altLang="zh-TW" sz="3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TW" sz="3000" dirty="0" err="1" smtClean="0"/>
                  <a:t>th</a:t>
                </a:r>
                <a:r>
                  <a:rPr lang="en-US" altLang="zh-TW" sz="3000" dirty="0" smtClean="0"/>
                  <a:t> neighborhood is given by</a:t>
                </a:r>
              </a:p>
              <a:p>
                <a:endParaRPr lang="en-US" altLang="zh-TW" sz="3200" dirty="0"/>
              </a:p>
              <a:p>
                <a:endParaRPr lang="en-US" altLang="zh-TW" sz="2400" dirty="0" smtClean="0"/>
              </a:p>
              <a:p>
                <a:endParaRPr lang="en-US" altLang="zh-TW" sz="9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6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260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26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sz="26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sz="2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6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600" dirty="0"/>
              </a:p>
            </p:txBody>
          </p:sp>
        </mc:Choice>
        <mc:Fallback>
          <p:sp>
            <p:nvSpPr>
              <p:cNvPr id="9" name="內容版面配置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759841"/>
                <a:ext cx="8058150" cy="3518980"/>
              </a:xfrm>
              <a:prstGeom prst="rect">
                <a:avLst/>
              </a:prstGeom>
              <a:blipFill rotWithShape="0">
                <a:blip r:embed="rId5"/>
                <a:stretch>
                  <a:fillRect l="-1513" t="-3466" r="-10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193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9" grpId="0" uiExpand="1" build="p"/>
      <p:bldP spid="9" grpId="1" uiExpand="1" build="allAtOnce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Vector Dispersion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內容版面配置區 2"/>
              <p:cNvSpPr txBox="1">
                <a:spLocks/>
              </p:cNvSpPr>
              <p:nvPr/>
            </p:nvSpPr>
            <p:spPr>
              <a:xfrm>
                <a:off x="628650" y="1772541"/>
                <a:ext cx="8058150" cy="3978696"/>
              </a:xfrm>
              <a:prstGeom prst="rect">
                <a:avLst/>
              </a:prstGeom>
            </p:spPr>
            <p:txBody>
              <a:bodyPr vert="horz" lIns="91440" tIns="45720" rIns="91440" bIns="45720" numCol="1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3000" dirty="0" smtClean="0"/>
                  <a:t>The maximum likelihood estimator of the unit vector is given by:</a:t>
                </a:r>
              </a:p>
              <a:p>
                <a:endParaRPr lang="en-US" altLang="zh-TW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26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zh-TW" sz="2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600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en-US" altLang="zh-TW" sz="2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zh-TW" sz="2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6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altLang="zh-TW" sz="2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zh-TW" sz="2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6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altLang="zh-TW" sz="2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26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sz="2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altLang="zh-TW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2600" dirty="0"/>
              </a:p>
            </p:txBody>
          </p:sp>
        </mc:Choice>
        <mc:Fallback>
          <p:sp>
            <p:nvSpPr>
              <p:cNvPr id="9" name="內容版面配置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772541"/>
                <a:ext cx="8058150" cy="3978696"/>
              </a:xfrm>
              <a:prstGeom prst="rect">
                <a:avLst/>
              </a:prstGeom>
              <a:blipFill rotWithShape="0">
                <a:blip r:embed="rId3"/>
                <a:stretch>
                  <a:fillRect l="-1513" t="-30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6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7" name="橢圓 216"/>
          <p:cNvSpPr/>
          <p:nvPr/>
        </p:nvSpPr>
        <p:spPr>
          <a:xfrm>
            <a:off x="3768429" y="259762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8" name="橢圓 217"/>
          <p:cNvSpPr/>
          <p:nvPr/>
        </p:nvSpPr>
        <p:spPr>
          <a:xfrm>
            <a:off x="4213947" y="2597627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3722865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4059621" y="2485185"/>
            <a:ext cx="4727974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圓角矩形圖說文字 138"/>
          <p:cNvSpPr/>
          <p:nvPr/>
        </p:nvSpPr>
        <p:spPr>
          <a:xfrm>
            <a:off x="3507993" y="2033706"/>
            <a:ext cx="186169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Vector Dispersion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0" name="圓角矩形圖說文字 139"/>
          <p:cNvSpPr/>
          <p:nvPr/>
        </p:nvSpPr>
        <p:spPr>
          <a:xfrm>
            <a:off x="3849206" y="2036955"/>
            <a:ext cx="255916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Relative Extrema Density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5" y="2849356"/>
            <a:ext cx="335810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4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0.04913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4896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7" grpId="0" animBg="1"/>
      <p:bldP spid="217" grpId="1" animBg="1"/>
      <p:bldP spid="218" grpId="0" animBg="1"/>
      <p:bldP spid="218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39" grpId="0" animBg="1"/>
      <p:bldP spid="139" grpId="1" animBg="1"/>
      <p:bldP spid="139" grpId="2" animBg="1"/>
      <p:bldP spid="140" grpId="0" animBg="1"/>
      <p:bldP spid="140" grpId="1" animBg="1"/>
      <p:bldP spid="140" grpId="2" animBg="1"/>
      <p:bldP spid="1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Examples of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1136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8" name="Picture 4" descr="D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/>
          <a:stretch/>
        </p:blipFill>
        <p:spPr bwMode="auto">
          <a:xfrm>
            <a:off x="425938" y="1555262"/>
            <a:ext cx="8292123" cy="50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7" r="9445"/>
          <a:stretch/>
        </p:blipFill>
        <p:spPr bwMode="auto">
          <a:xfrm>
            <a:off x="425938" y="1555262"/>
            <a:ext cx="8280400" cy="50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9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8"/>
            <a:ext cx="8058150" cy="3221938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Count the number of relative extrema per unit area for a texture measure</a:t>
            </a:r>
          </a:p>
          <a:p>
            <a:r>
              <a:rPr lang="en-US" altLang="zh-TW" sz="3200" dirty="0" smtClean="0"/>
              <a:t>One dimension, along a horizontal scan</a:t>
            </a:r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Relative Extrema Density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785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9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8"/>
                <a:ext cx="8058150" cy="3545604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Relative minimum: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altLang="zh-TW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r>
                  <a:rPr lang="en-US" altLang="zh-TW" sz="3200" dirty="0" smtClean="0"/>
                  <a:t>Relative maximum: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altLang="zh-TW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r>
                  <a:rPr lang="en-US" altLang="zh-TW" sz="3200" dirty="0" smtClean="0"/>
                  <a:t>Pixels in a constant run: both minimum and maximum</a:t>
                </a:r>
                <a:endParaRPr lang="en-US" altLang="zh-TW" sz="32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8"/>
                <a:ext cx="8058150" cy="3545604"/>
              </a:xfrm>
              <a:blipFill rotWithShape="0">
                <a:blip r:embed="rId3"/>
                <a:stretch>
                  <a:fillRect l="-1740" t="-3614" b="-1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Relative Extrema Density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40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Relative Extrema Density</a:t>
            </a:r>
            <a:endParaRPr lang="zh-TW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442296"/>
              </p:ext>
            </p:extLst>
          </p:nvPr>
        </p:nvGraphicFramePr>
        <p:xfrm>
          <a:off x="561353" y="2486017"/>
          <a:ext cx="770636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1881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手繪多邊形 8"/>
          <p:cNvSpPr/>
          <p:nvPr/>
        </p:nvSpPr>
        <p:spPr>
          <a:xfrm>
            <a:off x="767820" y="2464332"/>
            <a:ext cx="7489371" cy="1120298"/>
          </a:xfrm>
          <a:custGeom>
            <a:avLst/>
            <a:gdLst>
              <a:gd name="connsiteX0" fmla="*/ 0 w 7489371"/>
              <a:gd name="connsiteY0" fmla="*/ 993586 h 1120298"/>
              <a:gd name="connsiteX1" fmla="*/ 413657 w 7489371"/>
              <a:gd name="connsiteY1" fmla="*/ 144500 h 1120298"/>
              <a:gd name="connsiteX2" fmla="*/ 620485 w 7489371"/>
              <a:gd name="connsiteY2" fmla="*/ 873843 h 1120298"/>
              <a:gd name="connsiteX3" fmla="*/ 1045028 w 7489371"/>
              <a:gd name="connsiteY3" fmla="*/ 24757 h 1120298"/>
              <a:gd name="connsiteX4" fmla="*/ 1458685 w 7489371"/>
              <a:gd name="connsiteY4" fmla="*/ 743214 h 1120298"/>
              <a:gd name="connsiteX5" fmla="*/ 1872343 w 7489371"/>
              <a:gd name="connsiteY5" fmla="*/ 144500 h 1120298"/>
              <a:gd name="connsiteX6" fmla="*/ 2275114 w 7489371"/>
              <a:gd name="connsiteY6" fmla="*/ 993586 h 1120298"/>
              <a:gd name="connsiteX7" fmla="*/ 2492828 w 7489371"/>
              <a:gd name="connsiteY7" fmla="*/ 275129 h 1120298"/>
              <a:gd name="connsiteX8" fmla="*/ 2710543 w 7489371"/>
              <a:gd name="connsiteY8" fmla="*/ 623472 h 1120298"/>
              <a:gd name="connsiteX9" fmla="*/ 3124200 w 7489371"/>
              <a:gd name="connsiteY9" fmla="*/ 24757 h 1120298"/>
              <a:gd name="connsiteX10" fmla="*/ 3331028 w 7489371"/>
              <a:gd name="connsiteY10" fmla="*/ 754100 h 1120298"/>
              <a:gd name="connsiteX11" fmla="*/ 3537857 w 7489371"/>
              <a:gd name="connsiteY11" fmla="*/ 993586 h 1120298"/>
              <a:gd name="connsiteX12" fmla="*/ 3962400 w 7489371"/>
              <a:gd name="connsiteY12" fmla="*/ 133614 h 1120298"/>
              <a:gd name="connsiteX13" fmla="*/ 4376057 w 7489371"/>
              <a:gd name="connsiteY13" fmla="*/ 754100 h 1120298"/>
              <a:gd name="connsiteX14" fmla="*/ 4582885 w 7489371"/>
              <a:gd name="connsiteY14" fmla="*/ 383986 h 1120298"/>
              <a:gd name="connsiteX15" fmla="*/ 4789714 w 7489371"/>
              <a:gd name="connsiteY15" fmla="*/ 24757 h 1120298"/>
              <a:gd name="connsiteX16" fmla="*/ 5203371 w 7489371"/>
              <a:gd name="connsiteY16" fmla="*/ 1113329 h 1120298"/>
              <a:gd name="connsiteX17" fmla="*/ 5617028 w 7489371"/>
              <a:gd name="connsiteY17" fmla="*/ 514614 h 1120298"/>
              <a:gd name="connsiteX18" fmla="*/ 5834743 w 7489371"/>
              <a:gd name="connsiteY18" fmla="*/ 1004472 h 1120298"/>
              <a:gd name="connsiteX19" fmla="*/ 6248400 w 7489371"/>
              <a:gd name="connsiteY19" fmla="*/ 144500 h 1120298"/>
              <a:gd name="connsiteX20" fmla="*/ 6662057 w 7489371"/>
              <a:gd name="connsiteY20" fmla="*/ 623472 h 1120298"/>
              <a:gd name="connsiteX21" fmla="*/ 6868885 w 7489371"/>
              <a:gd name="connsiteY21" fmla="*/ 144500 h 1120298"/>
              <a:gd name="connsiteX22" fmla="*/ 7293428 w 7489371"/>
              <a:gd name="connsiteY22" fmla="*/ 993586 h 1120298"/>
              <a:gd name="connsiteX23" fmla="*/ 7489371 w 7489371"/>
              <a:gd name="connsiteY23" fmla="*/ 754100 h 112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489371" h="1120298">
                <a:moveTo>
                  <a:pt x="0" y="993586"/>
                </a:moveTo>
                <a:cubicBezTo>
                  <a:pt x="155121" y="579021"/>
                  <a:pt x="310243" y="164457"/>
                  <a:pt x="413657" y="144500"/>
                </a:cubicBezTo>
                <a:cubicBezTo>
                  <a:pt x="517071" y="124543"/>
                  <a:pt x="515257" y="893800"/>
                  <a:pt x="620485" y="873843"/>
                </a:cubicBezTo>
                <a:cubicBezTo>
                  <a:pt x="725714" y="853886"/>
                  <a:pt x="905328" y="46528"/>
                  <a:pt x="1045028" y="24757"/>
                </a:cubicBezTo>
                <a:cubicBezTo>
                  <a:pt x="1184728" y="2986"/>
                  <a:pt x="1320799" y="723257"/>
                  <a:pt x="1458685" y="743214"/>
                </a:cubicBezTo>
                <a:cubicBezTo>
                  <a:pt x="1596571" y="763171"/>
                  <a:pt x="1736271" y="102771"/>
                  <a:pt x="1872343" y="144500"/>
                </a:cubicBezTo>
                <a:cubicBezTo>
                  <a:pt x="2008415" y="186229"/>
                  <a:pt x="2171700" y="971814"/>
                  <a:pt x="2275114" y="993586"/>
                </a:cubicBezTo>
                <a:cubicBezTo>
                  <a:pt x="2378528" y="1015358"/>
                  <a:pt x="2420257" y="336815"/>
                  <a:pt x="2492828" y="275129"/>
                </a:cubicBezTo>
                <a:cubicBezTo>
                  <a:pt x="2565399" y="213443"/>
                  <a:pt x="2605314" y="665201"/>
                  <a:pt x="2710543" y="623472"/>
                </a:cubicBezTo>
                <a:cubicBezTo>
                  <a:pt x="2815772" y="581743"/>
                  <a:pt x="3020786" y="2986"/>
                  <a:pt x="3124200" y="24757"/>
                </a:cubicBezTo>
                <a:cubicBezTo>
                  <a:pt x="3227614" y="46528"/>
                  <a:pt x="3262085" y="592628"/>
                  <a:pt x="3331028" y="754100"/>
                </a:cubicBezTo>
                <a:cubicBezTo>
                  <a:pt x="3399971" y="915572"/>
                  <a:pt x="3432628" y="1097000"/>
                  <a:pt x="3537857" y="993586"/>
                </a:cubicBezTo>
                <a:cubicBezTo>
                  <a:pt x="3643086" y="890172"/>
                  <a:pt x="3822700" y="173528"/>
                  <a:pt x="3962400" y="133614"/>
                </a:cubicBezTo>
                <a:cubicBezTo>
                  <a:pt x="4102100" y="93700"/>
                  <a:pt x="4272643" y="712371"/>
                  <a:pt x="4376057" y="754100"/>
                </a:cubicBezTo>
                <a:cubicBezTo>
                  <a:pt x="4479471" y="795829"/>
                  <a:pt x="4513942" y="505543"/>
                  <a:pt x="4582885" y="383986"/>
                </a:cubicBezTo>
                <a:cubicBezTo>
                  <a:pt x="4651828" y="262429"/>
                  <a:pt x="4686300" y="-96800"/>
                  <a:pt x="4789714" y="24757"/>
                </a:cubicBezTo>
                <a:cubicBezTo>
                  <a:pt x="4893128" y="146314"/>
                  <a:pt x="5065485" y="1031686"/>
                  <a:pt x="5203371" y="1113329"/>
                </a:cubicBezTo>
                <a:cubicBezTo>
                  <a:pt x="5341257" y="1194972"/>
                  <a:pt x="5511799" y="532757"/>
                  <a:pt x="5617028" y="514614"/>
                </a:cubicBezTo>
                <a:cubicBezTo>
                  <a:pt x="5722257" y="496471"/>
                  <a:pt x="5729514" y="1066158"/>
                  <a:pt x="5834743" y="1004472"/>
                </a:cubicBezTo>
                <a:cubicBezTo>
                  <a:pt x="5939972" y="942786"/>
                  <a:pt x="6110514" y="208000"/>
                  <a:pt x="6248400" y="144500"/>
                </a:cubicBezTo>
                <a:cubicBezTo>
                  <a:pt x="6386286" y="81000"/>
                  <a:pt x="6558643" y="623472"/>
                  <a:pt x="6662057" y="623472"/>
                </a:cubicBezTo>
                <a:cubicBezTo>
                  <a:pt x="6765471" y="623472"/>
                  <a:pt x="6763657" y="82814"/>
                  <a:pt x="6868885" y="144500"/>
                </a:cubicBezTo>
                <a:cubicBezTo>
                  <a:pt x="6974113" y="206186"/>
                  <a:pt x="7190014" y="891986"/>
                  <a:pt x="7293428" y="993586"/>
                </a:cubicBezTo>
                <a:cubicBezTo>
                  <a:pt x="7396842" y="1095186"/>
                  <a:pt x="7443106" y="924643"/>
                  <a:pt x="7489371" y="75410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 9"/>
          <p:cNvSpPr/>
          <p:nvPr/>
        </p:nvSpPr>
        <p:spPr>
          <a:xfrm>
            <a:off x="767820" y="2499975"/>
            <a:ext cx="7500257" cy="724146"/>
          </a:xfrm>
          <a:custGeom>
            <a:avLst/>
            <a:gdLst>
              <a:gd name="connsiteX0" fmla="*/ 0 w 7500257"/>
              <a:gd name="connsiteY0" fmla="*/ 587829 h 724146"/>
              <a:gd name="connsiteX1" fmla="*/ 1251857 w 7500257"/>
              <a:gd name="connsiteY1" fmla="*/ 0 h 724146"/>
              <a:gd name="connsiteX2" fmla="*/ 2296885 w 7500257"/>
              <a:gd name="connsiteY2" fmla="*/ 587829 h 724146"/>
              <a:gd name="connsiteX3" fmla="*/ 3341914 w 7500257"/>
              <a:gd name="connsiteY3" fmla="*/ 108857 h 724146"/>
              <a:gd name="connsiteX4" fmla="*/ 4147457 w 7500257"/>
              <a:gd name="connsiteY4" fmla="*/ 718457 h 724146"/>
              <a:gd name="connsiteX5" fmla="*/ 5617028 w 7500257"/>
              <a:gd name="connsiteY5" fmla="*/ 119743 h 724146"/>
              <a:gd name="connsiteX6" fmla="*/ 6868885 w 7500257"/>
              <a:gd name="connsiteY6" fmla="*/ 718457 h 724146"/>
              <a:gd name="connsiteX7" fmla="*/ 7500257 w 7500257"/>
              <a:gd name="connsiteY7" fmla="*/ 370114 h 72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00257" h="724146">
                <a:moveTo>
                  <a:pt x="0" y="587829"/>
                </a:moveTo>
                <a:cubicBezTo>
                  <a:pt x="434521" y="293914"/>
                  <a:pt x="869043" y="0"/>
                  <a:pt x="1251857" y="0"/>
                </a:cubicBezTo>
                <a:cubicBezTo>
                  <a:pt x="1634671" y="0"/>
                  <a:pt x="1948542" y="569686"/>
                  <a:pt x="2296885" y="587829"/>
                </a:cubicBezTo>
                <a:cubicBezTo>
                  <a:pt x="2645228" y="605972"/>
                  <a:pt x="3033485" y="87086"/>
                  <a:pt x="3341914" y="108857"/>
                </a:cubicBezTo>
                <a:cubicBezTo>
                  <a:pt x="3650343" y="130628"/>
                  <a:pt x="3768271" y="716643"/>
                  <a:pt x="4147457" y="718457"/>
                </a:cubicBezTo>
                <a:cubicBezTo>
                  <a:pt x="4526643" y="720271"/>
                  <a:pt x="5163457" y="119743"/>
                  <a:pt x="5617028" y="119743"/>
                </a:cubicBezTo>
                <a:cubicBezTo>
                  <a:pt x="6070599" y="119743"/>
                  <a:pt x="6555014" y="676729"/>
                  <a:pt x="6868885" y="718457"/>
                </a:cubicBezTo>
                <a:cubicBezTo>
                  <a:pt x="7182756" y="760185"/>
                  <a:pt x="7341506" y="565149"/>
                  <a:pt x="7500257" y="37011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8257191" y="2627833"/>
            <a:ext cx="82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Coarse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64537" y="302170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Fine</a:t>
            </a:r>
            <a:endParaRPr lang="zh-TW" altLang="en-US" dirty="0">
              <a:solidFill>
                <a:srgbClr val="0070C0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004561" y="2048930"/>
            <a:ext cx="7233035" cy="2148069"/>
            <a:chOff x="1004561" y="2048930"/>
            <a:chExt cx="7233035" cy="2148069"/>
          </a:xfrm>
        </p:grpSpPr>
        <p:grpSp>
          <p:nvGrpSpPr>
            <p:cNvPr id="6" name="群組 5"/>
            <p:cNvGrpSpPr/>
            <p:nvPr/>
          </p:nvGrpSpPr>
          <p:grpSpPr>
            <a:xfrm>
              <a:off x="1004561" y="3653503"/>
              <a:ext cx="7233035" cy="543496"/>
              <a:chOff x="1004561" y="3653503"/>
              <a:chExt cx="7233035" cy="543496"/>
            </a:xfrm>
          </p:grpSpPr>
          <p:sp>
            <p:nvSpPr>
              <p:cNvPr id="4" name="文字方塊 3"/>
              <p:cNvSpPr txBox="1"/>
              <p:nvPr/>
            </p:nvSpPr>
            <p:spPr>
              <a:xfrm>
                <a:off x="1004561" y="3655901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1207907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2466480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1630608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3085459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>
                <a:off x="3709971" y="3655641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5375980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4556352" y="3655711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2049994" y="385386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>
                <a:off x="4968149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2881682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>
              <a:xfrm>
                <a:off x="3304283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4128333" y="3854759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0" name="文字方塊 29"/>
              <p:cNvSpPr txBox="1"/>
              <p:nvPr/>
            </p:nvSpPr>
            <p:spPr>
              <a:xfrm>
                <a:off x="5800082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1" name="文字方塊 30"/>
              <p:cNvSpPr txBox="1"/>
              <p:nvPr/>
            </p:nvSpPr>
            <p:spPr>
              <a:xfrm>
                <a:off x="6420786" y="3858445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7878202" y="3849222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7260484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6848934" y="3654600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7454304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6214185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5" name="群組 4"/>
            <p:cNvGrpSpPr/>
            <p:nvPr/>
          </p:nvGrpSpPr>
          <p:grpSpPr>
            <a:xfrm>
              <a:off x="1842216" y="2048930"/>
              <a:ext cx="5976080" cy="479632"/>
              <a:chOff x="1842216" y="2048930"/>
              <a:chExt cx="5976080" cy="479632"/>
            </a:xfrm>
          </p:grpSpPr>
          <p:sp>
            <p:nvSpPr>
              <p:cNvPr id="39" name="文字方塊 38"/>
              <p:cNvSpPr txBox="1"/>
              <p:nvPr/>
            </p:nvSpPr>
            <p:spPr>
              <a:xfrm>
                <a:off x="1842216" y="2048930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文字方塊 39"/>
              <p:cNvSpPr txBox="1"/>
              <p:nvPr/>
            </p:nvSpPr>
            <p:spPr>
              <a:xfrm>
                <a:off x="2885576" y="2187161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文字方塊 40"/>
              <p:cNvSpPr txBox="1"/>
              <p:nvPr/>
            </p:nvSpPr>
            <p:spPr>
              <a:xfrm>
                <a:off x="6213487" y="2054055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文字方塊 41"/>
              <p:cNvSpPr txBox="1"/>
              <p:nvPr/>
            </p:nvSpPr>
            <p:spPr>
              <a:xfrm>
                <a:off x="3920069" y="2054995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文字方塊 42"/>
              <p:cNvSpPr txBox="1"/>
              <p:nvPr/>
            </p:nvSpPr>
            <p:spPr>
              <a:xfrm>
                <a:off x="7458902" y="2190008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文字方塊 43"/>
              <p:cNvSpPr txBox="1"/>
              <p:nvPr/>
            </p:nvSpPr>
            <p:spPr>
              <a:xfrm>
                <a:off x="4756621" y="2184279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96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8" name="橢圓 217"/>
          <p:cNvSpPr/>
          <p:nvPr/>
        </p:nvSpPr>
        <p:spPr>
          <a:xfrm>
            <a:off x="4213947" y="2597627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9" name="橢圓 218"/>
          <p:cNvSpPr/>
          <p:nvPr/>
        </p:nvSpPr>
        <p:spPr>
          <a:xfrm>
            <a:off x="4659991" y="259976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4166955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4500563" y="2485185"/>
            <a:ext cx="4287032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圓角矩形圖說文字 139"/>
          <p:cNvSpPr/>
          <p:nvPr/>
        </p:nvSpPr>
        <p:spPr>
          <a:xfrm>
            <a:off x="3849206" y="2036955"/>
            <a:ext cx="255916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Relative Extrema Density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1" name="圓角矩形圖說文字 140"/>
          <p:cNvSpPr/>
          <p:nvPr/>
        </p:nvSpPr>
        <p:spPr>
          <a:xfrm>
            <a:off x="4264234" y="2033266"/>
            <a:ext cx="27479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Mathematical Morphology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5" y="2849356"/>
            <a:ext cx="335810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9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54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04913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8" grpId="0" animBg="1"/>
      <p:bldP spid="218" grpId="1" animBg="1"/>
      <p:bldP spid="219" grpId="0" animBg="1"/>
      <p:bldP spid="219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1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78657" y="1765698"/>
                <a:ext cx="8058150" cy="4792757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Granularity of a binary image F:</a:t>
                </a:r>
              </a:p>
              <a:p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#(</m:t>
                          </m:r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altLang="zh-TW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</m:oMath>
                  </m:oMathPara>
                </a14:m>
                <a:endParaRPr lang="en-US" altLang="zh-TW" sz="3200" dirty="0" smtClean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r>
                  <a:rPr lang="en-US" altLang="zh-TW" sz="2800" dirty="0" smtClean="0"/>
                  <a:t> : Opening operator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dirty="0" smtClean="0">
                        <a:latin typeface="Cambria Math" panose="02040503050406030204" pitchFamily="18" charset="0"/>
                      </a:rPr>
                      <m:t>#</m:t>
                    </m:r>
                  </m:oMath>
                </a14:m>
                <a:r>
                  <a:rPr lang="en-US" altLang="zh-TW" sz="2800" dirty="0" smtClean="0"/>
                  <a:t> : number of elements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sz="28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TW" sz="2800" dirty="0" smtClean="0"/>
                  <a:t>: disk structuring element of diameter </a:t>
                </a:r>
                <a14:m>
                  <m:oMath xmlns:m="http://schemas.openxmlformats.org/officeDocument/2006/math">
                    <m:r>
                      <a:rPr lang="en-US" altLang="zh-TW" sz="28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altLang="zh-TW" sz="2800" dirty="0" smtClean="0"/>
              </a:p>
              <a:p>
                <a:pPr marL="457200" lvl="1" indent="0">
                  <a:buNone/>
                </a:pPr>
                <a:endParaRPr lang="en-US" altLang="zh-TW" sz="900" dirty="0" smtClean="0"/>
              </a:p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 smtClean="0"/>
                  <a:t> </a:t>
                </a:r>
                <a:r>
                  <a:rPr lang="en-US" altLang="zh-TW" sz="3200" dirty="0" smtClean="0"/>
                  <a:t>measures the proportion of pixel participating in grains of size smaller than </a:t>
                </a:r>
                <a14:m>
                  <m:oMath xmlns:m="http://schemas.openxmlformats.org/officeDocument/2006/math">
                    <m:r>
                      <a:rPr lang="en-US" altLang="zh-TW" sz="3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altLang="zh-TW" sz="32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657" y="1765698"/>
                <a:ext cx="8058150" cy="4792757"/>
              </a:xfrm>
              <a:blipFill rotWithShape="0">
                <a:blip r:embed="rId3"/>
                <a:stretch>
                  <a:fillRect l="-1740" t="-26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Mathematical Morphology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790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8078" y="1765697"/>
            <a:ext cx="8058150" cy="1755979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Use gray level erosion and dilation to determine the </a:t>
            </a:r>
            <a:r>
              <a:rPr lang="en-US" altLang="zh-TW" sz="3200" i="1" dirty="0" smtClean="0"/>
              <a:t>fractal</a:t>
            </a:r>
            <a:r>
              <a:rPr lang="en-US" altLang="zh-TW" sz="3200" dirty="0" smtClean="0"/>
              <a:t> surface of the gray level intensity surface of the texture scene.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Mathematical Morphology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17" y="3324714"/>
            <a:ext cx="6213813" cy="32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Mathematical Morphology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1" y="4227813"/>
            <a:ext cx="1762125" cy="1524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22" y="3625259"/>
            <a:ext cx="5162550" cy="2809875"/>
          </a:xfrm>
          <a:prstGeom prst="rect">
            <a:avLst/>
          </a:prstGeom>
        </p:spPr>
      </p:pic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678078" y="1765697"/>
            <a:ext cx="8058150" cy="1691878"/>
          </a:xfrm>
        </p:spPr>
        <p:txBody>
          <a:bodyPr numCol="1">
            <a:normAutofit/>
          </a:bodyPr>
          <a:lstStyle/>
          <a:p>
            <a:r>
              <a:rPr lang="en-US" altLang="zh-TW" sz="3200" dirty="0"/>
              <a:t>A fractal is a natural phenomenon or a mathematical </a:t>
            </a:r>
            <a:r>
              <a:rPr lang="en-US" altLang="zh-TW" sz="3200" dirty="0" smtClean="0"/>
              <a:t>set</a:t>
            </a:r>
            <a:r>
              <a:rPr lang="en-US" altLang="zh-TW" sz="3200" dirty="0"/>
              <a:t> that exhibits a repeating pattern that displays at every </a:t>
            </a:r>
            <a:r>
              <a:rPr lang="en-US" altLang="zh-TW" sz="3200" dirty="0" smtClean="0"/>
              <a:t>scale.</a:t>
            </a:r>
          </a:p>
        </p:txBody>
      </p:sp>
    </p:spTree>
    <p:extLst>
      <p:ext uri="{BB962C8B-B14F-4D97-AF65-F5344CB8AC3E}">
        <p14:creationId xmlns:p14="http://schemas.microsoft.com/office/powerpoint/2010/main" val="12141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2" grpI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78078" y="1765697"/>
                <a:ext cx="8058150" cy="4993449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Scale-</a:t>
                </a:r>
                <a14:m>
                  <m:oMath xmlns:m="http://schemas.openxmlformats.org/officeDocument/2006/math">
                    <m:r>
                      <a:rPr lang="en-US" altLang="zh-TW" sz="32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3200" dirty="0" smtClean="0"/>
                  <a:t> volume of the blanket around a gray level intensity surface </a:t>
                </a:r>
                <a14:m>
                  <m:oMath xmlns:m="http://schemas.openxmlformats.org/officeDocument/2006/math">
                    <m:r>
                      <a:rPr lang="en-US" altLang="zh-TW" sz="320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sz="3200" dirty="0" smtClean="0"/>
                  <a:t>:</a:t>
                </a:r>
                <a:endParaRPr lang="en-US" altLang="zh-TW" sz="9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⊕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⊖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24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: k-fold dilation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⊖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sz="2000" dirty="0"/>
                  <a:t>: k-fold </a:t>
                </a:r>
                <a:r>
                  <a:rPr lang="en-US" altLang="zh-TW" sz="2000" dirty="0" smtClean="0"/>
                  <a:t>erosion</a:t>
                </a:r>
                <a:endParaRPr lang="en-US" altLang="zh-TW" sz="2000" dirty="0"/>
              </a:p>
              <a:p>
                <a:r>
                  <a:rPr lang="en-US" altLang="zh-TW" sz="3200" dirty="0" smtClean="0"/>
                  <a:t>The fractal surface area </a:t>
                </a:r>
                <a:r>
                  <a:rPr lang="en-US" altLang="zh-TW" sz="3200" i="1" dirty="0" smtClean="0"/>
                  <a:t>A</a:t>
                </a:r>
                <a:r>
                  <a:rPr lang="en-US" altLang="zh-TW" sz="3200" dirty="0" smtClean="0"/>
                  <a:t> at scale </a:t>
                </a:r>
                <a:r>
                  <a:rPr lang="en-US" altLang="zh-TW" sz="3200" i="1" dirty="0" smtClean="0"/>
                  <a:t>k</a:t>
                </a:r>
                <a:r>
                  <a:rPr lang="en-US" altLang="zh-TW" sz="3200" dirty="0" smtClean="0"/>
                  <a:t> is defined by:</a:t>
                </a:r>
              </a:p>
              <a:p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078" y="1765697"/>
                <a:ext cx="8058150" cy="4993449"/>
              </a:xfrm>
              <a:blipFill rotWithShape="0">
                <a:blip r:embed="rId3"/>
                <a:stretch>
                  <a:fillRect l="-1740" t="-2442" r="-12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Mathematical Morphology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30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78078" y="1765698"/>
                <a:ext cx="8058150" cy="4797028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The fractal signature </a:t>
                </a:r>
                <a:r>
                  <a:rPr lang="en-US" altLang="zh-TW" sz="3200" i="1" dirty="0" smtClean="0"/>
                  <a:t>S</a:t>
                </a:r>
                <a:r>
                  <a:rPr lang="en-US" altLang="zh-TW" sz="3200" dirty="0" smtClean="0"/>
                  <a:t> at scale </a:t>
                </a:r>
                <a:r>
                  <a:rPr lang="en-US" altLang="zh-TW" sz="3200" i="1" dirty="0" smtClean="0"/>
                  <a:t>k</a:t>
                </a:r>
                <a:r>
                  <a:rPr lang="en-US" altLang="zh-TW" sz="3200" dirty="0" smtClean="0"/>
                  <a:t> is defined by:</a:t>
                </a:r>
                <a:endParaRPr lang="en-US" altLang="zh-TW" sz="9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𝑘𝐴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′(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sz="24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800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TW" sz="3200" dirty="0" smtClean="0"/>
                  <a:t>Compare the similarity between textures by weighted distance D between their fractal signature:</a:t>
                </a:r>
              </a:p>
              <a:p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num>
                                    <m:den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078" y="1765698"/>
                <a:ext cx="8058150" cy="4797028"/>
              </a:xfrm>
              <a:blipFill rotWithShape="0">
                <a:blip r:embed="rId3"/>
                <a:stretch>
                  <a:fillRect l="-1740" t="-2668" r="-9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Mathematical Morphology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0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9" name="橢圓 218"/>
          <p:cNvSpPr/>
          <p:nvPr/>
        </p:nvSpPr>
        <p:spPr>
          <a:xfrm>
            <a:off x="4659991" y="259976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0" name="橢圓 219"/>
          <p:cNvSpPr/>
          <p:nvPr/>
        </p:nvSpPr>
        <p:spPr>
          <a:xfrm>
            <a:off x="5219056" y="2597626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4620984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4978204" y="2485185"/>
            <a:ext cx="3809391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圓角矩形圖說文字 140"/>
          <p:cNvSpPr/>
          <p:nvPr/>
        </p:nvSpPr>
        <p:spPr>
          <a:xfrm>
            <a:off x="4264234" y="2033266"/>
            <a:ext cx="27479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Mathematical Morphology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2" name="圓角矩形圖說文字 141"/>
          <p:cNvSpPr/>
          <p:nvPr/>
        </p:nvSpPr>
        <p:spPr>
          <a:xfrm>
            <a:off x="4884220" y="2033706"/>
            <a:ext cx="2376952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Auto-regression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027146" y="2849356"/>
            <a:ext cx="1886034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矩形 113"/>
          <p:cNvSpPr/>
          <p:nvPr/>
        </p:nvSpPr>
        <p:spPr>
          <a:xfrm>
            <a:off x="6913180" y="2877334"/>
            <a:ext cx="147781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5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" tmFilter="0,0; .5, 0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"/>
                            </p:stCondLst>
                            <p:childTnLst>
                              <p:par>
                                <p:cTn id="55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5816 4.44444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06059 -2.59259E-6 " pathEditMode="relative" rAng="0" ptsTypes="AA">
                                      <p:cBhvr>
                                        <p:cTn id="58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 tmFilter="0,0; .5, 1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"/>
                            </p:stCondLst>
                            <p:childTnLst>
                              <p:par>
                                <p:cTn id="7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14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200" tmFilter="0,0; .5, 0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9" grpId="0" animBg="1"/>
      <p:bldP spid="219" grpId="1" animBg="1"/>
      <p:bldP spid="220" grpId="0" animBg="1"/>
      <p:bldP spid="220" grpId="1" animBg="1"/>
      <p:bldP spid="153" grpId="0" animBg="1"/>
      <p:bldP spid="153" grpId="1" animBg="1"/>
      <p:bldP spid="153" grpId="2" animBg="1"/>
      <p:bldP spid="208" grpId="0" animBg="1"/>
      <p:bldP spid="208" grpId="1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13" grpId="0" animBg="1"/>
      <p:bldP spid="113" grpId="1" animBg="1"/>
      <p:bldP spid="1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7" r="9445"/>
          <a:stretch/>
        </p:blipFill>
        <p:spPr bwMode="auto">
          <a:xfrm>
            <a:off x="425938" y="1555262"/>
            <a:ext cx="8280400" cy="50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Examples of Texture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6" r="9530"/>
          <a:stretch/>
        </p:blipFill>
        <p:spPr bwMode="auto">
          <a:xfrm>
            <a:off x="425938" y="1547446"/>
            <a:ext cx="8272585" cy="50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7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65697"/>
            <a:ext cx="8058150" cy="3074317"/>
          </a:xfrm>
        </p:spPr>
        <p:txBody>
          <a:bodyPr numCol="1">
            <a:normAutofit/>
          </a:bodyPr>
          <a:lstStyle/>
          <a:p>
            <a:r>
              <a:rPr lang="en-US" altLang="zh-TW" sz="3200" dirty="0" smtClean="0"/>
              <a:t>Doing linear estimates of a pixel’s gray level with the gray levels in the neighborhood</a:t>
            </a:r>
          </a:p>
          <a:p>
            <a:endParaRPr lang="en-US" altLang="zh-TW" sz="800" dirty="0" smtClean="0"/>
          </a:p>
          <a:p>
            <a:r>
              <a:rPr lang="en-US" altLang="zh-TW" sz="3200" dirty="0" smtClean="0"/>
              <a:t>For coarse texture, coefficient will be similar</a:t>
            </a:r>
          </a:p>
          <a:p>
            <a:endParaRPr lang="en-US" altLang="zh-TW" sz="800" dirty="0" smtClean="0"/>
          </a:p>
          <a:p>
            <a:r>
              <a:rPr lang="en-US" altLang="zh-TW" sz="3200" dirty="0" smtClean="0"/>
              <a:t>For fine texture, coefficient will vary widely</a:t>
            </a:r>
            <a:endParaRPr lang="en-US" altLang="zh-TW" sz="3200" dirty="0"/>
          </a:p>
        </p:txBody>
      </p:sp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Auto-regression Models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99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9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7"/>
                <a:ext cx="8058150" cy="4832172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Next gray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32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32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3200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TW" sz="3200" dirty="0" smtClean="0"/>
                  <a:t>: linear combination of synthesized data and noise value</a:t>
                </a:r>
              </a:p>
              <a:p>
                <a:pPr marL="0" indent="0">
                  <a:buNone/>
                </a:pPr>
                <a:endParaRPr lang="en-US" altLang="zh-TW" sz="3200" dirty="0" smtClean="0"/>
              </a:p>
              <a:p>
                <a:pPr marL="0" indent="0">
                  <a:buNone/>
                </a:pPr>
                <a:endParaRPr lang="en-US" altLang="zh-TW" sz="12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24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:endParaRPr lang="en-US" altLang="zh-TW" sz="1600" dirty="0" smtClean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 smtClean="0"/>
                  <a:t>: given starting sequence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/>
                  <a:t>: </a:t>
                </a:r>
                <a:r>
                  <a:rPr lang="en-US" altLang="zh-TW" dirty="0" smtClean="0"/>
                  <a:t>randomly generated noise image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7"/>
                <a:ext cx="8058150" cy="4832172"/>
              </a:xfrm>
              <a:blipFill rotWithShape="0">
                <a:blip r:embed="rId3"/>
                <a:stretch>
                  <a:fillRect l="-1740" t="-25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Auto-regression Models</a:t>
            </a:r>
            <a:endParaRPr lang="zh-TW" altLang="en-US" dirty="0"/>
          </a:p>
        </p:txBody>
      </p:sp>
      <p:sp>
        <p:nvSpPr>
          <p:cNvPr id="7" name="左大括弧 6"/>
          <p:cNvSpPr/>
          <p:nvPr/>
        </p:nvSpPr>
        <p:spPr>
          <a:xfrm rot="16200000">
            <a:off x="4216323" y="4220410"/>
            <a:ext cx="209016" cy="1471447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左大括弧 7"/>
          <p:cNvSpPr/>
          <p:nvPr/>
        </p:nvSpPr>
        <p:spPr>
          <a:xfrm rot="16200000">
            <a:off x="5970473" y="4212568"/>
            <a:ext cx="209016" cy="1471447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855470" y="5111790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Auto-regression Terms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917057" y="5111790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Moving Average Terms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3381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7" grpId="0" animBg="1"/>
      <p:bldP spid="8" grpId="0" animBg="1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8"/>
                <a:ext cx="8058150" cy="4753344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>
                    <a:solidFill>
                      <a:schemeClr val="bg1"/>
                    </a:solidFill>
                  </a:rPr>
                  <a:t>Next gray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TW" sz="3200" dirty="0" smtClean="0">
                    <a:solidFill>
                      <a:schemeClr val="bg1"/>
                    </a:solidFill>
                  </a:rPr>
                  <a:t>: linear combination of synthesized data and noise value</a:t>
                </a:r>
              </a:p>
              <a:p>
                <a:pPr marL="0" indent="0">
                  <a:buNone/>
                </a:pPr>
                <a:endParaRPr lang="en-US" altLang="zh-TW" sz="3200" dirty="0" smtClean="0"/>
              </a:p>
              <a:p>
                <a:pPr marL="0" indent="0">
                  <a:buNone/>
                </a:pPr>
                <a:endParaRPr lang="en-US" altLang="zh-TW" sz="12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2400" dirty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pPr marL="0" indent="0">
                  <a:buNone/>
                </a:pPr>
                <a:endParaRPr lang="en-US" altLang="zh-TW" sz="1600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/>
                  <a:t>: given starting sequence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/>
                  <a:t>: randomly generated noise </a:t>
                </a:r>
                <a:r>
                  <a:rPr lang="en-US" altLang="zh-TW" dirty="0" smtClean="0"/>
                  <a:t>image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8"/>
                <a:ext cx="8058150" cy="4753344"/>
              </a:xfrm>
              <a:blipFill rotWithShape="0">
                <a:blip r:embed="rId3"/>
                <a:stretch>
                  <a:fillRect l="-1740" t="-25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Auto-regression Models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2691289"/>
                  </p:ext>
                </p:extLst>
              </p:nvPr>
            </p:nvGraphicFramePr>
            <p:xfrm>
              <a:off x="957263" y="1578303"/>
              <a:ext cx="2898228" cy="1828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3038"/>
                    <a:gridCol w="483038"/>
                    <a:gridCol w="483038"/>
                    <a:gridCol w="483038"/>
                    <a:gridCol w="483038"/>
                    <a:gridCol w="483038"/>
                  </a:tblGrid>
                  <a:tr h="3086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2691289"/>
                  </p:ext>
                </p:extLst>
              </p:nvPr>
            </p:nvGraphicFramePr>
            <p:xfrm>
              <a:off x="957263" y="1578303"/>
              <a:ext cx="2898228" cy="1828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3038"/>
                    <a:gridCol w="483038"/>
                    <a:gridCol w="483038"/>
                    <a:gridCol w="483038"/>
                    <a:gridCol w="483038"/>
                    <a:gridCol w="483038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532" t="-8333" r="-50506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101250" t="-8333" r="-398750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3797" t="-8333" r="-303797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303797" t="-8333" r="-203797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3797" t="-310000" r="-303797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2124825"/>
                  </p:ext>
                </p:extLst>
              </p:nvPr>
            </p:nvGraphicFramePr>
            <p:xfrm>
              <a:off x="5339256" y="1578303"/>
              <a:ext cx="2898228" cy="1828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3038"/>
                    <a:gridCol w="483038"/>
                    <a:gridCol w="483038"/>
                    <a:gridCol w="483038"/>
                    <a:gridCol w="483038"/>
                    <a:gridCol w="483038"/>
                  </a:tblGrid>
                  <a:tr h="3086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2124825"/>
                  </p:ext>
                </p:extLst>
              </p:nvPr>
            </p:nvGraphicFramePr>
            <p:xfrm>
              <a:off x="5339256" y="1578303"/>
              <a:ext cx="2898228" cy="1828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3038"/>
                    <a:gridCol w="483038"/>
                    <a:gridCol w="483038"/>
                    <a:gridCol w="483038"/>
                    <a:gridCol w="483038"/>
                    <a:gridCol w="483038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1250" t="-8333" r="-498750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102532" t="-8333" r="-40506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0000" t="-8333" r="-300000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03797" t="-8333" r="-203797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0000" t="-310000" r="-300000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左大括弧 9"/>
          <p:cNvSpPr/>
          <p:nvPr/>
        </p:nvSpPr>
        <p:spPr>
          <a:xfrm rot="16200000">
            <a:off x="4216323" y="4220410"/>
            <a:ext cx="209016" cy="1471447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大括弧 10"/>
          <p:cNvSpPr/>
          <p:nvPr/>
        </p:nvSpPr>
        <p:spPr>
          <a:xfrm rot="16200000">
            <a:off x="5970473" y="4212568"/>
            <a:ext cx="209016" cy="1471447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855470" y="5111790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Auto-regression Terms</a:t>
            </a:r>
            <a:endParaRPr lang="zh-TW" altLang="en-US" sz="1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917057" y="5111790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Moving Average Terms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779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12" grpId="0"/>
      <p:bldP spid="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6"/>
                <a:ext cx="8058150" cy="4847937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Two-dimensional auto-regression model:</a:t>
                </a:r>
              </a:p>
              <a:p>
                <a:pPr marL="0" indent="0">
                  <a:buNone/>
                </a:pPr>
                <a:endParaRPr lang="en-US" altLang="zh-TW" sz="3200" dirty="0" smtClean="0"/>
              </a:p>
              <a:p>
                <a:pPr marL="0" indent="0">
                  <a:buNone/>
                </a:pPr>
                <a:endParaRPr lang="en-US" altLang="zh-TW" sz="32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TW" dirty="0" smtClean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indent="0">
                  <a:buNone/>
                </a:pPr>
                <a:endParaRPr lang="en-US" altLang="zh-TW" dirty="0" smtClean="0"/>
              </a:p>
              <a:p>
                <a:pPr marL="0" indent="0">
                  <a:buNone/>
                </a:pPr>
                <a:endParaRPr lang="en-US" altLang="zh-TW" sz="12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US" altLang="zh-TW" sz="18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6"/>
                <a:ext cx="8058150" cy="4847937"/>
              </a:xfrm>
              <a:blipFill rotWithShape="0">
                <a:blip r:embed="rId3"/>
                <a:stretch>
                  <a:fillRect l="-1740" t="-26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Auto-regression Models</a:t>
            </a:r>
            <a:endParaRPr lang="zh-TW" altLang="en-US" dirty="0"/>
          </a:p>
        </p:txBody>
      </p:sp>
      <p:sp>
        <p:nvSpPr>
          <p:cNvPr id="7" name="左大括弧 6"/>
          <p:cNvSpPr/>
          <p:nvPr/>
        </p:nvSpPr>
        <p:spPr>
          <a:xfrm rot="16200000">
            <a:off x="3391138" y="3153116"/>
            <a:ext cx="236483" cy="2850461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左大括弧 7"/>
          <p:cNvSpPr/>
          <p:nvPr/>
        </p:nvSpPr>
        <p:spPr>
          <a:xfrm rot="16200000">
            <a:off x="6570517" y="3145275"/>
            <a:ext cx="236483" cy="2850461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201678" y="4771596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Auto-regression Terms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381057" y="4771596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Moving Average Terms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9055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7" grpId="0" animBg="1"/>
      <p:bldP spid="8" grpId="0" animBg="1"/>
      <p:bldP spid="9" grpId="0"/>
      <p:bldP spid="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5696"/>
                <a:ext cx="8058150" cy="4784875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>
                    <a:solidFill>
                      <a:schemeClr val="bg1"/>
                    </a:solidFill>
                  </a:rPr>
                  <a:t>Two-dimensional :</a:t>
                </a:r>
              </a:p>
              <a:p>
                <a:pPr marL="0" indent="0">
                  <a:buNone/>
                </a:pPr>
                <a:endParaRPr lang="en-US" altLang="zh-TW" sz="3200" dirty="0" smtClean="0"/>
              </a:p>
              <a:p>
                <a:pPr marL="0" indent="0">
                  <a:buNone/>
                </a:pPr>
                <a:endParaRPr lang="en-US" altLang="zh-TW" sz="32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5696"/>
                <a:ext cx="8058150" cy="4784875"/>
              </a:xfrm>
              <a:blipFill rotWithShape="0">
                <a:blip r:embed="rId3"/>
                <a:stretch>
                  <a:fillRect l="-1740" t="-26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Auto-regression Models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9489923"/>
                  </p:ext>
                </p:extLst>
              </p:nvPr>
            </p:nvGraphicFramePr>
            <p:xfrm>
              <a:off x="1575296" y="2015621"/>
              <a:ext cx="2996160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9232"/>
                    <a:gridCol w="599232"/>
                    <a:gridCol w="599232"/>
                    <a:gridCol w="599232"/>
                    <a:gridCol w="599232"/>
                  </a:tblGrid>
                  <a:tr h="27348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27348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27348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d>
                                  <m:dPr>
                                    <m:ctrlP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B w="12700" cmpd="sng"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9489923"/>
                  </p:ext>
                </p:extLst>
              </p:nvPr>
            </p:nvGraphicFramePr>
            <p:xfrm>
              <a:off x="1575296" y="2015621"/>
              <a:ext cx="2996160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9232"/>
                    <a:gridCol w="599232"/>
                    <a:gridCol w="599232"/>
                    <a:gridCol w="599232"/>
                    <a:gridCol w="599232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02041" t="-203333" r="-203061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B w="12700" cmpd="sng"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0800468"/>
                  </p:ext>
                </p:extLst>
              </p:nvPr>
            </p:nvGraphicFramePr>
            <p:xfrm>
              <a:off x="5263528" y="2011700"/>
              <a:ext cx="3006000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01200"/>
                    <a:gridCol w="601200"/>
                    <a:gridCol w="601200"/>
                    <a:gridCol w="601200"/>
                    <a:gridCol w="601200"/>
                  </a:tblGrid>
                  <a:tr h="273488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273488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</a:tr>
                  <a:tr h="273488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d>
                                  <m:dPr>
                                    <m:ctrlP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B w="12700" cmpd="sng"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0800468"/>
                  </p:ext>
                </p:extLst>
              </p:nvPr>
            </p:nvGraphicFramePr>
            <p:xfrm>
              <a:off x="5263528" y="2011700"/>
              <a:ext cx="3006000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01200"/>
                    <a:gridCol w="601200"/>
                    <a:gridCol w="601200"/>
                    <a:gridCol w="601200"/>
                    <a:gridCol w="60120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03061" t="-205000" r="-204082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B w="12700" cmpd="sng"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直線單箭頭接點 6"/>
          <p:cNvCxnSpPr/>
          <p:nvPr/>
        </p:nvCxnSpPr>
        <p:spPr>
          <a:xfrm>
            <a:off x="1394549" y="2183524"/>
            <a:ext cx="0" cy="76298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678657" y="2233395"/>
            <a:ext cx="71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D Pixels</a:t>
            </a:r>
            <a:endParaRPr lang="zh-TW" altLang="en-US" dirty="0"/>
          </a:p>
        </p:txBody>
      </p:sp>
      <p:sp>
        <p:nvSpPr>
          <p:cNvPr id="11" name="左大括弧 10"/>
          <p:cNvSpPr/>
          <p:nvPr/>
        </p:nvSpPr>
        <p:spPr>
          <a:xfrm rot="16200000">
            <a:off x="3391138" y="3153116"/>
            <a:ext cx="236483" cy="2850461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左大括弧 15"/>
          <p:cNvSpPr/>
          <p:nvPr/>
        </p:nvSpPr>
        <p:spPr>
          <a:xfrm rot="16200000">
            <a:off x="6570517" y="3145275"/>
            <a:ext cx="236483" cy="2850461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201678" y="4771596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Auto-regression Terms</a:t>
            </a:r>
            <a:endParaRPr lang="zh-TW" altLang="en-US" sz="1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381057" y="4771596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Moving Average Terms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905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9" grpId="1"/>
      <p:bldP spid="11" grpId="0" animBg="1"/>
      <p:bldP spid="16" grpId="0" animBg="1"/>
      <p:bldP spid="17" grpId="0"/>
      <p:bldP spid="1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689"/>
                <a:ext cx="8058150" cy="4276559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Estimate gray value for pixel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 smtClean="0"/>
                  <a:t> </a:t>
                </a:r>
                <a:r>
                  <a:rPr lang="en-US" altLang="zh-TW" sz="3200" dirty="0" smtClean="0"/>
                  <a:t>by using the  differences between the actual values and the estimated value</a:t>
                </a:r>
              </a:p>
              <a:p>
                <a:endParaRPr lang="en-US" altLang="zh-TW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6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r>
                  <a:rPr lang="en-US" altLang="zh-TW" sz="3200" dirty="0" smtClean="0"/>
                  <a:t>For texture category </a:t>
                </a:r>
                <a:r>
                  <a:rPr lang="en-US" altLang="zh-TW" sz="3200" i="1" dirty="0" smtClean="0"/>
                  <a:t>c</a:t>
                </a:r>
                <a:r>
                  <a:rPr lang="en-US" altLang="zh-TW" sz="3200" dirty="0" smtClean="0"/>
                  <a:t>, define the estimated </a:t>
                </a:r>
                <a:r>
                  <a:rPr lang="en-US" altLang="zh-TW" sz="3200" dirty="0"/>
                  <a:t>gray </a:t>
                </a:r>
                <a:r>
                  <a:rPr lang="en-US" altLang="zh-TW" sz="3200" dirty="0" smtClean="0"/>
                  <a:t>value for pixel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 smtClean="0"/>
                  <a:t>:</a:t>
                </a:r>
              </a:p>
              <a:p>
                <a:endParaRPr lang="en-US" altLang="zh-TW" sz="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6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689"/>
                <a:ext cx="8058150" cy="4276559"/>
              </a:xfrm>
              <a:blipFill rotWithShape="0">
                <a:blip r:embed="rId3"/>
                <a:stretch>
                  <a:fillRect l="-1740" t="-2991" r="-2723" b="-264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Auto-regression Models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942483" y="6114389"/>
                <a:ext cx="5440377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zh-TW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6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TW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6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altLang="zh-TW" sz="1600" dirty="0"/>
                  <a:t> </a:t>
                </a:r>
                <a:r>
                  <a:rPr lang="en-US" altLang="zh-TW" sz="1600" dirty="0" smtClean="0"/>
                  <a:t>are </a:t>
                </a:r>
                <a:r>
                  <a:rPr lang="en-US" altLang="zh-TW" sz="1600" dirty="0"/>
                  <a:t>the coefficients for texture category </a:t>
                </a:r>
                <a:r>
                  <a:rPr lang="en-US" altLang="zh-TW" sz="1600" i="1" dirty="0"/>
                  <a:t>c</a:t>
                </a:r>
                <a:r>
                  <a:rPr lang="en-US" altLang="zh-TW" sz="1600" dirty="0"/>
                  <a:t>. </a:t>
                </a:r>
                <a:endParaRPr lang="zh-TW" altLang="en-US" sz="16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483" y="6114389"/>
                <a:ext cx="5440377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12" t="-5357" r="-561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9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689"/>
                <a:ext cx="8058150" cy="4662814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 smtClean="0"/>
                  <a:t>Pixel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3200" dirty="0" smtClean="0"/>
                  <a:t> has texture category </a:t>
                </a:r>
                <a:r>
                  <a:rPr lang="en-US" altLang="zh-TW" sz="3200" i="1" dirty="0" smtClean="0"/>
                  <a:t>c</a:t>
                </a:r>
                <a:r>
                  <a:rPr lang="en-US" altLang="zh-TW" sz="3200" dirty="0" smtClean="0"/>
                  <a:t> if</a:t>
                </a:r>
              </a:p>
              <a:p>
                <a:endParaRPr lang="en-US" altLang="zh-TW" sz="800" dirty="0" smtClean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9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n-US" altLang="zh-TW" sz="19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9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19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9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1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9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TW" sz="19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19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9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19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zh-TW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altLang="zh-TW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9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altLang="zh-TW" sz="2000" dirty="0" smtClean="0"/>
                  <a:t> for every texture category </a:t>
                </a:r>
                <a:r>
                  <a:rPr lang="en-US" altLang="zh-TW" sz="2000" i="1" dirty="0" smtClean="0"/>
                  <a:t>d, </a:t>
                </a:r>
                <a:r>
                  <a:rPr lang="en-US" altLang="zh-TW" sz="2000" dirty="0" smtClean="0"/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zh-TW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zh-TW" altLang="en-US" sz="190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TW" sz="19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zh-TW" altLang="en-US" sz="19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19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TW" sz="1900" dirty="0" smtClean="0"/>
                  <a:t> threshold</a:t>
                </a:r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 smtClean="0"/>
                  <a:t> </a:t>
                </a:r>
                <a:r>
                  <a:rPr lang="en-US" altLang="zh-TW" sz="3200" dirty="0" smtClean="0"/>
                  <a:t>is a boundary pixel 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TW" dirty="0" smtClean="0"/>
              </a:p>
              <a:p>
                <a:endParaRPr lang="en-US" altLang="zh-TW" sz="800" dirty="0" smtClean="0"/>
              </a:p>
              <a:p>
                <a:r>
                  <a:rPr lang="en-US" altLang="zh-TW" sz="3200" dirty="0" smtClean="0"/>
                  <a:t>Can be employed in texture segmentation applications as well as texture synthesis applications.</a:t>
                </a:r>
                <a:endParaRPr lang="en-US" altLang="zh-TW" sz="32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689"/>
                <a:ext cx="8058150" cy="4662814"/>
              </a:xfrm>
              <a:blipFill rotWithShape="0">
                <a:blip r:embed="rId3"/>
                <a:stretch>
                  <a:fillRect l="-1740" t="-27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Auto-regression Models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85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7045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 smtClean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5142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 smtClean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975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</a:t>
            </a:r>
            <a:r>
              <a:rPr lang="en-US" altLang="zh-TW" dirty="0" smtClean="0"/>
              <a:t>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448847" y="2541050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0" name="橢圓 219"/>
          <p:cNvSpPr/>
          <p:nvPr/>
        </p:nvSpPr>
        <p:spPr>
          <a:xfrm>
            <a:off x="5219056" y="2597626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1" name="橢圓 220"/>
          <p:cNvSpPr/>
          <p:nvPr/>
        </p:nvSpPr>
        <p:spPr>
          <a:xfrm>
            <a:off x="5678934" y="2597625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矩形 207"/>
          <p:cNvSpPr/>
          <p:nvPr/>
        </p:nvSpPr>
        <p:spPr>
          <a:xfrm>
            <a:off x="5501231" y="2485185"/>
            <a:ext cx="3286364" cy="3359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圓角矩形圖說文字 141"/>
          <p:cNvSpPr/>
          <p:nvPr/>
        </p:nvSpPr>
        <p:spPr>
          <a:xfrm>
            <a:off x="4884220" y="2033706"/>
            <a:ext cx="2376952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Auto-regression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4" name="圓角矩形圖說文字 143"/>
          <p:cNvSpPr/>
          <p:nvPr/>
        </p:nvSpPr>
        <p:spPr>
          <a:xfrm>
            <a:off x="5442924" y="1746319"/>
            <a:ext cx="179493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Discrete Markov Random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Field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6924675" y="2849356"/>
            <a:ext cx="1460571" cy="9042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5174985" y="2795495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4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" tmFilter="0,0; .5, 0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4844 4.44444E-6 " pathEditMode="relative" rAng="0" ptsTypes="AA">
                                      <p:cBhvr>
                                        <p:cTn id="54" dur="7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5 -2.59259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" tmFilter="0,0; .5, 0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0" grpId="0" animBg="1"/>
      <p:bldP spid="220" grpId="1" animBg="1"/>
      <p:bldP spid="221" grpId="0" animBg="1"/>
      <p:bldP spid="221" grpId="1" animBg="1"/>
      <p:bldP spid="208" grpId="0" animBg="1"/>
      <p:bldP spid="208" grpId="1" animBg="1"/>
      <p:bldP spid="142" grpId="0" animBg="1"/>
      <p:bldP spid="142" grpId="1" animBg="1"/>
      <p:bldP spid="142" grpId="2" animBg="1"/>
      <p:bldP spid="144" grpId="0" animBg="1"/>
      <p:bldP spid="144" grpId="1" animBg="1"/>
      <p:bldP spid="144" grpId="2" animBg="1"/>
      <p:bldP spid="113" grpId="0" animBg="1"/>
      <p:bldP spid="153" grpId="0" animBg="1"/>
      <p:bldP spid="153" grpId="1" animBg="1"/>
      <p:bldP spid="153" grpId="2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Discrete Markov Random Fields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52524" y="2233395"/>
            <a:ext cx="6877050" cy="391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1885950" y="2923957"/>
            <a:ext cx="1466850" cy="1466850"/>
            <a:chOff x="2619375" y="3514725"/>
            <a:chExt cx="1466850" cy="1466850"/>
          </a:xfrm>
        </p:grpSpPr>
        <p:sp>
          <p:nvSpPr>
            <p:cNvPr id="5" name="矩形 4"/>
            <p:cNvSpPr/>
            <p:nvPr/>
          </p:nvSpPr>
          <p:spPr>
            <a:xfrm>
              <a:off x="2619375" y="3514725"/>
              <a:ext cx="1466850" cy="1466850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243262" y="4138612"/>
              <a:ext cx="219075" cy="2190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717701" y="2755487"/>
            <a:ext cx="2059961" cy="2128266"/>
            <a:chOff x="1708176" y="2745962"/>
            <a:chExt cx="2059961" cy="2128266"/>
          </a:xfrm>
        </p:grpSpPr>
        <p:cxnSp>
          <p:nvCxnSpPr>
            <p:cNvPr id="9" name="直線單箭頭接點 8"/>
            <p:cNvCxnSpPr/>
            <p:nvPr/>
          </p:nvCxnSpPr>
          <p:spPr>
            <a:xfrm flipV="1">
              <a:off x="1708176" y="3647636"/>
              <a:ext cx="1822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/>
            <p:cNvCxnSpPr/>
            <p:nvPr/>
          </p:nvCxnSpPr>
          <p:spPr>
            <a:xfrm rot="5400000" flipV="1">
              <a:off x="1698652" y="3657160"/>
              <a:ext cx="1822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22"/>
            <p:cNvSpPr txBox="1"/>
            <p:nvPr/>
          </p:nvSpPr>
          <p:spPr>
            <a:xfrm>
              <a:off x="2500590" y="4504896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/>
                <a:t>i</a:t>
              </a:r>
              <a:endParaRPr lang="zh-TW" altLang="en-US" i="1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3530571" y="3449549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smtClean="0"/>
                <a:t>j</a:t>
              </a:r>
              <a:endParaRPr lang="zh-TW" altLang="en-US" i="1" dirty="0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2674012" y="2450061"/>
            <a:ext cx="807624" cy="1056925"/>
            <a:chOff x="2674012" y="2450061"/>
            <a:chExt cx="807624" cy="1056925"/>
          </a:xfrm>
        </p:grpSpPr>
        <p:sp>
          <p:nvSpPr>
            <p:cNvPr id="25" name="文字方塊 24"/>
            <p:cNvSpPr txBox="1"/>
            <p:nvPr/>
          </p:nvSpPr>
          <p:spPr>
            <a:xfrm>
              <a:off x="2887947" y="2450061"/>
              <a:ext cx="593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(</a:t>
              </a:r>
              <a:r>
                <a:rPr lang="en-US" altLang="zh-TW" i="1" dirty="0" smtClean="0"/>
                <a:t>r, c</a:t>
              </a:r>
              <a:r>
                <a:rPr lang="en-US" altLang="zh-TW" dirty="0" smtClean="0"/>
                <a:t>)</a:t>
              </a:r>
              <a:endParaRPr lang="zh-TW" altLang="en-US" dirty="0"/>
            </a:p>
          </p:txBody>
        </p:sp>
        <p:cxnSp>
          <p:nvCxnSpPr>
            <p:cNvPr id="28" name="弧形接點 27"/>
            <p:cNvCxnSpPr/>
            <p:nvPr/>
          </p:nvCxnSpPr>
          <p:spPr>
            <a:xfrm rot="5400000">
              <a:off x="2565448" y="2908694"/>
              <a:ext cx="706856" cy="48972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圖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" y="3657161"/>
            <a:ext cx="213794" cy="845153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7727518" y="4390366"/>
            <a:ext cx="311582" cy="1466850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702501" y="4110183"/>
            <a:ext cx="440498" cy="2037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/>
          <p:cNvGrpSpPr/>
          <p:nvPr/>
        </p:nvGrpSpPr>
        <p:grpSpPr>
          <a:xfrm>
            <a:off x="647563" y="1742859"/>
            <a:ext cx="7639186" cy="4627437"/>
            <a:chOff x="647563" y="1742859"/>
            <a:chExt cx="7639186" cy="4627437"/>
          </a:xfrm>
        </p:grpSpPr>
        <p:cxnSp>
          <p:nvCxnSpPr>
            <p:cNvPr id="11" name="直線單箭頭接點 10"/>
            <p:cNvCxnSpPr/>
            <p:nvPr/>
          </p:nvCxnSpPr>
          <p:spPr>
            <a:xfrm>
              <a:off x="838200" y="2076450"/>
              <a:ext cx="74485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>
              <a:off x="990599" y="1943100"/>
              <a:ext cx="0" cy="4427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/>
            <p:cNvSpPr txBox="1"/>
            <p:nvPr/>
          </p:nvSpPr>
          <p:spPr>
            <a:xfrm>
              <a:off x="647563" y="5963504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smtClean="0"/>
                <a:t>R</a:t>
              </a:r>
              <a:endParaRPr lang="zh-TW" altLang="en-US" i="1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7953234" y="174285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smtClean="0"/>
                <a:t>C</a:t>
              </a:r>
              <a:endParaRPr lang="zh-TW" alt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324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9792 -0.0907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92 -0.09074 L 0.42083 0.2361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3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83 0.23611 L 0.35833 -0.07361 L 0.27708 0.21389 L 0.17604 -0.03194 L 0.09479 0.18611 L -0.01979 -0.05972 L 0.44167 0.0125 L 0.01042 0.05139 L 0.47396 0.13195 L -0.11354 0.21389 " pathEditMode="relative" ptsTypes="AAAAAAAAAA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3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3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30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3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4" grpId="0" animBg="1"/>
      <p:bldP spid="4" grpId="1" animBg="1"/>
      <p:bldP spid="41" grpId="0" animBg="1"/>
      <p:bldP spid="41" grpId="1" animBg="1"/>
      <p:bldP spid="3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00838"/>
                <a:ext cx="8058150" cy="4342895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b="0" dirty="0" smtClean="0"/>
                  <a:t>Each pixel’s value is a linear combination of the values in its neighborhood plus a correlated noise term:</a:t>
                </a:r>
              </a:p>
              <a:p>
                <a:endParaRPr lang="en-US" altLang="zh-TW" sz="8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2000" dirty="0" smtClean="0"/>
              </a:p>
              <a:p>
                <a:pPr marL="0" indent="0">
                  <a:buNone/>
                </a:pPr>
                <a:endParaRPr lang="en-US" altLang="zh-TW" sz="800" dirty="0" smtClean="0"/>
              </a:p>
              <a:p>
                <a:pPr marL="0" indent="0">
                  <a:spcBef>
                    <a:spcPct val="500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zh-TW" sz="2400" dirty="0" smtClean="0"/>
                  <a:t>: </a:t>
                </a:r>
                <a:r>
                  <a:rPr lang="en-US" altLang="zh-TW" sz="2400" dirty="0"/>
                  <a:t>coefficients, computed from texture image with least-square method</a:t>
                </a:r>
              </a:p>
              <a:p>
                <a:pPr marL="0" indent="0">
                  <a:spcBef>
                    <a:spcPct val="500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TW" sz="2400" dirty="0"/>
                  <a:t>:</a:t>
                </a:r>
                <a:r>
                  <a:rPr lang="en-US" altLang="zh-TW" sz="2400" i="1" dirty="0"/>
                  <a:t> </a:t>
                </a:r>
                <a:r>
                  <a:rPr lang="en-US" altLang="zh-TW" sz="2400" dirty="0"/>
                  <a:t>joint set of possible correlated Gaussian random variables</a:t>
                </a:r>
                <a:endParaRPr lang="en-US" altLang="zh-TW" sz="2400" i="1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00838"/>
                <a:ext cx="8058150" cy="4342895"/>
              </a:xfrm>
              <a:blipFill rotWithShape="0">
                <a:blip r:embed="rId3"/>
                <a:stretch>
                  <a:fillRect l="-1740" t="-2945" r="-12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678657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21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957263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Discrete Markov Random Fields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09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12330</TotalTime>
  <Words>6896</Words>
  <Application>Microsoft Office PowerPoint</Application>
  <PresentationFormat>如螢幕大小 (4:3)</PresentationFormat>
  <Paragraphs>1623</Paragraphs>
  <Slides>130</Slides>
  <Notes>106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130</vt:i4>
      </vt:variant>
    </vt:vector>
  </HeadingPairs>
  <TitlesOfParts>
    <vt:vector size="139" baseType="lpstr">
      <vt:lpstr>宋体</vt:lpstr>
      <vt:lpstr>新細明體</vt:lpstr>
      <vt:lpstr>標楷體</vt:lpstr>
      <vt:lpstr>Arial</vt:lpstr>
      <vt:lpstr>Calibri</vt:lpstr>
      <vt:lpstr>Calibri Light</vt:lpstr>
      <vt:lpstr>Cambria Math</vt:lpstr>
      <vt:lpstr>Wingdings</vt:lpstr>
      <vt:lpstr>Office 佈景主題</vt:lpstr>
      <vt:lpstr>Computer Vision Chapter 9 : Texture</vt:lpstr>
      <vt:lpstr>PowerPoint 簡報</vt:lpstr>
      <vt:lpstr>Introduction</vt:lpstr>
      <vt:lpstr>What is Texture?</vt:lpstr>
      <vt:lpstr>“Definition” of Texture</vt:lpstr>
      <vt:lpstr>“Definition” of Texture</vt:lpstr>
      <vt:lpstr>Examples of Texture</vt:lpstr>
      <vt:lpstr>Examples of Texture</vt:lpstr>
      <vt:lpstr>Examples of Texture</vt:lpstr>
      <vt:lpstr>Examples of Texture</vt:lpstr>
      <vt:lpstr>Examples of Texture</vt:lpstr>
      <vt:lpstr>Examples of Texture</vt:lpstr>
      <vt:lpstr>Texture Analysis Issues</vt:lpstr>
      <vt:lpstr>Statistical Texture Feature Approaches</vt:lpstr>
      <vt:lpstr>Image Texture Analysis by Model</vt:lpstr>
      <vt:lpstr>Image Texture Analysis by Model</vt:lpstr>
      <vt:lpstr>Some Model-Based Techniques</vt:lpstr>
      <vt:lpstr>Texel</vt:lpstr>
      <vt:lpstr>Texel</vt:lpstr>
      <vt:lpstr>Texture Primitive</vt:lpstr>
      <vt:lpstr>Characterizing Texture</vt:lpstr>
      <vt:lpstr>Characterizing Texture</vt:lpstr>
      <vt:lpstr>Characterizing Texture</vt:lpstr>
      <vt:lpstr>Characterizing Texture</vt:lpstr>
      <vt:lpstr>Texture and Scale</vt:lpstr>
      <vt:lpstr>Texture and Scale</vt:lpstr>
      <vt:lpstr>First-Order Gray-Level Statistics</vt:lpstr>
      <vt:lpstr>Second-Order Gray-Level Statistics</vt:lpstr>
      <vt:lpstr>PowerPoint 簡報</vt:lpstr>
      <vt:lpstr>Co-Occurrence Matrix</vt:lpstr>
      <vt:lpstr>Co-Occurrence Matrix</vt:lpstr>
      <vt:lpstr>Co-Occurrence Matrix</vt:lpstr>
      <vt:lpstr>Co-Occurrence Matrix</vt:lpstr>
      <vt:lpstr>Co-Occurrence Matrix</vt:lpstr>
      <vt:lpstr>Co-Occurrence Matrix</vt:lpstr>
      <vt:lpstr>Co-Occurrence Matrix</vt:lpstr>
      <vt:lpstr>Variant of Co-Occurrence Matrix</vt:lpstr>
      <vt:lpstr>Variant of Co-Occurrence Matrix</vt:lpstr>
      <vt:lpstr>Generalized Gray Level Spatial Dependence Models for Texture</vt:lpstr>
      <vt:lpstr>Summary of Gray level Co-Occurrence</vt:lpstr>
      <vt:lpstr>PowerPoint 簡報</vt:lpstr>
      <vt:lpstr>Strong Texture Measures and Generalized Co-occurrence</vt:lpstr>
      <vt:lpstr>Strong Texture Measures and Generalized Co-occurrence</vt:lpstr>
      <vt:lpstr>Spatial Relationship</vt:lpstr>
      <vt:lpstr>Spatial Relationship</vt:lpstr>
      <vt:lpstr>PowerPoint 簡報</vt:lpstr>
      <vt:lpstr>Autocorrelation Function</vt:lpstr>
      <vt:lpstr>Autocorrelation Function</vt:lpstr>
      <vt:lpstr>Autocorrelation Function</vt:lpstr>
      <vt:lpstr>Autocorrelation Function</vt:lpstr>
      <vt:lpstr>Autocorrelation Function</vt:lpstr>
      <vt:lpstr>Autocorrelation Function</vt:lpstr>
      <vt:lpstr>PowerPoint 簡報</vt:lpstr>
      <vt:lpstr>Digital Transform Methods and Texture</vt:lpstr>
      <vt:lpstr>Digital Transform Methods and Texture</vt:lpstr>
      <vt:lpstr>Digital Transform Methods and Texture</vt:lpstr>
      <vt:lpstr>Digital Transform Methods and Texture</vt:lpstr>
      <vt:lpstr>Digital Transform Methods and Texture</vt:lpstr>
      <vt:lpstr>PowerPoint 簡報</vt:lpstr>
      <vt:lpstr>Texture Energy</vt:lpstr>
      <vt:lpstr>Texture Energy</vt:lpstr>
      <vt:lpstr>Texture Energy</vt:lpstr>
      <vt:lpstr>Texture Energy</vt:lpstr>
      <vt:lpstr>Texture Energy</vt:lpstr>
      <vt:lpstr>Texture Energy</vt:lpstr>
      <vt:lpstr>Texture Energy</vt:lpstr>
      <vt:lpstr>Texture Energy</vt:lpstr>
      <vt:lpstr>PowerPoint 簡報</vt:lpstr>
      <vt:lpstr>Texture Edgeness</vt:lpstr>
      <vt:lpstr>Texture Edgeness</vt:lpstr>
      <vt:lpstr>Texture Edgeness</vt:lpstr>
      <vt:lpstr>Texture Edgeness</vt:lpstr>
      <vt:lpstr>Texture Edgeness</vt:lpstr>
      <vt:lpstr>PowerPoint 簡報</vt:lpstr>
      <vt:lpstr>Vector Dispersion</vt:lpstr>
      <vt:lpstr>Vector Dispersion</vt:lpstr>
      <vt:lpstr>Vector Dispersion</vt:lpstr>
      <vt:lpstr>Vector Dispersion</vt:lpstr>
      <vt:lpstr>PowerPoint 簡報</vt:lpstr>
      <vt:lpstr>Relative Extrema Density</vt:lpstr>
      <vt:lpstr>Relative Extrema Density</vt:lpstr>
      <vt:lpstr>Relative Extrema Density</vt:lpstr>
      <vt:lpstr>PowerPoint 簡報</vt:lpstr>
      <vt:lpstr>Mathematical Morphology</vt:lpstr>
      <vt:lpstr>Mathematical Morphology</vt:lpstr>
      <vt:lpstr>Mathematical Morphology</vt:lpstr>
      <vt:lpstr>Mathematical Morphology</vt:lpstr>
      <vt:lpstr>Mathematical Morphology</vt:lpstr>
      <vt:lpstr>PowerPoint 簡報</vt:lpstr>
      <vt:lpstr>Auto-regression Models</vt:lpstr>
      <vt:lpstr>Auto-regression Models</vt:lpstr>
      <vt:lpstr>Auto-regression Models</vt:lpstr>
      <vt:lpstr>Auto-regression Models</vt:lpstr>
      <vt:lpstr>Auto-regression Models</vt:lpstr>
      <vt:lpstr>Auto-regression Models</vt:lpstr>
      <vt:lpstr>Auto-regression Models</vt:lpstr>
      <vt:lpstr>PowerPoint 簡報</vt:lpstr>
      <vt:lpstr>Discrete Markov Random Fields</vt:lpstr>
      <vt:lpstr>Discrete Markov Random Fields</vt:lpstr>
      <vt:lpstr>Discrete Markov Random Fields</vt:lpstr>
      <vt:lpstr>PowerPoint 簡報</vt:lpstr>
      <vt:lpstr>Random Mosaic Models</vt:lpstr>
      <vt:lpstr>Random Mosaic Models</vt:lpstr>
      <vt:lpstr>Random Mosaic Models</vt:lpstr>
      <vt:lpstr>Random Mosaic Models</vt:lpstr>
      <vt:lpstr>PowerPoint 簡報</vt:lpstr>
      <vt:lpstr>Structural Approaches to Texture Models</vt:lpstr>
      <vt:lpstr>PowerPoint 簡報</vt:lpstr>
      <vt:lpstr>Texture Segmentation</vt:lpstr>
      <vt:lpstr>PowerPoint 簡報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PowerPoint 簡報</vt:lpstr>
      <vt:lpstr>Shape from Texture</vt:lpstr>
      <vt:lpstr>Shape from Texture</vt:lpstr>
      <vt:lpstr>Shape from Texture</vt:lpstr>
      <vt:lpstr>Shape from Texture</vt:lpstr>
      <vt:lpstr>PowerPoint 簡報</vt:lpstr>
      <vt:lpstr>Summary</vt:lpstr>
      <vt:lpstr>Reference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Chapter 9 : Texture</dc:title>
  <dc:creator>趙序培</dc:creator>
  <cp:lastModifiedBy>趙序培</cp:lastModifiedBy>
  <cp:revision>621</cp:revision>
  <dcterms:created xsi:type="dcterms:W3CDTF">2015-11-24T14:53:45Z</dcterms:created>
  <dcterms:modified xsi:type="dcterms:W3CDTF">2015-12-18T09:11:29Z</dcterms:modified>
</cp:coreProperties>
</file>