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01" r:id="rId1"/>
    <p:sldMasterId id="2147483700" r:id="rId2"/>
    <p:sldMasterId id="2147483648" r:id="rId3"/>
  </p:sldMasterIdLst>
  <p:notesMasterIdLst>
    <p:notesMasterId r:id="rId197"/>
  </p:notesMasterIdLst>
  <p:handoutMasterIdLst>
    <p:handoutMasterId r:id="rId198"/>
  </p:handoutMasterIdLst>
  <p:sldIdLst>
    <p:sldId id="256" r:id="rId4"/>
    <p:sldId id="558" r:id="rId5"/>
    <p:sldId id="728" r:id="rId6"/>
    <p:sldId id="546" r:id="rId7"/>
    <p:sldId id="486" r:id="rId8"/>
    <p:sldId id="487" r:id="rId9"/>
    <p:sldId id="659" r:id="rId10"/>
    <p:sldId id="662" r:id="rId11"/>
    <p:sldId id="661" r:id="rId12"/>
    <p:sldId id="660" r:id="rId13"/>
    <p:sldId id="417" r:id="rId14"/>
    <p:sldId id="559" r:id="rId15"/>
    <p:sldId id="547" r:id="rId16"/>
    <p:sldId id="508" r:id="rId17"/>
    <p:sldId id="560" r:id="rId18"/>
    <p:sldId id="562" r:id="rId19"/>
    <p:sldId id="430" r:id="rId20"/>
    <p:sldId id="607" r:id="rId21"/>
    <p:sldId id="608" r:id="rId22"/>
    <p:sldId id="610" r:id="rId23"/>
    <p:sldId id="609" r:id="rId24"/>
    <p:sldId id="431" r:id="rId25"/>
    <p:sldId id="611" r:id="rId26"/>
    <p:sldId id="432" r:id="rId27"/>
    <p:sldId id="578" r:id="rId28"/>
    <p:sldId id="563" r:id="rId29"/>
    <p:sldId id="602" r:id="rId30"/>
    <p:sldId id="565" r:id="rId31"/>
    <p:sldId id="614" r:id="rId32"/>
    <p:sldId id="615" r:id="rId33"/>
    <p:sldId id="434" r:id="rId34"/>
    <p:sldId id="619" r:id="rId35"/>
    <p:sldId id="617" r:id="rId36"/>
    <p:sldId id="618" r:id="rId37"/>
    <p:sldId id="548" r:id="rId38"/>
    <p:sldId id="316" r:id="rId39"/>
    <p:sldId id="498" r:id="rId40"/>
    <p:sldId id="445" r:id="rId41"/>
    <p:sldId id="437" r:id="rId42"/>
    <p:sldId id="540" r:id="rId43"/>
    <p:sldId id="566" r:id="rId44"/>
    <p:sldId id="665" r:id="rId45"/>
    <p:sldId id="666" r:id="rId46"/>
    <p:sldId id="664" r:id="rId47"/>
    <p:sldId id="663" r:id="rId48"/>
    <p:sldId id="438" r:id="rId49"/>
    <p:sldId id="509" r:id="rId50"/>
    <p:sldId id="639" r:id="rId51"/>
    <p:sldId id="620" r:id="rId52"/>
    <p:sldId id="622" r:id="rId53"/>
    <p:sldId id="510" r:id="rId54"/>
    <p:sldId id="626" r:id="rId55"/>
    <p:sldId id="624" r:id="rId56"/>
    <p:sldId id="625" r:id="rId57"/>
    <p:sldId id="627" r:id="rId58"/>
    <p:sldId id="577" r:id="rId59"/>
    <p:sldId id="511" r:id="rId60"/>
    <p:sldId id="629" r:id="rId61"/>
    <p:sldId id="567" r:id="rId62"/>
    <p:sldId id="632" r:id="rId63"/>
    <p:sldId id="549" r:id="rId64"/>
    <p:sldId id="317" r:id="rId65"/>
    <p:sldId id="440" r:id="rId66"/>
    <p:sldId id="441" r:id="rId67"/>
    <p:sldId id="633" r:id="rId68"/>
    <p:sldId id="634" r:id="rId69"/>
    <p:sldId id="635" r:id="rId70"/>
    <p:sldId id="638" r:id="rId71"/>
    <p:sldId id="642" r:id="rId72"/>
    <p:sldId id="641" r:id="rId73"/>
    <p:sldId id="643" r:id="rId74"/>
    <p:sldId id="644" r:id="rId75"/>
    <p:sldId id="645" r:id="rId76"/>
    <p:sldId id="668" r:id="rId77"/>
    <p:sldId id="711" r:id="rId78"/>
    <p:sldId id="712" r:id="rId79"/>
    <p:sldId id="713" r:id="rId80"/>
    <p:sldId id="714" r:id="rId81"/>
    <p:sldId id="706" r:id="rId82"/>
    <p:sldId id="707" r:id="rId83"/>
    <p:sldId id="709" r:id="rId84"/>
    <p:sldId id="550" r:id="rId85"/>
    <p:sldId id="459" r:id="rId86"/>
    <p:sldId id="584" r:id="rId87"/>
    <p:sldId id="318" r:id="rId88"/>
    <p:sldId id="655" r:id="rId89"/>
    <p:sldId id="669" r:id="rId90"/>
    <p:sldId id="657" r:id="rId91"/>
    <p:sldId id="670" r:id="rId92"/>
    <p:sldId id="671" r:id="rId93"/>
    <p:sldId id="569" r:id="rId94"/>
    <p:sldId id="319" r:id="rId95"/>
    <p:sldId id="463" r:id="rId96"/>
    <p:sldId id="571" r:id="rId97"/>
    <p:sldId id="489" r:id="rId98"/>
    <p:sldId id="646" r:id="rId99"/>
    <p:sldId id="647" r:id="rId100"/>
    <p:sldId id="648" r:id="rId101"/>
    <p:sldId id="649" r:id="rId102"/>
    <p:sldId id="574" r:id="rId103"/>
    <p:sldId id="575" r:id="rId104"/>
    <p:sldId id="651" r:id="rId105"/>
    <p:sldId id="650" r:id="rId106"/>
    <p:sldId id="652" r:id="rId107"/>
    <p:sldId id="653" r:id="rId108"/>
    <p:sldId id="654" r:id="rId109"/>
    <p:sldId id="672" r:id="rId110"/>
    <p:sldId id="715" r:id="rId111"/>
    <p:sldId id="716" r:id="rId112"/>
    <p:sldId id="551" r:id="rId113"/>
    <p:sldId id="340" r:id="rId114"/>
    <p:sldId id="469" r:id="rId115"/>
    <p:sldId id="656" r:id="rId116"/>
    <p:sldId id="470" r:id="rId117"/>
    <p:sldId id="471" r:id="rId118"/>
    <p:sldId id="552" r:id="rId119"/>
    <p:sldId id="342" r:id="rId120"/>
    <p:sldId id="579" r:id="rId121"/>
    <p:sldId id="674" r:id="rId122"/>
    <p:sldId id="677" r:id="rId123"/>
    <p:sldId id="676" r:id="rId124"/>
    <p:sldId id="678" r:id="rId125"/>
    <p:sldId id="679" r:id="rId126"/>
    <p:sldId id="585" r:id="rId127"/>
    <p:sldId id="680" r:id="rId128"/>
    <p:sldId id="681" r:id="rId129"/>
    <p:sldId id="686" r:id="rId130"/>
    <p:sldId id="682" r:id="rId131"/>
    <p:sldId id="685" r:id="rId132"/>
    <p:sldId id="683" r:id="rId133"/>
    <p:sldId id="684" r:id="rId134"/>
    <p:sldId id="687" r:id="rId135"/>
    <p:sldId id="499" r:id="rId136"/>
    <p:sldId id="589" r:id="rId137"/>
    <p:sldId id="689" r:id="rId138"/>
    <p:sldId id="690" r:id="rId139"/>
    <p:sldId id="691" r:id="rId140"/>
    <p:sldId id="695" r:id="rId141"/>
    <p:sldId id="692" r:id="rId142"/>
    <p:sldId id="693" r:id="rId143"/>
    <p:sldId id="694" r:id="rId144"/>
    <p:sldId id="696" r:id="rId145"/>
    <p:sldId id="346" r:id="rId146"/>
    <p:sldId id="718" r:id="rId147"/>
    <p:sldId id="698" r:id="rId148"/>
    <p:sldId id="719" r:id="rId149"/>
    <p:sldId id="720" r:id="rId150"/>
    <p:sldId id="722" r:id="rId151"/>
    <p:sldId id="723" r:id="rId152"/>
    <p:sldId id="724" r:id="rId153"/>
    <p:sldId id="725" r:id="rId154"/>
    <p:sldId id="700" r:id="rId155"/>
    <p:sldId id="701" r:id="rId156"/>
    <p:sldId id="704" r:id="rId157"/>
    <p:sldId id="726" r:id="rId158"/>
    <p:sldId id="727" r:id="rId159"/>
    <p:sldId id="553" r:id="rId160"/>
    <p:sldId id="350" r:id="rId161"/>
    <p:sldId id="554" r:id="rId162"/>
    <p:sldId id="352" r:id="rId163"/>
    <p:sldId id="423" r:id="rId164"/>
    <p:sldId id="598" r:id="rId165"/>
    <p:sldId id="599" r:id="rId166"/>
    <p:sldId id="600" r:id="rId167"/>
    <p:sldId id="480" r:id="rId168"/>
    <p:sldId id="555" r:id="rId169"/>
    <p:sldId id="355" r:id="rId170"/>
    <p:sldId id="537" r:id="rId171"/>
    <p:sldId id="673" r:id="rId172"/>
    <p:sldId id="427" r:id="rId173"/>
    <p:sldId id="556" r:id="rId174"/>
    <p:sldId id="428" r:id="rId175"/>
    <p:sldId id="356" r:id="rId176"/>
    <p:sldId id="557" r:id="rId177"/>
    <p:sldId id="357" r:id="rId178"/>
    <p:sldId id="419" r:id="rId179"/>
    <p:sldId id="362" r:id="rId180"/>
    <p:sldId id="364" r:id="rId181"/>
    <p:sldId id="409" r:id="rId182"/>
    <p:sldId id="410" r:id="rId183"/>
    <p:sldId id="387" r:id="rId184"/>
    <p:sldId id="388" r:id="rId185"/>
    <p:sldId id="389" r:id="rId186"/>
    <p:sldId id="391" r:id="rId187"/>
    <p:sldId id="392" r:id="rId188"/>
    <p:sldId id="393" r:id="rId189"/>
    <p:sldId id="395" r:id="rId190"/>
    <p:sldId id="396" r:id="rId191"/>
    <p:sldId id="397" r:id="rId192"/>
    <p:sldId id="398" r:id="rId193"/>
    <p:sldId id="399" r:id="rId194"/>
    <p:sldId id="400" r:id="rId195"/>
    <p:sldId id="418" r:id="rId196"/>
  </p:sldIdLst>
  <p:sldSz cx="9144000" cy="6858000" type="screen4x3"/>
  <p:notesSz cx="6858000" cy="21526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jinstall9324754@outlook.com" initials="j" lastIdx="1" clrIdx="0">
    <p:extLst>
      <p:ext uri="{19B8F6BF-5375-455C-9EA6-DF929625EA0E}">
        <p15:presenceInfo xmlns:p15="http://schemas.microsoft.com/office/powerpoint/2012/main" userId="jjinstall9324754@outlook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BAA4B-AEFD-4423-9664-12E26FC7985F}" v="21" dt="2019-11-26T02:51:12.412"/>
    <p1510:client id="{54B7D988-9AE5-4242-83D3-F482781812BF}" v="220" dt="2019-11-12T07:45:06.437"/>
    <p1510:client id="{6FF28134-935F-4E31-B06A-788B12FB816D}" v="1024" dt="2019-10-28T13:23:11.515"/>
    <p1510:client id="{8109E758-867D-4F8B-BE6B-87139F1BF84F}" v="194" dt="2019-11-12T13:25:13.378"/>
    <p1510:client id="{D155E27D-6A97-486B-920E-E925EF2393E5}" v="1031" dt="2019-11-24T14:14:27.194"/>
    <p1510:client id="{EC703EFB-AB0C-457B-A99F-1BA5320CD267}" v="629" dt="2019-11-18T10:15:15.700"/>
    <p1510:client id="{F7D3CB3B-4AA2-448F-8FAD-6883DC4BF1EA}" v="19" dt="2019-10-10T09:16:45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16" autoAdjust="0"/>
  </p:normalViewPr>
  <p:slideViewPr>
    <p:cSldViewPr>
      <p:cViewPr varScale="1">
        <p:scale>
          <a:sx n="75" d="100"/>
          <a:sy n="75" d="100"/>
        </p:scale>
        <p:origin x="169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21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96" Type="http://schemas.openxmlformats.org/officeDocument/2006/relationships/slide" Target="slides/slide193.xml"/><Relationship Id="rId200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notesMaster" Target="notesMasters/notesMaster1.xml"/><Relationship Id="rId201" Type="http://schemas.openxmlformats.org/officeDocument/2006/relationships/viewProps" Target="view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handoutMaster" Target="handoutMasters/handoutMaster1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theme" Target="theme/theme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commentAuthors" Target="commentAuthors.xml"/><Relationship Id="rId203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204" Type="http://schemas.microsoft.com/office/2015/10/relationships/revisionInfo" Target="revisionInfo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C765093-D303-4BC0-9C83-1C47B37890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064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0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FDE07EA-EEBB-413C-A271-9326CD6880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3103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140.117.156.238/course/CSSV/2011/%E7%9B%A3%E6%8E%A7%E8%A6%96%E8%A8%8A_ch3.pdf" TargetMode="External"/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ubic_surfac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xsrf=ACYBGNTBfkJC-diMwncp6tHjYnSPzczffQ:1574722973989&amp;q=convex+hull&amp;spell=1&amp;sa=X&amp;ved=2ahUKEwjHu--bvIbmAhVVyYsBHQSzCD8QBSgAegQIERAr" TargetMode="External"/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lframalpha.com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facet: 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小平面 -&gt; 小面模型</a:t>
            </a:r>
            <a:endParaRPr lang="zh-TW" dirty="0">
              <a:cs typeface="Arial" charset="0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如同在講傅立葉轉換(或線性代數、jpeg 壓縮等)的時候應該會提到的 wavelet 小波轉換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>
                <a:latin typeface="Arial"/>
                <a:ea typeface="新細明體"/>
                <a:cs typeface="Arial"/>
              </a:rPr>
              <a:t>(fast)</a:t>
            </a:r>
            <a:endParaRPr lang="zh-TW" dirty="0">
              <a:cs typeface="Arial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691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鎖定不同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pixel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會產生不同的曲線。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763759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>
                <a:latin typeface="Arial"/>
                <a:ea typeface="新細明體"/>
                <a:cs typeface="Arial"/>
              </a:rPr>
              <a:t>課本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dirty="0" err="1">
                <a:latin typeface="Arial"/>
                <a:ea typeface="新細明體"/>
                <a:cs typeface="Arial"/>
              </a:rPr>
              <a:t>PDF的圖例，但解析度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乾那賽</a:t>
            </a:r>
            <a:endParaRPr lang="en-US" altLang="zh-TW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352185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課本的圖例</a:t>
            </a:r>
            <a:endParaRPr lang="zh-TW" dirty="0" err="1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9314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67828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38009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473D6D6C-84E9-44CB-9665-C3BD11D18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Neighborhood = 3*3, threshold = 120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806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一般式：一些數學方程式</a:t>
            </a:r>
          </a:p>
          <a:p>
            <a:pPr marL="228600" indent="-228600">
              <a:buAutoNum type="arabicPeriod"/>
            </a:pPr>
            <a:r>
              <a:rPr kumimoji="1" lang="zh-TW" altLang="en-US" dirty="0"/>
              <a:t>分段常數（平的小平面模型）理想區間：常數灰階值</a:t>
            </a:r>
          </a:p>
          <a:p>
            <a:pPr marL="228600" indent="-228600">
              <a:buAutoNum type="arabicPeriod"/>
            </a:pPr>
            <a:r>
              <a:rPr kumimoji="1" lang="zh-TW" altLang="en-US" dirty="0">
                <a:latin typeface="Arial"/>
                <a:ea typeface="新細明體"/>
                <a:cs typeface="Arial"/>
              </a:rPr>
              <a:t>分段線性（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斜</a:t>
            </a:r>
            <a:r>
              <a:rPr kumimoji="1" lang="zh-TW" altLang="en-US" dirty="0">
                <a:latin typeface="Arial"/>
                <a:ea typeface="新細明體"/>
                <a:cs typeface="Arial"/>
              </a:rPr>
              <a:t>的小平面模型）理想區間：斜的平面灰階值</a:t>
            </a:r>
            <a:endParaRPr lang="zh-TW" altLang="en-US" dirty="0">
              <a:latin typeface="Arial"/>
              <a:ea typeface="新細明體"/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 dirty="0">
                <a:latin typeface="Arial"/>
                <a:ea typeface="新細明體"/>
                <a:cs typeface="Arial"/>
              </a:rPr>
              <a:t>分段二次方程式（灰階表面）理想區間：二元二次方程式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(圓形等)</a:t>
            </a:r>
            <a:endParaRPr lang="zh-TW" altLang="en-US" dirty="0"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 dirty="0"/>
              <a:t>分段</a:t>
            </a:r>
            <a:r>
              <a:rPr kumimoji="1" lang="zh-CN" altLang="en-US" dirty="0"/>
              <a:t>三</a:t>
            </a:r>
            <a:r>
              <a:rPr kumimoji="1" lang="zh-TW" altLang="en-US" dirty="0"/>
              <a:t>次方程式，灰階表面  理想區間：立方表面</a:t>
            </a:r>
          </a:p>
          <a:p>
            <a:pPr marL="0" indent="0">
              <a:buNone/>
            </a:pPr>
            <a:endParaRPr kumimoji="1" lang="zh-TW" altLang="en-US" dirty="0"/>
          </a:p>
          <a:p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145507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8.7 </a:t>
            </a:r>
            <a:r>
              <a:rPr lang="zh-TW" altLang="zh-TW" dirty="0"/>
              <a:t>使用貝式</a:t>
            </a:r>
            <a:r>
              <a:rPr lang="zh-TW" altLang="en-US" dirty="0"/>
              <a:t>定理</a:t>
            </a:r>
            <a:r>
              <a:rPr lang="zh-TW" altLang="zh-TW" dirty="0"/>
              <a:t>去決定觀測的梯度強度</a:t>
            </a:r>
            <a:r>
              <a:rPr lang="zh-TW" altLang="en-US" dirty="0"/>
              <a:t>是否為</a:t>
            </a:r>
            <a:r>
              <a:rPr lang="en-US" altLang="zh-TW" dirty="0"/>
              <a:t>Edge</a:t>
            </a:r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634787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0136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78338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83347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P(G) density function</a:t>
            </a:r>
            <a:r>
              <a:rPr lang="en-US" altLang="zh-TW" baseline="0" dirty="0"/>
              <a:t> of the histogram of obse</a:t>
            </a:r>
            <a:r>
              <a:rPr lang="en-US" altLang="zh-CN" baseline="0" dirty="0"/>
              <a:t>r</a:t>
            </a:r>
            <a:r>
              <a:rPr lang="en-US" altLang="zh-TW" baseline="0" dirty="0"/>
              <a:t>ved gradient magnitude</a:t>
            </a:r>
          </a:p>
          <a:p>
            <a:r>
              <a:rPr lang="zh-TW" altLang="en-US" baseline="0" dirty="0"/>
              <a:t>從 </a:t>
            </a:r>
            <a:r>
              <a:rPr lang="en-US" altLang="zh-TW" baseline="0" dirty="0"/>
              <a:t>P(G)</a:t>
            </a:r>
            <a:r>
              <a:rPr lang="zh-TW" altLang="en-US" baseline="0" dirty="0"/>
              <a:t> 可推出 </a:t>
            </a:r>
            <a:r>
              <a:rPr lang="en-US" altLang="zh-TW" baseline="0" dirty="0"/>
              <a:t>P(</a:t>
            </a:r>
            <a:r>
              <a:rPr lang="zh-TW" altLang="en-US" baseline="0" dirty="0"/>
              <a:t>給定是邊 ，</a:t>
            </a:r>
            <a:r>
              <a:rPr lang="en-US" altLang="zh-TW" baseline="0" dirty="0"/>
              <a:t>G</a:t>
            </a:r>
            <a:r>
              <a:rPr lang="zh-TW" altLang="en-US" baseline="0" dirty="0"/>
              <a:t>的機率</a:t>
            </a:r>
            <a:r>
              <a:rPr lang="en-US" altLang="zh-TW" baseline="0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19740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 </a:t>
                </a:r>
                <a:r>
                  <a:rPr lang="zh-TW" altLang="en-US" dirty="0"/>
                  <a:t>的門檻值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endParaRPr lang="en-US" dirty="0"/>
              </a:p>
              <a:p>
                <a:r>
                  <a:rPr lang="zh-TW" altLang="en-US" sz="1200" b="0" i="0" dirty="0">
                    <a:latin typeface="Arial" charset="0"/>
                  </a:rPr>
                  <a:t>因</a:t>
                </a:r>
                <a14:m>
                  <m:oMath xmlns:m="http://schemas.openxmlformats.org/officeDocument/2006/math">
                    <m:r>
                      <a:rPr lang="zh-TW" altLang="en-US" sz="1200" b="0" i="0" smtClean="0">
                        <a:latin typeface="Cambria Math" panose="02040503050406030204" pitchFamily="18" charset="0"/>
                      </a:rPr>
                      <m:t>為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而且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所以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 </a:t>
                </a:r>
                <a:r>
                  <a:rPr lang="zh-TW" altLang="en-US" dirty="0"/>
                  <a:t>的門檻值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endParaRPr lang="en-US" dirty="0"/>
              </a:p>
              <a:p>
                <a:r>
                  <a:rPr lang="zh-TW" altLang="en-US" sz="1200" b="0" i="0" dirty="0">
                    <a:latin typeface="Arial" charset="0"/>
                  </a:rPr>
                  <a:t>因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為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P(t)=P(t│edge)P(edge)+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而且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P(t│edge)P(edge)=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所以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P(t)=2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P(t│nonedge)P(nonedge)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14614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8.8</a:t>
            </a:r>
            <a:r>
              <a:rPr lang="zh-TW" altLang="zh-TW" dirty="0"/>
              <a:t>討論</a:t>
            </a:r>
            <a:r>
              <a:rPr lang="en-US" altLang="zh-TW" dirty="0"/>
              <a:t>zero</a:t>
            </a:r>
            <a:r>
              <a:rPr lang="zh-TW" altLang="zh-TW" dirty="0"/>
              <a:t> </a:t>
            </a:r>
            <a:r>
              <a:rPr lang="en-US" altLang="zh-TW" dirty="0"/>
              <a:t>crossing</a:t>
            </a:r>
            <a:r>
              <a:rPr lang="zh-TW" altLang="zh-TW" dirty="0"/>
              <a:t> 在二階導數的邊界偵測</a:t>
            </a:r>
            <a:endParaRPr lang="en-US" altLang="zh-TW" dirty="0"/>
          </a:p>
          <a:p>
            <a:r>
              <a:rPr kumimoji="1" lang="zh-TW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二階微分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 zero crossing  detectors(</a:t>
            </a:r>
            <a:r>
              <a:rPr kumimoji="1" lang="en-US" altLang="zh-TW" sz="1200" b="0" i="0" kern="1200" dirty="0" err="1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檢測器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16004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Zero-crossing edge detector : </a:t>
            </a:r>
            <a:r>
              <a:rPr lang="zh-TW" altLang="en-US" dirty="0"/>
              <a:t>會在一階導數相對極大值</a:t>
            </a:r>
          </a:p>
          <a:p>
            <a:r>
              <a:rPr lang="zh-TW" altLang="en-US" dirty="0"/>
              <a:t>接下來，我們假設在圖像的每個鄰域中，底層灰度強度函數</a:t>
            </a:r>
            <a:r>
              <a:rPr lang="en-US" altLang="zh-TW" dirty="0"/>
              <a:t>f</a:t>
            </a:r>
            <a:r>
              <a:rPr lang="zh-TW" altLang="en-US" dirty="0"/>
              <a:t>的形式為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017462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圖例</a:t>
            </a:r>
            <a:endParaRPr lang="zh-TW" dirty="0">
              <a:cs typeface="Arial" charset="0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引用</a:t>
            </a:r>
            <a:endParaRPr lang="zh-TW" dirty="0">
              <a:cs typeface="Arial" charset="0"/>
            </a:endParaRPr>
          </a:p>
          <a:p>
            <a:r>
              <a:rPr lang="zh-TW" dirty="0">
                <a:latin typeface="Arial"/>
                <a:ea typeface="新細明體"/>
                <a:cs typeface="Arial"/>
                <a:hlinkClick r:id="rId3"/>
              </a:rPr>
              <a:t>http://140.117.156.238/course/CSSV/2011/%E7%9B%A3%E6%8E%A7%E8%A6%96%E8%A8%8A_ch3.pdf</a:t>
            </a:r>
            <a:endParaRPr lang="zh-TW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62460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5896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>
                <a:latin typeface="Arial"/>
                <a:ea typeface="新細明體"/>
                <a:cs typeface="Arial"/>
                <a:hlinkClick r:id="rId3"/>
              </a:rPr>
              <a:t>https://en.wikipedia.org/wiki/Cubic_surface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80486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125055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94912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994468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469767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731216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010827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14289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90473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127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6485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128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8.2 </a:t>
            </a:r>
            <a:r>
              <a:rPr lang="zh-TW"/>
              <a:t>介紹小平面模型定義一維觀測序列相對極大值的原理應用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972598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129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276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130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2766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131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729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d(r) </a:t>
            </a:r>
            <a:r>
              <a:rPr lang="zh-TW" altLang="en-US" dirty="0"/>
              <a:t>觀測值，同樣的 </a:t>
            </a:r>
            <a:r>
              <a:rPr lang="en-US" altLang="zh-TW" dirty="0"/>
              <a:t>least-square error fitting</a:t>
            </a:r>
          </a:p>
          <a:p>
            <a:r>
              <a:rPr lang="en-US" altLang="zh-TW" dirty="0" err="1"/>
              <a:t>a_m</a:t>
            </a:r>
            <a:r>
              <a:rPr lang="en-US" altLang="zh-TW" baseline="0" dirty="0"/>
              <a:t> means</a:t>
            </a:r>
            <a:r>
              <a:rPr lang="zh-TW" altLang="en-US" baseline="0" dirty="0"/>
              <a:t> </a:t>
            </a:r>
            <a:r>
              <a:rPr lang="en-US" altLang="zh-TW" baseline="0" dirty="0"/>
              <a:t>that each fitting coefficients can be computed as a linear  combination of the data values</a:t>
            </a:r>
          </a:p>
          <a:p>
            <a:r>
              <a:rPr lang="en-US" altLang="zh-TW" baseline="0" dirty="0"/>
              <a:t>(am</a:t>
            </a:r>
            <a:r>
              <a:rPr lang="zh-TW" altLang="en-US" baseline="0" dirty="0"/>
              <a:t> 代表可將每一項係數，直接由 </a:t>
            </a:r>
            <a:r>
              <a:rPr lang="en-US" altLang="zh-TW" baseline="0" dirty="0"/>
              <a:t>data values</a:t>
            </a:r>
            <a:r>
              <a:rPr lang="zh-TW" altLang="en-US" baseline="0" dirty="0"/>
              <a:t> 的線性組合產生</a:t>
            </a:r>
            <a:r>
              <a:rPr lang="en-US" altLang="zh-TW" baseline="0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003150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65416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448316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9864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362428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779358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551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13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dirty="0"/>
              <a:t>來看一個找出相對極大值的例子 </a:t>
            </a:r>
            <a:endParaRPr lang="zh-TW" altLang="en-US" dirty="0"/>
          </a:p>
          <a:p>
            <a:r>
              <a:rPr lang="zh-CN" dirty="0"/>
              <a:t>複習一下求相對極大值的方法 </a:t>
            </a:r>
          </a:p>
          <a:p>
            <a:r>
              <a:rPr lang="zh-CN" dirty="0">
                <a:latin typeface="Arial"/>
                <a:ea typeface="新細明體"/>
                <a:cs typeface="Arial"/>
              </a:rPr>
              <a:t>要滿足兩點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 </a:t>
            </a:r>
            <a:r>
              <a:rPr lang="en-US" altLang="zh-CN" dirty="0">
                <a:latin typeface="Arial"/>
                <a:ea typeface="新細明體"/>
                <a:cs typeface="Arial"/>
              </a:rPr>
              <a:t>1</a:t>
            </a:r>
            <a:r>
              <a:rPr lang="zh-CN" dirty="0">
                <a:latin typeface="Arial"/>
                <a:ea typeface="新細明體"/>
                <a:cs typeface="Arial"/>
              </a:rPr>
              <a:t> 一階導數為零 </a:t>
            </a:r>
            <a:r>
              <a:rPr lang="en-US" altLang="zh-CN" dirty="0">
                <a:latin typeface="Arial"/>
                <a:ea typeface="新細明體"/>
                <a:cs typeface="Arial"/>
              </a:rPr>
              <a:t>2</a:t>
            </a:r>
            <a:r>
              <a:rPr lang="zh-CN" dirty="0">
                <a:latin typeface="Arial"/>
                <a:ea typeface="新細明體"/>
                <a:cs typeface="Arial"/>
              </a:rPr>
              <a:t> 二階導數是負的</a:t>
            </a:r>
            <a:endParaRPr lang="zh-CN" altLang="en-US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99540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7779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651743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431818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我們定義方向導數邊界尋檢器視為一運算。</a:t>
            </a:r>
          </a:p>
          <a:p>
            <a:r>
              <a:rPr kumimoji="1" lang="zh-TW" altLang="en-US" dirty="0"/>
              <a:t>一個邊的所有</a:t>
            </a:r>
            <a:r>
              <a:rPr kumimoji="1" lang="en-US" altLang="zh-TW" dirty="0"/>
              <a:t>pixel </a:t>
            </a:r>
            <a:r>
              <a:rPr kumimoji="1" lang="zh-TW" altLang="en-US" dirty="0"/>
              <a:t>的二階方向導數在具有方向梯度上有負斜率過零點</a:t>
            </a:r>
            <a:endParaRPr kumimoji="1" lang="en-US" altLang="zh-TW" dirty="0"/>
          </a:p>
          <a:p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 dirty="0"/>
              <a:t>(rho), alpha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955181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我們定義方向導數邊界尋檢器視為一運算。</a:t>
            </a:r>
          </a:p>
          <a:p>
            <a:r>
              <a:rPr kumimoji="1" lang="zh-TW" altLang="en-US" dirty="0"/>
              <a:t>一個邊的所有</a:t>
            </a:r>
            <a:r>
              <a:rPr kumimoji="1" lang="en-US" altLang="zh-TW" dirty="0"/>
              <a:t>pixel </a:t>
            </a:r>
            <a:r>
              <a:rPr kumimoji="1" lang="zh-TW" altLang="en-US" dirty="0"/>
              <a:t>的二階方向導數在具有方向梯度上有負斜率過零點</a:t>
            </a:r>
            <a:endParaRPr kumimoji="1" lang="en-US" altLang="zh-TW" dirty="0"/>
          </a:p>
          <a:p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 dirty="0"/>
              <a:t>(rho), alpha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494831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我們定義方向導數邊界尋檢器視為一運算。</a:t>
            </a:r>
          </a:p>
          <a:p>
            <a:r>
              <a:rPr kumimoji="1" lang="zh-TW" altLang="en-US" dirty="0"/>
              <a:t>一個邊的所有</a:t>
            </a:r>
            <a:r>
              <a:rPr kumimoji="1" lang="en-US" altLang="zh-TW" dirty="0"/>
              <a:t>pixel </a:t>
            </a:r>
            <a:r>
              <a:rPr kumimoji="1" lang="zh-TW" altLang="en-US" dirty="0"/>
              <a:t>的二階方向導數在具有方向梯度上有負斜率過零點</a:t>
            </a:r>
            <a:endParaRPr kumimoji="1" lang="en-US" altLang="zh-TW" dirty="0"/>
          </a:p>
          <a:p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 dirty="0"/>
              <a:t>(rho), alpha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677228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916368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9402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83545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850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14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dirty="0"/>
              <a:t>來看一個找出相對極大值的例子 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上慢點 多些舉例，知道到時候投票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TA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該支持誰了吧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0590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141206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092581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16722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575042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68149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689687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71354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8.9</a:t>
            </a:r>
            <a:r>
              <a:rPr lang="zh-TW" altLang="zh-TW" dirty="0"/>
              <a:t>討論</a:t>
            </a:r>
            <a:r>
              <a:rPr lang="zh-CN" altLang="en-US" dirty="0"/>
              <a:t>集成</a:t>
            </a:r>
            <a:r>
              <a:rPr lang="zh-TW" altLang="zh-TW" dirty="0"/>
              <a:t>方向導數梯度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643719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積分 方向導數梯度，一個平面。而不是之前只看一個點</a:t>
            </a:r>
            <a:endParaRPr lang="en-US" altLang="zh-TW" dirty="0"/>
          </a:p>
          <a:p>
            <a:r>
              <a:rPr lang="zh-TW" altLang="en-US" dirty="0"/>
              <a:t>更為精準</a:t>
            </a:r>
            <a:endParaRPr lang="en-US" altLang="zh-TW" dirty="0"/>
          </a:p>
          <a:p>
            <a:r>
              <a:rPr lang="zh-TW" altLang="en-US" dirty="0"/>
              <a:t>更詳細可以看課本 </a:t>
            </a:r>
            <a:r>
              <a:rPr lang="en-US" altLang="zh-TW" dirty="0"/>
              <a:t>8.9.1</a:t>
            </a:r>
            <a:r>
              <a:rPr lang="zh-TW" altLang="en-US" dirty="0"/>
              <a:t> 、 </a:t>
            </a:r>
            <a:r>
              <a:rPr lang="en-US" altLang="zh-TW" dirty="0"/>
              <a:t>8.9.2</a:t>
            </a:r>
            <a:r>
              <a:rPr lang="zh-TW" altLang="en-US" dirty="0"/>
              <a:t> 有 </a:t>
            </a:r>
            <a:r>
              <a:rPr lang="en-US" altLang="zh-TW" dirty="0"/>
              <a:t>demo</a:t>
            </a:r>
          </a:p>
          <a:p>
            <a:r>
              <a:rPr lang="zh-TW" altLang="en-US" dirty="0"/>
              <a:t>或是我有附上作者發在 </a:t>
            </a:r>
            <a:r>
              <a:rPr lang="en-US" altLang="zh-TW" dirty="0"/>
              <a:t>IEEE</a:t>
            </a:r>
            <a:r>
              <a:rPr lang="zh-TW" altLang="en-US" dirty="0"/>
              <a:t> </a:t>
            </a:r>
            <a:r>
              <a:rPr lang="en-US" altLang="zh-TW" dirty="0"/>
              <a:t>journals</a:t>
            </a:r>
            <a:r>
              <a:rPr lang="zh-TW" altLang="en-US" dirty="0"/>
              <a:t> 的連結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0605053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8.10 </a:t>
            </a:r>
            <a:r>
              <a:rPr lang="zh-TW" altLang="zh-TW" dirty="0"/>
              <a:t>討論小平面方法去做</a:t>
            </a:r>
            <a:r>
              <a:rPr lang="en-US" altLang="zh-TW" dirty="0"/>
              <a:t>corner detection</a:t>
            </a:r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4133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15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dirty="0">
                <a:latin typeface="Arial"/>
                <a:ea typeface="新細明體"/>
                <a:cs typeface="Arial"/>
              </a:rPr>
              <a:t>一階導數為零 </a:t>
            </a:r>
            <a:r>
              <a:rPr lang="en-US" altLang="zh-CN" dirty="0">
                <a:latin typeface="Arial"/>
                <a:ea typeface="新細明體"/>
                <a:cs typeface="Arial"/>
              </a:rPr>
              <a:t>2</a:t>
            </a:r>
            <a:r>
              <a:rPr lang="zh-CN" dirty="0">
                <a:latin typeface="Arial"/>
                <a:ea typeface="新細明體"/>
                <a:cs typeface="Arial"/>
              </a:rPr>
              <a:t> 二階導數是負的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66095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</a:t>
            </a:r>
            <a:endParaRPr lang="en-US" altLang="zh-TW" dirty="0"/>
          </a:p>
          <a:p>
            <a:r>
              <a:rPr lang="zh-TW" altLang="en-US" dirty="0"/>
              <a:t>偵測空照圖中的建築</a:t>
            </a:r>
            <a:endParaRPr lang="en-US" altLang="zh-TW" dirty="0"/>
          </a:p>
          <a:p>
            <a:r>
              <a:rPr lang="zh-TW" altLang="en-US" dirty="0"/>
              <a:t>角落點</a:t>
            </a:r>
            <a:r>
              <a:rPr lang="en-US" altLang="zh-TW" dirty="0"/>
              <a:t>:</a:t>
            </a:r>
            <a:r>
              <a:rPr lang="zh-TW" altLang="en-US" dirty="0"/>
              <a:t>求出一對圖片的位移向量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角落的</a:t>
            </a:r>
            <a:r>
              <a:rPr lang="en-US" altLang="zh-TW" dirty="0"/>
              <a:t>2</a:t>
            </a:r>
            <a:r>
              <a:rPr lang="zh-TW" altLang="en-US" dirty="0"/>
              <a:t>條件</a:t>
            </a:r>
            <a:endParaRPr lang="en-US" altLang="zh-TW" dirty="0"/>
          </a:p>
          <a:p>
            <a:r>
              <a:rPr lang="zh-TW" altLang="en-US" dirty="0"/>
              <a:t>有邊出現</a:t>
            </a:r>
            <a:endParaRPr lang="en-US" altLang="zh-TW" dirty="0"/>
          </a:p>
          <a:p>
            <a:r>
              <a:rPr lang="zh-TW" altLang="en-US" dirty="0"/>
              <a:t>明顯邊方向的變化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59691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空拍圖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539416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圖像匹配 </a:t>
            </a:r>
            <a:r>
              <a:rPr lang="en-US" altLang="zh-TW" dirty="0"/>
              <a:t>(</a:t>
            </a:r>
            <a:r>
              <a:rPr lang="zh-TW" altLang="en-US" dirty="0"/>
              <a:t>同個物件 不同角度</a:t>
            </a:r>
            <a:r>
              <a:rPr lang="en-US" altLang="zh-TW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188512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圖像結合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282823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左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移動一點不改變 </a:t>
            </a:r>
          </a:p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中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只有上下移動不改變 </a:t>
            </a:r>
          </a:p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右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怎動都改變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9971942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課本這邊判斷是不是 </a:t>
            </a:r>
            <a:r>
              <a:rPr lang="en-US" altLang="zh-TW" dirty="0"/>
              <a:t>Corner</a:t>
            </a:r>
            <a:r>
              <a:rPr lang="zh-TW" altLang="en-US" dirty="0"/>
              <a:t> 採用以下方式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210205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8.11</a:t>
            </a:r>
            <a:r>
              <a:rPr lang="zh-TW" altLang="zh-TW" dirty="0"/>
              <a:t>使用小平面的方法來</a:t>
            </a:r>
            <a:r>
              <a:rPr lang="zh-TW" altLang="en-US" dirty="0"/>
              <a:t>說明</a:t>
            </a:r>
            <a:r>
              <a:rPr lang="zh-TW" altLang="zh-TW" dirty="0"/>
              <a:t>各</a:t>
            </a:r>
            <a:r>
              <a:rPr lang="zh-TW" altLang="en-US" dirty="0"/>
              <a:t>方</a:t>
            </a:r>
            <a:r>
              <a:rPr lang="zh-TW" altLang="zh-TW" dirty="0"/>
              <a:t>向同性微分</a:t>
            </a:r>
            <a:r>
              <a:rPr lang="zh-CN" altLang="en-US" dirty="0"/>
              <a:t>大小</a:t>
            </a:r>
            <a:endParaRPr lang="en-US" altLang="zh-CN" dirty="0"/>
          </a:p>
          <a:p>
            <a:r>
              <a:rPr lang="en-US" altLang="zh-TW" dirty="0"/>
              <a:t>Isotropic: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等向的、各向同性。不同角度所測得的數值是相同的</a:t>
            </a:r>
            <a:endParaRPr lang="zh-TW" altLang="zh-TW" dirty="0"/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420560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166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>
                    <a:latin typeface="Arial" panose="020B0604020202020204" pitchFamily="34" charset="0"/>
                  </a:rPr>
                  <a:t>@</a:t>
                </a:r>
                <a:r>
                  <a:rPr lang="zh-TW" altLang="en-US" dirty="0">
                    <a:latin typeface="Arial" panose="020B0604020202020204" pitchFamily="34" charset="0"/>
                  </a:rPr>
                  <a:t>梯度邊緣可以被理解為從第一階各向同性 導數 量值而產生</a:t>
                </a:r>
                <a:endParaRPr lang="en-US" altLang="zh-TW" dirty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>
                    <a:latin typeface="Arial" panose="020B0604020202020204" pitchFamily="34" charset="0"/>
                  </a:rPr>
                  <a:t>@</a:t>
                </a:r>
                <a:r>
                  <a:rPr lang="zh-TW" altLang="en-US" dirty="0">
                    <a:latin typeface="Arial" panose="020B0604020202020204" pitchFamily="34" charset="0"/>
                  </a:rPr>
                  <a:t>判定二維函數的“二維函數的平方偏導”的線性組合在定義域下的旋轉下不變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Arial" panose="020B0604020202020204" pitchFamily="34" charset="0"/>
                  </a:rPr>
                  <a:t>＠選轉</a:t>
                </a:r>
                <a14:m>
                  <m:oMath xmlns:m="http://schemas.openxmlformats.org/officeDocument/2006/math"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角後的座標在</m:t>
                    </m:r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200" b="0" i="1" smtClean="0">
                        <a:latin typeface="Cambria Math" charset="0"/>
                      </a:rPr>
                      <m:t>𝑔</m:t>
                    </m:r>
                    <m:r>
                      <a:rPr lang="en-US" altLang="zh-TW" sz="1200" b="0" i="1" smtClean="0">
                        <a:latin typeface="Cambria Math" charset="0"/>
                      </a:rPr>
                      <m:t> </m:t>
                    </m:r>
                    <m:r>
                      <a:rPr lang="en-US" altLang="zh-TW" sz="1200" b="0" i="1" smtClean="0">
                        <a:latin typeface="Cambria Math" charset="0"/>
                      </a:rPr>
                      <m:t>的表示如下</m:t>
                    </m:r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頁</m:t>
                    </m:r>
                  </m:oMath>
                </a14:m>
                <a:endParaRPr lang="zh-TW" altLang="en-US" sz="1200" b="0" dirty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19712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167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移項一下可以用 </a:t>
                </a:r>
                <a:r>
                  <a:rPr lang="en-US" altLang="zh-TW" dirty="0">
                    <a:latin typeface="Arial" panose="020B0604020202020204" pitchFamily="34" charset="0"/>
                  </a:rPr>
                  <a:t>r, c</a:t>
                </a:r>
                <a:r>
                  <a:rPr lang="zh-TW" altLang="en-US" dirty="0">
                    <a:latin typeface="Arial" panose="020B0604020202020204" pitchFamily="34" charset="0"/>
                  </a:rPr>
                  <a:t> 表示 </a:t>
                </a:r>
                <a:r>
                  <a:rPr lang="en-US" altLang="zh-TW" dirty="0">
                    <a:latin typeface="Arial" panose="020B0604020202020204" pitchFamily="34" charset="0"/>
                  </a:rPr>
                  <a:t>r’, c’</a:t>
                </a:r>
                <a:endParaRPr lang="zh-TW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44301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168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移項一下可以用 </a:t>
                </a:r>
                <a:r>
                  <a:rPr lang="en-US" altLang="zh-TW" dirty="0">
                    <a:latin typeface="Arial" panose="020B0604020202020204" pitchFamily="34" charset="0"/>
                  </a:rPr>
                  <a:t>r, c</a:t>
                </a:r>
                <a:r>
                  <a:rPr lang="zh-TW" altLang="en-US" dirty="0">
                    <a:latin typeface="Arial" panose="020B0604020202020204" pitchFamily="34" charset="0"/>
                  </a:rPr>
                  <a:t> 表示 </a:t>
                </a:r>
                <a:r>
                  <a:rPr lang="en-US" altLang="zh-TW" dirty="0">
                    <a:latin typeface="Arial" panose="020B0604020202020204" pitchFamily="34" charset="0"/>
                  </a:rPr>
                  <a:t>r’, c’</a:t>
                </a:r>
                <a:endParaRPr lang="zh-TW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564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給予數列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，可想像成長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的數位影像。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，並以最中間作為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，因此最左邊為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 dirty="0">
                    <a:latin typeface="Arial"/>
                    <a:ea typeface="新細明體"/>
                    <a:cs typeface="Arial"/>
                  </a:rPr>
                  <a:t>最右邊為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它們。</a:t>
                </a: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 dirty="0"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給予數列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，可想像成長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的數位影像。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，並以最中間作為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f_0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，因此最左邊為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f_(−k)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 dirty="0">
                    <a:latin typeface="Arial"/>
                    <a:ea typeface="新細明體"/>
                    <a:cs typeface="Arial"/>
                  </a:rPr>
                  <a:t>最右邊為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f_k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它們。</a:t>
                </a: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 dirty="0">
                  <a:cs typeface="Arial"/>
                </a:endParaRP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042514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偏微 </a:t>
            </a:r>
            <a:r>
              <a:rPr lang="en-US" altLang="zh-TW" dirty="0"/>
              <a:t>r</a:t>
            </a:r>
            <a:r>
              <a:rPr lang="zh-TW" altLang="en-US" dirty="0"/>
              <a:t> 與 </a:t>
            </a:r>
            <a:r>
              <a:rPr lang="en-US" altLang="zh-TW" dirty="0"/>
              <a:t>c</a:t>
            </a:r>
            <a:r>
              <a:rPr lang="zh-TW" altLang="en-US" dirty="0"/>
              <a:t> 的平方加總會是</a:t>
            </a:r>
            <a:endParaRPr lang="en-US" altLang="zh-TW" dirty="0"/>
          </a:p>
          <a:p>
            <a:r>
              <a:rPr lang="zh-TW" altLang="en-US" dirty="0"/>
              <a:t>看到與原本的 </a:t>
            </a:r>
            <a:r>
              <a:rPr lang="en-US" altLang="zh-TW" dirty="0"/>
              <a:t>magnitude</a:t>
            </a:r>
            <a:r>
              <a:rPr lang="zh-TW" altLang="en-US" dirty="0"/>
              <a:t> 平方相同</a:t>
            </a:r>
            <a:endParaRPr lang="en-US" altLang="zh-TW" dirty="0"/>
          </a:p>
          <a:p>
            <a:r>
              <a:rPr lang="zh-TW" altLang="en-US" dirty="0"/>
              <a:t>不因為旋轉改變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5016847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8.12</a:t>
            </a:r>
            <a:r>
              <a:rPr lang="zh-TW" altLang="zh-TW" dirty="0"/>
              <a:t>討論</a:t>
            </a:r>
            <a:r>
              <a:rPr lang="zh-CN" altLang="en-US" dirty="0"/>
              <a:t>山脊</a:t>
            </a:r>
            <a:r>
              <a:rPr lang="zh-TW" altLang="zh-TW" dirty="0"/>
              <a:t>和溝壑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699213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在數位影像上的山脊</a:t>
            </a:r>
            <a:r>
              <a:rPr kumimoji="1" lang="en-US" altLang="zh-TW" dirty="0"/>
              <a:t>(Ridges)</a:t>
            </a:r>
            <a:r>
              <a:rPr kumimoji="1" lang="zh-TW" altLang="en-US" dirty="0"/>
              <a:t>和深谷</a:t>
            </a:r>
            <a:r>
              <a:rPr kumimoji="1" lang="en-US" altLang="zh-TW" dirty="0"/>
              <a:t>(Ravines)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59076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在數位影像上山脊或深谷，是灰階值簡單的相連，且與相鄰區域有著顯著的高</a:t>
            </a:r>
            <a:r>
              <a:rPr lang="en-US" altLang="zh-TW" dirty="0"/>
              <a:t>(</a:t>
            </a:r>
            <a:r>
              <a:rPr lang="zh-TW" altLang="en-US" dirty="0"/>
              <a:t>低</a:t>
            </a:r>
            <a:r>
              <a:rPr lang="en-US" altLang="zh-TW" dirty="0"/>
              <a:t>)</a:t>
            </a:r>
            <a:r>
              <a:rPr lang="zh-TW" altLang="en-US" dirty="0"/>
              <a:t>序列</a:t>
            </a:r>
            <a:endParaRPr lang="en-US" altLang="zh-TW" dirty="0"/>
          </a:p>
          <a:p>
            <a:r>
              <a:rPr lang="zh-TW" altLang="en-US" dirty="0"/>
              <a:t>山脊發生在灰階值比鄰居高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深谷發生在灰階值比鄰居低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Facet model</a:t>
            </a:r>
            <a:r>
              <a:rPr lang="zh-TW" altLang="en-US" dirty="0"/>
              <a:t> 可用來鑑定</a:t>
            </a:r>
            <a:endParaRPr lang="en-US" altLang="zh-TW" dirty="0"/>
          </a:p>
          <a:p>
            <a:r>
              <a:rPr lang="zh-TW" altLang="en-US" dirty="0"/>
              <a:t>細節可以參考課本 </a:t>
            </a:r>
            <a:r>
              <a:rPr lang="en-US" altLang="zh-TW" dirty="0"/>
              <a:t>8.12.2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75982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8.13</a:t>
            </a:r>
            <a:r>
              <a:rPr lang="zh-TW" altLang="zh-TW" dirty="0"/>
              <a:t>提出了每個像素的各種地形類別的標籤轉化</a:t>
            </a:r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319153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根據單調函數、灰度函數和不變函數定義的類別，</a:t>
            </a:r>
            <a:endParaRPr lang="en-US" altLang="zh-TW" dirty="0"/>
          </a:p>
          <a:p>
            <a:r>
              <a:rPr lang="zh-TW" altLang="en-US" dirty="0"/>
              <a:t>我們能將地形分成幾類，並進行標記和分類，就構成了地形原始草圖</a:t>
            </a:r>
            <a:r>
              <a:rPr lang="en-US" altLang="zh-TW" dirty="0"/>
              <a:t>(</a:t>
            </a:r>
            <a:r>
              <a:rPr lang="zh-TW" altLang="en-US" dirty="0"/>
              <a:t>地形基本素描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endParaRPr lang="zh-TW" altLang="en-US" dirty="0"/>
          </a:p>
          <a:p>
            <a:r>
              <a:rPr lang="en-US" altLang="zh-TW" dirty="0"/>
              <a:t>Peak:</a:t>
            </a:r>
            <a:r>
              <a:rPr lang="zh-TW" altLang="en-US" dirty="0"/>
              <a:t>山峰  </a:t>
            </a:r>
            <a:r>
              <a:rPr lang="en-US" altLang="zh-TW" dirty="0"/>
              <a:t>pit:</a:t>
            </a:r>
            <a:r>
              <a:rPr lang="zh-TW" altLang="en-US" dirty="0"/>
              <a:t>凹坑 </a:t>
            </a:r>
            <a:r>
              <a:rPr lang="en-US" altLang="zh-TW" dirty="0"/>
              <a:t>ridge:</a:t>
            </a:r>
            <a:r>
              <a:rPr lang="zh-TW" altLang="en-US" dirty="0"/>
              <a:t>山脊 </a:t>
            </a:r>
            <a:r>
              <a:rPr lang="en-US" altLang="zh-TW" dirty="0"/>
              <a:t>ravine:</a:t>
            </a:r>
            <a:r>
              <a:rPr lang="zh-TW" altLang="en-US" dirty="0"/>
              <a:t>深谷 </a:t>
            </a:r>
            <a:r>
              <a:rPr lang="en-US" altLang="zh-TW" dirty="0"/>
              <a:t>saddle:</a:t>
            </a:r>
            <a:r>
              <a:rPr lang="zh-TW" altLang="en-US" dirty="0"/>
              <a:t>鞍狀 </a:t>
            </a:r>
            <a:r>
              <a:rPr lang="en-US" altLang="zh-TW" dirty="0"/>
              <a:t>flat:</a:t>
            </a:r>
            <a:r>
              <a:rPr lang="zh-TW" altLang="en-US" dirty="0"/>
              <a:t>平面 </a:t>
            </a:r>
            <a:r>
              <a:rPr lang="en-US" altLang="zh-TW" dirty="0"/>
              <a:t>hillside:</a:t>
            </a:r>
            <a:r>
              <a:rPr lang="zh-TW" altLang="en-US" dirty="0"/>
              <a:t>山坡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269795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@ f</a:t>
            </a:r>
            <a:r>
              <a:rPr kumimoji="1" lang="en-US" altLang="zh-TW" baseline="0" dirty="0"/>
              <a:t> </a:t>
            </a:r>
            <a:r>
              <a:rPr kumimoji="1" lang="zh-TW" altLang="en-US" baseline="0" dirty="0"/>
              <a:t>的梯度向量</a:t>
            </a:r>
            <a:r>
              <a:rPr kumimoji="1" lang="en-US" altLang="zh-TW" baseline="0" dirty="0"/>
              <a:t>(vector)</a:t>
            </a:r>
            <a:endParaRPr kumimoji="1" lang="zh-TW" altLang="en-US" baseline="0" dirty="0"/>
          </a:p>
          <a:p>
            <a:r>
              <a:rPr kumimoji="1" lang="zh-TW" altLang="en-US" dirty="0"/>
              <a:t>＠梯度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強度</a:t>
            </a:r>
            <a:endParaRPr kumimoji="1" lang="zh-TW" altLang="en-US" dirty="0"/>
          </a:p>
          <a:p>
            <a:r>
              <a:rPr kumimoji="1" lang="zh-TW" altLang="en-US" dirty="0"/>
              <a:t>＠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ω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1:</a:t>
            </a:r>
            <a:r>
              <a:rPr kumimoji="1" lang="en-US" altLang="zh-TW" dirty="0"/>
              <a:t> </a:t>
            </a:r>
            <a:r>
              <a:rPr kumimoji="1" lang="zh-TW" altLang="en-US" dirty="0"/>
              <a:t>二階方向導數具有最大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強度</a:t>
            </a:r>
            <a:r>
              <a:rPr kumimoji="1" lang="zh-TW" altLang="en-US" dirty="0"/>
              <a:t>的單位方向向量</a:t>
            </a:r>
            <a:r>
              <a:rPr kumimoji="1" lang="en-US" altLang="zh-TW" dirty="0"/>
              <a:t>(vector)</a:t>
            </a:r>
            <a:endParaRPr kumimoji="1" lang="zh-TW" altLang="en-US" dirty="0"/>
          </a:p>
          <a:p>
            <a:r>
              <a:rPr kumimoji="1" lang="zh-TW" altLang="en-US" dirty="0"/>
              <a:t>＠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ω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2: </a:t>
            </a:r>
            <a:r>
              <a:rPr kumimoji="1" lang="zh-TW" altLang="en-US" dirty="0"/>
              <a:t>正交於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ω</a:t>
            </a:r>
            <a:r>
              <a:rPr kumimoji="1" lang="en-US" altLang="zh-TW" dirty="0"/>
              <a:t>1 </a:t>
            </a:r>
            <a:r>
              <a:rPr kumimoji="1" lang="zh-TW" altLang="en-US" dirty="0"/>
              <a:t>的向量</a:t>
            </a:r>
            <a:r>
              <a:rPr kumimoji="1" lang="en-US" altLang="zh-TW" dirty="0"/>
              <a:t>(vector)</a:t>
            </a:r>
            <a:endParaRPr kumimoji="1" lang="zh-TW" altLang="en-US" dirty="0"/>
          </a:p>
          <a:p>
            <a:r>
              <a:rPr kumimoji="1" lang="zh-TW" altLang="en-US" dirty="0"/>
              <a:t>＠二階方向導數在</a:t>
            </a:r>
            <a:r>
              <a:rPr kumimoji="1" lang="en-US" altLang="zh-TW" dirty="0"/>
              <a:t>w</a:t>
            </a:r>
            <a:r>
              <a:rPr kumimoji="1" lang="en-US" altLang="zh-TW" baseline="30000" dirty="0"/>
              <a:t>1</a:t>
            </a:r>
            <a:r>
              <a:rPr kumimoji="1" lang="zh-TW" altLang="en-US" dirty="0"/>
              <a:t>方向的值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24593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@</a:t>
            </a:r>
            <a:r>
              <a:rPr kumimoji="1" lang="zh-TW" altLang="en-US" dirty="0"/>
              <a:t>發生在所有方向的局部最大值</a:t>
            </a:r>
          </a:p>
          <a:p>
            <a:r>
              <a:rPr kumimoji="1" lang="zh-TW" altLang="en-US" dirty="0"/>
              <a:t>＠所有方下的曲率皆向下</a:t>
            </a:r>
          </a:p>
          <a:p>
            <a:r>
              <a:rPr kumimoji="1" lang="zh-TW" altLang="en-US" dirty="0"/>
              <a:t>＠在峰點：梯度為</a:t>
            </a:r>
            <a:r>
              <a:rPr kumimoji="1" lang="en-US" altLang="zh-TW" dirty="0"/>
              <a:t>0</a:t>
            </a:r>
          </a:p>
          <a:p>
            <a:r>
              <a:rPr kumimoji="1" lang="en-US" altLang="zh-TW" dirty="0"/>
              <a:t>@</a:t>
            </a:r>
            <a:r>
              <a:rPr kumimoji="1" lang="zh-TW" altLang="en-US" dirty="0"/>
              <a:t>所有方向的二階方向導數皆為負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314188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梯度各方項都是負的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483581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＠跟</a:t>
            </a:r>
            <a:r>
              <a:rPr kumimoji="1" lang="en-US" altLang="zh-TW" dirty="0"/>
              <a:t>peak </a:t>
            </a:r>
            <a:r>
              <a:rPr kumimoji="1" lang="zh-TW" altLang="en-US" dirty="0"/>
              <a:t>相反，所有方向皆為正的</a:t>
            </a:r>
            <a:endParaRPr kumimoji="1" lang="en-US" altLang="zh-TW" dirty="0"/>
          </a:p>
          <a:p>
            <a:r>
              <a:rPr kumimoji="1" lang="en-US" altLang="zh-TW" dirty="0"/>
              <a:t>(</a:t>
            </a:r>
            <a:r>
              <a:rPr kumimoji="1" lang="zh-TW" altLang="en-US" dirty="0"/>
              <a:t>只是把 </a:t>
            </a:r>
            <a:r>
              <a:rPr kumimoji="1" lang="en-US" altLang="zh-TW" dirty="0"/>
              <a:t>Peak</a:t>
            </a:r>
            <a:r>
              <a:rPr kumimoji="1" lang="zh-TW" altLang="en-US" dirty="0"/>
              <a:t> 翻轉，實際上課本沒有圖，不知道誰想到的方法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1849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舉例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411981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Ridge (</a:t>
            </a:r>
            <a:r>
              <a:rPr lang="zh-TW" altLang="en-US" dirty="0"/>
              <a:t>山脊、山脈</a:t>
            </a:r>
            <a:r>
              <a:rPr lang="en-US" altLang="zh-TW" dirty="0"/>
              <a:t>)</a:t>
            </a:r>
            <a:endParaRPr kumimoji="1" lang="en-US" altLang="zh-TW" dirty="0"/>
          </a:p>
          <a:p>
            <a:r>
              <a:rPr kumimoji="1" lang="en-US" altLang="zh-TW" dirty="0"/>
              <a:t>@</a:t>
            </a:r>
            <a:r>
              <a:rPr kumimoji="1" lang="zh-TW" altLang="en-US" dirty="0"/>
              <a:t>發生在稜線</a:t>
            </a:r>
          </a:p>
          <a:p>
            <a:r>
              <a:rPr kumimoji="1" lang="zh-TW" altLang="en-US" dirty="0"/>
              <a:t>＠包含了一系列的脊點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494210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Ravine(</a:t>
            </a:r>
            <a:r>
              <a:rPr lang="zh-TW" altLang="en-US">
                <a:latin typeface="Arial"/>
                <a:ea typeface="新細明體"/>
                <a:cs typeface="Arial"/>
              </a:rPr>
              <a:t>峽谷</a:t>
            </a:r>
            <a:r>
              <a:rPr lang="en-US" altLang="zh-TW">
                <a:latin typeface="Arial"/>
                <a:ea typeface="新細明體"/>
                <a:cs typeface="Arial"/>
              </a:rPr>
              <a:t>): 兩側都比他高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0210834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Saddle (</a:t>
            </a:r>
            <a:r>
              <a:rPr kumimoji="1" lang="zh-TW" altLang="en-US" sz="1200" kern="1200" dirty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鞍</a:t>
            </a:r>
            <a:r>
              <a:rPr kumimoji="1" lang="en-US" altLang="zh-TW" dirty="0"/>
              <a:t>)</a:t>
            </a:r>
            <a:endParaRPr kumimoji="1" lang="zh-TW" altLang="en-US" dirty="0"/>
          </a:p>
          <a:p>
            <a:r>
              <a:rPr kumimoji="1" lang="zh-TW" altLang="en-US" dirty="0"/>
              <a:t>＠在一方向有局部最大值，另一方向則有局部最小值</a:t>
            </a:r>
          </a:p>
          <a:p>
            <a:r>
              <a:rPr kumimoji="1" lang="zh-TW" altLang="en-US" dirty="0"/>
              <a:t>＠一方向正曲率，另一垂直方向為負</a:t>
            </a:r>
          </a:p>
          <a:p>
            <a:r>
              <a:rPr kumimoji="1" lang="zh-TW" altLang="en-US" dirty="0"/>
              <a:t>＠梯度為</a:t>
            </a:r>
            <a:r>
              <a:rPr kumimoji="1" lang="en-US" altLang="zh-TW" dirty="0"/>
              <a:t>0</a:t>
            </a:r>
            <a:endParaRPr kumimoji="1" lang="zh-TW" altLang="en-US" dirty="0"/>
          </a:p>
          <a:p>
            <a:r>
              <a:rPr kumimoji="1" lang="zh-TW" altLang="en-US" dirty="0"/>
              <a:t>＠兩個不同方向的極值也正負相反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90415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Flat (</a:t>
            </a:r>
            <a:r>
              <a:rPr kumimoji="1" lang="zh-TW" altLang="en-US" dirty="0"/>
              <a:t>平的</a:t>
            </a:r>
            <a:r>
              <a:rPr kumimoji="1" lang="en-US" altLang="zh-TW" dirty="0"/>
              <a:t>)</a:t>
            </a:r>
          </a:p>
          <a:p>
            <a:r>
              <a:rPr kumimoji="1" lang="zh-TW" altLang="en-US" dirty="0"/>
              <a:t>＠平面、簡單、水平表面</a:t>
            </a:r>
          </a:p>
          <a:p>
            <a:r>
              <a:rPr kumimoji="1" lang="zh-TW" altLang="en-US" dirty="0"/>
              <a:t>＠梯度</a:t>
            </a:r>
            <a:r>
              <a:rPr kumimoji="1" lang="en-US" altLang="zh-TW" dirty="0"/>
              <a:t>0,</a:t>
            </a:r>
            <a:r>
              <a:rPr kumimoji="1" lang="zh-TW" altLang="en-US" dirty="0"/>
              <a:t>沒有曲率</a:t>
            </a:r>
          </a:p>
          <a:p>
            <a:r>
              <a:rPr kumimoji="1" lang="zh-TW" altLang="en-US" dirty="0"/>
              <a:t>＠</a:t>
            </a:r>
          </a:p>
          <a:p>
            <a:r>
              <a:rPr kumimoji="1" lang="zh-TW" altLang="en-US" dirty="0"/>
              <a:t>＠</a:t>
            </a:r>
            <a:r>
              <a:rPr kumimoji="1" lang="en-US" altLang="zh-TW" dirty="0"/>
              <a:t>foot : </a:t>
            </a:r>
            <a:r>
              <a:rPr kumimoji="1" lang="zh-TW" altLang="en-US" dirty="0"/>
              <a:t>平開始轉成小山往上</a:t>
            </a:r>
          </a:p>
          <a:p>
            <a:r>
              <a:rPr kumimoji="1" lang="zh-TW" altLang="en-US" dirty="0"/>
              <a:t>＠</a:t>
            </a:r>
            <a:r>
              <a:rPr kumimoji="1" lang="en-US" altLang="zh-TW" dirty="0"/>
              <a:t>shoulder</a:t>
            </a:r>
            <a:r>
              <a:rPr kumimoji="1" lang="zh-TW" altLang="en-US" dirty="0"/>
              <a:t>：平結束變且開始轉成斜坡往下的地方</a:t>
            </a:r>
            <a:endParaRPr kumimoji="1" lang="en-US" altLang="zh-TW" dirty="0"/>
          </a:p>
          <a:p>
            <a:r>
              <a:rPr kumimoji="1" lang="en-US" altLang="zh-TW" dirty="0"/>
              <a:t>Hill(</a:t>
            </a:r>
            <a:r>
              <a:rPr kumimoji="1" lang="zh-TW" altLang="en-US" dirty="0"/>
              <a:t>小山、斜坡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34154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Hillside(</a:t>
            </a:r>
            <a:r>
              <a:rPr lang="zh-TW" altLang="en-US" dirty="0"/>
              <a:t>山腰、山坡</a:t>
            </a:r>
            <a:r>
              <a:rPr lang="en-US" altLang="zh-TW" dirty="0"/>
              <a:t>)</a:t>
            </a:r>
            <a:endParaRPr kumimoji="1" lang="en-US" altLang="zh-TW" dirty="0"/>
          </a:p>
          <a:p>
            <a:r>
              <a:rPr kumimoji="1" lang="zh-TW" altLang="en-US" dirty="0"/>
              <a:t>＠非零梯度、沒有嚴格的極值</a:t>
            </a:r>
          </a:p>
          <a:p>
            <a:r>
              <a:rPr kumimoji="1" lang="zh-TW" altLang="en-US" dirty="0"/>
              <a:t>＠山坡：非零梯度，無嚴格極大值</a:t>
            </a:r>
          </a:p>
          <a:p>
            <a:r>
              <a:rPr kumimoji="1" lang="zh-TW" altLang="en-US" dirty="0"/>
              <a:t>＠斜率：傾斜的平面（常數梯度）</a:t>
            </a:r>
          </a:p>
          <a:p>
            <a:r>
              <a:rPr kumimoji="1" lang="zh-TW" altLang="en-US" dirty="0"/>
              <a:t>＠凸的山坡</a:t>
            </a:r>
            <a:r>
              <a:rPr kumimoji="1" lang="en-US" altLang="zh-TW" dirty="0"/>
              <a:t>:</a:t>
            </a:r>
            <a:r>
              <a:rPr kumimoji="1" lang="zh-TW" altLang="en-US" dirty="0"/>
              <a:t>曲率為正（向上）</a:t>
            </a:r>
            <a:endParaRPr kumimoji="1" lang="en-US" altLang="zh-TW" dirty="0"/>
          </a:p>
          <a:p>
            <a:r>
              <a:rPr kumimoji="1" lang="zh-TW" altLang="en-US" dirty="0"/>
              <a:t>往外凸</a:t>
            </a:r>
            <a:endParaRPr kumimoji="1" lang="en-US" altLang="zh-TW" dirty="0"/>
          </a:p>
          <a:p>
            <a:r>
              <a:rPr kumimoji="1" lang="zh-TW" altLang="en-US" dirty="0"/>
              <a:t>不是 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  <a:hlinkClick r:id="rId3"/>
              </a:rPr>
              <a:t>convex hull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(</a:t>
            </a:r>
            <a:r>
              <a:rPr kumimoji="1" lang="zh-TW" alt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凸包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2478333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＠凹的坡：曲率為負（向下）</a:t>
            </a:r>
            <a:r>
              <a:rPr lang="en-US" altLang="zh-TW" dirty="0"/>
              <a:t>(</a:t>
            </a:r>
            <a:r>
              <a:rPr lang="zh-TW" altLang="en-US" dirty="0"/>
              <a:t>往內凹</a:t>
            </a:r>
            <a:r>
              <a:rPr lang="en-US" altLang="zh-TW" dirty="0"/>
              <a:t>)</a:t>
            </a:r>
            <a:endParaRPr lang="zh-TW" altLang="en-US" dirty="0"/>
          </a:p>
          <a:p>
            <a:r>
              <a:rPr lang="zh-TW" altLang="en-US" dirty="0"/>
              <a:t>＠鞍狀坡：一方向向上，另一垂直方向向下</a:t>
            </a: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＠拐點、反區點：第二個方向導數的過零點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0910065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總結的表格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6784409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不會高好出現在 </a:t>
            </a:r>
            <a:r>
              <a:rPr lang="en-US" altLang="zh-TW" dirty="0"/>
              <a:t>pixel</a:t>
            </a:r>
            <a:r>
              <a:rPr lang="zh-TW" altLang="en-US" dirty="0"/>
              <a:t> 的正中間</a:t>
            </a:r>
            <a:endParaRPr lang="en-US" altLang="zh-TW" dirty="0"/>
          </a:p>
          <a:p>
            <a:r>
              <a:rPr lang="zh-TW" altLang="en-US" dirty="0"/>
              <a:t>可能夾在四個 </a:t>
            </a:r>
            <a:r>
              <a:rPr lang="en-US" altLang="zh-TW" dirty="0"/>
              <a:t>pixel</a:t>
            </a:r>
            <a:r>
              <a:rPr lang="zh-TW" altLang="en-US" dirty="0"/>
              <a:t> 中間 </a:t>
            </a:r>
            <a:r>
              <a:rPr lang="en-US" dirty="0"/>
              <a:t>-&gt;</a:t>
            </a:r>
            <a:r>
              <a:rPr lang="zh-TW" altLang="en-US" dirty="0"/>
              <a:t> 範圍內的 </a:t>
            </a:r>
            <a:r>
              <a:rPr lang="en-US" altLang="zh-TW" dirty="0"/>
              <a:t>pixel</a:t>
            </a:r>
            <a:r>
              <a:rPr lang="zh-TW" altLang="en-US" dirty="0"/>
              <a:t> 要 </a:t>
            </a:r>
            <a:r>
              <a:rPr lang="en-US" altLang="zh-TW" dirty="0"/>
              <a:t>label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6839929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如果在兩隔一階方向導數沒有 </a:t>
            </a:r>
            <a:r>
              <a:rPr kumimoji="1" lang="en-US" altLang="zh-TW" dirty="0"/>
              <a:t>zero crossing</a:t>
            </a:r>
            <a:r>
              <a:rPr kumimoji="1" lang="zh-TW" altLang="en-US" dirty="0"/>
              <a:t> 則有可能是 </a:t>
            </a:r>
            <a:r>
              <a:rPr kumimoji="1" lang="en-US" altLang="zh-TW" dirty="0"/>
              <a:t>flat or hillside</a:t>
            </a:r>
          </a:p>
          <a:p>
            <a:r>
              <a:rPr kumimoji="1" lang="zh-TW" altLang="en-US" dirty="0"/>
              <a:t>可以看表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318324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如果在一階方向導數有</a:t>
            </a:r>
            <a:r>
              <a:rPr kumimoji="1" lang="en-US" altLang="zh-TW" dirty="0"/>
              <a:t>zero crossing</a:t>
            </a:r>
            <a:r>
              <a:rPr kumimoji="1" lang="zh-TW" altLang="en-US" dirty="0"/>
              <a:t> 則必定給訂的標籤是</a:t>
            </a:r>
            <a:r>
              <a:rPr kumimoji="1" lang="en-US" altLang="zh-TW" dirty="0"/>
              <a:t>(</a:t>
            </a:r>
            <a:r>
              <a:rPr lang="en-US" altLang="zh-TW" sz="1200" dirty="0"/>
              <a:t>peak, pit, ridge, ravine, or saddle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4146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cs typeface="Arial"/>
              </a:rPr>
              <a:t>舉例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131529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3129360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995816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該方案是對每個像素進行地形分類的並行過程，可以一次通過圖像來完成。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304062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45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8.1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用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local</a:t>
            </a:r>
            <a:r>
              <a:rPr lang="zh-TW" dirty="0">
                <a:latin typeface="Arial"/>
                <a:ea typeface="新細明體"/>
                <a:cs typeface="Arial"/>
              </a:rPr>
              <a:t>給的資訊推一個最逼近原圖的數學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model(</a:t>
            </a:r>
            <a:r>
              <a:rPr lang="zh-TW" dirty="0">
                <a:latin typeface="Arial"/>
                <a:ea typeface="新細明體"/>
                <a:cs typeface="Arial"/>
              </a:rPr>
              <a:t>算式 函數 之類的東西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r>
              <a:rPr lang="zh-TW" dirty="0">
                <a:latin typeface="Arial"/>
                <a:ea typeface="新細明體"/>
                <a:cs typeface="Arial"/>
              </a:rPr>
              <a:t>出來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8.2 </a:t>
            </a:r>
            <a:r>
              <a:rPr lang="zh-TW" dirty="0"/>
              <a:t>介紹小平面模型定義一維觀測序列相對極大值的原理應用</a:t>
            </a:r>
            <a:endParaRPr lang="en-US" altLang="zh-TW" dirty="0"/>
          </a:p>
          <a:p>
            <a:r>
              <a:rPr lang="en-US" altLang="zh-TW" dirty="0"/>
              <a:t>8.3 </a:t>
            </a:r>
            <a:r>
              <a:rPr lang="zh-TW" dirty="0"/>
              <a:t>複習對斜的小平面參數預估</a:t>
            </a:r>
            <a:endParaRPr lang="en-US" altLang="zh-TW" dirty="0"/>
          </a:p>
          <a:p>
            <a:r>
              <a:rPr lang="en-US" altLang="zh-TW" dirty="0"/>
              <a:t>8.4 </a:t>
            </a:r>
            <a:r>
              <a:rPr lang="zh-TW" dirty="0"/>
              <a:t>對傾斜的小平面模型雜訊的移除處理</a:t>
            </a:r>
            <a:endParaRPr lang="en-US" altLang="zh-TW" dirty="0"/>
          </a:p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介紹小平面模型可以用來將亮度灰階影像表面分區域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8.6 </a:t>
            </a:r>
            <a:r>
              <a:rPr lang="zh-TW" dirty="0"/>
              <a:t>介紹使用古典梯度邊界偵測應用</a:t>
            </a:r>
            <a:endParaRPr lang="en-US" altLang="zh-TW" dirty="0"/>
          </a:p>
          <a:p>
            <a:r>
              <a:rPr lang="en-US" altLang="zh-TW" dirty="0"/>
              <a:t>8.7 </a:t>
            </a:r>
            <a:r>
              <a:rPr lang="zh-TW" dirty="0"/>
              <a:t>討論使用貝式法去決定觀測的梯度強度統計</a:t>
            </a:r>
          </a:p>
          <a:p>
            <a:r>
              <a:rPr lang="en-US" altLang="zh-TW" dirty="0"/>
              <a:t>8.8</a:t>
            </a:r>
            <a:r>
              <a:rPr lang="zh-TW" dirty="0"/>
              <a:t>討論</a:t>
            </a:r>
            <a:r>
              <a:rPr lang="en-US" altLang="zh-TW" dirty="0"/>
              <a:t>zero</a:t>
            </a:r>
            <a:r>
              <a:rPr lang="zh-TW" dirty="0"/>
              <a:t> </a:t>
            </a:r>
            <a:r>
              <a:rPr lang="en-US" altLang="zh-TW" dirty="0"/>
              <a:t>crossing</a:t>
            </a:r>
            <a:r>
              <a:rPr lang="zh-TW" dirty="0"/>
              <a:t> 在二階導數的邊界偵測</a:t>
            </a:r>
            <a:endParaRPr lang="en-US" altLang="zh-TW" dirty="0"/>
          </a:p>
          <a:p>
            <a:r>
              <a:rPr lang="en-US" altLang="zh-TW" dirty="0"/>
              <a:t>8.9</a:t>
            </a:r>
            <a:r>
              <a:rPr lang="zh-TW" dirty="0"/>
              <a:t>討論</a:t>
            </a:r>
            <a:r>
              <a:rPr lang="zh-CN" altLang="en-US" dirty="0"/>
              <a:t>集成</a:t>
            </a:r>
            <a:r>
              <a:rPr lang="zh-TW" dirty="0"/>
              <a:t>方向導數梯度</a:t>
            </a:r>
            <a:endParaRPr lang="en-US" altLang="zh-TW" dirty="0"/>
          </a:p>
          <a:p>
            <a:r>
              <a:rPr lang="en-US" altLang="zh-TW" dirty="0"/>
              <a:t>8.10 </a:t>
            </a:r>
            <a:r>
              <a:rPr lang="zh-TW" dirty="0"/>
              <a:t>討論小平面方法去做</a:t>
            </a:r>
            <a:r>
              <a:rPr lang="en-US" altLang="zh-TW" dirty="0"/>
              <a:t>corner detection</a:t>
            </a:r>
          </a:p>
          <a:p>
            <a:r>
              <a:rPr lang="en-US" altLang="zh-TW" dirty="0"/>
              <a:t>8.11</a:t>
            </a:r>
            <a:r>
              <a:rPr lang="zh-TW" dirty="0"/>
              <a:t>討論了使用小平面的方法來計算高階各向同性微分</a:t>
            </a:r>
            <a:r>
              <a:rPr lang="zh-CN" altLang="en-US" dirty="0"/>
              <a:t>大小</a:t>
            </a:r>
            <a:endParaRPr lang="zh-TW" dirty="0"/>
          </a:p>
          <a:p>
            <a:r>
              <a:rPr lang="en-US" altLang="zh-TW" dirty="0"/>
              <a:t>8.12</a:t>
            </a:r>
            <a:r>
              <a:rPr lang="zh-TW" dirty="0"/>
              <a:t>討論</a:t>
            </a:r>
            <a:r>
              <a:rPr lang="zh-CN" altLang="en-US" dirty="0"/>
              <a:t>山脊</a:t>
            </a:r>
            <a:r>
              <a:rPr lang="zh-TW" dirty="0"/>
              <a:t>和溝壑</a:t>
            </a:r>
            <a:endParaRPr lang="en-US" altLang="zh-TW" dirty="0"/>
          </a:p>
          <a:p>
            <a:r>
              <a:rPr lang="en-US" altLang="zh-TW" dirty="0"/>
              <a:t>8.13</a:t>
            </a:r>
            <a:r>
              <a:rPr lang="zh-TW" dirty="0"/>
              <a:t>提出了每個像素的各種地形類別的標籤轉化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8246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以此類推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57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cs typeface="Arial"/>
              </a:rPr>
              <a:t>以此類推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84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＃計算誤差最小的平方和的算式</a:t>
                </a:r>
              </a:p>
              <a:p>
                <a:r>
                  <a:rPr kumimoji="1" lang="zh-TW" altLang="en-US" dirty="0"/>
                  <a:t>一般式可以表示為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acc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TW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 dirty="0"/>
                  <a:t>為預測式子，會使</a:t>
                </a:r>
                <a:endParaRPr kumimoji="1" lang="en-US" altLang="zh-TW" dirty="0"/>
              </a:p>
              <a:p>
                <a:r>
                  <a:rPr kumimoji="1" lang="zh-TW" altLang="en-US" dirty="0"/>
                  <a:t>最小平方法求得的數據與實際數據之間誤差的平方和為最小</a:t>
                </a:r>
              </a:p>
              <a:p>
                <a:r>
                  <a:rPr kumimoji="1" lang="zh-TW" altLang="en-US" dirty="0"/>
                  <a:t>我們擬合出來的數學式和觀測值的誤差的平方和就是這個式子</a:t>
                </a:r>
              </a:p>
              <a:p>
                <a:r>
                  <a:rPr kumimoji="1" lang="zh-TW" altLang="en-US" dirty="0"/>
                  <a:t>我們的觀測值一共有大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個，每次取</a:t>
                </a:r>
                <a:r>
                  <a:rPr kumimoji="1" lang="en-US" altLang="zh-TW" dirty="0"/>
                  <a:t>2k+1</a:t>
                </a:r>
                <a:r>
                  <a:rPr kumimoji="1" lang="zh-TW" altLang="en-US" dirty="0"/>
                  <a:t>個點，假設可以取小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組</a:t>
                </a:r>
              </a:p>
              <a:p>
                <a:r>
                  <a:rPr kumimoji="1" lang="zh-TW" altLang="en-US" dirty="0"/>
                  <a:t>最小平方法要求我們求出來的</a:t>
                </a:r>
                <a:r>
                  <a:rPr kumimoji="1" lang="en-US" altLang="zh-TW" dirty="0"/>
                  <a:t>chat </a:t>
                </a:r>
                <a:r>
                  <a:rPr kumimoji="1" lang="en-US" altLang="zh-TW" dirty="0" err="1"/>
                  <a:t>bhat</a:t>
                </a:r>
                <a:r>
                  <a:rPr kumimoji="1" lang="en-US" altLang="zh-TW" dirty="0"/>
                  <a:t> </a:t>
                </a:r>
                <a:r>
                  <a:rPr kumimoji="1" lang="en-US" altLang="zh-TW" dirty="0" err="1"/>
                  <a:t>ahat</a:t>
                </a:r>
                <a:r>
                  <a:rPr kumimoji="1" lang="en-US" altLang="zh-TW" dirty="0"/>
                  <a:t> </a:t>
                </a:r>
                <a:r>
                  <a:rPr kumimoji="1" lang="zh-TW" altLang="en-US" dirty="0"/>
                  <a:t>使得這個誤差的平方和最小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442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＃計算誤差最小的平方和的算式</a:t>
                </a:r>
              </a:p>
              <a:p>
                <a:r>
                  <a:rPr kumimoji="1" lang="zh-TW" altLang="en-US" dirty="0"/>
                  <a:t>對</a:t>
                </a:r>
                <a:r>
                  <a:rPr kumimoji="1" lang="en-US" altLang="zh-TW" dirty="0"/>
                  <a:t>2K+1 </a:t>
                </a:r>
                <a:r>
                  <a:rPr kumimoji="1" lang="zh-TW" altLang="en-US" dirty="0"/>
                  <a:t>組其中的第 </a:t>
                </a:r>
                <a:r>
                  <a:rPr kumimoji="1" lang="en-US" altLang="zh-TW" dirty="0"/>
                  <a:t>n </a:t>
                </a:r>
                <a:r>
                  <a:rPr kumimoji="1" lang="zh-TW" altLang="en-US" dirty="0"/>
                  <a:t>組的平方</a:t>
                </a:r>
                <a:r>
                  <a:rPr kumimoji="1" lang="en-US" altLang="zh-TW" dirty="0"/>
                  <a:t>fitting</a:t>
                </a:r>
                <a14:m>
                  <m:oMath xmlns:m="http://schemas.openxmlformats.org/officeDocument/2006/math">
                    <m:r>
                      <a:rPr lang="zh-TW" altLang="en-US" sz="1200" b="0" i="0" smtClean="0">
                        <a:latin typeface="Cambria Math" charset="0"/>
                      </a:rPr>
                      <m:t>  </m:t>
                    </m:r>
                    <m:sSubSup>
                      <m:sSubSup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12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 dirty="0"/>
                  <a:t>誤差，一般式可以表示為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acc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TW" dirty="0"/>
              </a:p>
              <a:p>
                <a:r>
                  <a:rPr kumimoji="1" lang="zh-TW" altLang="en-US" dirty="0"/>
                  <a:t>最小平方法求得的數據與實際數據之間誤差的平方和為最小</a:t>
                </a:r>
              </a:p>
              <a:p>
                <a:r>
                  <a:rPr kumimoji="1" lang="zh-TW" altLang="en-US" dirty="0"/>
                  <a:t>我們擬合出來的數學式和觀測值的誤差的平方和就是這個式子</a:t>
                </a:r>
              </a:p>
              <a:p>
                <a:r>
                  <a:rPr kumimoji="1" lang="zh-TW" altLang="en-US" dirty="0"/>
                  <a:t>我們的觀測值一共有大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個，每次取</a:t>
                </a:r>
                <a:r>
                  <a:rPr kumimoji="1" lang="en-US" altLang="zh-TW" dirty="0"/>
                  <a:t>2k+1</a:t>
                </a:r>
                <a:r>
                  <a:rPr kumimoji="1" lang="zh-TW" altLang="en-US" dirty="0"/>
                  <a:t>個點，假設可以取小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組</a:t>
                </a:r>
              </a:p>
              <a:p>
                <a:r>
                  <a:rPr kumimoji="1" lang="zh-TW" altLang="en-US" dirty="0"/>
                  <a:t>最小平方法要求我們求出來的</a:t>
                </a:r>
                <a:r>
                  <a:rPr kumimoji="1" lang="en-US" altLang="zh-TW" dirty="0"/>
                  <a:t>chat </a:t>
                </a:r>
                <a:r>
                  <a:rPr kumimoji="1" lang="en-US" altLang="zh-TW" dirty="0" err="1"/>
                  <a:t>bhat</a:t>
                </a:r>
                <a:r>
                  <a:rPr kumimoji="1" lang="en-US" altLang="zh-TW" dirty="0"/>
                  <a:t> </a:t>
                </a:r>
                <a:r>
                  <a:rPr kumimoji="1" lang="en-US" altLang="zh-TW" dirty="0" err="1"/>
                  <a:t>ahat</a:t>
                </a:r>
                <a:r>
                  <a:rPr kumimoji="1" lang="en-US" altLang="zh-TW" dirty="0"/>
                  <a:t> </a:t>
                </a:r>
                <a:r>
                  <a:rPr kumimoji="1" lang="zh-TW" altLang="en-US" dirty="0"/>
                  <a:t>使得這個誤差的平方和最小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6826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 dirty="0"/>
                  <a:t>的相對於自由參數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12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12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kumimoji="1" lang="zh-TW" altLang="en-US" dirty="0"/>
                  <a:t>偏導數如下矩陣表示</a:t>
                </a:r>
              </a:p>
              <a:p>
                <a:r>
                  <a:rPr kumimoji="1" lang="zh-TW" altLang="en-US" dirty="0"/>
                  <a:t>偏導數為 </a:t>
                </a:r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 的時候，誤差會最小</a:t>
                </a:r>
              </a:p>
              <a:p>
                <a:r>
                  <a:rPr kumimoji="1" lang="zh-TW" altLang="en-US" dirty="0"/>
                  <a:t>我們對</a:t>
                </a:r>
                <a:r>
                  <a:rPr kumimoji="1" lang="en-US" altLang="zh-TW" dirty="0" err="1"/>
                  <a:t>ahat</a:t>
                </a:r>
                <a:r>
                  <a:rPr kumimoji="1" lang="en-US" altLang="zh-TW" dirty="0"/>
                  <a:t> </a:t>
                </a:r>
                <a:r>
                  <a:rPr kumimoji="1" lang="en-US" altLang="zh-TW" dirty="0" err="1"/>
                  <a:t>bhat</a:t>
                </a:r>
                <a:r>
                  <a:rPr kumimoji="1" lang="en-US" altLang="zh-TW" dirty="0"/>
                  <a:t> chat </a:t>
                </a:r>
                <a:r>
                  <a:rPr kumimoji="1" lang="zh-TW" altLang="en-US" dirty="0"/>
                  <a:t>求偏導數</a:t>
                </a:r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偏微分</a:t>
                </a:r>
                <a:r>
                  <a:rPr kumimoji="1" lang="en-US" altLang="zh-TW" dirty="0"/>
                  <a:t>)</a:t>
                </a:r>
              </a:p>
              <a:p>
                <a:endParaRPr kumimoji="1" lang="en-US" altLang="zh-TW" dirty="0"/>
              </a:p>
              <a:p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連鎖律</a:t>
                </a:r>
                <a:r>
                  <a:rPr kumimoji="1" lang="en-US" altLang="zh-TW" dirty="0"/>
                  <a:t>:</a:t>
                </a:r>
                <a:r>
                  <a:rPr kumimoji="1" lang="zh-TW" altLang="en-US" dirty="0"/>
                  <a:t> 微分一次 * 本身微分</a:t>
                </a:r>
                <a:r>
                  <a:rPr kumimoji="1" lang="en-US" altLang="zh-TW" dirty="0"/>
                  <a:t>)</a:t>
                </a:r>
              </a:p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用</a:t>
                </a:r>
                <a:r>
                  <a:rPr lang="zh-TW" altLang="en-US" i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i="0">
                    <a:latin typeface="Cambria Math" panose="02040503050406030204" pitchFamily="18" charset="0"/>
                  </a:rPr>
                  <a:t>n</a:t>
                </a:r>
                <a:r>
                  <a:rPr lang="en-US" altLang="zh-TW" i="0">
                    <a:latin typeface="Cambria Math" charset="0"/>
                  </a:rPr>
                  <a:t>^</a:t>
                </a:r>
                <a:r>
                  <a:rPr lang="en-US" altLang="zh-TW" i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的相對於自由參數</a:t>
                </a:r>
                <a:r>
                  <a:rPr kumimoji="1" lang="en-US" altLang="zh-TW" dirty="0" smtClean="0"/>
                  <a:t>a^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B^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C ^</a:t>
                </a:r>
                <a:r>
                  <a:rPr kumimoji="1" lang="zh-TW" altLang="en-US" dirty="0" smtClean="0"/>
                  <a:t>偏導數</a:t>
                </a:r>
                <a:r>
                  <a:rPr kumimoji="1" lang="zh-TW" altLang="en-US" dirty="0" smtClean="0"/>
                  <a:t>如</a:t>
                </a:r>
                <a:r>
                  <a:rPr kumimoji="1" lang="zh-TW" altLang="en-US" dirty="0" smtClean="0"/>
                  <a:t>下</a:t>
                </a:r>
                <a:r>
                  <a:rPr kumimoji="1" lang="zh-TW" altLang="en-US" dirty="0" smtClean="0"/>
                  <a:t>矩陣表示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467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微積分都快忘光也不用怕</a:t>
            </a: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分享這個我不太確定有沒有問題</a:t>
            </a: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私心推薦大家一個好用的網站</a:t>
            </a:r>
            <a:endParaRPr lang="en-US" dirty="0">
              <a:cs typeface="Arial"/>
            </a:endParaRPr>
          </a:p>
          <a:p>
            <a:pPr>
              <a:defRPr/>
            </a:pPr>
            <a:r>
              <a:rPr lang="zh-CN" altLang="en-US" dirty="0">
                <a:latin typeface="Arial"/>
                <a:ea typeface="新細明體"/>
                <a:cs typeface="Arial"/>
              </a:rPr>
              <a:t>這也是台大數學系的朋友推薦的</a:t>
            </a:r>
            <a:endParaRPr lang="en-US" altLang="zh-CN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更精準的來說是我問煩他了</a:t>
            </a:r>
            <a:endParaRPr lang="en-US" dirty="0">
              <a:cs typeface="Arial"/>
            </a:endParaRPr>
          </a:p>
          <a:p>
            <a:pPr>
              <a:defRPr/>
            </a:pPr>
            <a:r>
              <a:rPr lang="en-US" dirty="0">
                <a:hlinkClick r:id="rId3"/>
              </a:rPr>
              <a:t>https://www.wolframalpha.com/</a:t>
            </a: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當初修微積分作業沒有解答也不怕了</a:t>
            </a:r>
            <a:endParaRPr 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8576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回到式子，觀察這一條。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0938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假設</a:t>
                </a:r>
                <a:r>
                  <a:rPr kumimoji="1" lang="en-US" altLang="zh-TW" dirty="0"/>
                  <a:t>k=1</a:t>
                </a:r>
                <a:r>
                  <a:rPr kumimoji="1" lang="zh-TW" altLang="en-US" dirty="0"/>
                  <a:t>，</a:t>
                </a:r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只取三個點</a:t>
                </a:r>
                <a:r>
                  <a:rPr kumimoji="1" lang="en-US" altLang="zh-TW" dirty="0"/>
                  <a:t>)</a:t>
                </a:r>
              </a:p>
              <a:p>
                <a:r>
                  <a:rPr kumimoji="1" lang="en-US" altLang="zh-TW" dirty="0"/>
                  <a:t>M = -1, M = 0, M = 1 </a:t>
                </a:r>
                <a:r>
                  <a:rPr kumimoji="1" lang="zh-TW" altLang="en-US" dirty="0"/>
                  <a:t>代入解聯立</a:t>
                </a:r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111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解聯立得到答案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6352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回到主題</a:t>
                </a:r>
                <a:r>
                  <a:rPr kumimoji="1" lang="en-US" altLang="zh-TW" dirty="0"/>
                  <a:t>relative </a:t>
                </a:r>
                <a:r>
                  <a:rPr kumimoji="1" lang="en-US" altLang="zh-TW" dirty="0" err="1"/>
                  <a:t>maixma</a:t>
                </a:r>
                <a:r>
                  <a:rPr kumimoji="1" lang="zh-TW" altLang="en-US" dirty="0"/>
                  <a:t>，以剛剛舉例的數列來實作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439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8.1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用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local</a:t>
            </a:r>
            <a:r>
              <a:rPr lang="zh-TW" dirty="0">
                <a:latin typeface="Arial"/>
                <a:ea typeface="新細明體"/>
                <a:cs typeface="Arial"/>
              </a:rPr>
              <a:t>給的資訊推一個最逼近原圖的數學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model(</a:t>
            </a:r>
            <a:r>
              <a:rPr lang="zh-TW" dirty="0">
                <a:latin typeface="Arial"/>
                <a:ea typeface="新細明體"/>
                <a:cs typeface="Arial"/>
              </a:rPr>
              <a:t>算式 函數 之類的東西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r>
              <a:rPr lang="zh-TW" dirty="0">
                <a:latin typeface="Arial"/>
                <a:ea typeface="新細明體"/>
                <a:cs typeface="Arial"/>
              </a:rPr>
              <a:t>出來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8.2 </a:t>
            </a:r>
            <a:r>
              <a:rPr lang="zh-TW" dirty="0"/>
              <a:t>介紹小平面模型定義一維觀測序列相對極大值的原理應用</a:t>
            </a:r>
            <a:endParaRPr lang="en-US" altLang="zh-TW" dirty="0"/>
          </a:p>
          <a:p>
            <a:r>
              <a:rPr lang="en-US" altLang="zh-TW" dirty="0"/>
              <a:t>8.3 </a:t>
            </a:r>
            <a:r>
              <a:rPr lang="zh-TW" dirty="0"/>
              <a:t>複習對斜的小平面參數預估</a:t>
            </a:r>
            <a:endParaRPr lang="en-US" altLang="zh-TW" dirty="0"/>
          </a:p>
          <a:p>
            <a:r>
              <a:rPr lang="en-US" altLang="zh-TW" dirty="0"/>
              <a:t>8.4 </a:t>
            </a:r>
            <a:r>
              <a:rPr lang="zh-TW" dirty="0"/>
              <a:t>對傾斜的小平面模型雜訊的移除處理</a:t>
            </a:r>
            <a:endParaRPr lang="en-US" altLang="zh-TW" dirty="0"/>
          </a:p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介紹小平面模型可以用來將亮度灰階影像表面分區域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8.6 </a:t>
            </a:r>
            <a:r>
              <a:rPr lang="zh-TW" dirty="0"/>
              <a:t>介紹使用古典梯度邊界偵測應用</a:t>
            </a:r>
            <a:endParaRPr lang="en-US" altLang="zh-TW" dirty="0"/>
          </a:p>
          <a:p>
            <a:r>
              <a:rPr lang="en-US" altLang="zh-TW" dirty="0"/>
              <a:t>8.7 </a:t>
            </a:r>
            <a:r>
              <a:rPr lang="zh-TW" dirty="0"/>
              <a:t>討論使用貝式法去決定觀測的梯度強度統計</a:t>
            </a:r>
          </a:p>
          <a:p>
            <a:r>
              <a:rPr lang="en-US" altLang="zh-TW" dirty="0"/>
              <a:t>8.8</a:t>
            </a:r>
            <a:r>
              <a:rPr lang="zh-TW" dirty="0"/>
              <a:t>討論</a:t>
            </a:r>
            <a:r>
              <a:rPr lang="en-US" altLang="zh-TW" dirty="0"/>
              <a:t>zero</a:t>
            </a:r>
            <a:r>
              <a:rPr lang="zh-TW" dirty="0"/>
              <a:t> </a:t>
            </a:r>
            <a:r>
              <a:rPr lang="en-US" altLang="zh-TW" dirty="0"/>
              <a:t>crossing</a:t>
            </a:r>
            <a:r>
              <a:rPr lang="zh-TW" dirty="0"/>
              <a:t> 在二階導數的邊界偵測</a:t>
            </a:r>
            <a:endParaRPr lang="en-US" altLang="zh-TW" dirty="0"/>
          </a:p>
          <a:p>
            <a:r>
              <a:rPr lang="en-US" altLang="zh-TW" dirty="0"/>
              <a:t>8.9</a:t>
            </a:r>
            <a:r>
              <a:rPr lang="zh-TW" dirty="0"/>
              <a:t>討論</a:t>
            </a:r>
            <a:r>
              <a:rPr lang="zh-CN" altLang="en-US" dirty="0"/>
              <a:t>集成</a:t>
            </a:r>
            <a:r>
              <a:rPr lang="zh-TW" dirty="0"/>
              <a:t>方向導數梯度</a:t>
            </a:r>
            <a:endParaRPr lang="en-US" altLang="zh-TW" dirty="0"/>
          </a:p>
          <a:p>
            <a:r>
              <a:rPr lang="en-US" altLang="zh-TW" dirty="0"/>
              <a:t>8.10 </a:t>
            </a:r>
            <a:r>
              <a:rPr lang="zh-TW" dirty="0"/>
              <a:t>討論小平面方法去做</a:t>
            </a:r>
            <a:r>
              <a:rPr lang="en-US" altLang="zh-TW" dirty="0"/>
              <a:t>corner detection</a:t>
            </a:r>
          </a:p>
          <a:p>
            <a:r>
              <a:rPr lang="en-US" altLang="zh-TW" dirty="0"/>
              <a:t>8.11</a:t>
            </a:r>
            <a:r>
              <a:rPr lang="zh-TW" dirty="0"/>
              <a:t>討論了使用小平面的方法來計算高階各向同性微分</a:t>
            </a:r>
            <a:r>
              <a:rPr lang="zh-CN" altLang="en-US" dirty="0"/>
              <a:t>大小</a:t>
            </a:r>
            <a:endParaRPr lang="zh-TW" dirty="0"/>
          </a:p>
          <a:p>
            <a:r>
              <a:rPr lang="en-US" altLang="zh-TW" dirty="0"/>
              <a:t>8.12</a:t>
            </a:r>
            <a:r>
              <a:rPr lang="zh-TW" dirty="0"/>
              <a:t>討論</a:t>
            </a:r>
            <a:r>
              <a:rPr lang="zh-CN" altLang="en-US" dirty="0"/>
              <a:t>山脊</a:t>
            </a:r>
            <a:r>
              <a:rPr lang="zh-TW" dirty="0"/>
              <a:t>和溝壑</a:t>
            </a:r>
            <a:endParaRPr lang="en-US" altLang="zh-TW" dirty="0"/>
          </a:p>
          <a:p>
            <a:r>
              <a:rPr lang="en-US" altLang="zh-TW" dirty="0"/>
              <a:t>8.13</a:t>
            </a:r>
            <a:r>
              <a:rPr lang="zh-TW" dirty="0"/>
              <a:t>提出了每個像素的各種地形類別的標籤轉化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87870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(Continue.)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0465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1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1" lang="zh-TW" altLang="en-US" dirty="0"/>
                  <a:t> 才會有相對極大值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kumimoji="1" lang="zh-TW" altLang="en-US" dirty="0"/>
                  <a:t> 代表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12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zh-TW" altLang="en-US" dirty="0"/>
                  <a:t>距離原點夠近。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可以求得 </a:t>
                </a:r>
                <a:r>
                  <a:rPr kumimoji="1" lang="en-US" altLang="zh-TW" dirty="0" smtClean="0"/>
                  <a:t>a, b, c</a:t>
                </a:r>
              </a:p>
              <a:p>
                <a:r>
                  <a:rPr kumimoji="1" lang="en-US" altLang="zh-TW" dirty="0" smtClean="0"/>
                  <a:t>@</a:t>
                </a:r>
                <a:r>
                  <a:rPr kumimoji="1" lang="zh-TW" altLang="en-US" dirty="0" smtClean="0"/>
                  <a:t>二次式 </a:t>
                </a:r>
                <a:r>
                  <a:rPr kumimoji="1" lang="en-US" altLang="zh-TW" dirty="0" smtClean="0"/>
                  <a:t>y </a:t>
                </a:r>
                <a:r>
                  <a:rPr kumimoji="1" lang="zh-TW" altLang="en-US" dirty="0" smtClean="0"/>
                  <a:t>在 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x</a:t>
                </a:r>
                <a:r>
                  <a:rPr lang="en-US" altLang="zh-TW" b="0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0=−b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/2c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具有極大值</a:t>
                </a:r>
              </a:p>
              <a:p>
                <a:r>
                  <a:rPr kumimoji="1" lang="zh-TW" altLang="en-US" dirty="0" smtClean="0"/>
                  <a:t>＠當Ｃ</a:t>
                </a:r>
                <a:r>
                  <a:rPr kumimoji="1" lang="en-US" altLang="zh-TW" dirty="0" smtClean="0"/>
                  <a:t>&lt;0 </a:t>
                </a:r>
                <a:r>
                  <a:rPr kumimoji="1" lang="zh-TW" altLang="en-US" smtClean="0"/>
                  <a:t>時的極值為極大值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84701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zh-TW" altLang="en-US" b="0" i="1" kern="0" smtClean="0">
                        <a:latin typeface="Cambria Math" panose="02040503050406030204" pitchFamily="18" charset="0"/>
                      </a:rPr>
                      <m:t>為</m:t>
                    </m:r>
                  </m:oMath>
                </a14:m>
                <a:r>
                  <a:rPr kumimoji="1" lang="zh-TW" altLang="en-US" dirty="0"/>
                  <a:t>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55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kumimoji="1" lang="zh-TW" altLang="en-US" dirty="0"/>
                  <a:t>並非相對極大值。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8067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|−</m:t>
                    </m:r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num>
                      <m:den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den>
                    </m:f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=0.75&gt;0</m:t>
                    </m:r>
                  </m:oMath>
                </a14:m>
                <a:r>
                  <a:rPr kumimoji="1" lang="en-US" altLang="zh-TW" dirty="0"/>
                  <a:t>.5</a:t>
                </a:r>
                <a:r>
                  <a:rPr kumimoji="1" lang="zh-TW" alt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kumimoji="1" lang="zh-TW" altLang="en-US" dirty="0"/>
                  <a:t>並非相對極大值。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9733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8.3 </a:t>
            </a:r>
            <a:r>
              <a:rPr lang="zh-TW" altLang="zh-TW">
                <a:latin typeface="Arial"/>
                <a:ea typeface="新細明體"/>
                <a:cs typeface="Arial"/>
              </a:rPr>
              <a:t>斜的小平面參數預估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3004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剛才是一元二次，現在看二元一次的小平面模型。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我們用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作為</a:t>
                </a:r>
                <a:r>
                  <a:rPr lang="en-US" altLang="zh-TW" dirty="0"/>
                  <a:t>row</a:t>
                </a:r>
                <a:r>
                  <a:rPr lang="zh-TW" altLang="en-US" dirty="0"/>
                  <a:t>的索引值，</a:t>
                </a:r>
                <a:r>
                  <a:rPr lang="en-US" altLang="zh-TW" dirty="0"/>
                  <a:t>C</a:t>
                </a:r>
                <a:r>
                  <a:rPr lang="zh-TW" altLang="en-US" dirty="0"/>
                  <a:t>作為</a:t>
                </a:r>
                <a:r>
                  <a:rPr lang="en-US" altLang="zh-TW" dirty="0"/>
                  <a:t>column</a:t>
                </a:r>
                <a:r>
                  <a:rPr lang="zh-TW" altLang="en-US" dirty="0"/>
                  <a:t>的索引值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9360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二維的斜面小平面模型的方程式如上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數位影像</a:t>
                </a:r>
                <a:r>
                  <a:rPr lang="en-US" altLang="zh-TW" dirty="0"/>
                  <a:t>=</a:t>
                </a:r>
                <a:r>
                  <a:rPr lang="zh-TW" altLang="en-US" dirty="0"/>
                  <a:t>真實影像</a:t>
                </a:r>
                <a:r>
                  <a:rPr lang="en-US" altLang="zh-TW" dirty="0"/>
                  <a:t>+noise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Noise</a:t>
                </a:r>
                <a:r>
                  <a:rPr lang="zh-TW" altLang="en-US" dirty="0"/>
                  <a:t>為隨機分布，且擁有常態分布的特性，平均值</a:t>
                </a:r>
                <a:r>
                  <a:rPr lang="en-US" altLang="zh-TW" dirty="0"/>
                  <a:t>=0</a:t>
                </a:r>
                <a:r>
                  <a:rPr lang="zh-TW" altLang="en-US" dirty="0"/>
                  <a:t>、變異數</a:t>
                </a:r>
                <a:r>
                  <a:rPr lang="en-US" altLang="zh-TW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12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。這個特性與這章節的結果有關。</a:t>
                </a:r>
                <a:endParaRPr lang="en-US" altLang="zh-TW" sz="1200" dirty="0">
                  <a:solidFill>
                    <a:srgbClr val="FF0000"/>
                  </a:solidFill>
                </a:endParaRPr>
              </a:p>
              <a:p>
                <a:r>
                  <a:rPr lang="zh-TW" altLang="en-US" sz="1200" dirty="0">
                    <a:solidFill>
                      <a:srgbClr val="FF0000"/>
                    </a:solidFill>
                  </a:rPr>
                  <a:t>但因為牽涉到較艱深的統計學，我們只會講結果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畢竟我也不完全透徹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)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，有興趣的同學可以去翻原文書。</a:t>
                </a:r>
                <a:endParaRPr lang="en-US" altLang="zh-TW" sz="1200" dirty="0">
                  <a:solidFill>
                    <a:srgbClr val="FF0000"/>
                  </a:solidFill>
                </a:endParaRPr>
              </a:p>
              <a:p>
                <a:endParaRPr lang="en-US" altLang="zh-TW" sz="1200" dirty="0">
                  <a:solidFill>
                    <a:srgbClr val="FF0000"/>
                  </a:solidFill>
                </a:endParaRPr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29535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最小平方法要求參數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αhat </a:t>
                </a:r>
                <a:r>
                  <a:rPr lang="en-US" dirty="0">
                    <a:latin typeface="Arial"/>
                    <a:ea typeface="新細明體"/>
                    <a:cs typeface="Arial"/>
                  </a:rPr>
                  <a:t>β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hat </a:t>
                </a:r>
                <a:r>
                  <a:rPr lang="en-US" dirty="0" err="1"/>
                  <a:t>γ</a:t>
                </a:r>
                <a:r>
                  <a:rPr lang="en-US" altLang="zh-TW" dirty="0" err="1">
                    <a:latin typeface="Arial"/>
                    <a:ea typeface="新細明體"/>
                    <a:cs typeface="Arial"/>
                  </a:rPr>
                  <a:t>hat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使得誤差的平方和最小</a:t>
                </a:r>
              </a:p>
              <a:p>
                <a:r>
                  <a:rPr lang="zh-TW" altLang="en-US" dirty="0"/>
                  <a:t>還是求最小值的操作</a:t>
                </a:r>
              </a:p>
              <a:p>
                <a:r>
                  <a:rPr lang="zh-TW" altLang="en-US" dirty="0"/>
                  <a:t>一階偏微分等於</a:t>
                </a:r>
                <a:r>
                  <a:rPr lang="en-US" altLang="zh-TW" dirty="0"/>
                  <a:t>0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@</a:t>
                </a:r>
                <a:r>
                  <a:rPr lang="zh-TW" altLang="en-US" dirty="0" smtClean="0"/>
                  <a:t>定義</a:t>
                </a:r>
                <a:r>
                  <a:rPr lang="zh-TW" altLang="en-US" dirty="0" smtClean="0"/>
                  <a:t>參數使平方差加總和最</a:t>
                </a:r>
                <a:r>
                  <a:rPr lang="zh-TW" altLang="en-US" dirty="0" smtClean="0"/>
                  <a:t>小</a:t>
                </a:r>
                <a:endParaRPr lang="en-US" altLang="zh-TW" dirty="0" smtClean="0"/>
              </a:p>
              <a:p>
                <a:endParaRPr lang="en-US" altLang="zh-TW" dirty="0" smtClean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 smtClean="0"/>
                  <a:t>@</a:t>
                </a:r>
                <a:r>
                  <a:rPr kumimoji="1" lang="zh-TW" altLang="en-US" dirty="0" smtClean="0"/>
                  <a:t>對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偏微分並設為</a:t>
                </a:r>
                <a:r>
                  <a:rPr kumimoji="1" lang="en-US" altLang="zh-TW" dirty="0" smtClean="0"/>
                  <a:t>0</a:t>
                </a:r>
                <a:endParaRPr kumimoji="1" lang="zh-TW" altLang="en-US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83565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＠不失一般性</a:t>
            </a:r>
            <a:r>
              <a:rPr kumimoji="1" lang="en-US" altLang="zh-TW" dirty="0"/>
              <a:t>(</a:t>
            </a:r>
            <a:r>
              <a:rPr kumimoji="1" lang="zh-TW" altLang="en-US" dirty="0"/>
              <a:t>證明不是特例，而是普遍情況</a:t>
            </a:r>
            <a:r>
              <a:rPr kumimoji="1" lang="en-US" altLang="zh-TW" dirty="0"/>
              <a:t>)</a:t>
            </a:r>
            <a:r>
              <a:rPr kumimoji="1" lang="zh-TW" altLang="en-US" dirty="0"/>
              <a:t>，我們選擇中心點ＲＸＣ做為座標的原點</a:t>
            </a:r>
            <a:endParaRPr kumimoji="1" lang="en-US" altLang="zh-TW" dirty="0"/>
          </a:p>
          <a:p>
            <a:r>
              <a:rPr kumimoji="1" lang="zh-TW" altLang="en-US" dirty="0"/>
              <a:t>奇數 </a:t>
            </a:r>
            <a:r>
              <a:rPr kumimoji="1" lang="en-US" altLang="zh-TW" dirty="0"/>
              <a:t>r, c -&gt; </a:t>
            </a:r>
            <a:r>
              <a:rPr kumimoji="1" lang="zh-TW" altLang="en-US" dirty="0"/>
              <a:t>中心 </a:t>
            </a:r>
            <a:r>
              <a:rPr kumimoji="1" lang="en-US" altLang="zh-TW" dirty="0"/>
              <a:t>(0,0)</a:t>
            </a:r>
            <a:r>
              <a:rPr kumimoji="1" lang="zh-TW" altLang="en-US" dirty="0"/>
              <a:t> 偶數</a:t>
            </a:r>
            <a:r>
              <a:rPr kumimoji="1" lang="en-US" altLang="zh-TW" dirty="0"/>
              <a:t>r, c</a:t>
            </a:r>
            <a:r>
              <a:rPr kumimoji="1" lang="zh-TW" altLang="en-US" dirty="0"/>
              <a:t> 則中心點就沒有 </a:t>
            </a:r>
            <a:r>
              <a:rPr kumimoji="1" lang="en-US" altLang="zh-TW" dirty="0"/>
              <a:t>pixel</a:t>
            </a:r>
            <a:endParaRPr kumimoji="1" lang="zh-TW" altLang="en-US" dirty="0"/>
          </a:p>
          <a:p>
            <a:r>
              <a:rPr kumimoji="1" lang="zh-TW" altLang="en-US" dirty="0"/>
              <a:t>＠選擇的座標系統具有對稱性使得 加總</a:t>
            </a:r>
            <a:r>
              <a:rPr kumimoji="1" lang="en-US" altLang="zh-TW" dirty="0"/>
              <a:t>r = 0  </a:t>
            </a:r>
            <a:r>
              <a:rPr kumimoji="1" lang="zh-TW" altLang="en-US" dirty="0"/>
              <a:t> 加總</a:t>
            </a:r>
            <a:r>
              <a:rPr kumimoji="1" lang="en-US" altLang="zh-TW" dirty="0"/>
              <a:t>c =0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694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847358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6506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98588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00594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81799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928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2437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然後我們就可以求得估計值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α</a:t>
            </a:r>
            <a:r>
              <a:rPr kumimoji="1"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β</a:t>
            </a:r>
            <a:r>
              <a:rPr kumimoji="1"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γ</a:t>
            </a:r>
            <a:r>
              <a:rPr lang="el-GR" altLang="zh-TW" dirty="0">
                <a:latin typeface="Arial"/>
                <a:ea typeface="新細明體"/>
                <a:cs typeface="Arial"/>
              </a:rPr>
              <a:t> </a:t>
            </a:r>
            <a:r>
              <a:rPr lang="el-GR" altLang="zh-TW" dirty="0" err="1">
                <a:latin typeface="Arial"/>
                <a:ea typeface="新細明體"/>
                <a:cs typeface="Arial"/>
              </a:rPr>
              <a:t>bar</a:t>
            </a:r>
            <a:r>
              <a:rPr lang="el-GR" altLang="zh-TW" dirty="0">
                <a:latin typeface="Arial"/>
                <a:ea typeface="新細明體"/>
                <a:cs typeface="Arial"/>
              </a:rPr>
              <a:t> </a:t>
            </a:r>
            <a:r>
              <a:rPr lang="zh-TW" altLang="en-US">
                <a:latin typeface="Arial"/>
                <a:ea typeface="新細明體"/>
                <a:cs typeface="Arial"/>
              </a:rPr>
              <a:t>了</a:t>
            </a: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估計值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α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 </a:t>
            </a:r>
            <a:r>
              <a:rPr lang="zh-TW" altLang="en-US">
                <a:latin typeface="Arial"/>
                <a:ea typeface="新細明體"/>
                <a:cs typeface="Arial"/>
              </a:rPr>
              <a:t>的分母 是小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r</a:t>
            </a:r>
            <a:r>
              <a:rPr lang="zh-TW" altLang="en-US">
                <a:latin typeface="Arial"/>
                <a:ea typeface="新細明體"/>
                <a:cs typeface="Arial"/>
              </a:rPr>
              <a:t>平方連加的和 分子是小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r</a:t>
            </a:r>
            <a:r>
              <a:rPr lang="zh-TW" altLang="en-US">
                <a:latin typeface="Arial"/>
                <a:ea typeface="新細明體"/>
                <a:cs typeface="Arial"/>
              </a:rPr>
              <a:t>和觀測值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g(</a:t>
            </a:r>
            <a:r>
              <a:rPr lang="en-US" altLang="zh-TW" dirty="0" err="1">
                <a:latin typeface="Arial"/>
                <a:ea typeface="新細明體"/>
                <a:cs typeface="Arial"/>
              </a:rPr>
              <a:t>r,c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r>
              <a:rPr lang="zh-TW" altLang="en-US">
                <a:latin typeface="Arial"/>
                <a:ea typeface="新細明體"/>
                <a:cs typeface="Arial"/>
              </a:rPr>
              <a:t>的乘積的加和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 dirty="0"/>
              <a:t>就是簡單的移項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7689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46586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r>
                  <a:rPr kumimoji="1" lang="en-US" altLang="zh-TW" dirty="0"/>
                  <a:t>(-17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+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10)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/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6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58963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來看個例子鞏固一下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1812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BAB4883-B3A4-4110-A8C3-8766A89AD987}" type="slidenum">
              <a:rPr lang="en-US" altLang="zh-TW"/>
              <a:pPr>
                <a:spcBef>
                  <a:spcPct val="0"/>
                </a:spcBef>
              </a:pPr>
              <a:t>4</a:t>
            </a:fld>
            <a:endParaRPr lang="en-US" altLang="zh-TW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6713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來看個例子鞏固一下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7876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69777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03132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14647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8747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43963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圖例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8661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求出擬合矩陣之後，我們就可以算出誤差的平方和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62478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求出擬合矩陣之後，我們就可以算出誤差的平方和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07745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前面的前提下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(noise 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為常態分佈、</a:t>
                </a:r>
                <a:r>
                  <a:rPr lang="en-US" altLang="zh-TW" dirty="0" err="1">
                    <a:latin typeface="Arial"/>
                    <a:ea typeface="新細明體"/>
                    <a:cs typeface="Arial"/>
                  </a:rPr>
                  <a:t>blahblahblah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)</a:t>
                </a:r>
              </a:p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所得到的結果。</a:t>
                </a:r>
                <a:endParaRPr lang="en-US" altLang="zh-CN" dirty="0">
                  <a:latin typeface="Arial"/>
                  <a:ea typeface="新細明體"/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3121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引用: </a:t>
            </a:r>
            <a:r>
              <a:rPr lang="zh-TW" dirty="0">
                <a:hlinkClick r:id="rId3"/>
              </a:rPr>
              <a:t>https://all3dp.com/what-is-stl-file-format-extension-3d-printing/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74495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求出擬合矩陣之後，我們就可以算出誤差的平方和</a:t>
                </a: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是我可能就附上公式考這個</a:t>
                </a:r>
                <a:endParaRPr lang="zh-TW" altLang="en-US" dirty="0"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是我可能很懶就不改數字了</a:t>
                </a:r>
                <a:endParaRPr lang="zh-TW" altLang="en-US" dirty="0"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公式只要取到小數點第一位(4捨5入</a:t>
                </a:r>
                <a:endParaRPr lang="zh-TW" altLang="en-US" dirty="0"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或分數的形式</a:t>
                </a:r>
                <a:endParaRPr lang="zh-TW" altLang="en-US" dirty="0"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46028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8.4 </a:t>
            </a:r>
            <a:r>
              <a:rPr lang="zh-TW" altLang="en-US" dirty="0"/>
              <a:t>用</a:t>
            </a:r>
            <a:r>
              <a:rPr lang="zh-TW" altLang="zh-TW" dirty="0"/>
              <a:t>小平面模型</a:t>
            </a:r>
            <a:r>
              <a:rPr lang="zh-TW" altLang="en-US" dirty="0"/>
              <a:t>來做</a:t>
            </a:r>
            <a:r>
              <a:rPr kumimoji="1" lang="zh-TW" altLang="en-US" dirty="0"/>
              <a:t>尖端</a:t>
            </a:r>
            <a:r>
              <a:rPr lang="zh-TW" altLang="zh-TW" dirty="0"/>
              <a:t>雜訊的移除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8925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  <a:p>
            <a:r>
              <a:rPr lang="zh-TW" altLang="en-US" dirty="0"/>
              <a:t>尖端雜訊像素，灰階值意義上和鄰居不一樣</a:t>
            </a:r>
            <a:r>
              <a:rPr lang="en-US" altLang="zh-TW" dirty="0"/>
              <a:t>(</a:t>
            </a:r>
            <a:r>
              <a:rPr lang="zh-TW" altLang="en-US" dirty="0"/>
              <a:t>略顯突兀的感覺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圖</a:t>
            </a:r>
            <a:r>
              <a:rPr lang="en-US" altLang="zh-TW" dirty="0"/>
              <a:t>a</a:t>
            </a:r>
            <a:r>
              <a:rPr lang="zh-TW" altLang="en-US" dirty="0"/>
              <a:t>明顯有雜訊，那個尖端值十分突兀，</a:t>
            </a:r>
            <a:endParaRPr lang="en-US" altLang="zh-TW" dirty="0"/>
          </a:p>
          <a:p>
            <a:r>
              <a:rPr lang="zh-TW" altLang="en-US" dirty="0"/>
              <a:t>然而</a:t>
            </a:r>
            <a:r>
              <a:rPr lang="en-US" altLang="zh-TW" dirty="0"/>
              <a:t>b</a:t>
            </a:r>
            <a:r>
              <a:rPr lang="zh-TW" altLang="en-US" dirty="0"/>
              <a:t>就難判斷許多</a:t>
            </a:r>
            <a:r>
              <a:rPr lang="en-US" altLang="zh-TW" dirty="0"/>
              <a:t>(</a:t>
            </a:r>
            <a:r>
              <a:rPr lang="zh-TW" altLang="en-US" dirty="0"/>
              <a:t>可能原本就是尖端</a:t>
            </a:r>
            <a:endParaRPr lang="en-US" altLang="zh-TW" dirty="0"/>
          </a:p>
          <a:p>
            <a:r>
              <a:rPr lang="zh-TW" altLang="en-US" dirty="0"/>
              <a:t>可看出，我們需要一套基準來判斷。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488616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和上一章節一樣的做法，只是去除掉</a:t>
                </a:r>
                <a:r>
                  <a:rPr kumimoji="1" lang="en-US" altLang="zh-TW" dirty="0"/>
                  <a:t>center pixel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=&gt;</a:t>
                </a:r>
                <a:r>
                  <a:rPr kumimoji="1" lang="zh-TW" altLang="en-US" dirty="0"/>
                  <a:t> 先排除掉中間那個點來看，看模型預估的值應該是多少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設</a:t>
                </a:r>
                <a:r>
                  <a:rPr lang="en-US" altLang="zh-TW" dirty="0" smtClean="0"/>
                  <a:t>N</a:t>
                </a:r>
                <a:r>
                  <a:rPr lang="zh-TW" altLang="en-US" dirty="0" smtClean="0"/>
                  <a:t>為一組鄰近像素不包含中心像素</a:t>
                </a:r>
                <a:r>
                  <a:rPr lang="zh-TW" altLang="en-US" dirty="0" smtClean="0"/>
                  <a:t>的集合。記作 Ｎ＝ＲＸＣ</a:t>
                </a:r>
                <a:r>
                  <a:rPr lang="en-US" altLang="zh-TW" dirty="0" smtClean="0"/>
                  <a:t>-{(0,0)}</a:t>
                </a:r>
                <a:endParaRPr lang="en-US" altLang="zh-TW" dirty="0" smtClean="0"/>
              </a:p>
              <a:p>
                <a:r>
                  <a:rPr lang="en-US" altLang="zh-TW" dirty="0" smtClean="0"/>
                  <a:t>Gaussian </a:t>
                </a:r>
                <a:r>
                  <a:rPr lang="en-US" altLang="zh-TW" dirty="0" smtClean="0"/>
                  <a:t>noise  </a:t>
                </a:r>
                <a:r>
                  <a:rPr lang="zh-TW" altLang="en-US" dirty="0" smtClean="0"/>
                  <a:t>高斯雜訊</a:t>
                </a:r>
              </a:p>
              <a:p>
                <a:r>
                  <a:rPr kumimoji="1" lang="zh-TW" altLang="en-US" dirty="0" smtClean="0"/>
                  <a:t>有平均值</a:t>
                </a:r>
                <a:r>
                  <a:rPr kumimoji="1" lang="en-US" altLang="zh-TW" dirty="0" smtClean="0"/>
                  <a:t>0</a:t>
                </a:r>
              </a:p>
              <a:p>
                <a:endParaRPr kumimoji="1" lang="en-US" altLang="zh-TW" dirty="0" smtClean="0"/>
              </a:p>
              <a:p>
                <a:r>
                  <a:rPr kumimoji="1" lang="zh-TW" altLang="en-US" dirty="0" smtClean="0"/>
                  <a:t>其中，</a:t>
                </a:r>
                <a:r>
                  <a:rPr kumimoji="1" lang="en-US" altLang="zh-TW" dirty="0" err="1" smtClean="0"/>
                  <a:t>η</a:t>
                </a:r>
                <a:r>
                  <a:rPr kumimoji="1" lang="zh-TW" altLang="en-US" dirty="0" smtClean="0"/>
                  <a:t>（</a:t>
                </a:r>
                <a:r>
                  <a:rPr kumimoji="1" lang="en-US" altLang="zh-TW" dirty="0" smtClean="0"/>
                  <a:t>R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C</a:t>
                </a:r>
                <a:r>
                  <a:rPr kumimoji="1" lang="zh-TW" altLang="en-US" dirty="0" smtClean="0"/>
                  <a:t>）被假定為具有</a:t>
                </a:r>
                <a:r>
                  <a:rPr kumimoji="1" lang="zh-TW" altLang="en-US" dirty="0" smtClean="0"/>
                  <a:t>平均</a:t>
                </a:r>
                <a:r>
                  <a:rPr kumimoji="1" lang="zh-TW" altLang="en-US" dirty="0" smtClean="0"/>
                  <a:t>值為</a:t>
                </a:r>
                <a:r>
                  <a:rPr kumimoji="1" lang="en-US" altLang="zh-TW" dirty="0" smtClean="0"/>
                  <a:t>0</a:t>
                </a:r>
                <a:r>
                  <a:rPr kumimoji="1" lang="zh-TW" altLang="en-US" dirty="0" smtClean="0"/>
                  <a:t>，</a:t>
                </a:r>
                <a:r>
                  <a:rPr kumimoji="1" lang="zh-TW" altLang="en-US" dirty="0" smtClean="0"/>
                  <a:t>變異數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𝜎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的</a:t>
                </a:r>
                <a:r>
                  <a:rPr kumimoji="1" lang="zh-TW" altLang="en-US" dirty="0" smtClean="0"/>
                  <a:t>獨立</a:t>
                </a:r>
                <a:r>
                  <a:rPr kumimoji="1" lang="zh-TW" altLang="en-US" dirty="0" smtClean="0"/>
                  <a:t>添加的</a:t>
                </a:r>
                <a:r>
                  <a:rPr kumimoji="1" lang="zh-TW" altLang="en-US" dirty="0" smtClean="0"/>
                  <a:t>高斯</a:t>
                </a:r>
                <a:r>
                  <a:rPr kumimoji="1" lang="zh-TW" altLang="en-US" dirty="0" smtClean="0"/>
                  <a:t>雜訊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454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公式不贅述，和前面章節類似。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得到</a:t>
                </a:r>
                <a:r>
                  <a:rPr lang="en-US" altLang="zh-TW" dirty="0" err="1"/>
                  <a:t>alpha_hat</a:t>
                </a:r>
                <a:r>
                  <a:rPr lang="zh-TW" altLang="en-US" dirty="0"/>
                  <a:t>、</a:t>
                </a:r>
                <a:r>
                  <a:rPr lang="en-US" altLang="zh-TW" dirty="0" err="1"/>
                  <a:t>b_hat</a:t>
                </a:r>
                <a:r>
                  <a:rPr lang="zh-TW" altLang="en-US" dirty="0"/>
                  <a:t>、</a:t>
                </a:r>
                <a:r>
                  <a:rPr lang="en-US" altLang="zh-TW" dirty="0" err="1"/>
                  <a:t>r_hat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37082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根據神奇的統計學，得到神奇的結果。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32639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T</a:t>
                </a:r>
                <a:r>
                  <a:rPr lang="zh-TW" altLang="en-US" dirty="0"/>
                  <a:t>值須做查表動作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05773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若</a:t>
                </a:r>
                <a:r>
                  <a:rPr lang="en-US" altLang="zh-TW" dirty="0"/>
                  <a:t>t&gt;threshold T</a:t>
                </a:r>
                <a:r>
                  <a:rPr lang="zh-TW" altLang="en-US" dirty="0"/>
                  <a:t>，則判斷為</a:t>
                </a:r>
                <a:r>
                  <a:rPr lang="en-US" altLang="zh-TW" dirty="0"/>
                  <a:t>peak noise</a:t>
                </a:r>
                <a:r>
                  <a:rPr lang="zh-TW" altLang="en-US" dirty="0"/>
                  <a:t>，用</a:t>
                </a:r>
                <a:r>
                  <a:rPr lang="en-US" altLang="zh-TW" dirty="0"/>
                  <a:t>model</a:t>
                </a:r>
                <a:r>
                  <a:rPr lang="zh-TW" altLang="en-US" dirty="0"/>
                  <a:t>的預測值來取代。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反之，則不是</a:t>
                </a:r>
                <a:r>
                  <a:rPr lang="en-US" altLang="zh-TW" dirty="0"/>
                  <a:t>peak noise</a:t>
                </a:r>
                <a:r>
                  <a:rPr lang="zh-TW" altLang="en-US" dirty="0"/>
                  <a:t>，我們什麼都不做。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最下面為精美的判斷式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98323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舉例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4183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算出三個參數值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1870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以一維數列作為舉例。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(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可以把它想像成一張數位影像中的一個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row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。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58760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帶回九宮格並算出</a:t>
                </a:r>
                <a:r>
                  <a:rPr kumimoji="1" lang="en-US" altLang="zh-TW" dirty="0"/>
                  <a:t>error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27555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計算小</a:t>
                </a:r>
                <a:r>
                  <a:rPr kumimoji="1" lang="en-US" altLang="zh-TW" dirty="0"/>
                  <a:t>t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62606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08784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92023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誤差公式和估計值公式都應該很熟悉了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但是之前有兩個加和號，現在只有一個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因為之前考慮的鄰域可以是長方形，但這邊考慮的是正方形，所以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和</a:t>
                </a:r>
                <a:r>
                  <a:rPr lang="en-US" altLang="zh-TW" dirty="0"/>
                  <a:t>c</a:t>
                </a:r>
                <a:r>
                  <a:rPr lang="zh-TW" altLang="en-US" dirty="0"/>
                  <a:t>的總數相同，可以寫在一起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9177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63296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49272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Neighborhood = 5*5, threshold = 0.5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6284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Neighborhood = 5*5, threshold = 0.25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6986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920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鎖定一個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pixel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和周邊。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1308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23714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Neighborhood = 5*5, threshold = 0.25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87425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altLang="en-US" dirty="0"/>
              <a:t>重複模型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facet model  -&gt; partition image to regions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13025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重複模型對理想影像的假設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</a:t>
            </a:r>
            <a:r>
              <a:rPr lang="zh-TW" altLang="en-US" dirty="0"/>
              <a:t> 可以被分割成許多相連區域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 每一個都符合特定的灰階和形狀限制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82614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Ex: </a:t>
            </a:r>
            <a:r>
              <a:rPr lang="zh-TW" altLang="en-US" dirty="0"/>
              <a:t>這個</a:t>
            </a:r>
            <a:r>
              <a:rPr lang="en-US" altLang="zh-TW" dirty="0"/>
              <a:t>3D</a:t>
            </a:r>
            <a:r>
              <a:rPr lang="zh-TW" altLang="en-US" dirty="0"/>
              <a:t>熊由多個不同的四面體構成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03058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形狀限制</a:t>
            </a:r>
            <a:endParaRPr lang="en-US" altLang="zh-TW" dirty="0"/>
          </a:p>
          <a:p>
            <a:r>
              <a:rPr lang="en-US" altLang="zh-TW" dirty="0"/>
              <a:t>--</a:t>
            </a:r>
            <a:r>
              <a:rPr lang="zh-TW" altLang="en-US" dirty="0"/>
              <a:t>每一個小平面必須滿足平滑的形狀</a:t>
            </a:r>
            <a:endParaRPr lang="en-US" altLang="zh-TW" dirty="0"/>
          </a:p>
          <a:p>
            <a:r>
              <a:rPr lang="zh-TW" altLang="en-US" dirty="0"/>
              <a:t>灰階限制</a:t>
            </a:r>
          </a:p>
          <a:p>
            <a:r>
              <a:rPr lang="en-US" altLang="zh-TW" dirty="0"/>
              <a:t>--</a:t>
            </a:r>
            <a:r>
              <a:rPr lang="zh-TW" altLang="en-US" dirty="0"/>
              <a:t>每一個小平面的座標（Ｒ</a:t>
            </a:r>
            <a:r>
              <a:rPr lang="en-US" altLang="zh-TW" dirty="0"/>
              <a:t>, C</a:t>
            </a:r>
            <a:r>
              <a:rPr lang="zh-TW" altLang="en-US" dirty="0"/>
              <a:t>）必須是多項式方程式</a:t>
            </a:r>
            <a:r>
              <a:rPr lang="en-US" altLang="zh-TW" dirty="0"/>
              <a:t>(facet model)</a:t>
            </a:r>
          </a:p>
          <a:p>
            <a:r>
              <a:rPr lang="zh-TW" altLang="en-US" dirty="0"/>
              <a:t>每個 </a:t>
            </a:r>
            <a:r>
              <a:rPr lang="en-US" altLang="zh-TW" dirty="0"/>
              <a:t>region</a:t>
            </a:r>
            <a:r>
              <a:rPr lang="zh-TW" altLang="en-US" dirty="0"/>
              <a:t> 由 </a:t>
            </a:r>
            <a:r>
              <a:rPr lang="en-US" altLang="zh-TW" dirty="0"/>
              <a:t>k*k</a:t>
            </a:r>
            <a:r>
              <a:rPr lang="zh-TW" altLang="en-US" dirty="0"/>
              <a:t> 個 </a:t>
            </a:r>
            <a:r>
              <a:rPr lang="en-US" altLang="zh-TW" dirty="0" err="1"/>
              <a:t>piexls</a:t>
            </a:r>
            <a:r>
              <a:rPr lang="zh-TW" altLang="en-US" dirty="0"/>
              <a:t> 構成</a:t>
            </a:r>
            <a:endParaRPr lang="en-US" altLang="zh-TW" dirty="0"/>
          </a:p>
          <a:p>
            <a:r>
              <a:rPr lang="en-US" altLang="zh-TW" dirty="0"/>
              <a:t>Output</a:t>
            </a:r>
            <a:r>
              <a:rPr lang="zh-TW" altLang="en-US" dirty="0"/>
              <a:t> 會是最小 </a:t>
            </a:r>
            <a:r>
              <a:rPr lang="en-US" altLang="zh-TW" dirty="0"/>
              <a:t>variance</a:t>
            </a:r>
            <a:r>
              <a:rPr lang="zh-TW" altLang="en-US" dirty="0"/>
              <a:t> 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212349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535819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838127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708704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0882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模擬出一條曲線。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3033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13561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8.6 </a:t>
            </a:r>
            <a:r>
              <a:rPr lang="zh-TW" altLang="zh-TW" dirty="0"/>
              <a:t>介紹使用梯度</a:t>
            </a:r>
            <a:r>
              <a:rPr lang="zh-TW" altLang="en-US" dirty="0"/>
              <a:t>來做</a:t>
            </a:r>
            <a:r>
              <a:rPr lang="zh-TW" altLang="zh-TW" dirty="0"/>
              <a:t>邊界偵測</a:t>
            </a:r>
            <a:r>
              <a:rPr lang="zh-TW" altLang="en-US" dirty="0"/>
              <a:t>的</a:t>
            </a:r>
            <a:r>
              <a:rPr lang="zh-TW" altLang="zh-TW" dirty="0"/>
              <a:t>應用</a:t>
            </a:r>
            <a:endParaRPr lang="en-US" altLang="zh-TW" dirty="0"/>
          </a:p>
          <a:p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gradient edge detector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98474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邊界就是它的一邊暗，另一邊亮 </a:t>
            </a:r>
            <a:endParaRPr kumimoji="1" lang="en-US" altLang="zh-TW" dirty="0"/>
          </a:p>
          <a:p>
            <a:r>
              <a:rPr kumimoji="1" lang="zh-TW" altLang="en-US" dirty="0"/>
              <a:t>所以梯度邊界偵測就是找一階偏微分的值很大的地方（明顯的不連續）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9188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以斜面的小平面模型為例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 dirty="0"/>
                  <a:t> 就會是一個判斷基準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以斜面的小平面模型為例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i="0">
                    <a:latin typeface="Cambria Math" panose="02040503050406030204" pitchFamily="18" charset="0"/>
                  </a:rPr>
                  <a:t>α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̂^2+</a:t>
                </a:r>
                <a:r>
                  <a:rPr lang="zh-TW" altLang="en-US" i="0">
                    <a:latin typeface="Cambria Math" panose="02040503050406030204" pitchFamily="18" charset="0"/>
                  </a:rPr>
                  <a:t>β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</a:t>
                </a:r>
                <a:r>
                  <a:rPr kumimoji="1" lang="zh-TW" altLang="en-US" dirty="0"/>
                  <a:t> 就會是一個判斷基準</a:t>
                </a:r>
                <a:endParaRPr kumimoji="1"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1281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拿之前 </a:t>
                </a:r>
                <a:r>
                  <a:rPr kumimoji="1" lang="en-US" altLang="zh-TW" dirty="0"/>
                  <a:t>8.3</a:t>
                </a:r>
                <a:r>
                  <a:rPr kumimoji="1" lang="zh-TW" altLang="en-US" dirty="0"/>
                  <a:t> 的九宮格舉例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80912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複習，</a:t>
            </a:r>
            <a:r>
              <a:rPr kumimoji="1" lang="en-US" altLang="zh-TW" dirty="0"/>
              <a:t>8.3</a:t>
            </a:r>
            <a:r>
              <a:rPr kumimoji="1" lang="zh-TW" altLang="en-US" dirty="0"/>
              <a:t>最後的結論</a:t>
            </a:r>
            <a:endParaRPr kumimoji="1" lang="en-US" altLang="zh-CN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67587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A282149-007B-4F23-9BC5-7F02F415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一張</a:t>
            </a:r>
            <a:r>
              <a:rPr lang="en-US" altLang="zh-TW" dirty="0"/>
              <a:t>image</a:t>
            </a:r>
            <a:r>
              <a:rPr lang="zh-TW" altLang="en-US" dirty="0"/>
              <a:t>會根據自己的</a:t>
            </a:r>
            <a:r>
              <a:rPr lang="en-US" altLang="zh-TW" dirty="0"/>
              <a:t>neighborhood</a:t>
            </a:r>
            <a:r>
              <a:rPr lang="zh-TW" altLang="en-US" dirty="0"/>
              <a:t>而算出不同的</a:t>
            </a:r>
            <a:r>
              <a:rPr lang="en-US" altLang="zh-TW" dirty="0"/>
              <a:t>model</a:t>
            </a:r>
            <a:r>
              <a:rPr lang="zh-TW" altLang="en-US" dirty="0"/>
              <a:t>，總計有</a:t>
            </a:r>
            <a:r>
              <a:rPr lang="en-US" altLang="zh-TW" dirty="0"/>
              <a:t>n</a:t>
            </a:r>
            <a:r>
              <a:rPr lang="zh-TW" altLang="en-US" dirty="0"/>
              <a:t>個</a:t>
            </a:r>
            <a:r>
              <a:rPr lang="en-US" altLang="zh-TW" dirty="0"/>
              <a:t>model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每個</a:t>
            </a:r>
            <a:r>
              <a:rPr lang="en-US" altLang="zh-TW" dirty="0"/>
              <a:t>model</a:t>
            </a:r>
            <a:r>
              <a:rPr lang="zh-TW" altLang="en-US" dirty="0"/>
              <a:t>有自己的</a:t>
            </a:r>
            <a:r>
              <a:rPr lang="en-US" altLang="zh-TW" dirty="0"/>
              <a:t>error</a:t>
            </a:r>
            <a:r>
              <a:rPr lang="zh-TW" altLang="en-US" dirty="0"/>
              <a:t>，全部加總就會是整張圖的</a:t>
            </a:r>
            <a:r>
              <a:rPr lang="en-US" altLang="zh-TW" dirty="0"/>
              <a:t>error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把變異數轉換一下。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8BAB1EB7-B544-4E56-BB51-378D23015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根據統計學</a:t>
            </a:r>
            <a:r>
              <a:rPr lang="en-US" altLang="zh-TW" dirty="0" err="1"/>
              <a:t>blahblahblah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G</a:t>
            </a:r>
            <a:r>
              <a:rPr lang="zh-TW" altLang="en-US" dirty="0"/>
              <a:t>為以上公式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通常</a:t>
                </a:r>
                <a:r>
                  <a:rPr lang="en-US" altLang="zh-TW" dirty="0"/>
                  <a:t>neighborhood</a:t>
                </a:r>
                <a:r>
                  <a:rPr lang="zh-TW" altLang="en-US" dirty="0"/>
                  <a:t>會找長方形，所以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    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zh-TW" altLang="en-US" dirty="0"/>
                  <a:t>這兩項會相等。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因此可以把</a:t>
                </a:r>
                <a:r>
                  <a:rPr lang="en-US" altLang="zh-TW" dirty="0"/>
                  <a:t>G</a:t>
                </a:r>
                <a:r>
                  <a:rPr lang="zh-TW" altLang="en-US" dirty="0"/>
                  <a:t>轉成下面那個形式。</a:t>
                </a:r>
              </a:p>
            </p:txBody>
          </p:sp>
        </mc:Choice>
        <mc:Fallback xmlns="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通常</a:t>
                </a:r>
                <a:r>
                  <a:rPr lang="en-US" altLang="zh-TW" dirty="0"/>
                  <a:t>neighborhood</a:t>
                </a:r>
                <a:r>
                  <a:rPr lang="zh-TW" altLang="en-US" dirty="0"/>
                  <a:t>會找長方形，所以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∑_r▒∑_c▒r^2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    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∑_r▒∑_c▒c^2 </a:t>
                </a:r>
                <a:r>
                  <a:rPr lang="zh-TW" altLang="en-US" dirty="0"/>
                  <a:t>這兩項會相等。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因此可以把</a:t>
                </a:r>
                <a:r>
                  <a:rPr lang="en-US" altLang="zh-TW" dirty="0"/>
                  <a:t>G</a:t>
                </a:r>
                <a:r>
                  <a:rPr lang="zh-TW" altLang="en-US" dirty="0"/>
                  <a:t>轉成下面那個形式。</a:t>
                </a:r>
              </a:p>
            </p:txBody>
          </p:sp>
        </mc:Fallback>
      </mc:AlternateContent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31A89A7A-EA9F-4217-98F5-D310BC014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設一個</a:t>
            </a:r>
            <a:r>
              <a:rPr lang="en-US" altLang="zh-TW" dirty="0"/>
              <a:t>threshold</a:t>
            </a:r>
            <a:r>
              <a:rPr lang="zh-TW" altLang="en-US" dirty="0"/>
              <a:t>來做比較，和前面</a:t>
            </a:r>
            <a:r>
              <a:rPr lang="en-US" altLang="zh-TW" dirty="0"/>
              <a:t>peak noise removal </a:t>
            </a:r>
            <a:r>
              <a:rPr lang="zh-TW" altLang="en-US" dirty="0"/>
              <a:t>類似。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 descr="kilochart_900_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3" descr="bar2_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 altLang="zh-TW" b="1" i="0">
                <a:latin typeface="Comic Sans MS" pitchFamily="66" charset="0"/>
              </a:rPr>
              <a:t>DC &amp; CV Lab. CSIE NTU</a:t>
            </a:r>
            <a:endParaRPr lang="en-US" altLang="zh-TW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6CFC08A7-C3E3-4549-9D60-36A3718A6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1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744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89459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36081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514215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96404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77802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8" name="Picture 44" descr="kilochart_900_">
            <a:extLst>
              <a:ext uri="{FF2B5EF4-FFF2-40B4-BE49-F238E27FC236}">
                <a16:creationId xmlns:a16="http://schemas.microsoft.com/office/drawing/2014/main" id="{11892B0D-6EE7-432C-BC1B-C35ADA8478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5BA7B529-D5D4-48EC-8CB3-0146952B26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51194E19-BFA6-449D-8E67-B694E25541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rgbClr val="336600"/>
                </a:solidFill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20FDCD11-D7D8-495F-9786-FFD23CBF17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pl-PL" altLang="zh-TW" b="1" i="0">
                <a:latin typeface="Comic Sans MS" panose="030F0702030302020204" pitchFamily="66" charset="0"/>
              </a:rPr>
              <a:t>DC &amp; CV Lab. CSIE NTU</a:t>
            </a:r>
            <a:endParaRPr lang="en-US" altLang="zh-TW"/>
          </a:p>
        </p:txBody>
      </p:sp>
      <p:pic>
        <p:nvPicPr>
          <p:cNvPr id="11307" name="Picture 43" descr="bar2_">
            <a:extLst>
              <a:ext uri="{FF2B5EF4-FFF2-40B4-BE49-F238E27FC236}">
                <a16:creationId xmlns:a16="http://schemas.microsoft.com/office/drawing/2014/main" id="{7376994D-F6FA-4C1C-BA7B-174BE752DD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67D9E-D57E-4E0A-A971-BEC1B515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E3013A-00BA-4FC2-8AB8-DC96FE60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CB91B2-7A05-4332-B0B8-0EEBB7790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5972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C2B3B0-BF6E-4859-9A08-89AD9FCE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78F5E8-4742-4130-B5D7-0C2C2F433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FD3D8D-AA4C-47B0-ABAF-D3A3D8504D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5635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39C39-CA07-414E-B5D3-26164635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B3DF50-8559-4A92-A8A6-85549EEEB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9888EC-69A4-41EE-B28E-91C2C149D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75A70F-3926-4EF7-ABA4-2A8BA0ACB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608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F64EB045-6705-4DC9-B0AC-13613D080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9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918A2F-0CCB-4FE1-8513-38A3152F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B7F7CB-B76A-4D9D-AD55-83BC3C92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34D718-9A58-4FED-8055-6EAE8439A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6BFF4D1-E185-42AC-9F41-32AAC03B4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C9814FA-C261-4718-91C9-7E88833CD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C3EE2B8D-3116-496D-B125-FDAB71D094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882078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ECB80C-FED4-478A-8908-46C6864F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CFAF250-639D-4C73-AAF1-95CAC5304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8771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DC07E32-1200-4DF1-861A-90A0EE1FD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6846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81E06-32F8-4341-BF24-88502FBC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1FB726-3ED1-44BD-8775-01D6C537E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1A516A-84C9-401F-A98B-9665C18D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A80176-6E18-4AF3-98CA-C674068F8E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1669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4830B-B437-4DBE-8C63-3DFF03FA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FBE4505-68DA-4F13-AD32-622CC3AF0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AFA2EA-A48F-4DFB-97E2-2F9190F62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A9E331-C91F-4B57-96C4-8ADD231232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308882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A14C51-F292-4D7B-9B5F-5F9C307F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BBF8DA-66F1-40D7-9295-347C889C5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0FE0CB4-186E-40E3-AE6B-7B28B9871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5306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7993175-E071-4E12-9159-7F4614813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B93B03F-D8C6-4F16-8BB6-D29776486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21D08D-9901-4BB0-A34C-546482A90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4715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1193C1-396D-4519-B746-381D2CD1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AD17A4-FC40-4640-8841-4EB5A1576C2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A7D157-49ED-4A26-82DF-CA11CE4C280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B81F375-CCE6-4CF2-8628-910DA805F27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44503C-288D-4C53-A7AD-0C333F38DE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28757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CDC5E-7C43-4999-A0EF-8058B80D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6C062F-6138-4349-8290-D350E19E6C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1BCD95-A5B3-408E-8BDA-34CFAA27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20D6FD-F25C-4DFE-9843-28CA2DA52A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974858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144032-F067-405D-8A43-DA7E9868477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219238-2992-4540-9841-BABAA6BF253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046F78-0A64-44A8-91AF-8C69B9A4CB1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D9FAE30-1417-467A-B127-FF6E22B38A4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10026A-29AE-4200-8E93-8FB876A73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6890EF25-E63A-4F10-B1E6-F6C423C13C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9117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856782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C6D8A9-8599-4E6D-904A-93D8D595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EB8CA5-C206-4D3C-BC68-F9615E5A1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07FE59-C037-4E09-8E2B-301E28A5B15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D9FBD4F-9E3F-484A-9539-1BF35647310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E1CCBE6-0D3E-40BE-856E-7C772F7DB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97142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98306" y="6356350"/>
            <a:ext cx="2057400" cy="365125"/>
          </a:xfrm>
        </p:spPr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302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3231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985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007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38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976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894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774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5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465105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65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73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2027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53440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38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279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71584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 altLang="zh-TW">
                <a:latin typeface="Times New Roman" pitchFamily="18" charset="0"/>
              </a:rPr>
              <a:t>DC &amp; CV Lab.</a:t>
            </a:r>
          </a:p>
          <a:p>
            <a:pPr>
              <a:defRPr/>
            </a:pPr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30" name="Line 43"/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9FE8CDF-E72A-475C-8832-5B7D860FE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>
            <a:extLst>
              <a:ext uri="{FF2B5EF4-FFF2-40B4-BE49-F238E27FC236}">
                <a16:creationId xmlns:a16="http://schemas.microsoft.com/office/drawing/2014/main" id="{CE0F3D5B-103B-43D6-8668-50326D365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47C14F72-DED2-4835-B0B3-396ED7DB7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143347C4-FE80-49D7-A459-42C0AB4B0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FCD923ED-0AA8-405F-8D99-C2F0653338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n-US" altLang="zh-TW">
                <a:latin typeface="Times New Roman" panose="02020603050405020304" pitchFamily="18" charset="0"/>
              </a:rPr>
              <a:t>DC &amp; CV Lab.</a:t>
            </a:r>
          </a:p>
          <a:p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283" name="Line 43">
            <a:extLst>
              <a:ext uri="{FF2B5EF4-FFF2-40B4-BE49-F238E27FC236}">
                <a16:creationId xmlns:a16="http://schemas.microsoft.com/office/drawing/2014/main" id="{1FF90FEE-CD85-452F-9C76-0F0C13F6746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kumimoji="1"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2207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8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&#12583;&#24341;&#29992;http:/140.117.156.238/course/CSSV/2011/%E7%9B%A3%E6%8E%A7%E8%A6%96%E8%A8%8A_ch3.pdf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0.png"/><Relationship Id="rId4" Type="http://schemas.openxmlformats.org/officeDocument/2006/relationships/image" Target="../media/image13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ubic_surface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0.png"/><Relationship Id="rId5" Type="http://schemas.openxmlformats.org/officeDocument/2006/relationships/image" Target="../media/image1450.png"/><Relationship Id="rId4" Type="http://schemas.openxmlformats.org/officeDocument/2006/relationships/image" Target="../media/image144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0.png"/><Relationship Id="rId4" Type="http://schemas.openxmlformats.org/officeDocument/2006/relationships/image" Target="../media/image156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0.png"/><Relationship Id="rId4" Type="http://schemas.openxmlformats.org/officeDocument/2006/relationships/image" Target="../media/image162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0.png"/><Relationship Id="rId4" Type="http://schemas.openxmlformats.org/officeDocument/2006/relationships/image" Target="../media/image15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g"/><Relationship Id="rId4" Type="http://schemas.openxmlformats.org/officeDocument/2006/relationships/image" Target="../media/image18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8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ieeexplore.ieee.org/document/4309068" TargetMode="External"/><Relationship Id="rId4" Type="http://schemas.openxmlformats.org/officeDocument/2006/relationships/image" Target="../media/image190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ackwells.co.uk/bookshop/home" TargetMode="External"/><Relationship Id="rId4" Type="http://schemas.openxmlformats.org/officeDocument/2006/relationships/hyperlink" Target="https://blackwells.co.uk/assets/images2011/BMO/Product%20Pages/B%20-%20Aerial/BLUESKY%20125cm%20Aerial%20Imagery%20(1%20June%202009).jpg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0.png"/><Relationship Id="rId4" Type="http://schemas.openxmlformats.org/officeDocument/2006/relationships/image" Target="../media/image195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0.png"/><Relationship Id="rId4" Type="http://schemas.openxmlformats.org/officeDocument/2006/relationships/image" Target="../media/image177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0.png"/><Relationship Id="rId4" Type="http://schemas.openxmlformats.org/officeDocument/2006/relationships/image" Target="../media/image17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0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0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9.png"/><Relationship Id="rId4" Type="http://schemas.openxmlformats.org/officeDocument/2006/relationships/image" Target="../media/image21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8.png"/><Relationship Id="rId5" Type="http://schemas.openxmlformats.org/officeDocument/2006/relationships/image" Target="../media/image214.png"/><Relationship Id="rId4" Type="http://schemas.openxmlformats.org/officeDocument/2006/relationships/image" Target="../media/image21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9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0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en.wikipedia.org/wiki/Least_squares" TargetMode="Externa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en.wikipedia.org/wiki/Least_squar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olframalpha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371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5" Type="http://schemas.openxmlformats.org/officeDocument/2006/relationships/image" Target="../media/image370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Relationship Id="rId9" Type="http://schemas.openxmlformats.org/officeDocument/2006/relationships/image" Target="../media/image4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2.png"/><Relationship Id="rId5" Type="http://schemas.openxmlformats.org/officeDocument/2006/relationships/image" Target="../media/image490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530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20.png"/><Relationship Id="rId4" Type="http://schemas.openxmlformats.org/officeDocument/2006/relationships/image" Target="../media/image5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l3dp.com/what-is-stl-file-format-extension-3d-printing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11.png"/><Relationship Id="rId7" Type="http://schemas.openxmlformats.org/officeDocument/2006/relationships/image" Target="../media/image9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9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5.pn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69.png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69.png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296674694187240243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0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semanticscholar.org/paper/Gradient-Based-Edge-Detection-of-Songket-Motifs-Jamil-Sembok/eea31d166c062a3dddccb212474a6b8565ae6eee/figure/2" TargetMode="External"/><Relationship Id="rId4" Type="http://schemas.openxmlformats.org/officeDocument/2006/relationships/hyperlink" Target="https://www.semanticscholar.org/paper/Gradient-Based-Edge-Detection-of-Songket-Motifs-Jamil-Sembok/eea31d166c062a3dddccb212474a6b8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271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9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Computer and Robot Vision I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049588"/>
            <a:ext cx="7107237" cy="2684462"/>
          </a:xfrm>
        </p:spPr>
        <p:txBody>
          <a:bodyPr/>
          <a:lstStyle/>
          <a:p>
            <a:pPr eaLnBrk="1" hangingPunct="1"/>
            <a:r>
              <a:rPr lang="en-US" altLang="zh-TW" dirty="0"/>
              <a:t>Chapter 8</a:t>
            </a:r>
          </a:p>
          <a:p>
            <a:pPr eaLnBrk="1" hangingPunct="1"/>
            <a:r>
              <a:rPr lang="en-US" altLang="zh-TW" dirty="0"/>
              <a:t>The Facet Model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4211638" y="4724400"/>
            <a:ext cx="49323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zh-TW" sz="1800" dirty="0">
                <a:latin typeface="Arial"/>
                <a:ea typeface="新細明體"/>
                <a:cs typeface="Arial"/>
              </a:rPr>
              <a:t>Presented by: </a:t>
            </a:r>
            <a:r>
              <a:rPr kumimoji="0" lang="zh-TW" altLang="en-US" sz="1800" dirty="0">
                <a:latin typeface="Arial"/>
                <a:ea typeface="新細明體"/>
                <a:cs typeface="Arial"/>
              </a:rPr>
              <a:t>蕭延儒</a:t>
            </a:r>
            <a:endParaRPr kumimoji="0" lang="zh-TW" altLang="en-US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 dirty="0">
                <a:latin typeface="Arial"/>
                <a:ea typeface="新細明體"/>
                <a:cs typeface="Arial"/>
              </a:rPr>
              <a:t>luis862013@gmail.com</a:t>
            </a:r>
            <a:endParaRPr lang="en-US" altLang="zh-TW" sz="1800" dirty="0">
              <a:latin typeface="Arial"/>
              <a:ea typeface="新細明體"/>
              <a:cs typeface="Arial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 dirty="0"/>
              <a:t>指導教授</a:t>
            </a:r>
            <a:r>
              <a:rPr kumimoji="0" lang="en-US" altLang="zh-TW" sz="1800" dirty="0"/>
              <a:t>: </a:t>
            </a:r>
            <a:r>
              <a:rPr kumimoji="0" lang="zh-TW" altLang="en-US" sz="1800" dirty="0"/>
              <a:t>傅楸善 博士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834520" y="4418170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667329" y="442270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5894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66255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27843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596312" y="3144803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E66165EB-FE16-492E-8B5B-7702A8AD0E92}"/>
              </a:ext>
            </a:extLst>
          </p:cNvPr>
          <p:cNvSpPr/>
          <p:nvPr/>
        </p:nvSpPr>
        <p:spPr>
          <a:xfrm>
            <a:off x="3799840" y="300710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1C48BBFE-3659-4749-B431-6797B529F242}"/>
              </a:ext>
            </a:extLst>
          </p:cNvPr>
          <p:cNvCxnSpPr>
            <a:cxnSpLocks/>
          </p:cNvCxnSpPr>
          <p:nvPr/>
        </p:nvCxnSpPr>
        <p:spPr>
          <a:xfrm>
            <a:off x="6598130" y="440360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EACCBF75-9CBC-4163-9D2C-0350A5B5A9EE}"/>
              </a:ext>
            </a:extLst>
          </p:cNvPr>
          <p:cNvCxnSpPr>
            <a:cxnSpLocks/>
          </p:cNvCxnSpPr>
          <p:nvPr/>
        </p:nvCxnSpPr>
        <p:spPr>
          <a:xfrm flipV="1">
            <a:off x="7557555" y="442546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30855847-AE41-4D15-B5E9-68B51FEE2CF4}"/>
              </a:ext>
            </a:extLst>
          </p:cNvPr>
          <p:cNvSpPr/>
          <p:nvPr/>
        </p:nvSpPr>
        <p:spPr>
          <a:xfrm>
            <a:off x="6690066" y="300986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7883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99</a:t>
            </a:fld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31005B5-28F8-454F-BE31-B26A919C8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19" t="2878" r="24083" b="25877"/>
          <a:stretch/>
        </p:blipFill>
        <p:spPr>
          <a:xfrm>
            <a:off x="2915816" y="1988840"/>
            <a:ext cx="3419084" cy="331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/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/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=75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096CE9D-EE38-4BE3-88EF-A795095889E4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645003"/>
            <a:ext cx="34190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內容版面配置區 3">
            <a:extLst>
              <a:ext uri="{FF2B5EF4-FFF2-40B4-BE49-F238E27FC236}">
                <a16:creationId xmlns:a16="http://schemas.microsoft.com/office/drawing/2014/main" id="{8699BF98-6C8D-43C7-AA3D-52E3B33B6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207"/>
          <a:stretch/>
        </p:blipFill>
        <p:spPr bwMode="auto">
          <a:xfrm>
            <a:off x="1195143" y="5323519"/>
            <a:ext cx="6537690" cy="10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457418A-13C3-4AB7-826B-BC81291FE3F4}"/>
              </a:ext>
            </a:extLst>
          </p:cNvPr>
          <p:cNvCxnSpPr>
            <a:cxnSpLocks/>
            <a:stCxn id="4" idx="2"/>
            <a:endCxn id="4" idx="0"/>
          </p:cNvCxnSpPr>
          <p:nvPr/>
        </p:nvCxnSpPr>
        <p:spPr>
          <a:xfrm flipV="1">
            <a:off x="4625358" y="1988840"/>
            <a:ext cx="0" cy="3312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/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i="1" kern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𝑎𝑐𝑘𝑔𝑟𝑜𝑢𝑛𝑔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b="0" kern="0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𝑑𝑖𝑠𝑘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n-US" altLang="zh-TW" kern="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  <a:blipFill>
                <a:blip r:embed="rId7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2033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100</a:t>
            </a:fld>
            <a:endParaRPr lang="zh-TW" altLang="en-US"/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3F3F227B-DFA1-46C5-B936-64CA40EA8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4" t="2879" r="25689" b="30382"/>
          <a:stretch/>
        </p:blipFill>
        <p:spPr>
          <a:xfrm>
            <a:off x="2915816" y="1988840"/>
            <a:ext cx="3168352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/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/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=11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6">
            <a:extLst>
              <a:ext uri="{FF2B5EF4-FFF2-40B4-BE49-F238E27FC236}">
                <a16:creationId xmlns:a16="http://schemas.microsoft.com/office/drawing/2014/main" id="{2DEA380B-6DD6-4638-9A7F-5204D3E85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47"/>
          <a:stretch/>
        </p:blipFill>
        <p:spPr>
          <a:xfrm>
            <a:off x="1191346" y="5122443"/>
            <a:ext cx="6220108" cy="1245861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110759A-AAA4-4F37-A0A7-A3054202B492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537012"/>
            <a:ext cx="3168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1AEFE20-1C34-4738-8026-1DD611550A44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499992" y="1988840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/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=120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E6D0BBCB-6AC8-43B6-8FEE-B6B03CE21745}"/>
              </a:ext>
            </a:extLst>
          </p:cNvPr>
          <p:cNvSpPr txBox="1"/>
          <p:nvPr/>
        </p:nvSpPr>
        <p:spPr>
          <a:xfrm>
            <a:off x="7308491" y="6048058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upper right</a:t>
            </a:r>
            <a:endParaRPr lang="zh-TW" altLang="en-US" sz="1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3D6715-55EE-480E-AA34-B27F1BDE5459}"/>
              </a:ext>
            </a:extLst>
          </p:cNvPr>
          <p:cNvSpPr/>
          <p:nvPr/>
        </p:nvSpPr>
        <p:spPr>
          <a:xfrm>
            <a:off x="4752000" y="5868000"/>
            <a:ext cx="936104" cy="216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DAA811E-E82A-4285-970D-B7451BCCA41D}"/>
              </a:ext>
            </a:extLst>
          </p:cNvPr>
          <p:cNvCxnSpPr>
            <a:cxnSpLocks/>
          </p:cNvCxnSpPr>
          <p:nvPr/>
        </p:nvCxnSpPr>
        <p:spPr>
          <a:xfrm>
            <a:off x="5688104" y="6035370"/>
            <a:ext cx="1603517" cy="133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C224D24-0A71-49E5-8166-DFD2C383E078}"/>
              </a:ext>
            </a:extLst>
          </p:cNvPr>
          <p:cNvSpPr/>
          <p:nvPr/>
        </p:nvSpPr>
        <p:spPr>
          <a:xfrm>
            <a:off x="7294549" y="6084000"/>
            <a:ext cx="1028700" cy="2522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004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101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 lena.bmp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22" y="2708920"/>
            <a:ext cx="3395956" cy="33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88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102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81F4050-7519-4515-88AA-0575D8141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09"/>
            <a:ext cx="2376264" cy="2376264"/>
          </a:xfrm>
          <a:prstGeom prst="rect">
            <a:avLst/>
          </a:prstGeom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Original</a:t>
            </a:r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Slope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11580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103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3*3, threshold to 10, 60, 120, respectively.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0001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104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5*5</a:t>
            </a:r>
            <a:endParaRPr lang="zh-TW" altLang="en-US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Original</a:t>
            </a:r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Slope image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AFE579-3878-4A87-BCAB-BF063B605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84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5*5, threshold to 10, 60, 120, respectively.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CE4386-947B-4D69-ABC3-F08FDB671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1"/>
            <a:ext cx="2692247" cy="26922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19630D8-825A-444E-BC59-FE96429F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234930"/>
            <a:ext cx="2692248" cy="269224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481CB5A-C1AA-49BC-B519-BB7F7D982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34930"/>
            <a:ext cx="2692247" cy="26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69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3*3, threshold to 10, 60, 120, respectively.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5846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3*3, threshold to 10, 60, 120, respectively.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9713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ACCEEE-F6AB-47D4-ACCC-2FE960A1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" y="2567551"/>
            <a:ext cx="2960553" cy="35949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0A395C-0006-4BCC-93F3-3405DD16A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4" y="2562988"/>
            <a:ext cx="2960552" cy="359952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658134-A3E0-4FF1-86CD-3EFEA60F571A}"/>
              </a:ext>
            </a:extLst>
          </p:cNvPr>
          <p:cNvSpPr txBox="1"/>
          <p:nvPr/>
        </p:nvSpPr>
        <p:spPr>
          <a:xfrm>
            <a:off x="1119712" y="606512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Handsome young man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519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TW" sz="2800" dirty="0"/>
              <a:t>There are many kinds of facet model</a:t>
            </a:r>
            <a:br>
              <a:rPr lang="en-US" altLang="zh-TW" sz="2800" dirty="0"/>
            </a:br>
            <a:r>
              <a:rPr lang="en-US" altLang="zh-TW" sz="2800" dirty="0"/>
              <a:t>1. piecewise constant (flat facet model)</a:t>
            </a:r>
            <a:endParaRPr lang="zh-TW" altLang="en-US" sz="2800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TW" altLang="en-US" sz="2800" dirty="0"/>
              <a:t>	</a:t>
            </a:r>
            <a:r>
              <a:rPr lang="en-US" altLang="zh-TW" sz="2800" dirty="0"/>
              <a:t>2. piecewise linear (sloped facet model)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 dirty="0"/>
              <a:t>3. piecewise quadratic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 dirty="0"/>
              <a:t>4. piecewise cubic</a:t>
            </a:r>
            <a:endParaRPr lang="en-US" altLang="zh-TW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0996E7F-F827-4D7F-87F6-0BB88DE25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41FDE0B-62F7-4F07-BD5D-FE8024EC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</a:t>
            </a:fld>
            <a:endParaRPr lang="zh-TW" alt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DFCC8B-E0E6-40DD-8857-87A36A09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77DAC7-3AA5-4F44-A59C-16468E698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2803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8.7 Bayesian Approach to Gradient Edge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zh-TW" sz="2600" dirty="0"/>
                  <a:t>The Bayesian approach is to decide there is an edge (statistically significant gradient) when,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zh-TW" sz="260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800" i="1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 dirty="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altLang="zh-TW" sz="2600" dirty="0"/>
                  <a:t> given gradient magnitude conditional probability of edge.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 dirty="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zh-TW" alt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TW" altLang="en-US" sz="2600" dirty="0"/>
                  <a:t> </a:t>
                </a:r>
                <a:r>
                  <a:rPr lang="en-US" altLang="zh-TW" sz="2600" dirty="0"/>
                  <a:t> given gradient magnitude conditional probability of </a:t>
                </a:r>
                <a:r>
                  <a:rPr lang="en-US" altLang="zh-TW" sz="2600" dirty="0" err="1"/>
                  <a:t>nonedge</a:t>
                </a:r>
                <a:r>
                  <a:rPr lang="en-US" altLang="zh-TW" sz="2600" dirty="0"/>
                  <a:t>.</a:t>
                </a:r>
              </a:p>
            </p:txBody>
          </p:sp>
        </mc:Choice>
        <mc:Fallback xmlns="">
          <p:sp>
            <p:nvSpPr>
              <p:cNvPr id="1638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  <a:blipFill>
                <a:blip r:embed="rId3"/>
                <a:stretch>
                  <a:fillRect l="-442" t="-2247" r="-19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71D2E8-6E8F-4887-9C31-DD2B0BD3E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8103" y="4761577"/>
            <a:ext cx="8229600" cy="581604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 dirty="0"/>
              <a:t>Hence, a decision for edge is made whenever</a:t>
            </a: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/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/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/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  <a:blipFill>
                <a:blip r:embed="rId5"/>
                <a:stretch>
                  <a:fillRect l="-227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/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  <a:blipFill>
                <a:blip r:embed="rId6"/>
                <a:stretch>
                  <a:fillRect l="-175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7CE842D3-E465-4451-93ED-F46A62D0AA8A}"/>
              </a:ext>
            </a:extLst>
          </p:cNvPr>
          <p:cNvSpPr/>
          <p:nvPr/>
        </p:nvSpPr>
        <p:spPr>
          <a:xfrm>
            <a:off x="937628" y="2422273"/>
            <a:ext cx="193157" cy="179881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DDE8C1C2-6CEA-4FD7-80D4-24865C3B6DF3}"/>
              </a:ext>
            </a:extLst>
          </p:cNvPr>
          <p:cNvSpPr/>
          <p:nvPr/>
        </p:nvSpPr>
        <p:spPr>
          <a:xfrm>
            <a:off x="440063" y="5569796"/>
            <a:ext cx="625205" cy="1532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8884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𝑛𝑜𝑛𝑒𝑑𝑔𝑒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400" dirty="0"/>
                  <a:t>can be known </a:t>
                </a:r>
                <a:r>
                  <a:rPr lang="en-US" altLang="zh-TW" sz="2400" dirty="0">
                    <a:ea typeface="Cambria Math" panose="02040503050406030204" pitchFamily="18" charset="0"/>
                  </a:rPr>
                  <a:t>according to the theory of chi-square distribution, </a:t>
                </a:r>
                <a:br>
                  <a:rPr lang="en-US" altLang="zh-TW" sz="2400" dirty="0"/>
                </a:br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 dirty="0"/>
                  <a:t> is a user-specified prior probability of non-edge, 0.9 to 0.95 are reasonable.</a:t>
                </a:r>
                <a:br>
                  <a:rPr lang="en-US" altLang="zh-TW" sz="2400" dirty="0"/>
                </a:br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en-US" altLang="zh-TW" sz="2400" i="1" dirty="0"/>
                  <a:t> = 1 -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 i="1" dirty="0"/>
                  <a:t>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  <a:blipFill>
                <a:blip r:embed="rId3"/>
                <a:stretch>
                  <a:fillRect l="-296" t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/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  <a:blipFill>
                <a:blip r:embed="rId4"/>
                <a:stretch>
                  <a:fillRect l="-263" b="-2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4109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</p:spPr>
            <p:txBody>
              <a:bodyPr/>
              <a:lstStyle/>
              <a:p>
                <a:r>
                  <a:rPr lang="en-US" altLang="zh-TW" dirty="0"/>
                  <a:t>Infer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from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  <a:blipFill>
                <a:blip r:embed="rId3"/>
                <a:stretch>
                  <a:fillRect l="-741" t="-12150" b="-130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BB95F3E5-D569-404D-BDD0-0F49E7DC8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D3C40E7-5691-4855-BB6F-AF8E2DDC3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28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b="0" i="1" kern="0" dirty="0"/>
                  <a:t>                 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 smtClean="0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zh-TW" altLang="en-US" sz="2400" i="1" kern="0" dirty="0"/>
                  <a:t> </a:t>
                </a:r>
              </a:p>
            </p:txBody>
          </p:sp>
        </mc:Choice>
        <mc:Fallback xmlns="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blipFill>
                <a:blip r:embed="rId4"/>
                <a:stretch>
                  <a:fillRect l="-1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2085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</p:spPr>
            <p:txBody>
              <a:bodyPr/>
              <a:lstStyle/>
              <a:p>
                <a:r>
                  <a:rPr lang="en-US" altLang="zh-TW" sz="3200" dirty="0"/>
                  <a:t>The threshold </a:t>
                </a:r>
                <a:r>
                  <a:rPr lang="en-US" altLang="zh-TW" sz="3200" i="1" dirty="0"/>
                  <a:t>t</a:t>
                </a:r>
                <a:r>
                  <a:rPr lang="en-US" altLang="zh-TW" sz="3200" dirty="0"/>
                  <a:t> for </a:t>
                </a:r>
                <a:r>
                  <a:rPr lang="en-US" altLang="zh-TW" sz="3200" i="1" dirty="0"/>
                  <a:t>G</a:t>
                </a:r>
                <a:r>
                  <a:rPr lang="en-US" altLang="zh-TW" sz="3200" dirty="0"/>
                  <a:t> is determined as that value </a:t>
                </a:r>
                <a:r>
                  <a:rPr lang="en-US" altLang="zh-TW" sz="3200" i="1" dirty="0"/>
                  <a:t>t</a:t>
                </a:r>
                <a:r>
                  <a:rPr lang="en-US" altLang="zh-TW" sz="3200" dirty="0"/>
                  <a:t> for which</a:t>
                </a:r>
              </a:p>
              <a:p>
                <a:endParaRPr lang="en-US" altLang="zh-TW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</m:oMath>
                  </m:oMathPara>
                </a14:m>
                <a:endParaRPr lang="en-US" altLang="zh-TW" sz="3200" i="1" dirty="0"/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r>
                  <a:rPr lang="en-US" altLang="zh-TW" sz="3200" dirty="0"/>
                  <a:t>Implies that the threshold t must satisfy that</a:t>
                </a:r>
                <a:r>
                  <a:rPr lang="zh-TW" altLang="en-US" sz="3200" dirty="0"/>
                  <a:t> </a:t>
                </a:r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100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zh-TW" altLang="en-US" sz="32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endParaRPr lang="en-US" altLang="zh-TW" i="1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  <a:blipFill>
                <a:blip r:embed="rId3"/>
                <a:stretch>
                  <a:fillRect l="-762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D032DC-B776-4A57-859E-70C5CA24F7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85EECE-F740-4FBA-8E30-53DD5C75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489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8.8 Zero-Crossing Edge Detector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0B5A4E-93BF-46B0-B36F-5FBFDA8722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49B1CE-52A3-4394-9FC0-A7E980FCF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994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6275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compare</a:t>
            </a:r>
          </a:p>
          <a:p>
            <a:pPr lvl="1" eaLnBrk="1" hangingPunct="1"/>
            <a:r>
              <a:rPr lang="en-US" altLang="zh-TW" sz="2200" dirty="0"/>
              <a:t>gradient edge detector: looks for high values of first derivatives</a:t>
            </a:r>
          </a:p>
          <a:p>
            <a:pPr lvl="1" eaLnBrk="1" hangingPunct="1"/>
            <a:r>
              <a:rPr lang="en-US" altLang="zh-TW" sz="2200" dirty="0"/>
              <a:t>zero-crossing edge detector: looks for relative maxima in first derivative</a:t>
            </a:r>
          </a:p>
          <a:p>
            <a:pPr eaLnBrk="1" hangingPunct="1"/>
            <a:r>
              <a:rPr lang="en-US" altLang="zh-TW" sz="2600" dirty="0"/>
              <a:t>In what follows we assume that in each neighborhood of the images, the underlying gray-level intensity function f takes the form</a:t>
            </a:r>
          </a:p>
        </p:txBody>
      </p:sp>
      <p:pic>
        <p:nvPicPr>
          <p:cNvPr id="18437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517232"/>
            <a:ext cx="8280400" cy="322135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6FA5BF29-61D9-4171-81F9-D3803C456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35"/>
          <a:stretch/>
        </p:blipFill>
        <p:spPr>
          <a:xfrm>
            <a:off x="1650249" y="2435712"/>
            <a:ext cx="5782840" cy="31064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561C0DE-626D-440E-ADE4-3AA48089A690}"/>
              </a:ext>
            </a:extLst>
          </p:cNvPr>
          <p:cNvSpPr txBox="1"/>
          <p:nvPr/>
        </p:nvSpPr>
        <p:spPr>
          <a:xfrm>
            <a:off x="373336" y="5973089"/>
            <a:ext cx="70597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http://140.117.156.238/course/CSSV/2011/%E7%9B%A3%E6%8E%A7%E8%A6%96%E8%A8%8A_ch3.pdf</a:t>
            </a:r>
            <a:endParaRPr lang="zh-TW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43929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A discrete orthogonal polynomial consists of </a:t>
                </a:r>
                <a:r>
                  <a:rPr lang="en-US" altLang="zh-TW" sz="2800" dirty="0">
                    <a:solidFill>
                      <a:srgbClr val="0000FF"/>
                    </a:solidFill>
                  </a:rPr>
                  <a:t>Index Set </a:t>
                </a:r>
                <a:r>
                  <a:rPr lang="en-US" altLang="zh-TW" sz="2800" i="1" dirty="0"/>
                  <a:t>R</a:t>
                </a:r>
                <a:r>
                  <a:rPr lang="en-US" altLang="zh-TW" sz="2800" dirty="0"/>
                  <a:t> and </a:t>
                </a:r>
                <a:r>
                  <a:rPr lang="en-US" altLang="zh-TW" sz="2800" dirty="0">
                    <a:solidFill>
                      <a:srgbClr val="0000FF"/>
                    </a:solidFill>
                  </a:rPr>
                  <a:t>Polynomial Set </a:t>
                </a:r>
                <a:r>
                  <a:rPr lang="en-US" altLang="zh-TW" sz="2800" i="1" dirty="0"/>
                  <a:t>P</a:t>
                </a:r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A discrete orthogonal polynomial of size </a:t>
                </a:r>
                <a:r>
                  <a:rPr lang="en-US" altLang="zh-TW" sz="2800" i="1" dirty="0"/>
                  <a:t>N</a:t>
                </a:r>
                <a:r>
                  <a:rPr lang="en-US" altLang="zh-TW" sz="2800" dirty="0"/>
                  <a:t> has polynomials from degree </a:t>
                </a:r>
                <a:r>
                  <a:rPr lang="en-US" altLang="zh-TW" sz="2800" i="1" dirty="0"/>
                  <a:t>0~N-1</a:t>
                </a:r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The index set R must be symmetric.</a:t>
                </a:r>
                <a:br>
                  <a:rPr lang="en-US" altLang="zh-TW" sz="2800" dirty="0"/>
                </a:br>
                <a:r>
                  <a:rPr lang="en-US" altLang="zh-TW" sz="2800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𝑡h𝑒𝑛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1200" dirty="0">
                  <a:ea typeface="Cambria Math" panose="02040503050406030204" pitchFamily="18" charset="0"/>
                </a:endParaRPr>
              </a:p>
              <a:p>
                <a:pPr eaLnBrk="1" hangingPunct="1"/>
                <a:r>
                  <a:rPr lang="en-US" altLang="zh-TW" sz="2600" dirty="0"/>
                  <a:t>Ex. </a:t>
                </a:r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  <a:blipFill>
                <a:blip r:embed="rId3"/>
                <a:stretch>
                  <a:fillRect l="-652" t="-1808" b="-25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35E7B2-9445-4FA9-8CCD-A663B63D4F0D}"/>
              </a:ext>
            </a:extLst>
          </p:cNvPr>
          <p:cNvSpPr txBox="1"/>
          <p:nvPr/>
        </p:nvSpPr>
        <p:spPr>
          <a:xfrm>
            <a:off x="1548176" y="5027651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Index Set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/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36EBE45B-693C-470C-9758-0C508A0CD78B}"/>
              </a:ext>
            </a:extLst>
          </p:cNvPr>
          <p:cNvSpPr txBox="1"/>
          <p:nvPr/>
        </p:nvSpPr>
        <p:spPr>
          <a:xfrm>
            <a:off x="3996334" y="5027651"/>
            <a:ext cx="4246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Discrete Orthogonal Polynomial Set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/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97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/>
              <a:t>Cubic surfaces</a:t>
            </a:r>
            <a:endParaRPr lang="en-US" altLang="zh-TW" sz="2800"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en-US" altLang="zh-TW" dirty="0"/>
          </a:p>
        </p:txBody>
      </p:sp>
      <p:pic>
        <p:nvPicPr>
          <p:cNvPr id="2" name="圖片 2" descr="一張含有 配件, 傘, 雨 的圖片&#10;&#10;描述是以非常高的可信度產生">
            <a:extLst>
              <a:ext uri="{FF2B5EF4-FFF2-40B4-BE49-F238E27FC236}">
                <a16:creationId xmlns:a16="http://schemas.microsoft.com/office/drawing/2014/main" id="{113EF44B-5DEA-4D5F-A5DE-671C1746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52" y="1875278"/>
            <a:ext cx="4636723" cy="46652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18E1B25-1098-4E80-A905-225C7AB173BA}"/>
              </a:ext>
            </a:extLst>
          </p:cNvPr>
          <p:cNvSpPr txBox="1"/>
          <p:nvPr/>
        </p:nvSpPr>
        <p:spPr>
          <a:xfrm>
            <a:off x="-6368" y="6536963"/>
            <a:ext cx="33215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 dirty="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https://en.wikipedia.org/wiki/Cubic_surface</a:t>
            </a:r>
            <a:endParaRPr lang="en-US" altLang="zh-TW" sz="3200" dirty="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  <a:p>
            <a:endParaRPr lang="en-US" altLang="zh-TW" sz="1200" dirty="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8616A52-C418-4F03-90EC-8353D9366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6DF116-ABA5-47A3-8898-4CFB4D8AD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9544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Suppose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 dirty="0"/>
                  <a:t> must be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 dirty="0"/>
                  <a:t>, where </a:t>
                </a:r>
                <a14:m>
                  <m:oMath xmlns:m="http://schemas.openxmlformats.org/officeDocument/2006/math">
                    <m:r>
                      <a:rPr lang="en-US" altLang="zh-TW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Hence, we must have the equations,</a:t>
                </a:r>
                <a:br>
                  <a:rPr lang="en-US" altLang="zh-TW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</m:t>
                        </m:r>
                      </m:e>
                    </m:nary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</m:t>
                    </m:r>
                  </m:oMath>
                </a14:m>
                <a:endParaRPr lang="en-US" altLang="zh-TW" sz="1200" dirty="0">
                  <a:ea typeface="Cambria Math" panose="02040503050406030204" pitchFamily="18" charset="0"/>
                </a:endParaRP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i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zh-TW" altLang="en-US" sz="2800" i="1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  <a:blipFill>
                <a:blip r:embed="rId3"/>
                <a:stretch>
                  <a:fillRect l="-633" t="-12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044669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2320971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263645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4507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 dirty="0"/>
                  <a:t>discrete orthogonal polynomials can be recursively generated:</a:t>
                </a:r>
              </a:p>
              <a:p>
                <a:pPr eaLnBrk="1" hangingPunct="1"/>
                <a:endParaRPr lang="en-US" altLang="zh-TW" sz="26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－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400" i="1" dirty="0"/>
                  <a:t> </a:t>
                </a:r>
                <a:endParaRPr lang="en-US" altLang="zh-TW" sz="2800" i="1" dirty="0"/>
              </a:p>
              <a:p>
                <a:pPr marL="914400" lvl="2" indent="0">
                  <a:buNone/>
                </a:pPr>
                <a:endParaRPr lang="en-US" altLang="zh-TW" sz="28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0 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</m:oMath>
                  </m:oMathPara>
                </a14:m>
                <a:endParaRPr lang="en-US" altLang="zh-TW" sz="2800" i="1" dirty="0"/>
              </a:p>
              <a:p>
                <a:pPr marL="914400" lvl="2" indent="0">
                  <a:buNone/>
                </a:pPr>
                <a:endParaRPr lang="en-US" altLang="zh-TW" sz="28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altLang="zh-TW" sz="2800" i="1" dirty="0"/>
                  <a:t> </a:t>
                </a:r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blipFill>
                <a:blip r:embed="rId3"/>
                <a:stretch>
                  <a:fillRect l="-458" t="-1308" r="-17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左大括弧 3">
            <a:extLst>
              <a:ext uri="{FF2B5EF4-FFF2-40B4-BE49-F238E27FC236}">
                <a16:creationId xmlns:a16="http://schemas.microsoft.com/office/drawing/2014/main" id="{106D88D3-D8E7-4D7D-915B-DDB328E9D1CF}"/>
              </a:ext>
            </a:extLst>
          </p:cNvPr>
          <p:cNvSpPr/>
          <p:nvPr/>
        </p:nvSpPr>
        <p:spPr>
          <a:xfrm>
            <a:off x="1187624" y="3645024"/>
            <a:ext cx="360040" cy="216024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0412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 dirty="0"/>
                  <a:t>The first 4 polynomial function formulas are:</a:t>
                </a:r>
              </a:p>
              <a:p>
                <a:pPr eaLnBrk="1" hangingPunct="1"/>
                <a:endParaRPr lang="en-US" altLang="zh-TW" sz="2600" dirty="0"/>
              </a:p>
              <a:p>
                <a:pPr marL="0" indent="0" eaLnBrk="1" hangingPunct="1">
                  <a:buNone/>
                </a:pPr>
                <a:endParaRPr lang="en-US" altLang="zh-TW" sz="1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dirty="0"/>
              </a:p>
              <a:p>
                <a:pPr marL="914400" lvl="2" indent="0">
                  <a:buNone/>
                </a:pP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TW" sz="2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2400" dirty="0"/>
              </a:p>
              <a:p>
                <a:pPr marL="914400" lvl="2" indent="0">
                  <a:buNone/>
                </a:pPr>
                <a:endParaRPr lang="en-US" altLang="zh-TW" sz="12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blipFill>
                <a:blip r:embed="rId3"/>
                <a:stretch>
                  <a:fillRect l="-458" t="-1682" b="-93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/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5CC94B16-9CDE-4D79-AB39-0CCC796513D2}"/>
              </a:ext>
            </a:extLst>
          </p:cNvPr>
          <p:cNvSpPr/>
          <p:nvPr/>
        </p:nvSpPr>
        <p:spPr>
          <a:xfrm>
            <a:off x="1403648" y="3356992"/>
            <a:ext cx="216024" cy="204078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0750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Ex. </a:t>
            </a:r>
            <a:endParaRPr lang="en-US" altLang="zh-TW" sz="24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D3FE9C-DAA2-4885-A8CA-0C9B1F8600ED}"/>
              </a:ext>
            </a:extLst>
          </p:cNvPr>
          <p:cNvSpPr txBox="1"/>
          <p:nvPr/>
        </p:nvSpPr>
        <p:spPr>
          <a:xfrm>
            <a:off x="1757746" y="242826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Index Set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/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32B74EB2-793B-4A2E-ABA0-D67227117826}"/>
              </a:ext>
            </a:extLst>
          </p:cNvPr>
          <p:cNvSpPr txBox="1"/>
          <p:nvPr/>
        </p:nvSpPr>
        <p:spPr>
          <a:xfrm>
            <a:off x="3795997" y="2428268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Discrete Orthogonal Polynomial Set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/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/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nary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altLang="zh-TW" sz="24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1+0+1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1+1+1</m:t>
                        </m:r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9439FA-6D61-48F2-B563-EB00F839042F}"/>
              </a:ext>
            </a:extLst>
          </p:cNvPr>
          <p:cNvSpPr/>
          <p:nvPr/>
        </p:nvSpPr>
        <p:spPr>
          <a:xfrm>
            <a:off x="397773" y="5567753"/>
            <a:ext cx="504056" cy="1343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9349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The polynomial function can be expressed as: </a:t>
            </a:r>
            <a:endParaRPr lang="en-US" altLang="zh-TW" sz="24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82717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32480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1477000" y="5414542"/>
            <a:ext cx="12948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220072" y="4456549"/>
            <a:ext cx="45719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6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8.2</a:t>
            </a:r>
            <a:r>
              <a:rPr lang="zh-TW" altLang="en-US" sz="2000" b="1" dirty="0">
                <a:latin typeface="Calibri"/>
                <a:cs typeface="Calibri"/>
              </a:rPr>
              <a:t> </a:t>
            </a:r>
            <a:r>
              <a:rPr lang="en-US" sz="2000" b="1" dirty="0">
                <a:latin typeface="Calibri"/>
                <a:cs typeface="Calibri"/>
              </a:rPr>
              <a:t>Relative Maxima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BD6639-45C6-4D29-BD37-A103713EAB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70D581-690A-46CF-996B-E660DC84F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2501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2771800" y="5414542"/>
            <a:ext cx="18002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436096" y="4456549"/>
            <a:ext cx="45719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92049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4572000" y="5414542"/>
            <a:ext cx="4032448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894433" y="4365104"/>
            <a:ext cx="45719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8220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C1030B0-BB44-4257-8527-A2FCFE415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The polynomial function can be expressed as: 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/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7767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r>
                  <a:rPr lang="en-US" altLang="zh-TW" sz="2400" dirty="0"/>
                  <a:t>The approximate fitting problem is to determine coefficients </a:t>
                </a:r>
                <a:r>
                  <a:rPr lang="en-US" altLang="zh-TW" sz="2400" i="1" dirty="0"/>
                  <a:t>a</a:t>
                </a:r>
                <a:r>
                  <a:rPr lang="en-US" altLang="zh-TW" sz="2400" i="1" baseline="-25000" dirty="0"/>
                  <a:t>0</a:t>
                </a:r>
                <a:r>
                  <a:rPr lang="en-US" altLang="zh-TW" sz="2400" i="1" dirty="0"/>
                  <a:t>,…,</a:t>
                </a:r>
                <a:r>
                  <a:rPr lang="en-US" altLang="zh-TW" sz="2400" i="1" dirty="0" err="1"/>
                  <a:t>a</a:t>
                </a:r>
                <a:r>
                  <a:rPr lang="en-US" altLang="zh-TW" sz="2400" i="1" baseline="-25000" dirty="0" err="1"/>
                  <a:t>K</a:t>
                </a:r>
                <a:r>
                  <a:rPr lang="en-US" altLang="zh-TW" sz="2400" i="1" dirty="0"/>
                  <a:t>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TW" sz="2400" dirty="0"/>
                  <a:t>, such that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is</m:t>
                          </m:r>
                          <m: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minimized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m:oMathPara>
                </a14:m>
                <a:endParaRPr lang="en-US" altLang="zh-TW" sz="2400" dirty="0"/>
              </a:p>
              <a:p>
                <a:pPr marL="0" indent="0" algn="ctr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result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                     </m:t>
                      </m:r>
                    </m:oMath>
                  </m:oMathPara>
                </a14:m>
                <a:endParaRPr lang="en-US" altLang="zh-TW" sz="2400" i="1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296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dirty="0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0776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133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77250"/>
              </p:ext>
            </p:extLst>
          </p:nvPr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3133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i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134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08241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E3649B3-503C-4E71-980C-55642D2F7D15}"/>
              </a:ext>
            </a:extLst>
          </p:cNvPr>
          <p:cNvCxnSpPr>
            <a:cxnSpLocks/>
          </p:cNvCxnSpPr>
          <p:nvPr/>
        </p:nvCxnSpPr>
        <p:spPr>
          <a:xfrm>
            <a:off x="5220072" y="3429000"/>
            <a:ext cx="37038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A35596-7EB2-4F96-9EBA-6F0864CF34C2}"/>
              </a:ext>
            </a:extLst>
          </p:cNvPr>
          <p:cNvSpPr txBox="1"/>
          <p:nvPr/>
        </p:nvSpPr>
        <p:spPr>
          <a:xfrm>
            <a:off x="5163828" y="35055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r</a:t>
            </a:r>
            <a:endParaRPr lang="zh-TW" altLang="en-US" i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9A11E38-2307-47CF-A146-1158581D501A}"/>
              </a:ext>
            </a:extLst>
          </p:cNvPr>
          <p:cNvSpPr txBox="1"/>
          <p:nvPr/>
        </p:nvSpPr>
        <p:spPr>
          <a:xfrm>
            <a:off x="5346618" y="33264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c</a:t>
            </a:r>
            <a:endParaRPr lang="zh-TW" altLang="en-US" i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2E7ACED-BE27-406C-BF1A-ADD3DBCE63CE}"/>
              </a:ext>
            </a:extLst>
          </p:cNvPr>
          <p:cNvSpPr txBox="1"/>
          <p:nvPr/>
        </p:nvSpPr>
        <p:spPr>
          <a:xfrm>
            <a:off x="5123217" y="385631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30FBE1F-0033-45A0-A3DF-47AE4748DF8E}"/>
              </a:ext>
            </a:extLst>
          </p:cNvPr>
          <p:cNvSpPr txBox="1"/>
          <p:nvPr/>
        </p:nvSpPr>
        <p:spPr>
          <a:xfrm>
            <a:off x="5123217" y="430394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2005406-3DAC-4A0A-B9C8-CEB6107D6B51}"/>
              </a:ext>
            </a:extLst>
          </p:cNvPr>
          <p:cNvSpPr txBox="1"/>
          <p:nvPr/>
        </p:nvSpPr>
        <p:spPr>
          <a:xfrm>
            <a:off x="5183753" y="47158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FCB67C5-F03A-49E7-9D4A-88000FBECA51}"/>
              </a:ext>
            </a:extLst>
          </p:cNvPr>
          <p:cNvSpPr txBox="1"/>
          <p:nvPr/>
        </p:nvSpPr>
        <p:spPr>
          <a:xfrm>
            <a:off x="5183753" y="51578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43787D-201A-45FB-89AD-55221D360DF3}"/>
              </a:ext>
            </a:extLst>
          </p:cNvPr>
          <p:cNvSpPr txBox="1"/>
          <p:nvPr/>
        </p:nvSpPr>
        <p:spPr>
          <a:xfrm>
            <a:off x="5183753" y="55998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8C76B8A-0FFC-4A30-9FB5-D22E719D967B}"/>
              </a:ext>
            </a:extLst>
          </p:cNvPr>
          <p:cNvSpPr txBox="1"/>
          <p:nvPr/>
        </p:nvSpPr>
        <p:spPr>
          <a:xfrm>
            <a:off x="5608816" y="34758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FEB8F2-7E62-489C-B77C-8FBE9AAF603E}"/>
              </a:ext>
            </a:extLst>
          </p:cNvPr>
          <p:cNvSpPr txBox="1"/>
          <p:nvPr/>
        </p:nvSpPr>
        <p:spPr>
          <a:xfrm>
            <a:off x="6046167" y="348698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7F30EA7-AC0D-4F75-92C6-E44651E23D30}"/>
              </a:ext>
            </a:extLst>
          </p:cNvPr>
          <p:cNvSpPr txBox="1"/>
          <p:nvPr/>
        </p:nvSpPr>
        <p:spPr>
          <a:xfrm>
            <a:off x="6512010" y="34893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644E515-9BFC-441C-8FBA-6D8A54057AAB}"/>
              </a:ext>
            </a:extLst>
          </p:cNvPr>
          <p:cNvSpPr txBox="1"/>
          <p:nvPr/>
        </p:nvSpPr>
        <p:spPr>
          <a:xfrm>
            <a:off x="6959627" y="34869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B586184-7AA7-474C-ABFB-9FAAD6C51A52}"/>
              </a:ext>
            </a:extLst>
          </p:cNvPr>
          <p:cNvSpPr txBox="1"/>
          <p:nvPr/>
        </p:nvSpPr>
        <p:spPr>
          <a:xfrm>
            <a:off x="7407244" y="34933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86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135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74607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41112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810662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512808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242633"/>
              </p:ext>
            </p:extLst>
          </p:nvPr>
        </p:nvGraphicFramePr>
        <p:xfrm>
          <a:off x="4308940" y="375331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345439" y="43460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square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06933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137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=0.8                                   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7591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138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83730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780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a simple labeling application</a:t>
            </a:r>
          </a:p>
          <a:p>
            <a:pPr marL="742950" lvl="1" indent="-285750" eaLnBrk="1" hangingPunct="1"/>
            <a:r>
              <a:rPr lang="en-US" altLang="zh-TW" dirty="0"/>
              <a:t>Detect and locate all relative maxima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/>
              <a:t>relative maxima: </a:t>
            </a:r>
          </a:p>
          <a:p>
            <a:pPr marL="742950" lvl="1" indent="-285750" eaLnBrk="1" hangingPunct="1"/>
            <a:r>
              <a:rPr lang="en-US" altLang="zh-TW" dirty="0"/>
              <a:t>first derivative zero</a:t>
            </a:r>
          </a:p>
          <a:p>
            <a:pPr marL="742950" lvl="1" indent="-285750" eaLnBrk="1" hangingPunct="1"/>
            <a:r>
              <a:rPr lang="en-US" altLang="zh-TW" dirty="0"/>
              <a:t>second derivative negative</a:t>
            </a:r>
          </a:p>
          <a:p>
            <a:pPr eaLnBrk="1" hangingPunct="1"/>
            <a:endParaRPr lang="en-US" altLang="zh-TW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39EE409-3E83-4DE3-A3A0-22F6A44EF9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F4547F-174C-4367-BCE3-6A5A36370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4805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139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14634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5*(-4)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1*(-4)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5760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70356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368792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52415"/>
              </p:ext>
            </p:extLst>
          </p:nvPr>
        </p:nvGraphicFramePr>
        <p:xfrm>
          <a:off x="4067944" y="3753313"/>
          <a:ext cx="252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226242" y="435581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square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1351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141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=0.03                                   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2196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 err="1"/>
                  <a:t>Review:</a:t>
                </a:r>
                <a:br>
                  <a:rPr lang="en-US" altLang="zh-TW" sz="2800" dirty="0"/>
                </a:br>
                <a:br>
                  <a:rPr lang="en-US" altLang="zh-TW" sz="2800" dirty="0"/>
                </a:br>
                <a:r>
                  <a:rPr lang="en-US" altLang="zh-TW" sz="2800" dirty="0" err="1"/>
                  <a:t>z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2800" dirty="0"/>
                      <m:t>ero</m:t>
                    </m:r>
                    <m:r>
                      <m:rPr>
                        <m:nor/>
                      </m:rPr>
                      <a:rPr lang="en-US" altLang="zh-TW" sz="2800" dirty="0"/>
                      <m:t>−</m:t>
                    </m:r>
                    <m:r>
                      <m:rPr>
                        <m:nor/>
                      </m:rPr>
                      <a:rPr lang="en-US" altLang="zh-TW" sz="2800" dirty="0"/>
                      <m:t>crossing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edge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detector</m:t>
                    </m:r>
                    <m:r>
                      <m:rPr>
                        <m:nor/>
                      </m:rPr>
                      <a:rPr lang="en-US" altLang="zh-TW" sz="2800" dirty="0"/>
                      <m:t>: </m:t>
                    </m:r>
                    <m:r>
                      <m:rPr>
                        <m:nor/>
                      </m:rPr>
                      <a:rPr lang="en-US" altLang="zh-TW" sz="2800" dirty="0"/>
                      <m:t>looks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for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relative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maxima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in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first</m:t>
                    </m:r>
                    <m:r>
                      <m:rPr>
                        <m:nor/>
                      </m:rPr>
                      <a:rPr lang="en-US" altLang="zh-TW" sz="2800" dirty="0"/>
                      <m:t> </m:t>
                    </m:r>
                    <m:r>
                      <m:rPr>
                        <m:nor/>
                      </m:rPr>
                      <a:rPr lang="en-US" altLang="zh-TW" sz="2800" dirty="0"/>
                      <m:t>derivative</m:t>
                    </m:r>
                  </m:oMath>
                </a14:m>
                <a:endParaRPr lang="en-US" altLang="zh-TW" sz="28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10" t="-14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transfer the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into polar coordinating system.</a:t>
                </a:r>
              </a:p>
              <a:p>
                <a:pPr marL="0" indent="0" eaLnBrk="1" hangingPunct="1">
                  <a:buNone/>
                </a:pPr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TW" alt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row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column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radius in polar coordinate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angle in polar coordinate, clockwise from column axis</a:t>
                </a: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10" t="-1361" b="-12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4155901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easily replace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respectively.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eaLnBrk="1" hangingPunct="1"/>
                <a:endParaRPr lang="en-US" altLang="zh-TW" sz="2800" dirty="0">
                  <a:latin typeface="Calibri" panose="020F0502020204030204" pitchFamily="34" charset="0"/>
                </a:endParaRPr>
              </a:p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</a:rPr>
                  <a:t>We define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 dirty="0"/>
                  <a:t> with </a:t>
                </a:r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  <a:blipFill>
                <a:blip r:embed="rId3"/>
                <a:stretch>
                  <a:fillRect l="-610" t="-2469" b="-419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/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/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  <a:blipFill>
                <a:blip r:embed="rId5"/>
                <a:stretch>
                  <a:fillRect l="-1207" t="-5109" r="-402" b="-160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39655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 dirty="0"/>
                  <a:t>Relative Maximum</a:t>
                </a:r>
              </a:p>
              <a:p>
                <a:pPr lvl="1"/>
                <a:r>
                  <a:rPr lang="en-US" altLang="zh-TW" sz="2400" dirty="0"/>
                  <a:t>For some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2400" dirty="0"/>
                  <a:t>is slightly smaller than the length of the side of a pixel. (Ex.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en-US" altLang="zh-TW" sz="2400" dirty="0"/>
                  <a:t>)</a:t>
                </a:r>
              </a:p>
              <a:p>
                <a:pPr marL="344487" lvl="1" indent="0">
                  <a:buNone/>
                </a:pPr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altLang="zh-TW" sz="3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 r="-11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145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5D8DB06A-5C16-492D-87D7-41F2EF3FDB0F}"/>
              </a:ext>
            </a:extLst>
          </p:cNvPr>
          <p:cNvSpPr/>
          <p:nvPr/>
        </p:nvSpPr>
        <p:spPr>
          <a:xfrm>
            <a:off x="3779912" y="4509119"/>
            <a:ext cx="720080" cy="2396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4F6B4A-0F56-4102-A161-E8841EB2EE60}"/>
              </a:ext>
            </a:extLst>
          </p:cNvPr>
          <p:cNvSpPr txBox="1"/>
          <p:nvPr/>
        </p:nvSpPr>
        <p:spPr>
          <a:xfrm>
            <a:off x="4950466" y="4151896"/>
            <a:ext cx="392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pixel is marked as edge candidate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38495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 dirty="0"/>
                  <a:t>Analyzing </a:t>
                </a:r>
              </a:p>
              <a:p>
                <a:pPr lvl="1"/>
                <a:r>
                  <a:rPr lang="en-US" altLang="zh-TW" sz="2400" dirty="0"/>
                  <a:t>Transfer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 that the inflection point is at the origin, and the essence hasn’t change.</a:t>
                </a:r>
              </a:p>
              <a:p>
                <a:pPr marL="344487" lvl="1" indent="0">
                  <a:buNone/>
                </a:pPr>
                <a:endParaRPr lang="en-US" altLang="zh-TW" sz="11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800" dirty="0"/>
                  <a:t> 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800" dirty="0"/>
              </a:p>
              <a:p>
                <a:pPr marL="0" indent="0">
                  <a:buNone/>
                </a:pPr>
                <a:endParaRPr lang="en-US" altLang="zh-TW" sz="1600" dirty="0"/>
              </a:p>
              <a:p>
                <a:pPr marL="0" indent="0"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146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313CB3B8-1A6F-431F-83B2-CD1F6190C0E8}"/>
              </a:ext>
            </a:extLst>
          </p:cNvPr>
          <p:cNvSpPr/>
          <p:nvPr/>
        </p:nvSpPr>
        <p:spPr>
          <a:xfrm>
            <a:off x="610940" y="4219396"/>
            <a:ext cx="432048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23B1AFA6-7290-41FB-A979-45B0ABCA8332}"/>
              </a:ext>
            </a:extLst>
          </p:cNvPr>
          <p:cNvSpPr/>
          <p:nvPr/>
        </p:nvSpPr>
        <p:spPr>
          <a:xfrm rot="20255872">
            <a:off x="6909338" y="3428034"/>
            <a:ext cx="1783704" cy="1399846"/>
          </a:xfrm>
          <a:custGeom>
            <a:avLst/>
            <a:gdLst>
              <a:gd name="connsiteX0" fmla="*/ 0 w 3495040"/>
              <a:gd name="connsiteY0" fmla="*/ 2174240 h 2174240"/>
              <a:gd name="connsiteX1" fmla="*/ 1625600 w 3495040"/>
              <a:gd name="connsiteY1" fmla="*/ 416560 h 2174240"/>
              <a:gd name="connsiteX2" fmla="*/ 2001520 w 3495040"/>
              <a:gd name="connsiteY2" fmla="*/ 1666240 h 2174240"/>
              <a:gd name="connsiteX3" fmla="*/ 3495040 w 3495040"/>
              <a:gd name="connsiteY3" fmla="*/ 0 h 2174240"/>
              <a:gd name="connsiteX4" fmla="*/ 3495040 w 3495040"/>
              <a:gd name="connsiteY4" fmla="*/ 0 h 217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040" h="2174240">
                <a:moveTo>
                  <a:pt x="0" y="2174240"/>
                </a:moveTo>
                <a:cubicBezTo>
                  <a:pt x="646006" y="1337733"/>
                  <a:pt x="1292013" y="501227"/>
                  <a:pt x="1625600" y="416560"/>
                </a:cubicBezTo>
                <a:cubicBezTo>
                  <a:pt x="1959187" y="331893"/>
                  <a:pt x="1689947" y="1735667"/>
                  <a:pt x="2001520" y="1666240"/>
                </a:cubicBezTo>
                <a:cubicBezTo>
                  <a:pt x="2313093" y="1596813"/>
                  <a:pt x="3495040" y="0"/>
                  <a:pt x="3495040" y="0"/>
                </a:cubicBezTo>
                <a:lnTo>
                  <a:pt x="34950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3CC5F13-4409-4A07-8913-048437C95551}"/>
              </a:ext>
            </a:extLst>
          </p:cNvPr>
          <p:cNvSpPr>
            <a:spLocks noChangeAspect="1"/>
          </p:cNvSpPr>
          <p:nvPr/>
        </p:nvSpPr>
        <p:spPr>
          <a:xfrm>
            <a:off x="7769020" y="405595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32926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 dirty="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147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 locations of the relative maximum depend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They are located at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±1/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. (Obtained by solving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=0)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  <a:blipFill>
                <a:blip r:embed="rId4"/>
                <a:stretch>
                  <a:fillRect l="-1187" r="-148" b="-1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76746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 dirty="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148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 height of the relative maximum depends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Their heights are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. (Obtained by computing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±1/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ad>
                          <m:radPr>
                            <m:deg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  <a:blipFill>
                <a:blip r:embed="rId4"/>
                <a:stretch>
                  <a:fillRect l="-998" b="-84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88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altLang="zh-TW" dirty="0">
              <a:cs typeface="Arial"/>
            </a:endParaRPr>
          </a:p>
          <a:p>
            <a:pPr marL="0" indent="0" eaLnBrk="1" hangingPunct="1">
              <a:buNone/>
            </a:pPr>
            <a:endParaRPr lang="en-US" altLang="zh-TW" dirty="0">
              <a:cs typeface="Arial"/>
            </a:endParaRPr>
          </a:p>
          <a:p>
            <a:pPr eaLnBrk="1" hangingPunct="1"/>
            <a:endParaRPr lang="en-US" altLang="zh-TW" dirty="0"/>
          </a:p>
        </p:txBody>
      </p:sp>
      <p:pic>
        <p:nvPicPr>
          <p:cNvPr id="2" name="圖片 2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18E85476-AEB7-4A97-AD04-21836A82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2416837"/>
            <a:ext cx="7743824" cy="3881701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4ABA3323-70CC-469A-B9A0-AA469607C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38" y="1957388"/>
            <a:ext cx="1657350" cy="300038"/>
          </a:xfrm>
          <a:prstGeom prst="rect">
            <a:avLst/>
          </a:prstGeo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E6C104C-ACB9-4CF6-B784-33C651408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ECD5E0-425E-4C19-8B49-756B385B4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33300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</p:spPr>
            <p:txBody>
              <a:bodyPr/>
              <a:lstStyle/>
              <a:p>
                <a:r>
                  <a:rPr lang="en-US" altLang="zh-TW" sz="2800" dirty="0"/>
                  <a:t>Use the ideal step edge as experiments, we obtain: (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2800" dirty="0"/>
                  <a:t> = size of neighborhood)</a:t>
                </a:r>
              </a:p>
              <a:p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  <a:blipFill>
                <a:blip r:embed="rId3"/>
                <a:stretch>
                  <a:fillRect l="-593" t="-6111"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3.16257</m:t>
                      </m:r>
                    </m:oMath>
                  </m:oMathPara>
                </a14:m>
                <a:endParaRPr lang="en-US" altLang="zh-TW" sz="2800" b="0" dirty="0"/>
              </a:p>
              <a:p>
                <a:endParaRPr lang="en-US" altLang="zh-TW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1.793157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左大括弧 8">
            <a:extLst>
              <a:ext uri="{FF2B5EF4-FFF2-40B4-BE49-F238E27FC236}">
                <a16:creationId xmlns:a16="http://schemas.microsoft.com/office/drawing/2014/main" id="{21E64CEA-0C23-4CE8-A3A3-9593760EA2D0}"/>
              </a:ext>
            </a:extLst>
          </p:cNvPr>
          <p:cNvSpPr/>
          <p:nvPr/>
        </p:nvSpPr>
        <p:spPr>
          <a:xfrm>
            <a:off x="1115616" y="3769743"/>
            <a:ext cx="144016" cy="1295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D32A282-051E-4FE5-89F7-0A2A062AF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52669"/>
              </p:ext>
            </p:extLst>
          </p:nvPr>
        </p:nvGraphicFramePr>
        <p:xfrm>
          <a:off x="5105018" y="3172234"/>
          <a:ext cx="3060000" cy="28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1816758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96671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5010512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3128259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8578786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91533200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9088659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297951793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7543873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454628900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9E07EF-C4D9-4BC5-8685-B651AE1E8FD4}"/>
              </a:ext>
            </a:extLst>
          </p:cNvPr>
          <p:cNvSpPr txBox="1"/>
          <p:nvPr/>
        </p:nvSpPr>
        <p:spPr>
          <a:xfrm>
            <a:off x="5754007" y="60680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ideal step edge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814193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1099442"/>
          </a:xfrm>
        </p:spPr>
        <p:txBody>
          <a:bodyPr/>
          <a:lstStyle/>
          <a:p>
            <a:r>
              <a:rPr lang="en-US" altLang="zh-TW" sz="2800" dirty="0"/>
              <a:t>We use this as our standard for edge detection,</a:t>
            </a:r>
            <a:br>
              <a:rPr lang="en-US" altLang="zh-TW" sz="2800" dirty="0"/>
            </a:br>
            <a:r>
              <a:rPr lang="en-US" altLang="zh-TW" sz="2800" dirty="0"/>
              <a:t>we let: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𝑐𝑜𝑛𝑡𝑟𝑎𝑠𝑡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3.16257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1.793157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/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For an edge,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𝑐𝑜𝑛𝑡𝑟𝑎𝑠𝑡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bigger than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sz="2400" dirty="0"/>
                  <a:t> times the image’s dynamic range (Highest pixel value – lowest pixel value).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Also,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𝑠𝑐𝑎𝑙𝑒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restricted between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𝑙𝑏</m:t>
                    </m:r>
                  </m:oMath>
                </a14:m>
                <a:r>
                  <a:rPr lang="en-US" altLang="zh-TW" sz="2400" dirty="0"/>
                  <a:t>~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𝑢𝑏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blipFill>
                <a:blip r:embed="rId4"/>
                <a:stretch>
                  <a:fillRect l="-1128" r="-1269" b="-7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/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/>
                  <a:t>(Usually,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=0.05,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=0.4,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𝑢𝑏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=1.1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blipFill>
                <a:blip r:embed="rId5"/>
                <a:stretch>
                  <a:fillRect l="-1406" t="-6061" r="-703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106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 Lena.bmp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151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9C0222-0B32-47AF-9D77-7F4A6CD5C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3251941" cy="32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3217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/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084BC55A-106A-4453-8A62-3D3EE666D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8" y="2852936"/>
            <a:ext cx="2913460" cy="291346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7A681A2-A08A-4F52-AC31-770D6FAD1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/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=0.05,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圖片 13">
            <a:extLst>
              <a:ext uri="{FF2B5EF4-FFF2-40B4-BE49-F238E27FC236}">
                <a16:creationId xmlns:a16="http://schemas.microsoft.com/office/drawing/2014/main" id="{BA49160F-1E92-4DE5-AB94-6EA2AE4C4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/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03674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(Gradient-based)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153</a:t>
            </a:fld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3BFB3A3-6F24-45A2-AE6A-F247D0DD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6" y="2855942"/>
            <a:ext cx="2913460" cy="291346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9236219-ADAD-44A6-AD95-93FDDD69A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5942"/>
            <a:ext cx="2913460" cy="291346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6111999-5B62-4742-92ED-D2806D0F6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5942"/>
            <a:ext cx="2913460" cy="29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166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154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346106" y="579973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Handsome young man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C78CD4B1-2560-4C8F-BEE6-B8DB01809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52" y="2645845"/>
            <a:ext cx="3153886" cy="315388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780262-E8B8-4689-BDE4-C48685ED6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06" y="2651378"/>
            <a:ext cx="3153886" cy="31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25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155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641589" y="579973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Ugly old man.jpg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20CAAD1-9601-41C3-862C-FE5D1242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5908"/>
            <a:ext cx="2667000" cy="3238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BB798EE-F223-4937-BD7D-950ED5410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4" y="2669916"/>
            <a:ext cx="2628900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42675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8.9 Integrated Directional Derivative Gradient Operator</a:t>
            </a:r>
            <a:endParaRPr lang="en-US" sz="2000" b="1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D61023-E1E6-4F1E-BC9B-D423337C93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C4382A-E52B-4EAB-9F5F-A8E07E5D7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71139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8.9 Integrated Directional Derivative Gradient Operator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integrated directional derivative gradient operator </a:t>
            </a:r>
          </a:p>
          <a:p>
            <a:pPr lvl="1" eaLnBrk="1" hangingPunct="1"/>
            <a:r>
              <a:rPr lang="en-US" altLang="zh-TW" sz="2200" dirty="0"/>
              <a:t>an operator that measures the integrated directional derivative strength as the integral of first directional derivative </a:t>
            </a:r>
            <a:r>
              <a:rPr lang="en-US" altLang="zh-TW" sz="2200" b="1" dirty="0">
                <a:solidFill>
                  <a:srgbClr val="0000FF"/>
                </a:solidFill>
              </a:rPr>
              <a:t>taken over a square area</a:t>
            </a:r>
          </a:p>
          <a:p>
            <a:pPr lvl="1" eaLnBrk="1" hangingPunct="1"/>
            <a:r>
              <a:rPr lang="en-US" altLang="zh-TW" sz="2200" dirty="0"/>
              <a:t>more accurate step edge direction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657EB26-8760-496A-AFC7-5383AAE101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E2EA89-E3C1-422F-AC74-98AD15FE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102112"/>
            <a:ext cx="7886700" cy="75976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D371FB2-822A-40EF-B2D3-E98648CB5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80" y="5010503"/>
            <a:ext cx="8768455" cy="126106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57DA3F9-F065-47E9-A559-1E59CF4A1E24}"/>
              </a:ext>
            </a:extLst>
          </p:cNvPr>
          <p:cNvSpPr txBox="1"/>
          <p:nvPr/>
        </p:nvSpPr>
        <p:spPr>
          <a:xfrm>
            <a:off x="7918222" y="635793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Journals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8.10 Corner Detection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8D7B95-CFB7-4EE5-A86E-692DFD985A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F553DD-9424-4CDB-BBE4-A6F0718D5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805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altLang="zh-TW" dirty="0">
              <a:cs typeface="Arial"/>
            </a:endParaRPr>
          </a:p>
          <a:p>
            <a:pPr marL="0" indent="0" eaLnBrk="1" hangingPunct="1">
              <a:buNone/>
            </a:pPr>
            <a:endParaRPr lang="en-US" altLang="zh-TW" dirty="0">
              <a:cs typeface="Arial"/>
            </a:endParaRPr>
          </a:p>
          <a:p>
            <a:pPr eaLnBrk="1" hangingPunct="1"/>
            <a:endParaRPr lang="en-US" altLang="zh-TW" dirty="0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AB54DEA7-03F2-42F9-A538-BB3DE10D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900238"/>
            <a:ext cx="3100387" cy="471487"/>
          </a:xfrm>
          <a:prstGeom prst="rect">
            <a:avLst/>
          </a:prstGeom>
        </p:spPr>
      </p:pic>
      <p:pic>
        <p:nvPicPr>
          <p:cNvPr id="13" name="圖片 13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05857760-7256-45DB-9E0E-0A74B9B8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8" y="2312767"/>
            <a:ext cx="7458075" cy="1875278"/>
          </a:xfrm>
          <a:prstGeom prst="rect">
            <a:avLst/>
          </a:prstGeom>
        </p:spPr>
      </p:pic>
      <p:pic>
        <p:nvPicPr>
          <p:cNvPr id="15" name="圖片 15" descr="一張含有 地圖, 文字, 滑雪 的圖片&#10;&#10;描述是以非常高的可信度產生">
            <a:extLst>
              <a:ext uri="{FF2B5EF4-FFF2-40B4-BE49-F238E27FC236}">
                <a16:creationId xmlns:a16="http://schemas.microsoft.com/office/drawing/2014/main" id="{A3E1E80E-C2D6-4C0B-8F9F-9F71D5043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4580248"/>
            <a:ext cx="7200900" cy="1740865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5D336DF7-4FD8-4A5E-B21E-B992DD8B9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1" y="4343400"/>
            <a:ext cx="2562225" cy="471488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EB740D1-A0A1-4D5C-AA1D-5B447A267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4A83C96-D05F-482A-8C2F-F3956B124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67031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8.10 Corner Detection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41673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purpose</a:t>
            </a:r>
          </a:p>
          <a:p>
            <a:pPr lvl="1" eaLnBrk="1" hangingPunct="1"/>
            <a:r>
              <a:rPr lang="en-US" altLang="zh-TW" sz="2400" dirty="0"/>
              <a:t>corners: to detect buildings in </a:t>
            </a:r>
            <a:r>
              <a:rPr lang="en-US" altLang="zh-TW" sz="2400" dirty="0">
                <a:solidFill>
                  <a:srgbClr val="0000FF"/>
                </a:solidFill>
              </a:rPr>
              <a:t>aerial images</a:t>
            </a:r>
          </a:p>
          <a:p>
            <a:pPr lvl="1" eaLnBrk="1" hangingPunct="1"/>
            <a:r>
              <a:rPr lang="en-US" altLang="zh-TW" sz="2400" dirty="0"/>
              <a:t>corner points: to determine displacement vectors from image pair</a:t>
            </a:r>
          </a:p>
          <a:p>
            <a:pPr eaLnBrk="1" hangingPunct="1"/>
            <a:r>
              <a:rPr lang="en-US" altLang="zh-TW" sz="2800" dirty="0"/>
              <a:t>corners with two conditions</a:t>
            </a:r>
          </a:p>
          <a:p>
            <a:pPr lvl="1" eaLnBrk="1" hangingPunct="1"/>
            <a:r>
              <a:rPr lang="en-US" altLang="zh-TW" sz="2400" dirty="0"/>
              <a:t>the occurrence of an edge </a:t>
            </a:r>
          </a:p>
          <a:p>
            <a:pPr lvl="1" eaLnBrk="1" hangingPunct="1"/>
            <a:r>
              <a:rPr lang="en-US" altLang="zh-TW" sz="2400" dirty="0"/>
              <a:t>significant changes in edge direction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B7C895-1871-4F3C-BDBB-E8DEA29B88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433388" y="-609600"/>
            <a:ext cx="8101012" cy="1295400"/>
          </a:xfrm>
          <a:noFill/>
        </p:spPr>
        <p:txBody>
          <a:bodyPr/>
          <a:lstStyle/>
          <a:p>
            <a:pPr algn="ctr" eaLnBrk="1" hangingPunct="1"/>
            <a:r>
              <a:rPr lang="en-US" altLang="zh-TW" dirty="0"/>
              <a:t>Aerial Images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160</a:t>
            </a:fld>
            <a:endParaRPr lang="zh-TW" altLang="en-US"/>
          </a:p>
        </p:txBody>
      </p:sp>
      <p:pic>
        <p:nvPicPr>
          <p:cNvPr id="364546" name="Picture 2">
            <a:extLst>
              <a:ext uri="{FF2B5EF4-FFF2-40B4-BE49-F238E27FC236}">
                <a16:creationId xmlns:a16="http://schemas.microsoft.com/office/drawing/2014/main" id="{04A61B1A-EE85-46B9-BB86-AE40FBEA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68" y="685800"/>
            <a:ext cx="6102864" cy="61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-10277" y="6174085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>
                <a:hlinkClick r:id="rId4"/>
              </a:rPr>
              <a:t>Blackwell’s |</a:t>
            </a:r>
          </a:p>
          <a:p>
            <a:r>
              <a:rPr lang="en-US" altLang="zh-TW" u="sng" dirty="0">
                <a:hlinkClick r:id="rId4"/>
              </a:rPr>
              <a:t> Book store‎</a:t>
            </a:r>
            <a:endParaRPr lang="en-US" altLang="zh-TW" u="sng" dirty="0">
              <a:hlinkClick r:id="rId5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161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  <a:endParaRPr lang="en-US" altLang="zh-TW" kern="0" dirty="0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ABE2B86-1824-40A2-93FA-F8333DC4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2" y="2595787"/>
            <a:ext cx="7144254" cy="3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59936E2-EC69-4756-AFD4-E86662D4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14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 dirty="0"/>
              <a:t>corner points: to determine displacement vectors from image pair</a:t>
            </a:r>
          </a:p>
          <a:p>
            <a:pPr eaLnBrk="1" hangingPunct="1"/>
            <a:endParaRPr lang="en-US" altLang="zh-TW" sz="2600" kern="0" dirty="0"/>
          </a:p>
        </p:txBody>
      </p:sp>
    </p:spTree>
    <p:extLst>
      <p:ext uri="{BB962C8B-B14F-4D97-AF65-F5344CB8AC3E}">
        <p14:creationId xmlns:p14="http://schemas.microsoft.com/office/powerpoint/2010/main" val="335673545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162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  <a:endParaRPr lang="en-US" altLang="zh-TW" kern="0" dirty="0"/>
          </a:p>
        </p:txBody>
      </p:sp>
      <p:pic>
        <p:nvPicPr>
          <p:cNvPr id="374786" name="Picture 2">
            <a:extLst>
              <a:ext uri="{FF2B5EF4-FFF2-40B4-BE49-F238E27FC236}">
                <a16:creationId xmlns:a16="http://schemas.microsoft.com/office/drawing/2014/main" id="{76CC4768-9CA6-45C1-A42D-631A0490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" y="2793807"/>
            <a:ext cx="8279451" cy="30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1F991C7-2ACF-47A6-9D6A-A2E33B72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1" y="1883599"/>
            <a:ext cx="7991475" cy="18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 dirty="0"/>
              <a:t>corner points: to determine displacement vectors from image pair</a:t>
            </a:r>
          </a:p>
          <a:p>
            <a:pPr eaLnBrk="1" hangingPunct="1"/>
            <a:endParaRPr lang="en-US" altLang="zh-TW" sz="2600" kern="0" dirty="0"/>
          </a:p>
        </p:txBody>
      </p:sp>
    </p:spTree>
    <p:extLst>
      <p:ext uri="{BB962C8B-B14F-4D97-AF65-F5344CB8AC3E}">
        <p14:creationId xmlns:p14="http://schemas.microsoft.com/office/powerpoint/2010/main" val="418885432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163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 dirty="0"/>
              <a:t>8.10 Corner Detection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14380A3-84E6-4090-8928-C2A5E0C3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7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800" kern="0" dirty="0"/>
              <a:t>corners with two conditions</a:t>
            </a:r>
          </a:p>
          <a:p>
            <a:pPr lvl="1" eaLnBrk="1" hangingPunct="1"/>
            <a:r>
              <a:rPr lang="en-US" altLang="zh-TW" sz="2400" kern="0" dirty="0"/>
              <a:t>the occurrence of an edge </a:t>
            </a:r>
          </a:p>
          <a:p>
            <a:pPr lvl="1" eaLnBrk="1" hangingPunct="1"/>
            <a:r>
              <a:rPr lang="en-US" altLang="zh-TW" sz="2400" kern="0" dirty="0"/>
              <a:t>significant changes in edge direction</a:t>
            </a:r>
          </a:p>
        </p:txBody>
      </p:sp>
      <p:pic>
        <p:nvPicPr>
          <p:cNvPr id="375812" name="Picture 4">
            <a:extLst>
              <a:ext uri="{FF2B5EF4-FFF2-40B4-BE49-F238E27FC236}">
                <a16:creationId xmlns:a16="http://schemas.microsoft.com/office/drawing/2014/main" id="{0D9CD46E-6B5F-42F0-BA54-03041F7A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6" y="3277301"/>
            <a:ext cx="6954605" cy="30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557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8.10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2041526"/>
                <a:ext cx="8712967" cy="1742038"/>
              </a:xfrm>
            </p:spPr>
            <p:txBody>
              <a:bodyPr/>
              <a:lstStyle/>
              <a:p>
                <a:r>
                  <a:rPr lang="en-US" altLang="zh-TW" sz="2400" dirty="0"/>
                  <a:t>Detection Method:</a:t>
                </a: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:r>
                  <a:rPr lang="en-US" altLang="zh-TW" sz="2000" dirty="0">
                    <a:solidFill>
                      <a:schemeClr val="tx1"/>
                    </a:solidFill>
                  </a:rPr>
                  <a:t>Given 3 points,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0 ,0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000" dirty="0">
                  <a:solidFill>
                    <a:schemeClr val="tx1"/>
                  </a:solidFill>
                </a:endParaRP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:r>
                  <a:rPr lang="en-US" altLang="zh-TW" sz="2000" dirty="0">
                    <a:solidFill>
                      <a:schemeClr val="tx1"/>
                    </a:solidFill>
                  </a:rPr>
                  <a:t>Given a 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:r>
                  <a:rPr lang="en-US" altLang="zh-TW" sz="20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TW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000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2041526"/>
                <a:ext cx="8712967" cy="1742038"/>
              </a:xfrm>
              <a:blipFill>
                <a:blip r:embed="rId3"/>
                <a:stretch>
                  <a:fillRect l="-280" t="-2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11" y="4216099"/>
            <a:ext cx="3331578" cy="2256875"/>
          </a:xfrm>
          <a:prstGeom prst="rect">
            <a:avLst/>
          </a:prstGeom>
        </p:spPr>
      </p:pic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AD44B2-5FA1-432E-BDA4-48089521E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5A985E-3957-44D8-81F3-5EE3AB120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/>
              <p:nvPr/>
            </p:nvSpPr>
            <p:spPr>
              <a:xfrm>
                <a:off x="971600" y="3739743"/>
                <a:ext cx="68685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IsCorner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400" i="1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?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False</m:t>
                    </m:r>
                  </m:oMath>
                </a14:m>
                <a:r>
                  <a:rPr lang="zh-TW" alt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739743"/>
                <a:ext cx="6868547" cy="461665"/>
              </a:xfrm>
              <a:prstGeom prst="rect">
                <a:avLst/>
              </a:prstGeom>
              <a:blipFill>
                <a:blip r:embed="rId5"/>
                <a:stretch>
                  <a:fillRect l="-177" b="-3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40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8.11 Isotropic Derivative Magnitudes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1EC63C-58CB-423F-B27D-5FF990F5E3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96E2B5-6D9B-4199-A76D-842238F64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1809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A </a:t>
                </a:r>
                <a:r>
                  <a:rPr lang="en-US" altLang="zh-TW" sz="2400" dirty="0">
                    <a:solidFill>
                      <a:srgbClr val="0000FF"/>
                    </a:solidFill>
                  </a:rPr>
                  <a:t>gradient edge</a:t>
                </a:r>
                <a:r>
                  <a:rPr lang="en-US" altLang="zh-TW" sz="2400" dirty="0"/>
                  <a:t> can be understood as arising from a first-order isotropic derivative magnitude</a:t>
                </a:r>
              </a:p>
              <a:p>
                <a:pPr eaLnBrk="1" hangingPunct="1"/>
                <a:r>
                  <a:rPr lang="en-US" altLang="zh-TW" sz="2400" dirty="0"/>
                  <a:t>Consider the two dimensional function.</a:t>
                </a:r>
              </a:p>
              <a:p>
                <a:pPr eaLnBrk="1" hangingPunct="1"/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/>
                  <a:t>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  <a:blipFill>
                <a:blip r:embed="rId3"/>
                <a:stretch>
                  <a:fillRect l="-296" t="-1259" b="-19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69DD4B0-7828-4311-98CC-DC841B6B2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DFDCBE5-6436-4AD2-B0BE-9305DD0E2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166</a:t>
            </a:fld>
            <a:endParaRPr lang="zh-TW" altLang="en-US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167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TW" sz="2800" dirty="0">
                    <a:solidFill>
                      <a:schemeClr val="tx1">
                        <a:alpha val="20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090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168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 dirty="0"/>
              </a:p>
              <a:p>
                <a:pPr>
                  <a:lnSpc>
                    <a:spcPct val="200000"/>
                  </a:lnSpc>
                </a:pPr>
                <a:r>
                  <a:rPr lang="en-US" altLang="zh-TW" sz="28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30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One-dimensional observation sequence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1400" dirty="0"/>
                  <a:t>	</a:t>
                </a:r>
                <a:endParaRPr lang="zh-TW" altLang="en-US" sz="1400" dirty="0"/>
              </a:p>
              <a:p>
                <a:pPr marL="0" indent="0" eaLnBrk="1" hangingPunct="1">
                  <a:buNone/>
                </a:pPr>
                <a:r>
                  <a:rPr lang="zh-TW" altLang="en-US" dirty="0"/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3 </m:t>
                        </m:r>
                      </m:sub>
                    </m:sSub>
                  </m:oMath>
                </a14:m>
                <a:r>
                  <a:rPr lang="en-US" altLang="zh-TW" dirty="0"/>
                  <a:t>,……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zh-TW" altLang="en-US" b="0" dirty="0"/>
              </a:p>
              <a:p>
                <a:pPr marL="0" indent="0" eaLnBrk="1" hangingPunct="1">
                  <a:buNone/>
                </a:pPr>
                <a:endParaRPr lang="zh-TW" altLang="en-US" sz="1800" dirty="0"/>
              </a:p>
              <a:p>
                <a:pPr eaLnBrk="1" hangingPunct="1"/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find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the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relative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maxima,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we can least-squares fit a quadratic function</a:t>
                </a:r>
                <a:endParaRPr lang="zh-TW" altLang="en-US" sz="2400" dirty="0"/>
              </a:p>
              <a:p>
                <a:pPr eaLnBrk="1" hangingPunct="1"/>
                <a:endParaRPr lang="en-US" altLang="zh-TW" sz="2000" dirty="0"/>
              </a:p>
              <a:p>
                <a:pPr marL="344487" lvl="1" indent="0" eaLnBrk="1" hangingPunct="1">
                  <a:buNone/>
                </a:pPr>
                <a:r>
                  <a:rPr lang="en-US" altLang="zh-TW" dirty="0"/>
                  <a:t>	</a:t>
                </a:r>
                <a:r>
                  <a:rPr lang="zh-TW" altLang="en-US" dirty="0"/>
                  <a:t>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3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3000" dirty="0"/>
                  <a:t> ,</a:t>
                </a:r>
                <a:endParaRPr lang="zh-TW" altLang="en-US" sz="3000" dirty="0"/>
              </a:p>
              <a:p>
                <a:pPr marL="344487" lvl="1" indent="0" eaLnBrk="1" hangingPunct="1">
                  <a:buNone/>
                </a:pPr>
                <a:endParaRPr lang="zh-TW" altLang="en-US" sz="1400" dirty="0"/>
              </a:p>
              <a:p>
                <a:pPr marL="344487" lvl="1" indent="0" eaLnBrk="1" hangingPunct="1">
                  <a:buNone/>
                </a:pPr>
                <a:r>
                  <a:rPr lang="en-US" altLang="zh-TW" sz="2000" dirty="0"/>
                  <a:t>where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zh-TW" sz="2000" dirty="0"/>
                  <a:t> , to each group of 2k+1 successive observations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593" t="-15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21402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8" name="Rectangle 11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4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:endParaRPr lang="en-US" altLang="zh-TW" sz="14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0" indent="0" eaLnBrk="1" hangingPunct="1">
                  <a:buNone/>
                </a:pP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 =(k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-k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+ (k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+ 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eaLnBrk="1" hangingPunct="1"/>
                <a:endParaRPr lang="en-US" altLang="zh-TW" sz="1800" dirty="0"/>
              </a:p>
              <a:p>
                <a:pPr eaLnBrk="1" hangingPunct="1"/>
                <a:r>
                  <a:rPr lang="en-US" altLang="zh-TW" sz="2400" dirty="0"/>
                  <a:t>The sum of the squares of the first partials is the same constant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/>
                  <a:t>, the squared gradient magnitude, for the original function or for the rotated function.</a:t>
                </a:r>
              </a:p>
              <a:p>
                <a:pPr eaLnBrk="1" hangingPunct="1"/>
                <a:endParaRPr lang="en-US" altLang="zh-TW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868" name="Rectangle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  <a:blipFill>
                <a:blip r:embed="rId3"/>
                <a:stretch>
                  <a:fillRect l="-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5A1303C-3FFF-4193-9DA8-5A7B867B0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041DFA6-E597-4D84-A92F-D80C9C1BE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kern="0" dirty="0"/>
              </a:p>
            </p:txBody>
          </p:sp>
        </mc:Choice>
        <mc:Fallback xmlns="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blipFill>
                <a:blip r:embed="rId4"/>
                <a:stretch>
                  <a:fillRect l="-1303" b="-2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8.12 Ridges and Ravines on Digital Images</a:t>
            </a:r>
            <a:endParaRPr lang="en-US" sz="2000" b="1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51D41C-2C76-4090-946D-55AD2252B2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9DF26E-13AA-4775-B9FD-9F0ADD1A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36586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8.12 Ridges and Ravines on Digital Images</a:t>
            </a:r>
          </a:p>
        </p:txBody>
      </p:sp>
      <p:pic>
        <p:nvPicPr>
          <p:cNvPr id="37892" name="Picture 5" descr="山脊線_rid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9252" y="1875096"/>
            <a:ext cx="6709621" cy="4612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548C23-8841-4B36-A61D-B6A5F0146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111E0DA-9D48-4197-BF3D-E4BEC2B3B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171</a:t>
            </a:fld>
            <a:endParaRPr lang="zh-TW" altLang="en-US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8.12 Ridges and Ravines on Digital Images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A digital </a:t>
            </a:r>
            <a:r>
              <a:rPr lang="en-US" altLang="zh-TW" sz="2600" b="1" dirty="0">
                <a:solidFill>
                  <a:srgbClr val="0000FF"/>
                </a:solidFill>
              </a:rPr>
              <a:t>ridge</a:t>
            </a:r>
            <a:r>
              <a:rPr lang="en-US" altLang="zh-TW" sz="2600" dirty="0"/>
              <a:t> (ravine) occurs on a digital image when there is a simply </a:t>
            </a:r>
            <a:r>
              <a:rPr lang="en-US" altLang="zh-TW" sz="2600" b="1" dirty="0">
                <a:solidFill>
                  <a:srgbClr val="0000FF"/>
                </a:solidFill>
              </a:rPr>
              <a:t>connected sequence of pixels with gray level intensity values that are significantly higher</a:t>
            </a:r>
            <a:r>
              <a:rPr lang="en-US" altLang="zh-TW" sz="2600" dirty="0"/>
              <a:t> (lower) in the sequence than those neighboring the sequence.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The facet model can be used to help accomplish ridge and ravine identification.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B15EAF0-D493-4946-902E-A6EF4D7CC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8.13 Topographic Primal Sketch</a:t>
            </a:r>
            <a:endParaRPr lang="zh-TW" sz="2400" dirty="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26C0AE-7404-4743-9D51-6126B477F9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6C24CBD-A97E-4C69-AE8A-F180B738B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89372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dirty="0"/>
              <a:t>8.13 Topographic Primal Sketch</a:t>
            </a:r>
            <a:br>
              <a:rPr lang="en-US" altLang="zh-TW" dirty="0"/>
            </a:br>
            <a:r>
              <a:rPr lang="en-US" altLang="zh-TW" dirty="0"/>
              <a:t>8.13.1 Introduction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We can categorize topography using functions. 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Categories: 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These categories have required invariance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B6B745D-6EC3-435D-9B7B-8A5D1B181E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81D5442-38C0-4B40-BA97-A51B2B498580}"/>
              </a:ext>
            </a:extLst>
          </p:cNvPr>
          <p:cNvSpPr txBox="1"/>
          <p:nvPr/>
        </p:nvSpPr>
        <p:spPr>
          <a:xfrm>
            <a:off x="3347864" y="3429000"/>
            <a:ext cx="14796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Ravine</a:t>
            </a:r>
            <a:endParaRPr lang="zh-TW" altLang="en-US" sz="2800" b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D007AFA-6A7D-4A34-8A86-D726428C27C3}"/>
              </a:ext>
            </a:extLst>
          </p:cNvPr>
          <p:cNvSpPr txBox="1"/>
          <p:nvPr/>
        </p:nvSpPr>
        <p:spPr>
          <a:xfrm>
            <a:off x="5198980" y="3429000"/>
            <a:ext cx="16257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Saddle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Flat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Hillside</a:t>
            </a:r>
            <a:endParaRPr lang="zh-TW" altLang="en-US" sz="2800" b="1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8101013" cy="1295400"/>
          </a:xfrm>
          <a:noFill/>
        </p:spPr>
        <p:txBody>
          <a:bodyPr/>
          <a:lstStyle/>
          <a:p>
            <a:pPr eaLnBrk="1" hangingPunct="1"/>
            <a:r>
              <a:rPr lang="en-US" altLang="zh-TW" sz="2800" dirty="0"/>
              <a:t>8.13.2 Mathematical Classification of Topographic Structure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75269" y="1871755"/>
            <a:ext cx="7920037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600" kern="0" dirty="0"/>
              <a:t>We will use the following notation to describe the mathematical properties of our topographic categories for continuous surfaces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03256" y="3136621"/>
            <a:ext cx="8264060" cy="3454063"/>
          </a:xfr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48D0ADD-AF73-4882-AFEA-E266B8DE1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5B5063-A373-484F-9906-C1A73C448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175</a:t>
            </a:fld>
            <a:endParaRPr lang="zh-TW" altLang="en-US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Peak (knob): occurs where there is a local maximum in all directions</a:t>
                </a:r>
              </a:p>
              <a:p>
                <a:pPr eaLnBrk="1" hangingPunct="1"/>
                <a:r>
                  <a:rPr lang="en-US" altLang="zh-TW" sz="2400" dirty="0"/>
                  <a:t>curvature downward in all directions</a:t>
                </a:r>
              </a:p>
              <a:p>
                <a:pPr eaLnBrk="1" hangingPunct="1"/>
                <a:r>
                  <a:rPr lang="en-US" altLang="zh-TW" sz="2400" dirty="0"/>
                  <a:t>gradient zero &amp; second directional derivative negative in all directions</a:t>
                </a:r>
              </a:p>
              <a:p>
                <a:pPr eaLnBrk="1" hangingPunct="1"/>
                <a:r>
                  <a:rPr lang="en-US" altLang="zh-TW" sz="2400" dirty="0"/>
                  <a:t>point classified as peak if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 dirty="0"/>
                  <a:t> direction.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 dirty="0"/>
                  <a:t> direction.</a:t>
                </a:r>
              </a:p>
              <a:p>
                <a:pPr lvl="1" eaLnBrk="1" hangingPunct="1"/>
                <a:r>
                  <a:rPr lang="en-US" altLang="zh-TW" sz="2000" dirty="0"/>
                  <a:t>     </a:t>
                </a:r>
                <a:r>
                  <a:rPr lang="en-US" altLang="zh-TW" sz="2400" dirty="0"/>
                  <a:t>  : gradient magnitude</a:t>
                </a:r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440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08" t="-967" r="-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0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8762"/>
            <a:ext cx="3124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509396"/>
            <a:ext cx="936104" cy="4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FE4690-4D67-4021-952E-D0D73024E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096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89138"/>
            <a:ext cx="7710487" cy="4411662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     : second directional derivative in        direction</a:t>
            </a:r>
          </a:p>
          <a:p>
            <a:pPr eaLnBrk="1" hangingPunct="1"/>
            <a:r>
              <a:rPr lang="en-US" altLang="zh-TW" sz="2600" dirty="0"/>
              <a:t>     : second directional derivative in        direction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3698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3810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5238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590800"/>
            <a:ext cx="5048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86075"/>
            <a:ext cx="33432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8E770E-5448-4B09-A13C-50307051D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 dirty="0"/>
              <a:t>8.13.2 Pit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pit (sink: bowl): local minimum in all directions</a:t>
            </a:r>
          </a:p>
          <a:p>
            <a:pPr eaLnBrk="1" hangingPunct="1"/>
            <a:r>
              <a:rPr lang="en-US" altLang="zh-TW" sz="2600" dirty="0"/>
              <a:t>pit: gradient zero, second directional derivative positive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419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12" descr="p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481" y="3200400"/>
            <a:ext cx="3506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7EE4EE3-D628-49C5-82A5-2A337C3E6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57383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56281"/>
            <a:ext cx="3671247" cy="30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Rectangle 104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A ridge occurs on ridge line, a curve consisting of a series of ridge points and along ridge line, the points to the right and left are lower</a:t>
            </a:r>
          </a:p>
          <a:p>
            <a:pPr eaLnBrk="1" hangingPunct="1"/>
            <a:r>
              <a:rPr lang="en-US" altLang="zh-TW" sz="2400" dirty="0"/>
              <a:t>ridge line: may be flat, sloped upward, sloped downward, curved upward…</a:t>
            </a:r>
          </a:p>
          <a:p>
            <a:pPr eaLnBrk="1" hangingPunct="1"/>
            <a:r>
              <a:rPr lang="en-US" altLang="zh-TW" sz="2400" dirty="0"/>
              <a:t>ridge: </a:t>
            </a:r>
            <a:r>
              <a:rPr lang="en-US" altLang="zh-TW" sz="2400" dirty="0">
                <a:solidFill>
                  <a:srgbClr val="0000FF"/>
                </a:solidFill>
              </a:rPr>
              <a:t>local maximum </a:t>
            </a:r>
            <a:r>
              <a:rPr lang="en-US" altLang="zh-TW" sz="2400" dirty="0"/>
              <a:t>in one direction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48132" name="Rectangle 1044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  <a:noFill/>
        </p:spPr>
        <p:txBody>
          <a:bodyPr/>
          <a:lstStyle/>
          <a:p>
            <a:pPr eaLnBrk="1" hangingPunct="1"/>
            <a:r>
              <a:rPr lang="en-US" altLang="zh-TW" dirty="0"/>
              <a:t>8.13.2 Ridge</a:t>
            </a:r>
          </a:p>
        </p:txBody>
      </p:sp>
      <p:pic>
        <p:nvPicPr>
          <p:cNvPr id="5" name="Picture 1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59003"/>
            <a:ext cx="3914031" cy="13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728E498-CDD5-455D-958E-C7EB51434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/>
              <a:t>8.13.2 Ravine</a:t>
            </a:r>
          </a:p>
        </p:txBody>
      </p:sp>
      <p:sp>
        <p:nvSpPr>
          <p:cNvPr id="50180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  <a:noFill/>
        </p:spPr>
        <p:txBody>
          <a:bodyPr/>
          <a:lstStyle/>
          <a:p>
            <a:pPr eaLnBrk="1" hangingPunct="1"/>
            <a:r>
              <a:rPr lang="en-US" altLang="zh-TW" sz="2600" dirty="0"/>
              <a:t>A ravine (valley): is identical to a ridge except that it is a </a:t>
            </a:r>
            <a:r>
              <a:rPr lang="en-US" altLang="zh-TW" sz="2600" dirty="0">
                <a:solidFill>
                  <a:srgbClr val="0000FF"/>
                </a:solidFill>
              </a:rPr>
              <a:t>local minimum </a:t>
            </a:r>
            <a:r>
              <a:rPr lang="en-US" altLang="zh-TW" sz="2600" dirty="0"/>
              <a:t>in one direction</a:t>
            </a:r>
          </a:p>
          <a:p>
            <a:pPr eaLnBrk="1" hangingPunct="1"/>
            <a:r>
              <a:rPr lang="en-US" altLang="zh-TW" sz="2600" dirty="0"/>
              <a:t>walk along ravine line: points to the right and left are higher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018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4" y="4130748"/>
            <a:ext cx="43434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3" y="4933144"/>
            <a:ext cx="47244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82" y="3313113"/>
            <a:ext cx="4267200" cy="354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62E6847-A8C3-485D-B414-8BEA15B518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Saddle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6387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local maximum in one direction, local </a:t>
            </a:r>
            <a:r>
              <a:rPr lang="en-US" altLang="zh-TW" sz="2600" dirty="0"/>
              <a:t>minimum in perpendicular dir.</a:t>
            </a:r>
          </a:p>
          <a:p>
            <a:pPr eaLnBrk="1" hangingPunct="1"/>
            <a:r>
              <a:rPr lang="en-US" altLang="zh-TW" sz="2600"/>
              <a:t>positive curvature in one direction, </a:t>
            </a:r>
            <a:r>
              <a:rPr lang="en-US" altLang="zh-TW" sz="2600" dirty="0"/>
              <a:t>negative in perpendicular dir.</a:t>
            </a:r>
          </a:p>
          <a:p>
            <a:pPr eaLnBrk="1" hangingPunct="1"/>
            <a:r>
              <a:rPr lang="en-US" altLang="zh-TW" sz="2600"/>
              <a:t>gradient magnitude zero</a:t>
            </a:r>
            <a:endParaRPr lang="en-US" altLang="zh-TW" sz="2600">
              <a:cs typeface="Arial"/>
            </a:endParaRPr>
          </a:p>
          <a:p>
            <a:pPr eaLnBrk="1" hangingPunct="1"/>
            <a:r>
              <a:rPr lang="en-US" altLang="zh-TW" sz="2600"/>
              <a:t>extrema of second </a:t>
            </a:r>
          </a:p>
          <a:p>
            <a:pPr marL="0" indent="0">
              <a:buNone/>
            </a:pPr>
            <a:r>
              <a:rPr lang="en-US" altLang="zh-TW" sz="2600"/>
              <a:t>    directional derivative 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altLang="zh-TW" sz="2600"/>
              <a:t>    have opposite signs</a:t>
            </a:r>
            <a:endParaRPr lang="en-US">
              <a:cs typeface="Arial"/>
            </a:endParaRPr>
          </a:p>
          <a:p>
            <a:pPr eaLnBrk="1" hangingPunct="1"/>
            <a:endParaRPr lang="en-US" altLang="zh-TW" sz="2600" dirty="0"/>
          </a:p>
        </p:txBody>
      </p:sp>
      <p:pic>
        <p:nvPicPr>
          <p:cNvPr id="512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5972175"/>
            <a:ext cx="304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0701B9C8-A84A-46F7-AB28-E6E35D48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58" y="3452382"/>
            <a:ext cx="4114593" cy="339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6A960B-1ECA-4D1B-9788-E38A426B3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08" y="2517813"/>
            <a:ext cx="2665434" cy="422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Flat</a:t>
            </a:r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>
            <a:off x="684213" y="1760538"/>
            <a:ext cx="6480075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A flat (plain) is a simple, horizontal surface, must have zero gradient and no curvature.</a:t>
            </a:r>
          </a:p>
          <a:p>
            <a:pPr eaLnBrk="1" hangingPunct="1"/>
            <a:r>
              <a:rPr lang="en-US" altLang="zh-TW" sz="2600" dirty="0"/>
              <a:t>It satisfies the following conditions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4" y="4145383"/>
            <a:ext cx="3918132" cy="4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4213" y="4149079"/>
            <a:ext cx="5607595" cy="195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588152-946C-4205-831A-6A524869D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ED314E-A9B6-48B1-AD4E-18DDC27F0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182</a:t>
            </a:fld>
            <a:endParaRPr lang="zh-TW" altLang="en-US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Hillside 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2041525"/>
            <a:ext cx="7632700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A hillside point is anything not covered by previous categories.</a:t>
            </a:r>
          </a:p>
          <a:p>
            <a:pPr eaLnBrk="1" hangingPunct="1"/>
            <a:r>
              <a:rPr lang="en-US" altLang="zh-TW" sz="2600" dirty="0"/>
              <a:t>hillside: nonzero gradient, no strict extrema</a:t>
            </a:r>
          </a:p>
          <a:p>
            <a:pPr eaLnBrk="1" hangingPunct="1"/>
            <a:r>
              <a:rPr lang="en-US" altLang="zh-TW" sz="2600" dirty="0"/>
              <a:t>Slope: tilted flat (constant gradient)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convex hill: curvature positive (upward)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concave hill: curvature negative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</a:t>
            </a:r>
            <a:r>
              <a:rPr lang="en-US" altLang="zh-TW" sz="2600" dirty="0"/>
              <a:t>(downward)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1600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2590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352800"/>
            <a:ext cx="2212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AA6D5B-3F4F-4B8E-8594-717EC0E93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2F6D1-D3B2-4BF7-99F6-456DB532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12789"/>
            <a:ext cx="25908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8.13.2 Hillside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0813" y="2041525"/>
            <a:ext cx="701198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saddle hill: up in one direction, down in perpendicular direction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inflection point: zero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 </a:t>
            </a:r>
            <a:r>
              <a:rPr lang="en-US" altLang="zh-TW" sz="2600" dirty="0"/>
              <a:t>crossing</a:t>
            </a:r>
            <a:r>
              <a:rPr lang="zh-TW" altLang="en-US" sz="2600" dirty="0"/>
              <a:t> </a:t>
            </a:r>
            <a:r>
              <a:rPr lang="en-US" altLang="zh-TW" sz="2600" dirty="0"/>
              <a:t>of second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 </a:t>
            </a:r>
            <a:r>
              <a:rPr lang="en-US" altLang="zh-TW" sz="2600" dirty="0"/>
              <a:t>directional derivative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15" y="3243262"/>
            <a:ext cx="16764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9AD7A23-3879-4DCB-9A4D-4F10ACB741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F1BBCFB5-00D6-4F4B-9757-9C282E77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98259"/>
            <a:ext cx="4364685" cy="362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34160"/>
            <a:ext cx="5351056" cy="43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3" y="1916832"/>
            <a:ext cx="9036497" cy="4941168"/>
          </a:xfrm>
        </p:spPr>
        <p:txBody>
          <a:bodyPr/>
          <a:lstStyle/>
          <a:p>
            <a:pPr eaLnBrk="1" hangingPunct="1"/>
            <a:r>
              <a:rPr lang="en-US" altLang="zh-TW" sz="2000" dirty="0"/>
              <a:t>Mathematical properties of topographic structures on continuous surfaces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sp>
        <p:nvSpPr>
          <p:cNvPr id="55300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/>
              <a:t>8.13.2 Summary of the Topographic Categories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CA808F9-3D22-47E9-BDEE-96A1A758F0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Topographic Classification Algorithm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peak, pit, ridge, ravine, saddle: likely not to occur precisely at a pixel’s center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peak, pit, ridge, ravine, saddle: if within pixel area, carry the label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We search zero crossing of the first directional derivative, then decide the label of the pixel.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endParaRPr lang="en-US" altLang="zh-TW" sz="2000" dirty="0"/>
          </a:p>
          <a:p>
            <a:pPr eaLnBrk="1" hangingPunct="1">
              <a:lnSpc>
                <a:spcPct val="90000"/>
              </a:lnSpc>
            </a:pPr>
            <a:endParaRPr lang="en-US" altLang="zh-TW" sz="20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8BC7962-188D-429C-9623-D5A0F6DCA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958431"/>
            <a:ext cx="4572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One: No Zero Crossing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52601"/>
            <a:ext cx="7920037" cy="3044552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No zero crossing along either of two directions: flat or hillside</a:t>
            </a:r>
          </a:p>
          <a:p>
            <a:pPr lvl="1" eaLnBrk="1" hangingPunct="1"/>
            <a:r>
              <a:rPr lang="en-US" altLang="zh-TW" sz="2400" dirty="0"/>
              <a:t>If gradient zero, then flat</a:t>
            </a:r>
          </a:p>
          <a:p>
            <a:pPr lvl="1" eaLnBrk="1" hangingPunct="1"/>
            <a:r>
              <a:rPr lang="en-US" altLang="zh-TW" sz="2400" dirty="0"/>
              <a:t>If gradient nonzero, then hillside</a:t>
            </a:r>
          </a:p>
          <a:p>
            <a:pPr lvl="1" eaLnBrk="1" hangingPunct="1"/>
            <a:r>
              <a:rPr lang="en-US" altLang="zh-TW" sz="2400" dirty="0"/>
              <a:t>Hillside: possibly inflection point, slope, convex hill, concave hill,…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672D66D-F6E4-4C96-AC39-6EE42DC133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Two: One Zero Crossing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64500" cy="4411663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one zero crossing</a:t>
            </a:r>
            <a:r>
              <a:rPr lang="en-US" altLang="zh-TW" sz="2400" dirty="0"/>
              <a:t>: peak, pit, ridge, ravine, or saddle</a:t>
            </a:r>
          </a:p>
          <a:p>
            <a:pPr eaLnBrk="1" hangingPunct="1"/>
            <a:endParaRPr lang="en-US" altLang="zh-TW" sz="2400" dirty="0"/>
          </a:p>
        </p:txBody>
      </p:sp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66294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B4B76CB-2F46-4475-AA52-29A9A42E3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31238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Three: Two Zero Crossings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2" y="2041525"/>
            <a:ext cx="8352283" cy="4411663"/>
          </a:xfrm>
        </p:spPr>
        <p:txBody>
          <a:bodyPr/>
          <a:lstStyle/>
          <a:p>
            <a:pPr eaLnBrk="1" hangingPunct="1"/>
            <a:r>
              <a:rPr lang="en-US" altLang="zh-TW" sz="2600" i="1" dirty="0"/>
              <a:t>LABEL1</a:t>
            </a:r>
            <a:r>
              <a:rPr lang="en-US" altLang="zh-TW" sz="2600" dirty="0"/>
              <a:t>, </a:t>
            </a:r>
            <a:r>
              <a:rPr lang="en-US" altLang="zh-TW" sz="2600" i="1" dirty="0"/>
              <a:t>LABEL2</a:t>
            </a:r>
            <a:r>
              <a:rPr lang="en-US" altLang="zh-TW" sz="2600" dirty="0"/>
              <a:t>: assign label to each zero crossing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6144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56" y="2473727"/>
            <a:ext cx="5756087" cy="407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B53209C-ECD5-42BF-9129-AE4DA611D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8.13.3 Case Four: More Than Two Zero Crossings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3200" dirty="0"/>
              <a:t>More than two zero crossings: </a:t>
            </a:r>
          </a:p>
          <a:p>
            <a:pPr lvl="1" eaLnBrk="1" hangingPunct="1"/>
            <a:r>
              <a:rPr lang="en-US" altLang="zh-TW" sz="2800" dirty="0"/>
              <a:t>Choose the one closest to pixel center</a:t>
            </a:r>
          </a:p>
          <a:p>
            <a:pPr lvl="1" eaLnBrk="1" hangingPunct="1"/>
            <a:r>
              <a:rPr lang="en-US" altLang="zh-TW" sz="2800" dirty="0"/>
              <a:t>After ignoring the other, same as case 3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08CFF11-92FE-4726-807D-7702A2915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8.13.4 Summary of Topographic Classification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One pass through the image, at each pixel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Calculate fitting coefficients,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zh-TW" sz="2400" dirty="0"/>
                  <a:t> of cubic polynomial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Use above coefficients to find gradient, gradient magnitude, and the eigenvalues and eigenvector of Hessian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Search in eigenvector direction for zero crossing of first derivative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R</a:t>
                </a:r>
                <a:r>
                  <a:rPr lang="en-US" altLang="zh-TW" sz="2400"/>
                  <a:t>ecompute </a:t>
                </a:r>
                <a:r>
                  <a:rPr lang="en-US" altLang="zh-TW" sz="2400" dirty="0"/>
                  <a:t>gradient, gradient magnitude, second derivative at each zero crossing of the first directional derivative, then classify</a:t>
                </a: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634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85" t="-967" r="-1848" b="-31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86624A6-E807-4751-84EC-143641A65F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2924175"/>
            <a:ext cx="3382962" cy="1458913"/>
          </a:xfrm>
        </p:spPr>
        <p:txBody>
          <a:bodyPr/>
          <a:lstStyle/>
          <a:p>
            <a:pPr eaLnBrk="1" hangingPunct="1"/>
            <a:r>
              <a:rPr lang="en-US" altLang="zh-TW" sz="8900"/>
              <a:t>END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2D25D9-7118-4F60-A728-80A74AD48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104EF8-A0D5-4253-AC87-57B5B47C9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192</a:t>
            </a:fld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0247BF-9C0A-4A8B-BD69-BEF395BD79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05FA0F-4461-4BB9-B99D-05DA8AE5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70521FAD-C2D9-4927-9185-64189126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About Final exam, please review 8.2 and 8.3.</a:t>
            </a:r>
          </a:p>
          <a:p>
            <a:endParaRPr lang="en-US" altLang="zh-TW" dirty="0"/>
          </a:p>
          <a:p>
            <a:r>
              <a:rPr lang="en-US" altLang="zh-TW"/>
              <a:t>Wish you a happy new year </a:t>
            </a:r>
            <a:r>
              <a:rPr lang="en-US" altLang="zh-TW">
                <a:sym typeface="Wingdings" panose="05000000000000000000" pitchFamily="2" charset="2"/>
              </a:rPr>
              <a:t>.</a:t>
            </a:r>
            <a:endParaRPr lang="zh-TW" altLang="en-US" dirty="0"/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45E66D5B-92B5-4622-9DD9-57FEAECD7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Final exam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5298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4), (0, 5), (1, 2)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884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4), (0, 5), (1, 2)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7E1530-7CF6-49D6-AC20-0603798055E0}"/>
              </a:ext>
            </a:extLst>
          </p:cNvPr>
          <p:cNvSpPr txBox="1"/>
          <p:nvPr/>
        </p:nvSpPr>
        <p:spPr>
          <a:xfrm>
            <a:off x="4166733" y="339938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5), (0, 2), (1, 7)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F82C78-6D03-4534-A19F-69AD31CC3AE4}"/>
              </a:ext>
            </a:extLst>
          </p:cNvPr>
          <p:cNvSpPr txBox="1"/>
          <p:nvPr/>
        </p:nvSpPr>
        <p:spPr>
          <a:xfrm>
            <a:off x="6077318" y="391332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2), (0, 7), (1, 8)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左中括弧 11">
            <a:extLst>
              <a:ext uri="{FF2B5EF4-FFF2-40B4-BE49-F238E27FC236}">
                <a16:creationId xmlns:a16="http://schemas.microsoft.com/office/drawing/2014/main" id="{220B1259-9C32-4713-A885-D5B6C7AFAAD8}"/>
              </a:ext>
            </a:extLst>
          </p:cNvPr>
          <p:cNvSpPr/>
          <p:nvPr/>
        </p:nvSpPr>
        <p:spPr>
          <a:xfrm rot="16200000">
            <a:off x="5667462" y="213721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左中括弧 12">
            <a:extLst>
              <a:ext uri="{FF2B5EF4-FFF2-40B4-BE49-F238E27FC236}">
                <a16:creationId xmlns:a16="http://schemas.microsoft.com/office/drawing/2014/main" id="{3158B4D3-F1B7-41EB-A11F-02FC3F26A409}"/>
              </a:ext>
            </a:extLst>
          </p:cNvPr>
          <p:cNvSpPr/>
          <p:nvPr/>
        </p:nvSpPr>
        <p:spPr>
          <a:xfrm rot="5400000">
            <a:off x="6041428" y="1705161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00AEAD8F-EF30-4552-932D-1765566C904F}"/>
              </a:ext>
            </a:extLst>
          </p:cNvPr>
          <p:cNvCxnSpPr>
            <a:cxnSpLocks/>
          </p:cNvCxnSpPr>
          <p:nvPr/>
        </p:nvCxnSpPr>
        <p:spPr>
          <a:xfrm>
            <a:off x="5557498" y="3155793"/>
            <a:ext cx="0" cy="2732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BD0CCDE-A9BB-43CA-BC5A-45065DCF8D89}"/>
              </a:ext>
            </a:extLst>
          </p:cNvPr>
          <p:cNvCxnSpPr>
            <a:cxnSpLocks/>
          </p:cNvCxnSpPr>
          <p:nvPr/>
        </p:nvCxnSpPr>
        <p:spPr>
          <a:xfrm flipH="1">
            <a:off x="5547840" y="3153711"/>
            <a:ext cx="320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DE46A89-CAA4-4DF5-B57A-7BCC1C0E8566}"/>
              </a:ext>
            </a:extLst>
          </p:cNvPr>
          <p:cNvCxnSpPr>
            <a:cxnSpLocks/>
          </p:cNvCxnSpPr>
          <p:nvPr/>
        </p:nvCxnSpPr>
        <p:spPr>
          <a:xfrm>
            <a:off x="5864217" y="2559198"/>
            <a:ext cx="0" cy="603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D47E2533-DE21-435B-8D82-37654E6BA808}"/>
              </a:ext>
            </a:extLst>
          </p:cNvPr>
          <p:cNvCxnSpPr>
            <a:cxnSpLocks/>
          </p:cNvCxnSpPr>
          <p:nvPr/>
        </p:nvCxnSpPr>
        <p:spPr>
          <a:xfrm>
            <a:off x="7448844" y="1916832"/>
            <a:ext cx="0" cy="201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90F4720-6BD6-42D5-BA9C-2DFEC4A6C3A2}"/>
              </a:ext>
            </a:extLst>
          </p:cNvPr>
          <p:cNvCxnSpPr>
            <a:cxnSpLocks/>
          </p:cNvCxnSpPr>
          <p:nvPr/>
        </p:nvCxnSpPr>
        <p:spPr>
          <a:xfrm flipH="1" flipV="1">
            <a:off x="6067584" y="1916832"/>
            <a:ext cx="1400500" cy="65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94E85F3C-DBB6-4EDD-8C57-63C5981060C4}"/>
              </a:ext>
            </a:extLst>
          </p:cNvPr>
          <p:cNvCxnSpPr>
            <a:cxnSpLocks/>
          </p:cNvCxnSpPr>
          <p:nvPr/>
        </p:nvCxnSpPr>
        <p:spPr>
          <a:xfrm flipH="1">
            <a:off x="6067586" y="1916832"/>
            <a:ext cx="9732" cy="1246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/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C792AA7-D328-4392-816C-7F13F2B464E9}"/>
              </a:ext>
            </a:extLst>
          </p:cNvPr>
          <p:cNvCxnSpPr>
            <a:cxnSpLocks/>
          </p:cNvCxnSpPr>
          <p:nvPr/>
        </p:nvCxnSpPr>
        <p:spPr>
          <a:xfrm>
            <a:off x="5412515" y="399349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/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49833A-188E-4D3E-AFB2-6923D81C8E7E}"/>
              </a:ext>
            </a:extLst>
          </p:cNvPr>
          <p:cNvCxnSpPr>
            <a:cxnSpLocks/>
          </p:cNvCxnSpPr>
          <p:nvPr/>
        </p:nvCxnSpPr>
        <p:spPr>
          <a:xfrm>
            <a:off x="7531848" y="4588305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 = (3, 4, 5, 2, 7, 8</a:t>
                </a:r>
                <a:r>
                  <a:rPr lang="en-US" altLang="zh-TW" sz="2800" dirty="0"/>
                  <a:t>),</a:t>
                </a:r>
                <a:r>
                  <a:rPr lang="en-US" altLang="zh-TW" sz="2800" dirty="0">
                    <a:solidFill>
                      <a:schemeClr val="tx1">
                        <a:alpha val="41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kern="0" dirty="0"/>
              </a:p>
            </p:txBody>
          </p:sp>
        </mc:Choice>
        <mc:Fallback xmlns="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blipFill>
                <a:blip r:embed="rId7"/>
                <a:stretch>
                  <a:fillRect t="-10092" b="-36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434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The squared fitting error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 dirty="0"/>
                  <a:t>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altLang="zh-TW" sz="2400" dirty="0"/>
                  <a:t> group of 2k+1 can be expressed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zh-TW" altLang="en-US" i="0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</m:acc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 r="-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363522" name="Picture 2" descr="「least square method」的圖片搜尋結果">
            <a:extLst>
              <a:ext uri="{FF2B5EF4-FFF2-40B4-BE49-F238E27FC236}">
                <a16:creationId xmlns:a16="http://schemas.microsoft.com/office/drawing/2014/main" id="{D5DC6A20-00A0-457B-B648-D73D734D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68" y="4373621"/>
            <a:ext cx="2098253" cy="20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5"/>
              </a:rPr>
              <a:t>https://en.wikipedia.org/wiki/Least_squares</a:t>
            </a:r>
            <a:endParaRPr lang="zh-TW" altLang="en-US" sz="1200" dirty="0"/>
          </a:p>
        </p:txBody>
      </p:sp>
      <p:pic>
        <p:nvPicPr>
          <p:cNvPr id="363524" name="Picture 4">
            <a:extLst>
              <a:ext uri="{FF2B5EF4-FFF2-40B4-BE49-F238E27FC236}">
                <a16:creationId xmlns:a16="http://schemas.microsoft.com/office/drawing/2014/main" id="{8BCD7667-0179-43B1-BFB1-BD571576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48" y="3891349"/>
            <a:ext cx="2367977" cy="28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</p:spPr>
            <p:txBody>
              <a:bodyPr/>
              <a:lstStyle/>
              <a:p>
                <a:r>
                  <a:rPr lang="en-US" altLang="zh-TW" sz="2400" dirty="0"/>
                  <a:t>When n=2, we get (-1, 3), (0, 4), (1, 5)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−3)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−4)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−5)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    = …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  <a:blipFill>
                <a:blip r:embed="rId3"/>
                <a:stretch>
                  <a:fillRect l="-284" t="-21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 kern="0" dirty="0"/>
                  <a:t>When n=3, we get </a:t>
                </a:r>
                <a:r>
                  <a:rPr lang="en-US" altLang="zh-TW" sz="2400" dirty="0"/>
                  <a:t>(-1, 4), (0, 5), (1, 2)</a:t>
                </a:r>
                <a:endParaRPr lang="zh-TW" altLang="en-US" sz="240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kern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TW" sz="2400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 kern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 dirty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kern="0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 dirty="0"/>
                  <a:t>    = …</a:t>
                </a:r>
                <a:endParaRPr lang="zh-TW" altLang="en-US" sz="2400" kern="0" dirty="0"/>
              </a:p>
            </p:txBody>
          </p:sp>
        </mc:Choice>
        <mc:Fallback xmlns="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blipFill>
                <a:blip r:embed="rId5"/>
                <a:stretch>
                  <a:fillRect l="-284" t="-21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:r>
                  <a:rPr lang="en-US" altLang="zh-TW" sz="2800" b="0" kern="0" dirty="0"/>
                  <a:t>Ex.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8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8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593" t="-9091" b="-27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018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Taking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with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respect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the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free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parameter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 dirty="0"/>
                  <a:t> results in the following</a:t>
                </a:r>
                <a:endParaRPr lang="zh-TW" altLang="en-US" sz="2400" dirty="0"/>
              </a:p>
              <a:p>
                <a:pPr marL="0" indent="0">
                  <a:buNone/>
                </a:pPr>
                <a:br>
                  <a:rPr lang="en-US" altLang="zh-TW" dirty="0"/>
                </a:b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FFBD2D-2BAD-447C-88CB-9715824CDC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3EC8A7-EE5B-4A72-B408-6F810B1B3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BD6B0E-181B-4A78-B3ED-B1284A9CD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8" t="51400" r="22438" b="41340"/>
          <a:stretch/>
        </p:blipFill>
        <p:spPr>
          <a:xfrm>
            <a:off x="1619672" y="2996952"/>
            <a:ext cx="5811629" cy="6480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3ACBF7-9721-405B-8D6B-C2475348FB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59862" r="23027" b="12520"/>
          <a:stretch/>
        </p:blipFill>
        <p:spPr>
          <a:xfrm>
            <a:off x="1979712" y="3872905"/>
            <a:ext cx="5753694" cy="23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24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9940E44F-7C49-43C7-A34B-85918253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12" y="1835150"/>
            <a:ext cx="8229600" cy="4411663"/>
          </a:xfrm>
        </p:spPr>
        <p:txBody>
          <a:bodyPr/>
          <a:lstStyle/>
          <a:p>
            <a:r>
              <a:rPr lang="zh-TW" sz="2400" dirty="0">
                <a:ea typeface="+mn-lt"/>
                <a:cs typeface="+mn-lt"/>
              </a:rPr>
              <a:t>Partial Derivatives</a:t>
            </a:r>
          </a:p>
          <a:p>
            <a:endParaRPr lang="zh-TW" sz="2400" dirty="0">
              <a:cs typeface="Arial"/>
            </a:endParaRPr>
          </a:p>
        </p:txBody>
      </p:sp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C9AF515-3C80-4EA1-8484-7E9D2EF3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8" y="2325832"/>
            <a:ext cx="7978004" cy="39209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A2E06D1-1991-4E6F-BFFC-DA1678D0E943}"/>
              </a:ext>
            </a:extLst>
          </p:cNvPr>
          <p:cNvSpPr txBox="1"/>
          <p:nvPr/>
        </p:nvSpPr>
        <p:spPr>
          <a:xfrm>
            <a:off x="10667" y="6500813"/>
            <a:ext cx="3556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https://www.wolframalpha.com/</a:t>
            </a:r>
            <a:endParaRPr lang="en-US" altLang="zh-TW" sz="1200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8552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776788"/>
          </a:xfrm>
        </p:spPr>
        <p:txBody>
          <a:bodyPr/>
          <a:lstStyle/>
          <a:p>
            <a:r>
              <a:rPr lang="en-US" altLang="zh-TW" sz="2400" dirty="0"/>
              <a:t>Assume k = 1, setting these partial derivatives to zero and simplifying yields the matrix equation from </a:t>
            </a: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pPr marL="0" indent="0">
              <a:buNone/>
            </a:pPr>
            <a:endParaRPr lang="en-US" altLang="zh-TW" sz="2000" i="1" dirty="0">
              <a:latin typeface="Cambria Math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25</a:t>
            </a:fld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59862" r="23027" b="12520"/>
          <a:stretch/>
        </p:blipFill>
        <p:spPr>
          <a:xfrm>
            <a:off x="1449049" y="3210061"/>
            <a:ext cx="6801452" cy="27807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3995936" y="3645024"/>
            <a:ext cx="313887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715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</p:spPr>
            <p:txBody>
              <a:bodyPr/>
              <a:lstStyle/>
              <a:p>
                <a:r>
                  <a:rPr lang="en-US" altLang="zh-TW" sz="2400" dirty="0"/>
                  <a:t>Assume </a:t>
                </a:r>
                <a:r>
                  <a:rPr lang="en-US" altLang="zh-TW" sz="2400" i="1" dirty="0"/>
                  <a:t>k</a:t>
                </a:r>
                <a:r>
                  <a:rPr lang="en-US" altLang="zh-TW" sz="2400" dirty="0"/>
                  <a:t> = 1, setting these partial derivatives to zero and simplifying yields the matrix equation from </a:t>
                </a: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zh-TW" b="1" dirty="0"/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		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altLang="zh-TW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 	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/>
                  <a:t>              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  <a:blipFill>
                <a:blip r:embed="rId3"/>
                <a:stretch>
                  <a:fillRect l="-296" t="-8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26</a:t>
            </a:fld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59862" r="23027" b="12520"/>
          <a:stretch/>
        </p:blipFill>
        <p:spPr>
          <a:xfrm>
            <a:off x="2610895" y="2806124"/>
            <a:ext cx="4294058" cy="17556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4211960" y="3068960"/>
            <a:ext cx="205517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左大括弧 5">
            <a:extLst>
              <a:ext uri="{FF2B5EF4-FFF2-40B4-BE49-F238E27FC236}">
                <a16:creationId xmlns:a16="http://schemas.microsoft.com/office/drawing/2014/main" id="{E75070E8-190D-4088-8368-4CE8FA6BA235}"/>
              </a:ext>
            </a:extLst>
          </p:cNvPr>
          <p:cNvSpPr/>
          <p:nvPr/>
        </p:nvSpPr>
        <p:spPr>
          <a:xfrm>
            <a:off x="2339752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大括弧 10">
            <a:extLst>
              <a:ext uri="{FF2B5EF4-FFF2-40B4-BE49-F238E27FC236}">
                <a16:creationId xmlns:a16="http://schemas.microsoft.com/office/drawing/2014/main" id="{A5480538-700D-459D-A135-10B8F86A1021}"/>
              </a:ext>
            </a:extLst>
          </p:cNvPr>
          <p:cNvSpPr/>
          <p:nvPr/>
        </p:nvSpPr>
        <p:spPr>
          <a:xfrm>
            <a:off x="5929188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14F4F62D-D784-435D-BC9A-460F45B7155F}"/>
              </a:ext>
            </a:extLst>
          </p:cNvPr>
          <p:cNvSpPr/>
          <p:nvPr/>
        </p:nvSpPr>
        <p:spPr>
          <a:xfrm>
            <a:off x="5364088" y="538417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860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757784-4D3C-472D-A11B-AACA40ADD0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9860EB-6E65-475F-BED9-2E02B18BC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/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altLang="zh-TW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 dirty="0"/>
              </a:p>
              <a:p>
                <a:endParaRPr lang="zh-TW" altLang="en-US" sz="2800" b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2ABE1834-4736-49EA-AE88-759731DABCEC}"/>
              </a:ext>
            </a:extLst>
          </p:cNvPr>
          <p:cNvSpPr/>
          <p:nvPr/>
        </p:nvSpPr>
        <p:spPr>
          <a:xfrm>
            <a:off x="4067944" y="358674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D052A78-3F3A-4105-B012-0E6DC3E0C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56" t="59984" r="23845" b="27995"/>
          <a:stretch/>
        </p:blipFill>
        <p:spPr>
          <a:xfrm>
            <a:off x="251520" y="2708920"/>
            <a:ext cx="3672408" cy="19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30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1F7C6B16-ECF5-41E7-954C-2EED9D78E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47" t="33750" r="27162" b="50000"/>
          <a:stretch/>
        </p:blipFill>
        <p:spPr>
          <a:xfrm>
            <a:off x="5924594" y="3067326"/>
            <a:ext cx="1944216" cy="25062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5716892" cy="667395"/>
          </a:xfrm>
          <a:solidFill>
            <a:schemeClr val="bg1"/>
          </a:solidFill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=2, we get (-1, 3), (0, 4), (1, 5)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28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blipFill>
                <a:blip r:embed="rId5"/>
                <a:stretch>
                  <a:fillRect l="-296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58DFD90-396A-4170-82F9-FD6EC6540C42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4F0018FD-65B9-41B4-BD5D-6581FBF9C146}"/>
              </a:ext>
            </a:extLst>
          </p:cNvPr>
          <p:cNvSpPr/>
          <p:nvPr/>
        </p:nvSpPr>
        <p:spPr>
          <a:xfrm>
            <a:off x="1979712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blipFill>
                <a:blip r:embed="rId8"/>
                <a:stretch>
                  <a:fillRect l="-4255" r="-4255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303F558-F68C-448A-AFAC-73AA6972C8E5}"/>
              </a:ext>
            </a:extLst>
          </p:cNvPr>
          <p:cNvSpPr/>
          <p:nvPr/>
        </p:nvSpPr>
        <p:spPr>
          <a:xfrm>
            <a:off x="4384043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=4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  <a:blipFill>
                <a:blip r:embed="rId9"/>
                <a:stretch>
                  <a:fillRect l="-651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3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8.0 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 Introduction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8.2</a:t>
            </a:r>
            <a:r>
              <a:rPr lang="zh-TW" altLang="en-US" sz="2000" dirty="0">
                <a:latin typeface="Calibri"/>
                <a:cs typeface="Calibri"/>
              </a:rPr>
              <a:t> </a:t>
            </a:r>
            <a:r>
              <a:rPr lang="en-US" sz="2000" dirty="0">
                <a:latin typeface="Calibri"/>
                <a:cs typeface="Calibri"/>
              </a:rPr>
              <a:t>Relative Maxima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8.4 Facet-Based Peak Noise Removal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8.5 Iterated Facet Model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8.6 Gradient-Based Facet Edge 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8.8 Zero-Crossing Edge Detector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8.10 Corner Detection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8.11 Isotropic Derivative Magnitudes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8.12 Ridges and Ravines on Digital Images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8.13 Topographic Primal Sketch</a:t>
            </a:r>
            <a:endParaRPr lang="zh-TW" sz="2000" dirty="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0247BF-9C0A-4A8B-BD69-BEF395BD79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05FA0F-4461-4BB9-B99D-05DA8AE5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324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/>
              <a:t>(</a:t>
            </a:r>
            <a:r>
              <a:rPr lang="zh-TW" altLang="en-US" sz="1400" dirty="0"/>
              <a:t>-0.25</a:t>
            </a:r>
            <a:r>
              <a:rPr lang="en-US" altLang="zh-TW" sz="1400" dirty="0"/>
              <a:t>,</a:t>
            </a:r>
            <a:r>
              <a:rPr lang="zh-TW" altLang="en-US" sz="1400" dirty="0"/>
              <a:t> 5.125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 dirty="0"/>
                  <a:t>is a maximum?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159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內容版面配置區 7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TW" sz="2400" b="1" dirty="0"/>
                  <a:t>To test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 b="1" dirty="0"/>
                  <a:t> is a relative Maximum: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>
                  <a:buClrTx/>
                  <a:buSzPct val="100000"/>
                  <a:buNone/>
                </a:pPr>
                <a:r>
                  <a:rPr lang="en-US" altLang="zh-TW" sz="2400" dirty="0"/>
                  <a:t>The quadratic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has relative extrema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num>
                      <m:den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den>
                    </m:f>
                  </m:oMath>
                </a14:m>
                <a:endParaRPr lang="en-US" altLang="zh-TW" sz="2400" b="0" dirty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 dirty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8" name="內容版面配置區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1111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D6EC61-266C-4E3F-B360-B6EA0245E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46DBC7D-8326-4DA9-99D0-F2E850A4D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706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/>
              <a:t>(</a:t>
            </a:r>
            <a:r>
              <a:rPr lang="zh-TW" altLang="en-US" sz="1400" dirty="0"/>
              <a:t>-0.25</a:t>
            </a:r>
            <a:r>
              <a:rPr lang="en-US" altLang="zh-TW" sz="1400" dirty="0"/>
              <a:t>,</a:t>
            </a:r>
            <a:r>
              <a:rPr lang="zh-TW" altLang="en-US" sz="1400" dirty="0"/>
              <a:t> 5.125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 dirty="0"/>
                  <a:t>is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888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3859FBD-C176-44BC-86FF-428A8E20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56" t="42929" r="26807" b="44967"/>
          <a:stretch/>
        </p:blipFill>
        <p:spPr>
          <a:xfrm>
            <a:off x="6223049" y="3209937"/>
            <a:ext cx="1866024" cy="221464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=4, we get (-1, 5), (0, 2), (1, 7)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32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blipFill>
                <a:blip r:embed="rId8"/>
                <a:stretch>
                  <a:fillRect l="-2614" r="-2614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065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882A8A-74F9-4C94-9A6F-E73FE477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8" t="31808" r="26598" b="51256"/>
          <a:stretch/>
        </p:blipFill>
        <p:spPr>
          <a:xfrm>
            <a:off x="6086190" y="2894934"/>
            <a:ext cx="1872209" cy="265241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=5, we get (-1, 2), (0, 7), (1, 8)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33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  <a:p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blipFill>
                <a:blip r:embed="rId7"/>
                <a:stretch>
                  <a:fillRect t="-3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+7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blipFill>
                <a:blip r:embed="rId8"/>
                <a:stretch>
                  <a:fillRect l="-2216" r="-1939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/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acc>
                            <m:accPr>
                              <m:chr m:val="̂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den>
                      </m:f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=0.75)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036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65FC42-A5F1-440A-9CD9-F92276748E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7B2028-7DE4-4C46-A9F8-4F194E07E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992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400" dirty="0"/>
              <a:t>Similar to 8.2, we employ a </a:t>
            </a:r>
            <a:r>
              <a:rPr lang="en-US" altLang="zh-TW" sz="2400" dirty="0">
                <a:solidFill>
                  <a:srgbClr val="FF0000"/>
                </a:solidFill>
              </a:rPr>
              <a:t>least-squares procedure </a:t>
            </a:r>
            <a:r>
              <a:rPr lang="en-US" altLang="zh-TW" sz="2400" dirty="0"/>
              <a:t>both to </a:t>
            </a:r>
            <a:r>
              <a:rPr lang="en-US" altLang="zh-TW" sz="2400" dirty="0">
                <a:solidFill>
                  <a:srgbClr val="0000FF"/>
                </a:solidFill>
              </a:rPr>
              <a:t>estimate the parameters of the sloped facet model.</a:t>
            </a:r>
          </a:p>
          <a:p>
            <a:pPr eaLnBrk="1" hangingPunct="1"/>
            <a:endParaRPr lang="en-US" altLang="zh-TW" sz="24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zh-TW" sz="2400" dirty="0"/>
              <a:t>Given two-dimensional rectangular neighborhood, the row index set is </a:t>
            </a:r>
            <a:r>
              <a:rPr lang="en-US" altLang="zh-TW" sz="2400" i="1" dirty="0"/>
              <a:t>R</a:t>
            </a:r>
            <a:r>
              <a:rPr lang="en-US" altLang="zh-TW" sz="2400" dirty="0"/>
              <a:t> and the column index set is </a:t>
            </a:r>
            <a:r>
              <a:rPr lang="en-US" altLang="zh-TW" sz="2400" i="1" dirty="0"/>
              <a:t>C</a:t>
            </a:r>
            <a:endParaRPr lang="en-US" altLang="zh-TW" sz="2400" i="1" dirty="0">
              <a:solidFill>
                <a:srgbClr val="0000FF"/>
              </a:solidFill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FD5626F-7560-45C2-AD0B-3E6C634D4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7EF6F5-B8F3-4654-B877-86765A0D4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35</a:t>
            </a:fld>
            <a:endParaRPr lang="zh-TW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 dirty="0"/>
                  <a:t>Assume the coordinate of the given pixel are (0,0) in its central neighborhood, and assume each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(</a:t>
                </a:r>
                <a:r>
                  <a:rPr lang="en-US" altLang="zh-TW" sz="2400" dirty="0" err="1"/>
                  <a:t>r,c</a:t>
                </a:r>
                <a:r>
                  <a:rPr lang="en-US" altLang="zh-TW" sz="2400" dirty="0"/>
                  <a:t>) </a:t>
                </a:r>
                <a:r>
                  <a:rPr lang="zh-TW" altLang="en-US" sz="1600" dirty="0"/>
                  <a:t>∈ </a:t>
                </a:r>
                <a:r>
                  <a:rPr lang="en-US" altLang="zh-TW" sz="2400" dirty="0"/>
                  <a:t>R </a:t>
                </a:r>
                <a:r>
                  <a:rPr lang="en-US" altLang="zh-TW" sz="1400" dirty="0"/>
                  <a:t>X </a:t>
                </a:r>
                <a:r>
                  <a:rPr lang="en-US" altLang="zh-TW" sz="2400" dirty="0"/>
                  <a:t>C</a:t>
                </a:r>
              </a:p>
              <a:p>
                <a:pPr eaLnBrk="1" hangingPunct="1"/>
                <a:r>
                  <a:rPr lang="en-US" altLang="zh-TW" sz="2400" dirty="0"/>
                  <a:t>Image function g is modeled by</a:t>
                </a:r>
              </a:p>
              <a:p>
                <a:pPr eaLnBrk="1" hangingPunct="1"/>
                <a:endParaRPr lang="zh-TW" altLang="en-US" sz="2800" dirty="0"/>
              </a:p>
              <a:p>
                <a:pPr eaLnBrk="1" hangingPunct="1"/>
                <a:endParaRPr lang="en-US" altLang="zh-TW" sz="2800" dirty="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endParaRPr lang="en-US" altLang="zh-TW" sz="2000" dirty="0"/>
              </a:p>
              <a:p>
                <a:pPr marL="295275" lvl="2" indent="0" eaLnBrk="1" hangingPunct="1">
                  <a:buClr>
                    <a:schemeClr val="tx2"/>
                  </a:buClr>
                  <a:buNone/>
                </a:pPr>
                <a:endParaRPr lang="zh-TW" altLang="en-US" sz="1050" dirty="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000" dirty="0"/>
                  <a:t>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is a random variable indexed on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 dirty="0"/>
                  <a:t>, which represents noise. </a:t>
                </a:r>
                <a:endParaRPr lang="en-US" altLang="zh-TW" sz="2000" dirty="0">
                  <a:latin typeface="Cambria Math" panose="02040503050406030204" pitchFamily="18" charset="0"/>
                </a:endParaRPr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 dirty="0"/>
                  <a:t>We assume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TW" sz="2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is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 dirty="0"/>
                  <a:t>and that the noise for any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two pixels is independent.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296" t="-967" r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𝑐</m:t>
                          </m:r>
                        </m:e>
                      </m:d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r>
                        <a:rPr lang="mr-IN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B04E360-509D-43A8-862A-B810A60A5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9518BC0-7CC5-403F-93B8-A60E4D2D7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A77544-E4DF-4D31-A063-A4347795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98" y="2996952"/>
            <a:ext cx="1769626" cy="1561923"/>
          </a:xfrm>
          <a:prstGeom prst="rect">
            <a:avLst/>
          </a:prstGeom>
        </p:spPr>
      </p:pic>
      <p:sp>
        <p:nvSpPr>
          <p:cNvPr id="6" name="右大括弧 5">
            <a:extLst>
              <a:ext uri="{FF2B5EF4-FFF2-40B4-BE49-F238E27FC236}">
                <a16:creationId xmlns:a16="http://schemas.microsoft.com/office/drawing/2014/main" id="{F300EF5A-5142-41D7-B33B-B4C4C9129FFD}"/>
              </a:ext>
            </a:extLst>
          </p:cNvPr>
          <p:cNvSpPr/>
          <p:nvPr/>
        </p:nvSpPr>
        <p:spPr>
          <a:xfrm rot="5400000">
            <a:off x="3570492" y="3374398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FAE9BD-01E2-4328-8B07-26BE5161E95F}"/>
              </a:ext>
            </a:extLst>
          </p:cNvPr>
          <p:cNvSpPr txBox="1"/>
          <p:nvPr/>
        </p:nvSpPr>
        <p:spPr>
          <a:xfrm>
            <a:off x="3349378" y="43742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truth</a:t>
            </a:r>
            <a:endParaRPr lang="zh-TW" altLang="en-US" dirty="0"/>
          </a:p>
        </p:txBody>
      </p:sp>
      <p:sp>
        <p:nvSpPr>
          <p:cNvPr id="10" name="右大括弧 9">
            <a:extLst>
              <a:ext uri="{FF2B5EF4-FFF2-40B4-BE49-F238E27FC236}">
                <a16:creationId xmlns:a16="http://schemas.microsoft.com/office/drawing/2014/main" id="{5DC6F135-C4C9-45C0-B390-DB003697A0CC}"/>
              </a:ext>
            </a:extLst>
          </p:cNvPr>
          <p:cNvSpPr/>
          <p:nvPr/>
        </p:nvSpPr>
        <p:spPr>
          <a:xfrm rot="5400000">
            <a:off x="1490028" y="3719195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FE2DB6-B918-4BA2-8C6B-91690D0047C2}"/>
              </a:ext>
            </a:extLst>
          </p:cNvPr>
          <p:cNvSpPr txBox="1"/>
          <p:nvPr/>
        </p:nvSpPr>
        <p:spPr>
          <a:xfrm>
            <a:off x="1000965" y="43558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9840E65A-0091-4FB8-9A8C-2E5C15CA7202}"/>
              </a:ext>
            </a:extLst>
          </p:cNvPr>
          <p:cNvSpPr/>
          <p:nvPr/>
        </p:nvSpPr>
        <p:spPr>
          <a:xfrm rot="5400000">
            <a:off x="5759764" y="3752790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6D7D8CE-6E3F-4DD2-8A95-09C615289AA9}"/>
              </a:ext>
            </a:extLst>
          </p:cNvPr>
          <p:cNvSpPr txBox="1"/>
          <p:nvPr/>
        </p:nvSpPr>
        <p:spPr>
          <a:xfrm>
            <a:off x="5489829" y="437420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4695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 dirty="0"/>
                  <a:t>The least-squares procedure determine parameters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 dirty="0"/>
                  <a:t> that minimize the sum of the squared differences between the fitted surface and the observed one</a:t>
                </a:r>
              </a:p>
              <a:p>
                <a:pPr eaLnBrk="1" hangingPunct="1"/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/>
                  <a:t>Taking the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/>
                  <a:t> and setting them to zero</a:t>
                </a:r>
              </a:p>
              <a:p>
                <a:pPr eaLnBrk="1" hangingPunct="1"/>
                <a:endParaRPr lang="en-US" altLang="zh-TW" sz="2400" dirty="0"/>
              </a:p>
              <a:p>
                <a:pPr eaLnBrk="1" hangingPunct="1"/>
                <a:endParaRPr lang="en-US" altLang="zh-TW" dirty="0"/>
              </a:p>
              <a:p>
                <a:pPr eaLnBrk="1" hangingPunct="1"/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552" r="-31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sz="3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32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is-I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[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mr-I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mr-I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𝑔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)]</m:t>
                                  </m:r>
                                </m:e>
                                <m:sup>
                                  <m:r>
                                    <a:rPr lang="is-IS" sz="320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C88F92-4588-4022-930F-F157880C2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3254215-F0A6-4CA2-9E03-806F120E1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A5B1E69-453B-40B5-9CEF-BF59ED9DE7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29" t="34333" r="24106" b="46438"/>
          <a:stretch/>
        </p:blipFill>
        <p:spPr>
          <a:xfrm>
            <a:off x="2585020" y="4997606"/>
            <a:ext cx="4427984" cy="1527019"/>
          </a:xfrm>
          <a:prstGeom prst="rect">
            <a:avLst/>
          </a:prstGeom>
        </p:spPr>
      </p:pic>
      <p:sp>
        <p:nvSpPr>
          <p:cNvPr id="10" name="右大括弧 9">
            <a:extLst>
              <a:ext uri="{FF2B5EF4-FFF2-40B4-BE49-F238E27FC236}">
                <a16:creationId xmlns:a16="http://schemas.microsoft.com/office/drawing/2014/main" id="{69286089-77EE-4E7A-9D5B-8B1873DD2507}"/>
              </a:ext>
            </a:extLst>
          </p:cNvPr>
          <p:cNvSpPr/>
          <p:nvPr/>
        </p:nvSpPr>
        <p:spPr>
          <a:xfrm rot="5400000">
            <a:off x="4782536" y="3156327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E1E1E8-7B24-4D40-8F65-A3883FD883EB}"/>
              </a:ext>
            </a:extLst>
          </p:cNvPr>
          <p:cNvSpPr txBox="1"/>
          <p:nvPr/>
        </p:nvSpPr>
        <p:spPr>
          <a:xfrm>
            <a:off x="6446182" y="415205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85E46786-6B05-4F64-98D2-496C1D8815CF}"/>
              </a:ext>
            </a:extLst>
          </p:cNvPr>
          <p:cNvSpPr/>
          <p:nvPr/>
        </p:nvSpPr>
        <p:spPr>
          <a:xfrm rot="5400000">
            <a:off x="6898145" y="3448843"/>
            <a:ext cx="204105" cy="133629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625D51-CD59-4A08-B99C-ADCC3F6BAD1C}"/>
              </a:ext>
            </a:extLst>
          </p:cNvPr>
          <p:cNvSpPr txBox="1"/>
          <p:nvPr/>
        </p:nvSpPr>
        <p:spPr>
          <a:xfrm>
            <a:off x="4285748" y="415205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4191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sz="2400" dirty="0"/>
              <a:t>We choose our coordinate </a:t>
            </a:r>
            <a:r>
              <a:rPr lang="en-US" altLang="zh-TW" sz="2400" i="1" dirty="0"/>
              <a:t>R</a:t>
            </a:r>
            <a:r>
              <a:rPr lang="en-US" altLang="zh-TW" sz="2400" dirty="0"/>
              <a:t>x</a:t>
            </a:r>
            <a:r>
              <a:rPr lang="en-US" altLang="zh-TW" sz="2400" i="1" dirty="0"/>
              <a:t>C</a:t>
            </a:r>
            <a:r>
              <a:rPr lang="en-US" altLang="zh-TW" sz="2400" dirty="0"/>
              <a:t> so that the center of the neighborhood </a:t>
            </a:r>
            <a:r>
              <a:rPr lang="en-US" altLang="zh-TW" sz="2400" i="1" dirty="0"/>
              <a:t>R</a:t>
            </a:r>
            <a:r>
              <a:rPr lang="en-US" altLang="zh-TW" sz="2400" dirty="0"/>
              <a:t>x</a:t>
            </a:r>
            <a:r>
              <a:rPr lang="en-US" altLang="zh-TW" sz="2400" i="1" dirty="0"/>
              <a:t>C</a:t>
            </a:r>
            <a:r>
              <a:rPr lang="en-US" altLang="zh-TW" sz="2400" dirty="0"/>
              <a:t> has coordinates (0, 0)</a:t>
            </a:r>
          </a:p>
          <a:p>
            <a:r>
              <a:rPr lang="en-US" altLang="zh-TW" sz="2400" dirty="0"/>
              <a:t>The symmetry in the chosen coordinate system leads to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Hence</a:t>
            </a:r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6499B7F-30A1-4C25-8CD5-8274B1C543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C267313-CE58-49BD-BA07-A29FF1AF8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1B5575-3F86-451A-9B37-9DA98440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614" y="4040887"/>
            <a:ext cx="2348199" cy="2072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/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/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14715C-050A-4C48-8BF5-ECDBB155DF8F}"/>
              </a:ext>
            </a:extLst>
          </p:cNvPr>
          <p:cNvSpPr txBox="1"/>
          <p:nvPr/>
        </p:nvSpPr>
        <p:spPr>
          <a:xfrm>
            <a:off x="3916269" y="416315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and</a:t>
            </a:r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704E21C-82C7-441C-8B65-A67EA703452A}"/>
              </a:ext>
            </a:extLst>
          </p:cNvPr>
          <p:cNvSpPr/>
          <p:nvPr/>
        </p:nvSpPr>
        <p:spPr>
          <a:xfrm>
            <a:off x="2204612" y="5463631"/>
            <a:ext cx="449800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21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 Introduction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54EEAB-4BF7-4609-ACA7-1C5DEEA03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C0D21C-25B3-441F-94B4-7E6A9AEF1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038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E0B402E-3497-4C71-88B8-F4C57C8EC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2175B50-3178-4C1A-9433-44DC3A6E9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39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/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/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/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左中括弧 17">
            <a:extLst>
              <a:ext uri="{FF2B5EF4-FFF2-40B4-BE49-F238E27FC236}">
                <a16:creationId xmlns:a16="http://schemas.microsoft.com/office/drawing/2014/main" id="{F1E505DD-DA0E-4944-A5B5-AD605304CA27}"/>
              </a:ext>
            </a:extLst>
          </p:cNvPr>
          <p:cNvSpPr/>
          <p:nvPr/>
        </p:nvSpPr>
        <p:spPr>
          <a:xfrm>
            <a:off x="1286401" y="1987773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中括弧 18">
            <a:extLst>
              <a:ext uri="{FF2B5EF4-FFF2-40B4-BE49-F238E27FC236}">
                <a16:creationId xmlns:a16="http://schemas.microsoft.com/office/drawing/2014/main" id="{C12B5D54-3F10-46F4-901F-318821298C0E}"/>
              </a:ext>
            </a:extLst>
          </p:cNvPr>
          <p:cNvSpPr/>
          <p:nvPr/>
        </p:nvSpPr>
        <p:spPr>
          <a:xfrm rot="10800000">
            <a:off x="1862465" y="1976969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左中括弧 19">
            <a:extLst>
              <a:ext uri="{FF2B5EF4-FFF2-40B4-BE49-F238E27FC236}">
                <a16:creationId xmlns:a16="http://schemas.microsoft.com/office/drawing/2014/main" id="{43064B9E-E21B-49A4-8DAA-36C3F1A20DCC}"/>
              </a:ext>
            </a:extLst>
          </p:cNvPr>
          <p:cNvSpPr/>
          <p:nvPr/>
        </p:nvSpPr>
        <p:spPr>
          <a:xfrm>
            <a:off x="6831017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569E92CB-C975-4E49-BD5E-C3211CBAD30B}"/>
              </a:ext>
            </a:extLst>
          </p:cNvPr>
          <p:cNvSpPr/>
          <p:nvPr/>
        </p:nvSpPr>
        <p:spPr>
          <a:xfrm rot="10800000">
            <a:off x="7236296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/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            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/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3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altLang="zh-TW" sz="3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36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圖片 22">
            <a:extLst>
              <a:ext uri="{FF2B5EF4-FFF2-40B4-BE49-F238E27FC236}">
                <a16:creationId xmlns:a16="http://schemas.microsoft.com/office/drawing/2014/main" id="{311142BA-8BC5-4F95-BA7C-02D5B1938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29" t="34333" r="24106" b="46438"/>
          <a:stretch/>
        </p:blipFill>
        <p:spPr>
          <a:xfrm>
            <a:off x="1042988" y="1929202"/>
            <a:ext cx="7481515" cy="258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/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386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/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974A60FC-AFB2-4256-B0BB-4A80DB4DA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9" t="34333" r="24106" b="46438"/>
          <a:stretch/>
        </p:blipFill>
        <p:spPr>
          <a:xfrm>
            <a:off x="1042988" y="1964791"/>
            <a:ext cx="3817044" cy="1316332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B35BFD8-3BD7-4C8B-9A36-768C1382402B}"/>
              </a:ext>
            </a:extLst>
          </p:cNvPr>
          <p:cNvCxnSpPr>
            <a:cxnSpLocks/>
          </p:cNvCxnSpPr>
          <p:nvPr/>
        </p:nvCxnSpPr>
        <p:spPr>
          <a:xfrm>
            <a:off x="1691680" y="2348880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3524F8A-2598-402D-A71D-D47AAA7E31FD}"/>
              </a:ext>
            </a:extLst>
          </p:cNvPr>
          <p:cNvCxnSpPr>
            <a:cxnSpLocks/>
          </p:cNvCxnSpPr>
          <p:nvPr/>
        </p:nvCxnSpPr>
        <p:spPr>
          <a:xfrm>
            <a:off x="1691680" y="2924944"/>
            <a:ext cx="2153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80E5AA3-8058-400A-BE17-DD43186C1712}"/>
              </a:ext>
            </a:extLst>
          </p:cNvPr>
          <p:cNvCxnSpPr>
            <a:cxnSpLocks/>
          </p:cNvCxnSpPr>
          <p:nvPr/>
        </p:nvCxnSpPr>
        <p:spPr>
          <a:xfrm>
            <a:off x="1708708" y="2348880"/>
            <a:ext cx="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08C0DC1-0A50-4FB0-9622-449228471DB1}"/>
              </a:ext>
            </a:extLst>
          </p:cNvPr>
          <p:cNvCxnSpPr>
            <a:cxnSpLocks/>
          </p:cNvCxnSpPr>
          <p:nvPr/>
        </p:nvCxnSpPr>
        <p:spPr>
          <a:xfrm flipH="1">
            <a:off x="3981946" y="1964791"/>
            <a:ext cx="435694" cy="3840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05320538-99FE-424E-A6E2-39C0410BECFC}"/>
              </a:ext>
            </a:extLst>
          </p:cNvPr>
          <p:cNvCxnSpPr>
            <a:cxnSpLocks/>
          </p:cNvCxnSpPr>
          <p:nvPr/>
        </p:nvCxnSpPr>
        <p:spPr>
          <a:xfrm flipH="1">
            <a:off x="3844927" y="2174993"/>
            <a:ext cx="816729" cy="74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846ADFF-DA79-48F2-A9EC-257E01208AC4}"/>
              </a:ext>
            </a:extLst>
          </p:cNvPr>
          <p:cNvCxnSpPr>
            <a:cxnSpLocks/>
          </p:cNvCxnSpPr>
          <p:nvPr/>
        </p:nvCxnSpPr>
        <p:spPr>
          <a:xfrm>
            <a:off x="4399373" y="1953210"/>
            <a:ext cx="228259" cy="2217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/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sSup>
                                    <m:sSup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985673DE-9FF7-4642-91DD-E20D7927D962}"/>
              </a:ext>
            </a:extLst>
          </p:cNvPr>
          <p:cNvSpPr/>
          <p:nvPr/>
        </p:nvSpPr>
        <p:spPr>
          <a:xfrm>
            <a:off x="482340" y="474139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268E8254-D86C-4B36-A0B4-65A3EFD93DF5}"/>
              </a:ext>
            </a:extLst>
          </p:cNvPr>
          <p:cNvSpPr/>
          <p:nvPr/>
        </p:nvSpPr>
        <p:spPr>
          <a:xfrm>
            <a:off x="482340" y="5563805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571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2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64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130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/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1C954077-A08D-4054-9772-01BAC39C0CBF}"/>
              </a:ext>
            </a:extLst>
          </p:cNvPr>
          <p:cNvSpPr/>
          <p:nvPr/>
        </p:nvSpPr>
        <p:spPr>
          <a:xfrm rot="1563821">
            <a:off x="4871942" y="5367309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731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</p:spPr>
            <p:txBody>
              <a:bodyPr/>
              <a:lstStyle/>
              <a:p>
                <a:r>
                  <a:rPr lang="en-US" altLang="zh-TW" dirty="0"/>
                  <a:t>Solving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dirty="0"/>
                  <a:t> , we obtain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  <a:blipFill>
                <a:blip r:embed="rId3"/>
                <a:stretch>
                  <a:fillRect l="-741" t="-70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4802E6-A259-45F5-AB3B-1F9C59163C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8D1D708-DA9E-4F5D-B39C-5E1080A3E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/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/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/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411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 consider the following 3*3 region</a:t>
            </a:r>
          </a:p>
          <a:p>
            <a:endParaRPr lang="zh-TW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15945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925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+1∗(0+3+7)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−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(0)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=−1.17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>
            <p:extLst/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/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642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678102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/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AEC588F-8702-4F25-A449-B3D36FC95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82317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/>
              <p:nvPr/>
            </p:nvSpPr>
            <p:spPr>
              <a:xfrm>
                <a:off x="668244" y="5184522"/>
                <a:ext cx="7333290" cy="694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5+7+3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+1∗(9+7+7)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1∗3+0∗3+1∗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=2.67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44" y="5184522"/>
                <a:ext cx="7333290" cy="6948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90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7700"/>
            <a:ext cx="8748712" cy="4535488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The facet model principle states that the image can be thought of as an underlying continuum or piecewise continuous gray level intensity surface.</a:t>
            </a:r>
          </a:p>
          <a:p>
            <a:pPr eaLnBrk="1" hangingPunct="1"/>
            <a:r>
              <a:rPr lang="en-US" altLang="zh-TW" sz="2400" dirty="0"/>
              <a:t>observed digital image: noisy discretized sampling of distorted version of this surface</a:t>
            </a:r>
          </a:p>
          <a:p>
            <a:pPr eaLnBrk="1" hangingPunct="1"/>
            <a:endParaRPr lang="en-US" altLang="zh-TW" dirty="0"/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69854"/>
            <a:ext cx="2895600" cy="275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0F83ED0-3786-4052-8B17-2CE83300B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B0E9C7C-7D8A-434C-AF97-A919CFF0B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346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+(0+3+7)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9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=5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>
            <p:extLst/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/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55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5999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5DCC5C-0425-48B0-AF3E-82F61871F89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EF9980C-0675-49EE-BD9B-9349B263645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97C8A35-7AAA-4600-B137-6231A52D0A8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AAD2CAE-8686-47D8-9904-C76B5CA805D6}"/>
              </a:ext>
            </a:extLst>
          </p:cNvPr>
          <p:cNvSpPr txBox="1"/>
          <p:nvPr/>
        </p:nvSpPr>
        <p:spPr>
          <a:xfrm>
            <a:off x="1033449" y="33278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C38ECA4-9451-47B7-A723-64FEC7FD44A9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6EE1D3E-1E72-4D6C-B393-08C462910635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3965236-B92E-458A-80E0-6EBA379349CF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34608F6-D6D1-4CBF-99A6-0BFB6F2CD5AB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8973791-8B76-432C-AF8A-2ADC70AAE6EC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58B961F-1FE5-411D-A899-FD0BFA652942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D498BD2E-CA68-4D9F-B88C-90C9E645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9098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7750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3.5</a:t>
                </a:r>
                <a:r>
                  <a:rPr lang="zh-TW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18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690992-CF24-4962-A42F-01C9C69E04F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D4D6E81E-6E30-4385-A46C-3465258B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6037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38418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6.17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90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(0)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6.17</a:t>
                </a:r>
                <a:endParaRPr lang="zh-TW" altLang="en-US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9ADEE40F-4525-4EBE-B49B-9532BBC673BC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CD6C376E-6247-4903-85B4-5B896699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3969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35327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6.17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8.84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262786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8.84</a:t>
                </a:r>
                <a:endParaRPr lang="zh-TW" altLang="en-US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9E6F6C27-21AB-4957-8E93-0B3BD134B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94007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3835394" y="579248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2CD0BFA-98AB-4CAE-AE4C-6E42C74E2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87521"/>
              </p:ext>
            </p:extLst>
          </p:nvPr>
        </p:nvGraphicFramePr>
        <p:xfrm>
          <a:off x="3347864" y="3605306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671BD8CB-4C9E-4597-9116-0A4DA1E32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047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10" name="圖片 15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9E646CFC-5AF0-46F0-BAEC-4BE380099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4082" y="323644"/>
            <a:ext cx="5889954" cy="6210704"/>
          </a:xfrm>
        </p:spPr>
      </p:pic>
    </p:spTree>
    <p:extLst>
      <p:ext uri="{BB962C8B-B14F-4D97-AF65-F5344CB8AC3E}">
        <p14:creationId xmlns:p14="http://schemas.microsoft.com/office/powerpoint/2010/main" val="611423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60081"/>
              </p:ext>
            </p:extLst>
          </p:nvPr>
        </p:nvGraphicFramePr>
        <p:xfrm>
          <a:off x="638414" y="341972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4159"/>
              </p:ext>
            </p:extLst>
          </p:nvPr>
        </p:nvGraphicFramePr>
        <p:xfrm>
          <a:off x="3577315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91196"/>
              </p:ext>
            </p:extLst>
          </p:nvPr>
        </p:nvGraphicFramePr>
        <p:xfrm>
          <a:off x="6516216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-0.17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-1.67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428F77-0056-426E-BD26-168ADD68E984}"/>
              </a:ext>
            </a:extLst>
          </p:cNvPr>
          <p:cNvSpPr txBox="1"/>
          <p:nvPr/>
        </p:nvSpPr>
        <p:spPr>
          <a:xfrm>
            <a:off x="2967291" y="3925491"/>
            <a:ext cx="3448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/>
              <a:t>-            =</a:t>
            </a:r>
            <a:endParaRPr lang="zh-TW" altLang="en-US" sz="60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DE1F060-C040-42A0-A394-72F5CBEEE2C6}"/>
              </a:ext>
            </a:extLst>
          </p:cNvPr>
          <p:cNvSpPr txBox="1"/>
          <p:nvPr/>
        </p:nvSpPr>
        <p:spPr>
          <a:xfrm>
            <a:off x="1105443" y="55799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4124659" y="55797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22AE0D-4F55-4F81-B041-9D87D9423506}"/>
              </a:ext>
            </a:extLst>
          </p:cNvPr>
          <p:cNvSpPr/>
          <p:nvPr/>
        </p:nvSpPr>
        <p:spPr>
          <a:xfrm>
            <a:off x="7260226" y="557972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error</a:t>
            </a:r>
            <a:endParaRPr lang="zh-TW" altLang="en-US" dirty="0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A109CAF-BA01-4D12-92E8-5F3F860A0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1528908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  <a:p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Calculate the error: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1560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1206696" y="3775571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-0.17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-1.67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57</a:t>
            </a:fld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766F975-7735-4C46-9A70-973547421FA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D3FE293-31F9-474B-9047-14577F4476B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A9032DC-6C44-4429-A06E-1FB1A23B6DD7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217EBD9-7DEB-4BD7-B618-CDDF02D3679B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ADFC54-D93A-4AA8-B347-64126EE81B6A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E3A3C34-EC61-4605-814C-43766C6C5C97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26CA2FA-E67D-4291-BA6B-FFAADD264B3B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751AFC-0AB0-4EE8-A91B-243F0D0CAC0F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1FD7976-B473-4052-9290-9C5B48D6A39F}"/>
              </a:ext>
            </a:extLst>
          </p:cNvPr>
          <p:cNvSpPr txBox="1"/>
          <p:nvPr/>
        </p:nvSpPr>
        <p:spPr>
          <a:xfrm>
            <a:off x="1022962" y="33215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/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0.25     +1.3689+0.0289+</m:t>
                      </m:r>
                    </m:oMath>
                  </m:oMathPara>
                </a14:m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2.7889+           4+0.4489+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1.3689+0.6889+     0.25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=11.1934</m:t>
                      </m:r>
                    </m:oMath>
                  </m:oMathPara>
                </a14:m>
                <a:endParaRPr lang="en-US" altLang="zh-TW" b="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/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11.19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B691F0D9-1B22-420F-A515-B2F13B3023C0}"/>
              </a:ext>
            </a:extLst>
          </p:cNvPr>
          <p:cNvSpPr/>
          <p:nvPr/>
        </p:nvSpPr>
        <p:spPr>
          <a:xfrm rot="359053">
            <a:off x="5612373" y="6057213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01460F63-6134-4565-B930-9497DA56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061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According to the theory of Chi-square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Distribution,</a:t>
                </a:r>
                <a:br>
                  <a:rPr lang="en-US" altLang="zh-TW" sz="2400" dirty="0"/>
                </a:br>
                <a:r>
                  <a:rPr lang="en-US" altLang="zh-TW" sz="2400" dirty="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 can be estimated as: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296" t="-33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A80E29A-F3BB-4FD0-ACAA-DE9B2EC6A0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89E8F1-B667-4271-8A00-DE4E9EC0C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32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83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To actually carry out the processing with the observed digital image requires a model describes what the general form of the surface would be in the neighborhood of </a:t>
            </a:r>
            <a:r>
              <a:rPr lang="en-US" altLang="zh-TW" sz="2800"/>
              <a:t>any pixel.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4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BC12BD3A-88A5-4C2A-AF8C-1921C8E9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26" t="11292" r="-311" b="7097"/>
          <a:stretch/>
        </p:blipFill>
        <p:spPr>
          <a:xfrm>
            <a:off x="684212" y="4149081"/>
            <a:ext cx="2335293" cy="22322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88B09CF6-7335-4CF5-AD65-AA718EA21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99" t="11292" r="33687" b="5176"/>
          <a:stretch/>
        </p:blipFill>
        <p:spPr>
          <a:xfrm>
            <a:off x="3419872" y="4149081"/>
            <a:ext cx="2375414" cy="2284789"/>
          </a:xfrm>
          <a:prstGeom prst="rect">
            <a:avLst/>
          </a:prstGeom>
        </p:spPr>
      </p:pic>
      <p:pic>
        <p:nvPicPr>
          <p:cNvPr id="9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DDD93429-0264-4BE5-B1D1-99C63DD3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2" r="68257" b="5176"/>
          <a:stretch/>
        </p:blipFill>
        <p:spPr>
          <a:xfrm>
            <a:off x="6196502" y="4149081"/>
            <a:ext cx="2407946" cy="2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2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</p:spPr>
            <p:txBody>
              <a:bodyPr/>
              <a:lstStyle/>
              <a:p>
                <a:r>
                  <a:rPr lang="en-US" altLang="zh-TW" sz="2400" dirty="0"/>
                  <a:t>Example:</a:t>
                </a:r>
              </a:p>
              <a:p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Calculating the variance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: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  <a:blipFill>
                <a:blip r:embed="rId3"/>
                <a:stretch>
                  <a:fillRect l="-1111" t="-3070" b="-65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3292"/>
              </p:ext>
            </p:extLst>
          </p:nvPr>
        </p:nvGraphicFramePr>
        <p:xfrm>
          <a:off x="1211795" y="3567229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is-I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is-I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kumimoji="1" lang="is-IS" altLang="zh-TW" sz="200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altLang="zh-TW" sz="2000" i="1">
                          <a:latin typeface="Cambria Math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1" lang="en-US" altLang="zh-TW" sz="2000" b="0" i="1" smtClean="0">
                          <a:latin typeface="Cambria Math" charset="0"/>
                        </a:rPr>
                        <m:t>11.19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1759139" y="572396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/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20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altLang="zh-TW" sz="20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/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(11.19)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20.87</m:t>
                    </m:r>
                  </m:oMath>
                </a14:m>
                <a:r>
                  <a:rPr lang="zh-TW" alt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73D29D06-5226-4824-AEE6-1421E14574E0}"/>
              </a:ext>
            </a:extLst>
          </p:cNvPr>
          <p:cNvSpPr/>
          <p:nvPr/>
        </p:nvSpPr>
        <p:spPr>
          <a:xfrm>
            <a:off x="4015071" y="563319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786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8.4 Facet-Based Peak Noise Removal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426C50-A1DF-422B-A3C7-DD1F730EC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EDA8D6-27A4-4603-AA29-3A64234B1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6029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/>
              <a:t>8.4 Facet-Based Peak Noise Removal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459787" cy="4051771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Peak noise pixel: a pixel whose gray level intensity significantly differs from neighborhood pixels.</a:t>
            </a:r>
          </a:p>
          <a:p>
            <a:pPr eaLnBrk="1" hangingPunct="1"/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marL="0" indent="0" eaLnBrk="1" hangingPunct="1">
              <a:buNone/>
            </a:pPr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lvl="1" eaLnBrk="1" hangingPunct="1"/>
            <a:endParaRPr lang="en-US" altLang="zh-TW" sz="1600" dirty="0"/>
          </a:p>
          <a:p>
            <a:pPr lvl="1" eaLnBrk="1" hangingPunct="1"/>
            <a:r>
              <a:rPr lang="en-US" altLang="zh-TW" sz="1600" dirty="0"/>
              <a:t>It is difficult to judge that the center pixel in part (b) is peak noise, whereas it is easier in part (a)</a:t>
            </a:r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pic>
        <p:nvPicPr>
          <p:cNvPr id="13317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165" y="3111786"/>
            <a:ext cx="2240185" cy="2020580"/>
          </a:xfrm>
          <a:noFill/>
        </p:spPr>
      </p:pic>
      <p:pic>
        <p:nvPicPr>
          <p:cNvPr id="13318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209" y="3056098"/>
            <a:ext cx="2240185" cy="2076268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DDFA0FD-BB53-4F22-B3BE-C72C03A2E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940280"/>
          </a:xfrm>
        </p:spPr>
        <p:txBody>
          <a:bodyPr/>
          <a:lstStyle/>
          <a:p>
            <a:r>
              <a:rPr lang="en-US" altLang="zh-TW" sz="2400" dirty="0"/>
              <a:t>Let N be a set of neighborhood pixels that does not contain the center pixel</a:t>
            </a:r>
            <a:endParaRPr lang="en-US" altLang="zh-TW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E36069-E736-4301-9002-D46012C32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C15B023-1955-4C31-BA69-604FCA273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62</a:t>
            </a:fld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420B513-8360-4087-BCDE-2AC0C66B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45372"/>
              </p:ext>
            </p:extLst>
          </p:nvPr>
        </p:nvGraphicFramePr>
        <p:xfrm>
          <a:off x="5364088" y="2650766"/>
          <a:ext cx="2376264" cy="1739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(-1,-1)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(-1,0)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(-1,1)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(0,-1)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b="0" dirty="0">
                          <a:solidFill>
                            <a:schemeClr val="tx1">
                              <a:alpha val="30000"/>
                            </a:schemeClr>
                          </a:solidFill>
                        </a:rPr>
                        <a:t>(0,0)</a:t>
                      </a:r>
                      <a:endParaRPr lang="zh-TW" altLang="en-US" b="0" dirty="0">
                        <a:solidFill>
                          <a:schemeClr val="tx1">
                            <a:alpha val="3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(0,1)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(1,-1)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(1,0)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/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−{(0, 0)}</m:t>
                      </m:r>
                    </m:oMath>
                  </m:oMathPara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/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TW" altLang="en-US" sz="2400" i="1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  <a:blipFill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/>
                  <a:t> is assumed to be independent additive Gaussian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sz="3200" dirty="0"/>
              </a:p>
              <a:p>
                <a:endParaRPr lang="en-US" altLang="zh-TW" kern="0" dirty="0"/>
              </a:p>
              <a:p>
                <a:endParaRPr lang="en-US" altLang="zh-TW" kern="0" dirty="0"/>
              </a:p>
              <a:p>
                <a:endParaRPr lang="en-US" altLang="zh-TW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kern="0" dirty="0"/>
                  <a:t> </a:t>
                </a:r>
                <a:endParaRPr lang="zh-TW" altLang="en-US" kern="0" dirty="0"/>
              </a:p>
            </p:txBody>
          </p:sp>
        </mc:Choice>
        <mc:Fallback xmlns="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blipFill>
                <a:blip r:embed="rId5"/>
                <a:stretch>
                  <a:fillRect l="-370" t="-4545" b="-32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右大括弧 13">
            <a:extLst>
              <a:ext uri="{FF2B5EF4-FFF2-40B4-BE49-F238E27FC236}">
                <a16:creationId xmlns:a16="http://schemas.microsoft.com/office/drawing/2014/main" id="{B5D344F4-4185-46E4-B2BD-AA8265DFF052}"/>
              </a:ext>
            </a:extLst>
          </p:cNvPr>
          <p:cNvSpPr/>
          <p:nvPr/>
        </p:nvSpPr>
        <p:spPr>
          <a:xfrm rot="16200000">
            <a:off x="1261040" y="4291689"/>
            <a:ext cx="141204" cy="100811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D5A17FC-3614-4BA3-AD87-F5AA0EE23103}"/>
              </a:ext>
            </a:extLst>
          </p:cNvPr>
          <p:cNvSpPr txBox="1"/>
          <p:nvPr/>
        </p:nvSpPr>
        <p:spPr>
          <a:xfrm>
            <a:off x="764820" y="436037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6" name="右大括弧 15">
            <a:extLst>
              <a:ext uri="{FF2B5EF4-FFF2-40B4-BE49-F238E27FC236}">
                <a16:creationId xmlns:a16="http://schemas.microsoft.com/office/drawing/2014/main" id="{A43F1A84-64BE-48AA-AB99-C6460E819335}"/>
              </a:ext>
            </a:extLst>
          </p:cNvPr>
          <p:cNvSpPr/>
          <p:nvPr/>
        </p:nvSpPr>
        <p:spPr>
          <a:xfrm rot="16200000">
            <a:off x="3607243" y="3938528"/>
            <a:ext cx="196742" cy="180019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96B46D6-62E4-4C3E-A969-C28FE657C3F3}"/>
              </a:ext>
            </a:extLst>
          </p:cNvPr>
          <p:cNvSpPr txBox="1"/>
          <p:nvPr/>
        </p:nvSpPr>
        <p:spPr>
          <a:xfrm>
            <a:off x="3382448" y="43897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truth</a:t>
            </a:r>
            <a:endParaRPr lang="zh-TW" altLang="en-US" dirty="0"/>
          </a:p>
        </p:txBody>
      </p:sp>
      <p:sp>
        <p:nvSpPr>
          <p:cNvPr id="18" name="右大括弧 17">
            <a:extLst>
              <a:ext uri="{FF2B5EF4-FFF2-40B4-BE49-F238E27FC236}">
                <a16:creationId xmlns:a16="http://schemas.microsoft.com/office/drawing/2014/main" id="{9280C95F-8BAB-4A45-BDF9-3BDEAE5C88C1}"/>
              </a:ext>
            </a:extLst>
          </p:cNvPr>
          <p:cNvSpPr/>
          <p:nvPr/>
        </p:nvSpPr>
        <p:spPr>
          <a:xfrm rot="16200000">
            <a:off x="5090478" y="4444465"/>
            <a:ext cx="196743" cy="77336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2C40E5-A648-4EA9-8C5F-6072DCC71DA2}"/>
              </a:ext>
            </a:extLst>
          </p:cNvPr>
          <p:cNvSpPr txBox="1"/>
          <p:nvPr/>
        </p:nvSpPr>
        <p:spPr>
          <a:xfrm>
            <a:off x="4824395" y="43709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98641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The least-squares procedure determines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 dirty="0"/>
                  <a:t> which minimize the sum of the squared difference between the fitted surface are given by the observed one:</a:t>
                </a:r>
              </a:p>
              <a:p>
                <a:endParaRPr lang="en-US" altLang="zh-TW" sz="2400" dirty="0"/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The minimizing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 dirty="0"/>
                  <a:t> are given by</a:t>
                </a:r>
              </a:p>
              <a:p>
                <a:endParaRPr lang="en-US" altLang="zh-TW" sz="2400" dirty="0"/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6" t="-5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/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28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m:rPr>
                              <m:brk m:alnAt="7"/>
                            </m:rPr>
                            <a:rPr lang="en-US" altLang="zh-CN" sz="2800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is-I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[</m:t>
                              </m:r>
                              <m:acc>
                                <m:accPr>
                                  <m:chr m:val="̂"/>
                                  <m:ctrlPr>
                                    <a:rPr lang="mr-IN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mr-IN" altLang="zh-TW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)]</m:t>
                              </m:r>
                            </m:e>
                            <m:sup>
                              <m:r>
                                <a:rPr lang="is-IS" altLang="zh-TW" sz="28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/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mr-IN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/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/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2386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</p:spPr>
            <p:txBody>
              <a:bodyPr/>
              <a:lstStyle/>
              <a:p>
                <a:r>
                  <a:rPr lang="en-US" altLang="zh-TW" sz="2400" dirty="0"/>
                  <a:t>According to the theories of Chi-square Distribution and </a:t>
                </a:r>
                <a:r>
                  <a:rPr lang="en-US" altLang="zh-TW" sz="2400" i="1" dirty="0"/>
                  <a:t>t</a:t>
                </a:r>
                <a:r>
                  <a:rPr lang="en-US" altLang="zh-TW" sz="2400" dirty="0"/>
                  <a:t>-distribution,</a:t>
                </a:r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we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#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TW" sz="2400" dirty="0"/>
                  <a:t> ,</a:t>
                </a:r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 be the threshold.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				(Value for </a:t>
                </a:r>
                <a:r>
                  <a:rPr lang="en-US" altLang="zh-TW" sz="2400" i="1" dirty="0"/>
                  <a:t>p</a:t>
                </a:r>
                <a:r>
                  <a:rPr lang="en-US" altLang="zh-TW" sz="2400" dirty="0"/>
                  <a:t> is usually .05~.01)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  <a:blipFill>
                <a:blip r:embed="rId3"/>
                <a:stretch>
                  <a:fillRect l="-296" t="-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8642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1099443"/>
          </a:xfrm>
        </p:spPr>
        <p:txBody>
          <a:bodyPr/>
          <a:lstStyle/>
          <a:p>
            <a:r>
              <a:rPr lang="en-US" altLang="zh-TW" sz="2400" i="1" dirty="0"/>
              <a:t>t</a:t>
            </a:r>
            <a:r>
              <a:rPr lang="en-US" altLang="zh-TW" sz="2400" dirty="0"/>
              <a:t>-distribution table: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65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BB1FDB-E20D-435F-A1E8-D2ECEA6B1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995" r="39131" b="46020"/>
          <a:stretch/>
        </p:blipFill>
        <p:spPr>
          <a:xfrm>
            <a:off x="2267744" y="2753079"/>
            <a:ext cx="4004381" cy="367348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83FD4D7-6BA8-4759-B6C9-679B6C0339F1}"/>
              </a:ext>
            </a:extLst>
          </p:cNvPr>
          <p:cNvSpPr txBox="1"/>
          <p:nvPr/>
        </p:nvSpPr>
        <p:spPr>
          <a:xfrm>
            <a:off x="4407610" y="24065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p</a:t>
            </a:r>
            <a:endParaRPr lang="zh-TW" altLang="en-US" i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4F9914-776A-4E00-B8D6-87C46B2909E4}"/>
              </a:ext>
            </a:extLst>
          </p:cNvPr>
          <p:cNvSpPr txBox="1"/>
          <p:nvPr/>
        </p:nvSpPr>
        <p:spPr>
          <a:xfrm>
            <a:off x="1236693" y="4128154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degree</a:t>
            </a:r>
          </a:p>
          <a:p>
            <a:pPr algn="ctr"/>
            <a:r>
              <a:rPr lang="en-US" altLang="zh-TW" dirty="0"/>
              <a:t>of</a:t>
            </a:r>
          </a:p>
          <a:p>
            <a:pPr algn="ctr"/>
            <a:r>
              <a:rPr lang="en-US" altLang="zh-TW" dirty="0"/>
              <a:t>freedom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E1D42F8-F16B-49C8-B7BD-E031A1888ACF}"/>
              </a:ext>
            </a:extLst>
          </p:cNvPr>
          <p:cNvSpPr/>
          <p:nvPr/>
        </p:nvSpPr>
        <p:spPr>
          <a:xfrm>
            <a:off x="3825627" y="3938545"/>
            <a:ext cx="232959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619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</p:spPr>
            <p:txBody>
              <a:bodyPr/>
              <a:lstStyle/>
              <a:p>
                <a:r>
                  <a:rPr lang="en-US" altLang="zh-TW" sz="2400" dirty="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, we assume that center pixel is a noise pixel, the output value of the center pixel will be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TW" altLang="en-US" sz="2400" i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altLang="zh-TW" sz="2400" dirty="0"/>
                  <a:t> .</a:t>
                </a:r>
              </a:p>
              <a:p>
                <a:r>
                  <a:rPr lang="en-US" altLang="zh-TW" sz="2400" dirty="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, we assume that center pixel is not a noise pixel, the output value of the center pixel will be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r>
                  <a:rPr lang="en-US" altLang="zh-TW" sz="24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  <a:blipFill>
                <a:blip r:embed="rId3"/>
                <a:stretch>
                  <a:fillRect l="-296" t="-2685" r="-370" b="-10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66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/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dirty="0"/>
                  <a:t>Output of center pixel =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 ? </m:t>
                    </m:r>
                    <m:acc>
                      <m:accPr>
                        <m:chr m:val="̂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blipFill>
                <a:blip r:embed="rId4"/>
                <a:stretch>
                  <a:fillRect l="-1615" t="-11957" b="-217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0984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67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 consider the following 3*3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960677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i="1" dirty="0"/>
                  <a:t> </a:t>
                </a:r>
                <a:endParaRPr lang="zh-TW" altLang="en-US" i="1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1796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68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/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=−0.83</m:t>
                      </m:r>
                    </m:oMath>
                  </m:oMathPara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/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=0.33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/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C02F797-7A18-476D-AAFD-8F6543A07437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41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r>
              <a:rPr lang="zh-TW" altLang="en-US" sz="2800" dirty="0"/>
              <a:t> </a:t>
            </a:r>
            <a:r>
              <a:rPr lang="en-US" altLang="zh-TW" sz="2800" dirty="0"/>
              <a:t>Imagine an image (size=1*N)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1315" y="3653621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2960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69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A253D2F4-4346-4864-964C-023A2442C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011489"/>
              </p:ext>
            </p:extLst>
          </p:nvPr>
        </p:nvGraphicFramePr>
        <p:xfrm>
          <a:off x="5465536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0.25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1.36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1.36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1.78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0.11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3.36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0.69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0.25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=9.16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EC8B550-D093-430F-86BA-6533308FBA46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FFA093-35B6-4628-BCF9-27ABC4CF8C2E}"/>
              </a:ext>
            </a:extLst>
          </p:cNvPr>
          <p:cNvSpPr/>
          <p:nvPr/>
        </p:nvSpPr>
        <p:spPr>
          <a:xfrm>
            <a:off x="6209546" y="494981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error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/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/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−0.83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+0.33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+3.0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5557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70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0, 0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(9</m:t>
                                </m:r>
                              </m:num>
                              <m:den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8)∗</m:t>
                                </m:r>
                              </m:den>
                            </m:f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9.16</m:t>
                            </m:r>
                          </m:e>
                        </m:rad>
                      </m:den>
                    </m:f>
                  </m:oMath>
                </a14:m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b="0" dirty="0"/>
                  <a:t>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=1.86</m:t>
                    </m:r>
                  </m:oMath>
                </a14:m>
                <a:endParaRPr lang="en-US" altLang="zh-TW" sz="2000" b="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4208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71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=1.943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 dirty="0"/>
                  <a:t>Since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=1.86&lt;2.015</m:t>
                    </m:r>
                  </m:oMath>
                </a14:m>
                <a:r>
                  <a:rPr lang="en-US" altLang="zh-TW" sz="2400" b="0" dirty="0"/>
                  <a:t>,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b="0" dirty="0"/>
                  <a:t>the center pixel 9 is not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  <a:blipFill>
                <a:blip r:embed="rId6"/>
                <a:stretch>
                  <a:fillRect l="-1765" t="-2724" b="-85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1448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72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77091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9.5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 dirty="0"/>
                  <a:t>Change th</a:t>
                </a:r>
                <a:r>
                  <a:rPr lang="en-US" altLang="zh-TW" sz="2400" dirty="0"/>
                  <a:t>e center pixel to 9.5: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dirty="0"/>
                  <a:t>t</a:t>
                </a:r>
                <a:r>
                  <a:rPr lang="en-US" altLang="zh-TW" sz="2400" b="0" dirty="0"/>
                  <a:t>hen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=2.02&gt;2.015</m:t>
                    </m:r>
                  </m:oMath>
                </a14:m>
                <a:r>
                  <a:rPr lang="en-US" altLang="zh-TW" sz="2400" b="0" dirty="0"/>
                  <a:t>,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b="0" dirty="0"/>
                  <a:t>the center pixel is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  <a:blipFill>
                <a:blip r:embed="rId6"/>
                <a:stretch>
                  <a:fillRect l="-1882" t="-1852" r="-2824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2249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73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52853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p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/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hus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center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pixel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  <a:blipFill>
                <a:blip r:embed="rId6"/>
                <a:stretch>
                  <a:fillRect t="-1316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03938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74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12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75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9BEC43-9AF3-46C9-83A1-B8DC4629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08"/>
            <a:ext cx="3982655" cy="3982655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3425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76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742D978-7622-43CF-9569-DED59BB7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0" y="2448709"/>
            <a:ext cx="3982656" cy="39826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F5CE03B-CDE3-410D-836E-99FDCF5FFDDB}"/>
              </a:ext>
            </a:extLst>
          </p:cNvPr>
          <p:cNvSpPr/>
          <p:nvPr/>
        </p:nvSpPr>
        <p:spPr>
          <a:xfrm>
            <a:off x="4756730" y="2068466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 dirty="0"/>
              <a:t>Neighborhood = 5*5, threshold = 0.5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9097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77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01088D-68B4-4D89-83F7-60C410B7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12"/>
            <a:ext cx="3982654" cy="398265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5D9B3D-0296-42D0-93F1-C92AF1A6E83B}"/>
              </a:ext>
            </a:extLst>
          </p:cNvPr>
          <p:cNvSpPr/>
          <p:nvPr/>
        </p:nvSpPr>
        <p:spPr>
          <a:xfrm>
            <a:off x="4788490" y="2079379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 dirty="0"/>
              <a:t>Neighborhood = 5*5, threshold = 0.25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511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78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F7DA0B-BD3C-4F93-9C1C-302256EE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848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8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818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79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D9B8F2-4EBB-4F43-9296-F5FE9190A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46537"/>
            <a:ext cx="3982653" cy="3982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A97C0A5E-840B-4B03-B5E0-65E8FB42611F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0884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80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FD8C89-AF72-4B91-AD45-23CF615E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50070"/>
            <a:ext cx="3982653" cy="39826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82CA960-0C86-4D07-9F36-F50086168B42}"/>
              </a:ext>
            </a:extLst>
          </p:cNvPr>
          <p:cNvSpPr/>
          <p:nvPr/>
        </p:nvSpPr>
        <p:spPr>
          <a:xfrm>
            <a:off x="4749793" y="2080738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altLang="zh-TW" dirty="0"/>
              <a:t>Neighborhood = 5*5, threshold = 0.25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48349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8.5 Iterated Facet Model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5172EC-171C-4A95-9CE5-198B084D65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6B19AE-C7D5-4AA0-AD17-D47360CCF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2660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8.5 Iterated Facet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iterated model for ideal image</a:t>
            </a:r>
          </a:p>
          <a:p>
            <a:pPr lvl="1"/>
            <a:r>
              <a:rPr lang="en-US" altLang="zh-TW" sz="2800" dirty="0"/>
              <a:t>The spatial of the image can be partitioned into connected regions called </a:t>
            </a:r>
            <a:r>
              <a:rPr lang="en-US" altLang="zh-TW" sz="2800" i="1" dirty="0">
                <a:solidFill>
                  <a:srgbClr val="FF0000"/>
                </a:solidFill>
              </a:rPr>
              <a:t>facets.</a:t>
            </a:r>
          </a:p>
          <a:p>
            <a:pPr lvl="1"/>
            <a:r>
              <a:rPr lang="en-US" altLang="zh-TW" sz="2800" dirty="0"/>
              <a:t>Each of which satisfies certain </a:t>
            </a:r>
            <a:r>
              <a:rPr lang="en-US" altLang="zh-TW" sz="2800" dirty="0">
                <a:solidFill>
                  <a:srgbClr val="0070C0"/>
                </a:solidFill>
              </a:rPr>
              <a:t>gray level</a:t>
            </a:r>
            <a:r>
              <a:rPr lang="en-US" altLang="zh-TW" sz="2800" dirty="0"/>
              <a:t> and </a:t>
            </a:r>
            <a:r>
              <a:rPr lang="en-US" altLang="zh-TW" sz="2800" dirty="0">
                <a:solidFill>
                  <a:srgbClr val="0070C0"/>
                </a:solidFill>
              </a:rPr>
              <a:t>shape</a:t>
            </a:r>
            <a:r>
              <a:rPr lang="en-US" altLang="zh-TW" sz="2800" dirty="0"/>
              <a:t> constraints.</a:t>
            </a:r>
            <a:endParaRPr lang="zh-TW" altLang="en-US" sz="28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5875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8.5 Iterated Facet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iterated model for ideal image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83</a:t>
            </a:fld>
            <a:endParaRPr lang="zh-TW" altLang="en-US"/>
          </a:p>
        </p:txBody>
      </p:sp>
      <p:pic>
        <p:nvPicPr>
          <p:cNvPr id="363522" name="Picture 2">
            <a:extLst>
              <a:ext uri="{FF2B5EF4-FFF2-40B4-BE49-F238E27FC236}">
                <a16:creationId xmlns:a16="http://schemas.microsoft.com/office/drawing/2014/main" id="{BF1C8582-D7EA-49B3-9275-2B8C1455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8" y="1844824"/>
            <a:ext cx="5113189" cy="51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D75C090-6C3F-43A1-8057-AA36C783C759}"/>
              </a:ext>
            </a:extLst>
          </p:cNvPr>
          <p:cNvSpPr txBox="1"/>
          <p:nvPr/>
        </p:nvSpPr>
        <p:spPr>
          <a:xfrm>
            <a:off x="60301" y="6530737"/>
            <a:ext cx="3798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https://www.pinterest.com/pin/296674694187240243/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544797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Shape region constraint: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Each facet must be sufficiently smooth in shape.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To be precise, each region can be represented as the union of 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sz="2000" dirty="0"/>
                  <a:t> blocks of pixels.</a:t>
                </a:r>
              </a:p>
              <a:p>
                <a:pPr marL="457200" lvl="1" indent="0" eaLnBrk="1" hangingPunct="1">
                  <a:buNone/>
                </a:pPr>
                <a:endParaRPr lang="en-US" altLang="zh-TW" sz="2000" dirty="0"/>
              </a:p>
              <a:p>
                <a:pPr eaLnBrk="1" hangingPunct="1"/>
                <a:r>
                  <a:rPr lang="en-US" altLang="zh-TW" sz="2800" dirty="0"/>
                  <a:t>Region gray level constraint: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Gray levels in each facet must be a polynomial function of row-column coordinates.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Replace the pixel value with the output of the model, which has the smallest residual error.</a:t>
                </a:r>
                <a:endParaRPr lang="zh-TW" altLang="en-US" sz="2000" dirty="0"/>
              </a:p>
              <a:p>
                <a:pPr marL="742950" lvl="1" indent="-285750" eaLnBrk="1" hangingPunct="1"/>
                <a:endParaRPr lang="en-US" altLang="zh-TW" sz="2000" dirty="0"/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  <a:blipFill>
                <a:blip r:embed="rId3"/>
                <a:stretch>
                  <a:fillRect l="-699" t="-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26A4AB1-76AE-49EB-89F7-033F45554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4" t="12201" r="43833" b="29779"/>
          <a:stretch/>
        </p:blipFill>
        <p:spPr>
          <a:xfrm>
            <a:off x="5757604" y="2721734"/>
            <a:ext cx="3238262" cy="328688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FAEDC28-4890-4505-AE6C-24405294A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60" y="3086281"/>
            <a:ext cx="2430144" cy="2430144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27984" y="2982576"/>
            <a:ext cx="1496807" cy="118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14643" y="4349648"/>
            <a:ext cx="1496807" cy="1352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393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95FF597-F362-4DC0-AC4D-05E668E0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3" y="3098101"/>
            <a:ext cx="2419131" cy="2419131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41325" y="2982577"/>
            <a:ext cx="1483466" cy="1135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27984" y="4424751"/>
            <a:ext cx="1483466" cy="1277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D703BD2D-778B-426F-A0B6-702CC886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72" t="15001" r="20076" b="19200"/>
          <a:stretch/>
        </p:blipFill>
        <p:spPr>
          <a:xfrm>
            <a:off x="5911450" y="3242765"/>
            <a:ext cx="3041526" cy="22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79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4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EFC3EE-4BBD-4887-A391-BF30F7D9DE03}"/>
              </a:ext>
            </a:extLst>
          </p:cNvPr>
          <p:cNvSpPr/>
          <p:nvPr/>
        </p:nvSpPr>
        <p:spPr>
          <a:xfrm>
            <a:off x="4391392" y="5085184"/>
            <a:ext cx="1548760" cy="838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35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60800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92550AED-02BB-4A2E-AC20-F762B5789124}"/>
              </a:ext>
            </a:extLst>
          </p:cNvPr>
          <p:cNvSpPr/>
          <p:nvPr/>
        </p:nvSpPr>
        <p:spPr>
          <a:xfrm>
            <a:off x="3772854" y="2999760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6290FAE9-4218-4282-B345-D7D4D28776AA}"/>
              </a:ext>
            </a:extLst>
          </p:cNvPr>
          <p:cNvCxnSpPr>
            <a:cxnSpLocks/>
          </p:cNvCxnSpPr>
          <p:nvPr/>
        </p:nvCxnSpPr>
        <p:spPr>
          <a:xfrm>
            <a:off x="6583450" y="4398032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手繪多邊形: 圖案 44">
            <a:extLst>
              <a:ext uri="{FF2B5EF4-FFF2-40B4-BE49-F238E27FC236}">
                <a16:creationId xmlns:a16="http://schemas.microsoft.com/office/drawing/2014/main" id="{E4D9A841-858E-44E7-AE9C-FC6E5082BF2F}"/>
              </a:ext>
            </a:extLst>
          </p:cNvPr>
          <p:cNvSpPr/>
          <p:nvPr/>
        </p:nvSpPr>
        <p:spPr>
          <a:xfrm>
            <a:off x="6648400" y="2996952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520209" y="440865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C789EFFF-16B1-4545-A958-B20AD70CB50E}"/>
              </a:ext>
            </a:extLst>
          </p:cNvPr>
          <p:cNvCxnSpPr/>
          <p:nvPr/>
        </p:nvCxnSpPr>
        <p:spPr>
          <a:xfrm flipV="1">
            <a:off x="7395755" y="4405846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519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3854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721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58A2D2-6160-438F-8105-A1D94257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2" y="2487232"/>
            <a:ext cx="6785933" cy="38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29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8.6 Gradient-Based Facet Edge Detection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E54F58-19A1-455F-A883-07D6F5DC7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8249DB-40CC-49F5-8192-5359266C6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2285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8.6 Gradient-Based Facet Edge Detection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280400" cy="4483100"/>
          </a:xfrm>
        </p:spPr>
        <p:txBody>
          <a:bodyPr/>
          <a:lstStyle/>
          <a:p>
            <a:pPr eaLnBrk="1" hangingPunct="1"/>
            <a:r>
              <a:rPr lang="en-US" altLang="zh-TW" sz="3200" dirty="0"/>
              <a:t>gradient-based edge detection: high values in first partial derivative (sharp discontinuities)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3BB29CB-65E3-4372-B6F2-B2078D5189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E29AD3-FEFB-40C9-A9E0-ED355688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3681413"/>
            <a:ext cx="5353050" cy="28194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A4AFE4-178B-47F4-B0A2-218DADD62668}"/>
              </a:ext>
            </a:extLst>
          </p:cNvPr>
          <p:cNvSpPr txBox="1"/>
          <p:nvPr/>
        </p:nvSpPr>
        <p:spPr>
          <a:xfrm>
            <a:off x="81715" y="6332722"/>
            <a:ext cx="912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https://www.semanticscholar.org/paper/Gradient-Based-Edge-Detection-of-Songket-Motifs-Jamil-Sembok/eea31d166c062a3dddccb212474a6b8</a:t>
            </a:r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565ae6eee/figure/2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When a neighborhood is fitted with  the sloped facet model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dirty="0"/>
                  <a:t>, a gradient magnitude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will result.</a:t>
                </a:r>
              </a:p>
              <a:p>
                <a:endParaRPr lang="en-US" altLang="zh-TW" dirty="0"/>
              </a:p>
              <a:p>
                <a:r>
                  <a:rPr lang="en-US" altLang="zh-TW" dirty="0"/>
                  <a:t>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as the basis for edge detection.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3AC545-4027-4795-8EA4-013370516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21AD98-867F-4283-A040-29DCB93A0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9829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782368"/>
          </a:xfrm>
        </p:spPr>
        <p:txBody>
          <a:bodyPr/>
          <a:lstStyle/>
          <a:p>
            <a:r>
              <a:rPr lang="en-US" altLang="zh-TW" dirty="0"/>
              <a:t>For example: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8414" y="372803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4564062" y="2823893"/>
                <a:ext cx="3968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a:rPr lang="en-US" altLang="zh-TW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a:rPr lang="en-US" altLang="zh-TW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𝑐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062" y="2823893"/>
                <a:ext cx="396837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020113" y="4126611"/>
                <a:ext cx="1738987" cy="1094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3200" i="1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113" y="4126611"/>
                <a:ext cx="1738987" cy="1094467"/>
              </a:xfrm>
              <a:prstGeom prst="rect">
                <a:avLst/>
              </a:prstGeom>
              <a:blipFill>
                <a:blip r:embed="rId6"/>
                <a:stretch>
                  <a:fillRect r="-2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5030092" y="4191036"/>
                <a:ext cx="3975572" cy="854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(−1.17)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2.67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4000" i="1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92" y="4191036"/>
                <a:ext cx="3975572" cy="854849"/>
              </a:xfrm>
              <a:prstGeom prst="rect">
                <a:avLst/>
              </a:prstGeom>
              <a:blipFill>
                <a:blip r:embed="rId7"/>
                <a:stretch>
                  <a:fillRect r="-12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91198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</p:spPr>
            <p:txBody>
              <a:bodyPr/>
              <a:lstStyle/>
              <a:p>
                <a:r>
                  <a:rPr lang="en-US" altLang="zh-TW" sz="2400" dirty="0"/>
                  <a:t>Review:</a:t>
                </a:r>
                <a:br>
                  <a:rPr lang="en-US" altLang="zh-TW" sz="2400" dirty="0"/>
                </a:br>
                <a:r>
                  <a:rPr lang="en-US" altLang="zh-TW" sz="2400" dirty="0"/>
                  <a:t>According to the theory of Chi-square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Distribution,</a:t>
                </a:r>
                <a:br>
                  <a:rPr lang="en-US" altLang="zh-TW" sz="2400" dirty="0"/>
                </a:br>
                <a:r>
                  <a:rPr lang="en-US" altLang="zh-TW" sz="2400" dirty="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 can be estimated as: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  <a:blipFill>
                <a:blip r:embed="rId4"/>
                <a:stretch>
                  <a:fillRect l="-296" t="-15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32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559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represents the squared residual fitting error from the </a:t>
                </a:r>
                <a:r>
                  <a:rPr lang="en-US" altLang="zh-TW" i="1" dirty="0"/>
                  <a:t>n-</a:t>
                </a:r>
                <a:r>
                  <a:rPr lang="en-US" altLang="zh-TW" dirty="0" err="1"/>
                  <a:t>th</a:t>
                </a:r>
                <a:r>
                  <a:rPr lang="en-US" altLang="zh-TW" dirty="0"/>
                  <a:t> neighborhood and the images has </a:t>
                </a:r>
                <a:r>
                  <a:rPr lang="en-US" altLang="zh-TW" i="1" dirty="0"/>
                  <a:t>N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neighborhoods, then we may</a:t>
                </a:r>
                <a:br>
                  <a:rPr lang="en-US" altLang="zh-TW" dirty="0"/>
                </a:br>
                <a:br>
                  <a:rPr lang="en-US" altLang="zh-TW" dirty="0"/>
                </a:br>
                <a:r>
                  <a:rPr lang="en-US" altLang="zh-TW" dirty="0"/>
                  <a:t>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sz="280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p>
                            <m: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sz="280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zh-TW" altLang="en-US" i="0">
                                    <a:latin typeface="Cambria Math" panose="020405030504060302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  <m:sup>
                                <m: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in place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.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3973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</p:spPr>
            <p:txBody>
              <a:bodyPr/>
              <a:lstStyle/>
              <a:p>
                <a:r>
                  <a:rPr lang="en-US" altLang="zh-TW" sz="2800" dirty="0"/>
                  <a:t>According to the theories of Chi-square</a:t>
                </a:r>
                <a:r>
                  <a:rPr lang="zh-TW" altLang="en-US" sz="2800" dirty="0"/>
                  <a:t> </a:t>
                </a:r>
                <a:r>
                  <a:rPr lang="en-US" altLang="zh-TW" sz="2800" dirty="0"/>
                  <a:t>Distribution, t-distribution and F-distribution, we let</a:t>
                </a:r>
                <a:br>
                  <a:rPr lang="en-US" altLang="zh-TW" dirty="0"/>
                </a:br>
                <a:br>
                  <a:rPr lang="en-US" altLang="zh-TW" dirty="0"/>
                </a:b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</m:oMath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  <a:blipFill>
                <a:blip r:embed="rId3"/>
                <a:stretch>
                  <a:fillRect l="-593" t="-2981" b="-235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7101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</p:spPr>
            <p:txBody>
              <a:bodyPr/>
              <a:lstStyle/>
              <a:p>
                <a:r>
                  <a:rPr lang="en-US" altLang="zh-TW" sz="2800" dirty="0"/>
                  <a:t>Since we usually choose our neighborhood to be a square (Ex: 3*3, 5*5), we get:</a:t>
                </a:r>
                <a:br>
                  <a:rPr lang="en-US" altLang="zh-TW" sz="2800" dirty="0"/>
                </a:br>
                <a:r>
                  <a:rPr lang="en-US" altLang="zh-TW" sz="1800" dirty="0"/>
                  <a:t> </a:t>
                </a:r>
                <a:br>
                  <a:rPr lang="en-US" altLang="zh-TW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altLang="zh-TW" dirty="0"/>
                </a:b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  <a:blipFill>
                <a:blip r:embed="rId3"/>
                <a:stretch>
                  <a:fillRect l="-593" t="-3081" r="-25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800" kern="0" dirty="0"/>
                  <a:t>Then, </a:t>
                </a:r>
                <a:br>
                  <a:rPr lang="en-US" altLang="zh-TW" kern="0" dirty="0"/>
                </a:br>
                <a:br>
                  <a:rPr lang="en-US" altLang="zh-TW" kern="0" dirty="0"/>
                </a:br>
                <a14:m>
                  <m:oMath xmlns:m="http://schemas.openxmlformats.org/officeDocument/2006/math">
                    <m:r>
                      <a:rPr lang="en-US" altLang="zh-TW" i="1" ker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 ker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kern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 ker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 ker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 kern="0" dirty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blipFill>
                <a:blip r:embed="rId4"/>
                <a:stretch>
                  <a:fillRect l="-593" t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4380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r>
                  <a:rPr lang="en-US" altLang="zh-TW" sz="2800" dirty="0"/>
                  <a:t>We set a threshold </a:t>
                </a:r>
                <a:r>
                  <a:rPr lang="en-US" altLang="zh-TW" sz="2800" i="1" dirty="0"/>
                  <a:t>t</a:t>
                </a:r>
                <a:r>
                  <a:rPr lang="en-US" altLang="zh-TW" sz="2800" dirty="0"/>
                  <a:t> such that if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2800" dirty="0"/>
                  <a:t>, we assume that the center pixel is an edge pixel.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593" t="-51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IsEdge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sty m:val="p"/>
                            </m:rP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?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True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altLang="zh-TW" kern="0" dirty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020449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57883</TotalTime>
  <Words>13963</Words>
  <Application>Microsoft Office PowerPoint</Application>
  <PresentationFormat>如螢幕大小 (4:3)</PresentationFormat>
  <Paragraphs>2844</Paragraphs>
  <Slides>193</Slides>
  <Notes>193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193</vt:i4>
      </vt:variant>
    </vt:vector>
  </HeadingPairs>
  <TitlesOfParts>
    <vt:vector size="204" baseType="lpstr">
      <vt:lpstr>新細明體</vt:lpstr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Network</vt:lpstr>
      <vt:lpstr>Network</vt:lpstr>
      <vt:lpstr>Office 佈景主題</vt:lpstr>
      <vt:lpstr>Computer and Robot Vision I</vt:lpstr>
      <vt:lpstr>Final exam</vt:lpstr>
      <vt:lpstr>8.0 Outline</vt:lpstr>
      <vt:lpstr>Outline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Outline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Outline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PowerPoint 簡報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Outline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Outline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Outline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Outline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Outline</vt:lpstr>
      <vt:lpstr>8.8 Zero-Crossing Edge Detector</vt:lpstr>
      <vt:lpstr>8.8 Zero-Crossing Edge Detector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Outline</vt:lpstr>
      <vt:lpstr>8.9 Integrated Directional Derivative Gradient Operator</vt:lpstr>
      <vt:lpstr>Outline</vt:lpstr>
      <vt:lpstr>8.10 Corner Detection</vt:lpstr>
      <vt:lpstr>Aerial Images</vt:lpstr>
      <vt:lpstr>PowerPoint 簡報</vt:lpstr>
      <vt:lpstr>PowerPoint 簡報</vt:lpstr>
      <vt:lpstr>PowerPoint 簡報</vt:lpstr>
      <vt:lpstr>8.10 Corner Detection</vt:lpstr>
      <vt:lpstr>Outline</vt:lpstr>
      <vt:lpstr>8.11 Isotropic Derivative Magnitudes</vt:lpstr>
      <vt:lpstr>8.11 Isotropic Derivative Magnitudes</vt:lpstr>
      <vt:lpstr>8.11 Isotropic Derivative Magnitudes</vt:lpstr>
      <vt:lpstr>8.11 Isotropic Derivative Magnitudes</vt:lpstr>
      <vt:lpstr>Outline</vt:lpstr>
      <vt:lpstr>8.12 Ridges and Ravines on Digital Images</vt:lpstr>
      <vt:lpstr>8.12 Ridges and Ravines on Digital Images</vt:lpstr>
      <vt:lpstr>Outline</vt:lpstr>
      <vt:lpstr>8.13 Topographic Primal Sketch 8.13.1 Introduction</vt:lpstr>
      <vt:lpstr>8.13.2 Mathematical Classification of Topographic Structure</vt:lpstr>
      <vt:lpstr>8.13.2 Peak</vt:lpstr>
      <vt:lpstr>8.13.2 Peak</vt:lpstr>
      <vt:lpstr>8.13.2 Pit</vt:lpstr>
      <vt:lpstr>8.13.2 Ridge</vt:lpstr>
      <vt:lpstr>8.13.2 Ravine</vt:lpstr>
      <vt:lpstr>8.13.2 Saddle</vt:lpstr>
      <vt:lpstr>8.13.2 Flat</vt:lpstr>
      <vt:lpstr>8.13.2 Hillside </vt:lpstr>
      <vt:lpstr>8.13.2 Hillside</vt:lpstr>
      <vt:lpstr>8.13.2 Summary of the Topographic Categories</vt:lpstr>
      <vt:lpstr>8.13.3 Topographic Classification Algorithm</vt:lpstr>
      <vt:lpstr>8.13.3 Case One: No Zero Crossing</vt:lpstr>
      <vt:lpstr>8.13.3 Case Two: One Zero Crossing</vt:lpstr>
      <vt:lpstr>8.13.3 Case Three: Two Zero Crossings</vt:lpstr>
      <vt:lpstr>8.13.3 Case Four: More Than Two Zero Crossings</vt:lpstr>
      <vt:lpstr>8.13.4 Summary of Topographic Classification Scheme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boss</dc:creator>
  <cp:lastModifiedBy>jjinstall9324754@outlook.com</cp:lastModifiedBy>
  <cp:revision>1849</cp:revision>
  <cp:lastPrinted>2018-11-19T20:46:54Z</cp:lastPrinted>
  <dcterms:created xsi:type="dcterms:W3CDTF">2004-02-27T09:53:19Z</dcterms:created>
  <dcterms:modified xsi:type="dcterms:W3CDTF">2020-12-29T08:31:41Z</dcterms:modified>
</cp:coreProperties>
</file>