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05"/>
  </p:notesMasterIdLst>
  <p:handoutMasterIdLst>
    <p:handoutMasterId r:id="rId106"/>
  </p:handoutMasterIdLst>
  <p:sldIdLst>
    <p:sldId id="256" r:id="rId2"/>
    <p:sldId id="486" r:id="rId3"/>
    <p:sldId id="487" r:id="rId4"/>
    <p:sldId id="417" r:id="rId5"/>
    <p:sldId id="500" r:id="rId6"/>
    <p:sldId id="315" r:id="rId7"/>
    <p:sldId id="430" r:id="rId8"/>
    <p:sldId id="431" r:id="rId9"/>
    <p:sldId id="432" r:id="rId10"/>
    <p:sldId id="433" r:id="rId11"/>
    <p:sldId id="434" r:id="rId12"/>
    <p:sldId id="501" r:id="rId13"/>
    <p:sldId id="316" r:id="rId14"/>
    <p:sldId id="498" r:id="rId15"/>
    <p:sldId id="445" r:id="rId16"/>
    <p:sldId id="437" r:id="rId17"/>
    <p:sldId id="438" r:id="rId18"/>
    <p:sldId id="443" r:id="rId19"/>
    <p:sldId id="444" r:id="rId20"/>
    <p:sldId id="488" r:id="rId21"/>
    <p:sldId id="446" r:id="rId22"/>
    <p:sldId id="447" r:id="rId23"/>
    <p:sldId id="448" r:id="rId24"/>
    <p:sldId id="457" r:id="rId25"/>
    <p:sldId id="450" r:id="rId26"/>
    <p:sldId id="458" r:id="rId27"/>
    <p:sldId id="502" r:id="rId28"/>
    <p:sldId id="317" r:id="rId29"/>
    <p:sldId id="440" r:id="rId30"/>
    <p:sldId id="441" r:id="rId31"/>
    <p:sldId id="442" r:id="rId32"/>
    <p:sldId id="465" r:id="rId33"/>
    <p:sldId id="452" r:id="rId34"/>
    <p:sldId id="453" r:id="rId35"/>
    <p:sldId id="454" r:id="rId36"/>
    <p:sldId id="455" r:id="rId37"/>
    <p:sldId id="503" r:id="rId38"/>
    <p:sldId id="459" r:id="rId39"/>
    <p:sldId id="318" r:id="rId40"/>
    <p:sldId id="462" r:id="rId41"/>
    <p:sldId id="319" r:id="rId42"/>
    <p:sldId id="463" r:id="rId43"/>
    <p:sldId id="466" r:id="rId44"/>
    <p:sldId id="467" r:id="rId45"/>
    <p:sldId id="489" r:id="rId46"/>
    <p:sldId id="468" r:id="rId47"/>
    <p:sldId id="340" r:id="rId48"/>
    <p:sldId id="469" r:id="rId49"/>
    <p:sldId id="470" r:id="rId50"/>
    <p:sldId id="471" r:id="rId51"/>
    <p:sldId id="342" r:id="rId52"/>
    <p:sldId id="426" r:id="rId53"/>
    <p:sldId id="343" r:id="rId54"/>
    <p:sldId id="415" r:id="rId55"/>
    <p:sldId id="416" r:id="rId56"/>
    <p:sldId id="499" r:id="rId57"/>
    <p:sldId id="344" r:id="rId58"/>
    <p:sldId id="345" r:id="rId59"/>
    <p:sldId id="493" r:id="rId60"/>
    <p:sldId id="346" r:id="rId61"/>
    <p:sldId id="484" r:id="rId62"/>
    <p:sldId id="483" r:id="rId63"/>
    <p:sldId id="348" r:id="rId64"/>
    <p:sldId id="491" r:id="rId65"/>
    <p:sldId id="349" r:id="rId66"/>
    <p:sldId id="475" r:id="rId67"/>
    <p:sldId id="477" r:id="rId68"/>
    <p:sldId id="350" r:id="rId69"/>
    <p:sldId id="352" r:id="rId70"/>
    <p:sldId id="423" r:id="rId71"/>
    <p:sldId id="424" r:id="rId72"/>
    <p:sldId id="480" r:id="rId73"/>
    <p:sldId id="355" r:id="rId74"/>
    <p:sldId id="427" r:id="rId75"/>
    <p:sldId id="428" r:id="rId76"/>
    <p:sldId id="356" r:id="rId77"/>
    <p:sldId id="357" r:id="rId78"/>
    <p:sldId id="408" r:id="rId79"/>
    <p:sldId id="419" r:id="rId80"/>
    <p:sldId id="485" r:id="rId81"/>
    <p:sldId id="362" r:id="rId82"/>
    <p:sldId id="364" r:id="rId83"/>
    <p:sldId id="409" r:id="rId84"/>
    <p:sldId id="410" r:id="rId85"/>
    <p:sldId id="387" r:id="rId86"/>
    <p:sldId id="388" r:id="rId87"/>
    <p:sldId id="389" r:id="rId88"/>
    <p:sldId id="391" r:id="rId89"/>
    <p:sldId id="392" r:id="rId90"/>
    <p:sldId id="393" r:id="rId91"/>
    <p:sldId id="412" r:id="rId92"/>
    <p:sldId id="481" r:id="rId93"/>
    <p:sldId id="482" r:id="rId94"/>
    <p:sldId id="495" r:id="rId95"/>
    <p:sldId id="394" r:id="rId96"/>
    <p:sldId id="395" r:id="rId97"/>
    <p:sldId id="497" r:id="rId98"/>
    <p:sldId id="396" r:id="rId99"/>
    <p:sldId id="397" r:id="rId100"/>
    <p:sldId id="398" r:id="rId101"/>
    <p:sldId id="399" r:id="rId102"/>
    <p:sldId id="400" r:id="rId103"/>
    <p:sldId id="418" r:id="rId104"/>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00"/>
    <a:srgbClr val="FFFF00"/>
    <a:srgbClr val="FF00FF"/>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72612" autoAdjust="0"/>
  </p:normalViewPr>
  <p:slideViewPr>
    <p:cSldViewPr>
      <p:cViewPr>
        <p:scale>
          <a:sx n="70" d="100"/>
          <a:sy n="70" d="100"/>
        </p:scale>
        <p:origin x="92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handoutMaster" Target="handoutMasters/handoutMaster1.xml"/><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7.wmf"/><Relationship Id="rId2" Type="http://schemas.openxmlformats.org/officeDocument/2006/relationships/image" Target="../media/image108.wmf"/><Relationship Id="rId3" Type="http://schemas.openxmlformats.org/officeDocument/2006/relationships/image" Target="../media/image10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133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133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133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C765093-D303-4BC0-9C83-1C47B37890FC}" type="slidenum">
              <a:rPr lang="en-US" altLang="zh-TW"/>
              <a:pPr>
                <a:defRPr/>
              </a:pPr>
              <a:t>‹#›</a:t>
            </a:fld>
            <a:endParaRPr lang="en-US" altLang="zh-TW"/>
          </a:p>
        </p:txBody>
      </p:sp>
    </p:spTree>
    <p:extLst>
      <p:ext uri="{BB962C8B-B14F-4D97-AF65-F5344CB8AC3E}">
        <p14:creationId xmlns:p14="http://schemas.microsoft.com/office/powerpoint/2010/main" val="96064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00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FDE07EA-EEBB-413C-A271-9326CD688003}" type="slidenum">
              <a:rPr lang="en-US" altLang="zh-TW"/>
              <a:pPr>
                <a:defRPr/>
              </a:pPr>
              <a:t>‹#›</a:t>
            </a:fld>
            <a:endParaRPr lang="en-US" altLang="zh-TW"/>
          </a:p>
        </p:txBody>
      </p:sp>
    </p:spTree>
    <p:extLst>
      <p:ext uri="{BB962C8B-B14F-4D97-AF65-F5344CB8AC3E}">
        <p14:creationId xmlns:p14="http://schemas.microsoft.com/office/powerpoint/2010/main" val="3873103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zh.wikipedia.org/wiki/%E6%87%89%E7%94%A8%E6%95%B8%E5%AD%B8" TargetMode="External"/><Relationship Id="rId4" Type="http://schemas.openxmlformats.org/officeDocument/2006/relationships/hyperlink" Target="https://zh.wikipedia.org/wiki/%E6%A6%82%E7%8E%87%E8%AE%BA" TargetMode="External"/><Relationship Id="rId5" Type="http://schemas.openxmlformats.org/officeDocument/2006/relationships/hyperlink" Target="https://zh.wikipedia.org/wiki/%E7%BB%9F%E8%AE%A1%E5%AD%A6" TargetMode="External"/><Relationship Id="rId6" Type="http://schemas.openxmlformats.org/officeDocument/2006/relationships/hyperlink" Target="https://zh.wikipedia.org/wiki/%E9%9A%8F%E6%9C%BA%E5%8F%98%E9%87%8F" TargetMode="External"/><Relationship Id="rId7" Type="http://schemas.openxmlformats.org/officeDocument/2006/relationships/hyperlink" Target="https://zh.wikipedia.org/wiki/%E6%9C%9F%E6%9C%9B%E5%80%BC" TargetMode="External"/><Relationship Id="rId8" Type="http://schemas.openxmlformats.org/officeDocument/2006/relationships/hyperlink" Target="https://zh.wikipedia.org/w/index.php?title=%E4%BA%8C%E9%98%B6%E7%9F%A9&amp;action=edit&amp;redlink=1" TargetMode="External"/><Relationship Id="rId9" Type="http://schemas.openxmlformats.org/officeDocument/2006/relationships/hyperlink" Target="https://zh.wikipedia.org/wiki/%E7%AE%97%E6%9C%AF%E5%B9%B3%E6%96%B9%E6%A0%B9" TargetMode="External"/><Relationship Id="rId10" Type="http://schemas.openxmlformats.org/officeDocument/2006/relationships/hyperlink" Target="https://zh.wikipedia.org/wiki/%E6%A0%87%E5%87%86%E5%B7%AE"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kern="1200" dirty="0" smtClean="0">
                <a:solidFill>
                  <a:schemeClr val="tx1"/>
                </a:solidFill>
                <a:latin typeface="Arial" charset="0"/>
                <a:ea typeface="新細明體" pitchFamily="18" charset="-120"/>
                <a:cs typeface="+mn-cs"/>
              </a:rPr>
              <a:t>用</a:t>
            </a:r>
            <a:r>
              <a:rPr kumimoji="1" lang="en-US" altLang="zh-TW" sz="1200" kern="1200" dirty="0" smtClean="0">
                <a:solidFill>
                  <a:schemeClr val="tx1"/>
                </a:solidFill>
                <a:latin typeface="Arial" charset="0"/>
                <a:ea typeface="新細明體" pitchFamily="18" charset="-120"/>
                <a:cs typeface="+mn-cs"/>
              </a:rPr>
              <a:t>local</a:t>
            </a:r>
            <a:r>
              <a:rPr kumimoji="1" lang="zh-TW" altLang="en-US" sz="1200" kern="1200" dirty="0" smtClean="0">
                <a:solidFill>
                  <a:schemeClr val="tx1"/>
                </a:solidFill>
                <a:latin typeface="Arial" charset="0"/>
                <a:ea typeface="新細明體" pitchFamily="18" charset="-120"/>
                <a:cs typeface="+mn-cs"/>
              </a:rPr>
              <a:t>給的資訊推一個最逼近原圖的數學</a:t>
            </a:r>
            <a:r>
              <a:rPr kumimoji="1" lang="en-US" altLang="zh-TW" sz="1200" kern="1200" dirty="0" smtClean="0">
                <a:solidFill>
                  <a:schemeClr val="tx1"/>
                </a:solidFill>
                <a:latin typeface="Arial" charset="0"/>
                <a:ea typeface="新細明體" pitchFamily="18" charset="-120"/>
                <a:cs typeface="+mn-cs"/>
              </a:rPr>
              <a:t>model(</a:t>
            </a:r>
            <a:r>
              <a:rPr kumimoji="1" lang="zh-TW" altLang="en-US" sz="1200" kern="1200" dirty="0" smtClean="0">
                <a:solidFill>
                  <a:schemeClr val="tx1"/>
                </a:solidFill>
                <a:latin typeface="Arial" charset="0"/>
                <a:ea typeface="新細明體" pitchFamily="18" charset="-120"/>
                <a:cs typeface="+mn-cs"/>
              </a:rPr>
              <a:t>算式 函數 之類的東西</a:t>
            </a:r>
            <a:r>
              <a:rPr kumimoji="1" lang="en-US" altLang="zh-TW" sz="1200" kern="1200" dirty="0" smtClean="0">
                <a:solidFill>
                  <a:schemeClr val="tx1"/>
                </a:solidFill>
                <a:latin typeface="Arial" charset="0"/>
                <a:ea typeface="新細明體" pitchFamily="18" charset="-120"/>
                <a:cs typeface="+mn-cs"/>
              </a:rPr>
              <a:t>)</a:t>
            </a:r>
            <a:r>
              <a:rPr kumimoji="1" lang="zh-TW" altLang="en-US" sz="1200" kern="1200" dirty="0" smtClean="0">
                <a:solidFill>
                  <a:schemeClr val="tx1"/>
                </a:solidFill>
                <a:latin typeface="Arial" charset="0"/>
                <a:ea typeface="新細明體" pitchFamily="18" charset="-120"/>
                <a:cs typeface="+mn-cs"/>
              </a:rPr>
              <a:t>出來</a:t>
            </a:r>
          </a:p>
          <a:p>
            <a:r>
              <a:rPr kumimoji="1" lang="en-US" altLang="zh-TW" dirty="0" smtClean="0"/>
              <a:t>8.2 </a:t>
            </a:r>
            <a:r>
              <a:rPr kumimoji="1" lang="zh-TW" altLang="en-US" dirty="0" smtClean="0"/>
              <a:t>介紹小平面模型定義一維觀測序列相對極大值的原理應用</a:t>
            </a:r>
          </a:p>
          <a:p>
            <a:r>
              <a:rPr kumimoji="1" lang="en-US" altLang="zh-TW" dirty="0" smtClean="0"/>
              <a:t>8.3 </a:t>
            </a:r>
            <a:r>
              <a:rPr kumimoji="1" lang="zh-TW" altLang="en-US" dirty="0" smtClean="0"/>
              <a:t>複習對斜的小平面參數預估</a:t>
            </a:r>
          </a:p>
          <a:p>
            <a:r>
              <a:rPr kumimoji="1" lang="en-US" altLang="zh-TW" dirty="0" smtClean="0"/>
              <a:t>8.4 </a:t>
            </a:r>
            <a:r>
              <a:rPr kumimoji="1" lang="zh-TW" altLang="en-US" dirty="0" smtClean="0"/>
              <a:t>對傾斜的小平面模型雜訊的移除處理</a:t>
            </a:r>
          </a:p>
          <a:p>
            <a:r>
              <a:rPr kumimoji="1" lang="en-US" altLang="zh-TW" dirty="0" smtClean="0"/>
              <a:t>8.5</a:t>
            </a:r>
            <a:r>
              <a:rPr kumimoji="1" lang="zh-TW" altLang="en-US" dirty="0" smtClean="0"/>
              <a:t>介紹小平面模型可以用來將亮度灰階影像表面分區域</a:t>
            </a:r>
          </a:p>
          <a:p>
            <a:r>
              <a:rPr kumimoji="1" lang="en-US" altLang="zh-TW" dirty="0" smtClean="0"/>
              <a:t>8.6 </a:t>
            </a:r>
            <a:r>
              <a:rPr kumimoji="1" lang="zh-TW" altLang="en-US" dirty="0" smtClean="0"/>
              <a:t>介紹使用古典梯度邊界偵測應用</a:t>
            </a:r>
          </a:p>
          <a:p>
            <a:r>
              <a:rPr kumimoji="1" lang="en-US" altLang="zh-TW" dirty="0" smtClean="0"/>
              <a:t>8.7 </a:t>
            </a:r>
            <a:r>
              <a:rPr kumimoji="1" lang="zh-TW" altLang="en-US" dirty="0" smtClean="0"/>
              <a:t>討論使用貝式法去決定觀測的梯度強度統計</a:t>
            </a:r>
          </a:p>
          <a:p>
            <a:r>
              <a:rPr kumimoji="1" lang="en-US" altLang="zh-TW" dirty="0" smtClean="0"/>
              <a:t>8.8</a:t>
            </a:r>
            <a:r>
              <a:rPr kumimoji="1" lang="zh-TW" altLang="en-US" dirty="0" smtClean="0"/>
              <a:t>討論</a:t>
            </a:r>
            <a:r>
              <a:rPr kumimoji="1" lang="en-US" altLang="zh-TW" dirty="0" smtClean="0"/>
              <a:t>zero</a:t>
            </a:r>
            <a:r>
              <a:rPr kumimoji="1" lang="zh-TW" altLang="en-US" dirty="0" smtClean="0"/>
              <a:t> </a:t>
            </a:r>
            <a:r>
              <a:rPr kumimoji="1" lang="en-US" altLang="zh-TW" dirty="0" smtClean="0"/>
              <a:t>crossing</a:t>
            </a:r>
            <a:r>
              <a:rPr kumimoji="1" lang="zh-TW" altLang="en-US" dirty="0" smtClean="0"/>
              <a:t> 在二階導數的邊界偵測</a:t>
            </a:r>
          </a:p>
          <a:p>
            <a:r>
              <a:rPr kumimoji="1" lang="en-US" altLang="zh-TW" dirty="0" smtClean="0"/>
              <a:t>8.9</a:t>
            </a:r>
            <a:r>
              <a:rPr kumimoji="1" lang="zh-TW" altLang="en-US" dirty="0" smtClean="0"/>
              <a:t>討論整合方向導數梯度操作</a:t>
            </a:r>
          </a:p>
          <a:p>
            <a:r>
              <a:rPr kumimoji="1" lang="en-US" altLang="zh-TW" dirty="0" smtClean="0"/>
              <a:t>8.10 </a:t>
            </a:r>
            <a:r>
              <a:rPr kumimoji="1" lang="zh-TW" altLang="en-US" dirty="0" smtClean="0"/>
              <a:t>討論小平面方法去做</a:t>
            </a:r>
            <a:r>
              <a:rPr kumimoji="1" lang="en-US" altLang="zh-TW" dirty="0" smtClean="0"/>
              <a:t>corner detection</a:t>
            </a:r>
          </a:p>
          <a:p>
            <a:r>
              <a:rPr kumimoji="1" lang="en-US" altLang="zh-TW" dirty="0" smtClean="0"/>
              <a:t>8.11</a:t>
            </a:r>
            <a:r>
              <a:rPr kumimoji="1" lang="zh-TW" altLang="en-US" dirty="0" smtClean="0"/>
              <a:t>討論了使用小平面的方法來計算高階各向同性微分幅度</a:t>
            </a:r>
          </a:p>
          <a:p>
            <a:r>
              <a:rPr kumimoji="1" lang="en-US" altLang="zh-TW" dirty="0" smtClean="0"/>
              <a:t>8.12</a:t>
            </a:r>
            <a:r>
              <a:rPr kumimoji="1" lang="zh-TW" altLang="en-US" dirty="0" smtClean="0"/>
              <a:t>討論線的定義，是地形隆起和溝壑</a:t>
            </a:r>
          </a:p>
          <a:p>
            <a:r>
              <a:rPr kumimoji="1" lang="en-US" altLang="zh-TW" dirty="0" smtClean="0"/>
              <a:t>8.13</a:t>
            </a:r>
            <a:r>
              <a:rPr kumimoji="1" lang="zh-TW" altLang="en-US" dirty="0" smtClean="0"/>
              <a:t>提出了每個像素的各種地形類別的標籤轉化</a:t>
            </a:r>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a:t>
            </a:fld>
            <a:endParaRPr lang="en-US" altLang="zh-TW"/>
          </a:p>
        </p:txBody>
      </p:sp>
    </p:spTree>
    <p:extLst>
      <p:ext uri="{BB962C8B-B14F-4D97-AF65-F5344CB8AC3E}">
        <p14:creationId xmlns:p14="http://schemas.microsoft.com/office/powerpoint/2010/main" val="46914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smtClean="0"/>
                  <a:t>可以求得 </a:t>
                </a:r>
                <a:r>
                  <a:rPr kumimoji="1" lang="en-US" altLang="zh-TW" dirty="0" smtClean="0"/>
                  <a:t>a, b, c</a:t>
                </a:r>
              </a:p>
              <a:p>
                <a:r>
                  <a:rPr kumimoji="1" lang="en-US" altLang="zh-TW" dirty="0" smtClean="0"/>
                  <a:t>@</a:t>
                </a:r>
                <a:r>
                  <a:rPr kumimoji="1" lang="zh-TW" altLang="en-US" dirty="0" smtClean="0"/>
                  <a:t>二次式 </a:t>
                </a:r>
                <a:r>
                  <a:rPr kumimoji="1" lang="en-US" altLang="zh-TW" dirty="0" smtClean="0"/>
                  <a:t>y </a:t>
                </a:r>
                <a:r>
                  <a:rPr kumimoji="1" lang="zh-TW" altLang="en-US" dirty="0" smtClean="0"/>
                  <a:t>在 </a:t>
                </a:r>
                <a14:m>
                  <m:oMath xmlns:m="http://schemas.openxmlformats.org/officeDocument/2006/math">
                    <m:sSub>
                      <m:sSubPr>
                        <m:ctrlPr>
                          <a:rPr lang="en-US" altLang="zh-TW" i="1" smtClean="0">
                            <a:latin typeface="Cambria Math" charset="0"/>
                          </a:rPr>
                        </m:ctrlPr>
                      </m:sSubPr>
                      <m:e>
                        <m:r>
                          <m:rPr>
                            <m:sty m:val="p"/>
                          </m:rPr>
                          <a:rPr lang="en-US" altLang="zh-TW" b="0" i="0" smtClean="0">
                            <a:latin typeface="Cambria Math" panose="02040503050406030204" pitchFamily="18" charset="0"/>
                          </a:rPr>
                          <m:t>x</m:t>
                        </m:r>
                      </m:e>
                      <m:sub>
                        <m:r>
                          <a:rPr lang="en-US" altLang="zh-TW" b="0" i="0" smtClean="0">
                            <a:latin typeface="Cambria Math" panose="02040503050406030204" pitchFamily="18" charset="0"/>
                          </a:rPr>
                          <m:t>0</m:t>
                        </m:r>
                      </m:sub>
                    </m:sSub>
                    <m:r>
                      <a:rPr lang="en-US" altLang="zh-TW" b="0" i="0" smtClean="0">
                        <a:latin typeface="Cambria Math" panose="02040503050406030204" pitchFamily="18" charset="0"/>
                      </a:rPr>
                      <m:t>=−</m:t>
                    </m:r>
                    <m:acc>
                      <m:accPr>
                        <m:chr m:val="̂"/>
                        <m:ctrlPr>
                          <a:rPr lang="en-US" altLang="zh-TW" b="0" i="1" smtClean="0">
                            <a:latin typeface="Cambria Math" charset="0"/>
                          </a:rPr>
                        </m:ctrlPr>
                      </m:accPr>
                      <m:e>
                        <m:r>
                          <m:rPr>
                            <m:sty m:val="p"/>
                          </m:rPr>
                          <a:rPr lang="en-US" altLang="zh-TW" b="0" i="0" smtClean="0">
                            <a:latin typeface="Cambria Math" panose="02040503050406030204" pitchFamily="18" charset="0"/>
                          </a:rPr>
                          <m:t>b</m:t>
                        </m:r>
                      </m:e>
                    </m:acc>
                    <m:r>
                      <a:rPr lang="en-US" altLang="zh-TW" b="0" i="0" smtClean="0">
                        <a:latin typeface="Cambria Math" panose="02040503050406030204" pitchFamily="18" charset="0"/>
                      </a:rPr>
                      <m:t>/2</m:t>
                    </m:r>
                    <m:acc>
                      <m:accPr>
                        <m:chr m:val="̂"/>
                        <m:ctrlPr>
                          <a:rPr lang="en-US" altLang="zh-TW" b="0" i="1" smtClean="0">
                            <a:latin typeface="Cambria Math" charset="0"/>
                          </a:rPr>
                        </m:ctrlPr>
                      </m:accPr>
                      <m:e>
                        <m:r>
                          <m:rPr>
                            <m:sty m:val="p"/>
                          </m:rPr>
                          <a:rPr lang="en-US" altLang="zh-TW" b="0" i="0" smtClean="0">
                            <a:latin typeface="Cambria Math" panose="02040503050406030204" pitchFamily="18" charset="0"/>
                          </a:rPr>
                          <m:t>c</m:t>
                        </m:r>
                      </m:e>
                    </m:acc>
                  </m:oMath>
                </a14:m>
                <a:r>
                  <a:rPr kumimoji="1" lang="zh-TW" altLang="en-US" dirty="0" smtClean="0"/>
                  <a:t> 具有極大值</a:t>
                </a:r>
              </a:p>
              <a:p>
                <a:r>
                  <a:rPr kumimoji="1" lang="zh-TW" altLang="en-US" dirty="0" smtClean="0"/>
                  <a:t>＠當Ｃ</a:t>
                </a:r>
                <a:r>
                  <a:rPr kumimoji="1" lang="en-US" altLang="zh-TW" dirty="0" smtClean="0"/>
                  <a:t>&lt;0 </a:t>
                </a:r>
                <a:r>
                  <a:rPr kumimoji="1" lang="zh-TW" altLang="en-US" dirty="0" smtClean="0"/>
                  <a:t>時的極值為極大值</a:t>
                </a:r>
                <a:endParaRPr kumimoji="1" lang="en-US" altLang="zh-TW" dirty="0" smtClean="0"/>
              </a:p>
              <a:p>
                <a:r>
                  <a:rPr kumimoji="1" lang="en-US" altLang="zh-TW" dirty="0" smtClean="0"/>
                  <a:t>--------------------------------------------</a:t>
                </a:r>
                <a:br>
                  <a:rPr kumimoji="1" lang="en-US" altLang="zh-TW" dirty="0" smtClean="0"/>
                </a:br>
                <a:r>
                  <a:rPr kumimoji="1" lang="zh-TW" altLang="en-US" dirty="0" smtClean="0"/>
                  <a:t>該演算法的算法如下</a:t>
                </a:r>
              </a:p>
              <a:p>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可以求得 </a:t>
                </a:r>
                <a:r>
                  <a:rPr kumimoji="1" lang="en-US" altLang="zh-TW" dirty="0" smtClean="0"/>
                  <a:t>a, b, c</a:t>
                </a:r>
              </a:p>
              <a:p>
                <a:r>
                  <a:rPr kumimoji="1" lang="en-US" altLang="zh-TW" dirty="0" smtClean="0"/>
                  <a:t>@</a:t>
                </a:r>
                <a:r>
                  <a:rPr kumimoji="1" lang="zh-TW" altLang="en-US" dirty="0" smtClean="0"/>
                  <a:t>二次式 </a:t>
                </a:r>
                <a:r>
                  <a:rPr kumimoji="1" lang="en-US" altLang="zh-TW" dirty="0" smtClean="0"/>
                  <a:t>y </a:t>
                </a:r>
                <a:r>
                  <a:rPr kumimoji="1" lang="zh-TW" altLang="en-US" dirty="0" smtClean="0"/>
                  <a:t>在 </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0=−b</a:t>
                </a:r>
                <a:r>
                  <a:rPr lang="en-US" altLang="zh-TW" b="0" i="0" smtClean="0">
                    <a:latin typeface="Cambria Math" charset="0"/>
                  </a:rPr>
                  <a:t> ̂</a:t>
                </a:r>
                <a:r>
                  <a:rPr lang="en-US" altLang="zh-TW" b="0" i="0" smtClean="0">
                    <a:latin typeface="Cambria Math" panose="02040503050406030204" pitchFamily="18" charset="0"/>
                  </a:rPr>
                  <a:t>/2c</a:t>
                </a:r>
                <a:r>
                  <a:rPr lang="en-US" altLang="zh-TW" b="0" i="0" smtClean="0">
                    <a:latin typeface="Cambria Math" charset="0"/>
                  </a:rPr>
                  <a:t> ̂</a:t>
                </a:r>
                <a:r>
                  <a:rPr kumimoji="1" lang="zh-TW" altLang="en-US" dirty="0" smtClean="0"/>
                  <a:t> </a:t>
                </a:r>
                <a:r>
                  <a:rPr kumimoji="1" lang="zh-TW" altLang="en-US" dirty="0" smtClean="0"/>
                  <a:t>具有極大值</a:t>
                </a:r>
              </a:p>
              <a:p>
                <a:r>
                  <a:rPr kumimoji="1" lang="zh-TW" altLang="en-US" dirty="0" smtClean="0"/>
                  <a:t>＠當Ｃ</a:t>
                </a:r>
                <a:r>
                  <a:rPr kumimoji="1" lang="en-US" altLang="zh-TW" dirty="0" smtClean="0"/>
                  <a:t>&lt;0 </a:t>
                </a:r>
                <a:r>
                  <a:rPr kumimoji="1" lang="zh-TW" altLang="en-US" smtClean="0"/>
                  <a:t>時的極值為極大值</a:t>
                </a:r>
                <a:endParaRPr kumimoji="1" lang="zh-TW" altLang="en-US"/>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11</a:t>
            </a:fld>
            <a:endParaRPr lang="en-US" altLang="zh-TW"/>
          </a:p>
        </p:txBody>
      </p:sp>
    </p:spTree>
    <p:extLst>
      <p:ext uri="{BB962C8B-B14F-4D97-AF65-F5344CB8AC3E}">
        <p14:creationId xmlns:p14="http://schemas.microsoft.com/office/powerpoint/2010/main" val="188470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smtClean="0"/>
                  <a:t>8.3 </a:t>
                </a:r>
                <a:r>
                  <a:rPr kumimoji="1" lang="zh-TW" altLang="en-US" dirty="0" smtClean="0"/>
                  <a:t>對斜的小平面參數預估</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採用最小</a:t>
                </a:r>
                <a:r>
                  <a:rPr lang="zh-TW" altLang="en-US" dirty="0" smtClean="0"/>
                  <a:t>平方</a:t>
                </a:r>
                <a:r>
                  <a:rPr lang="zh-TW" altLang="en-US" dirty="0" smtClean="0"/>
                  <a:t>法來估計</a:t>
                </a:r>
                <a:r>
                  <a:rPr lang="zh-TW" altLang="en-US" dirty="0" smtClean="0"/>
                  <a:t>，</a:t>
                </a:r>
                <a:r>
                  <a:rPr lang="zh-TW" altLang="en-US" dirty="0" smtClean="0"/>
                  <a:t>對於</a:t>
                </a:r>
                <a:r>
                  <a:rPr lang="zh-TW" altLang="en-US" dirty="0" smtClean="0"/>
                  <a:t>給定的兩維矩形附近的行索引集合為</a:t>
                </a:r>
                <a:r>
                  <a:rPr lang="en-US" altLang="zh-TW" dirty="0" smtClean="0"/>
                  <a:t>R</a:t>
                </a:r>
                <a:r>
                  <a:rPr lang="zh-TW" altLang="en-US" dirty="0" smtClean="0"/>
                  <a:t>，列索引集是</a:t>
                </a:r>
                <a:r>
                  <a:rPr lang="en-US" altLang="zh-TW" dirty="0" smtClean="0"/>
                  <a:t>C</a:t>
                </a:r>
                <a:r>
                  <a:rPr lang="zh-TW" altLang="en-US" dirty="0" smtClean="0"/>
                  <a:t>的</a:t>
                </a:r>
                <a:r>
                  <a:rPr lang="en-US" altLang="zh-TW" dirty="0" smtClean="0"/>
                  <a:t>”</a:t>
                </a:r>
                <a:r>
                  <a:rPr lang="zh-TW" altLang="en-US" dirty="0" smtClean="0"/>
                  <a:t>傾斜</a:t>
                </a:r>
                <a:r>
                  <a:rPr lang="zh-TW" altLang="en-US" dirty="0" smtClean="0"/>
                  <a:t>小平</a:t>
                </a:r>
                <a:r>
                  <a:rPr lang="zh-TW" altLang="en-US" dirty="0" smtClean="0"/>
                  <a:t>面模型的參數</a:t>
                </a:r>
                <a:r>
                  <a:rPr lang="en-US" altLang="zh-TW" dirty="0" smtClean="0"/>
                  <a:t>”</a:t>
                </a:r>
                <a:r>
                  <a:rPr lang="zh-TW" altLang="en-US" dirty="0" smtClean="0"/>
                  <a:t>和</a:t>
                </a:r>
                <a:r>
                  <a:rPr lang="en-US" altLang="zh-TW" dirty="0" smtClean="0"/>
                  <a:t>”</a:t>
                </a:r>
                <a:r>
                  <a:rPr lang="zh-TW" altLang="en-US" dirty="0" smtClean="0"/>
                  <a:t>雜訊變異數</a:t>
                </a:r>
                <a:r>
                  <a:rPr lang="en-US" altLang="zh-TW"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a:t>
                </a:r>
                <a:r>
                  <a:rPr lang="zh-TW" altLang="en-US" dirty="0" smtClean="0"/>
                  <a:t>使用</a:t>
                </a:r>
                <a:r>
                  <a:rPr lang="zh-TW" altLang="en-US" dirty="0" smtClean="0"/>
                  <a:t>最小平方法估計斜面參數 雜訊變異</a:t>
                </a:r>
                <a:r>
                  <a:rPr lang="zh-TW" altLang="en-US" dirty="0" smtClean="0"/>
                  <a:t>數</a:t>
                </a:r>
              </a:p>
              <a:p>
                <a:r>
                  <a:rPr lang="zh-TW" altLang="en-US" dirty="0" smtClean="0"/>
                  <a:t>＠</a:t>
                </a:r>
              </a:p>
              <a:p>
                <a:r>
                  <a:rPr lang="zh-TW" altLang="en-US" dirty="0" smtClean="0"/>
                  <a:t>＠當</a:t>
                </a:r>
                <a:r>
                  <a:rPr lang="zh-TW" altLang="en-US" sz="1200" i="0" smtClean="0">
                    <a:latin typeface="Cambria Math" panose="02040503050406030204" pitchFamily="18" charset="0"/>
                  </a:rPr>
                  <a:t>η</a:t>
                </a:r>
                <a:r>
                  <a:rPr lang="zh-TW" altLang="en-US" dirty="0" smtClean="0"/>
                  <a:t> </a:t>
                </a:r>
                <a:r>
                  <a:rPr lang="zh-TW" altLang="en-US" dirty="0" smtClean="0"/>
                  <a:t>是隨機變數索引在 ＲＸＣ表示為雜訊</a:t>
                </a:r>
              </a:p>
              <a:p>
                <a:r>
                  <a:rPr lang="zh-TW" altLang="en-US" dirty="0" smtClean="0"/>
                  <a:t>＠</a:t>
                </a:r>
                <a:r>
                  <a:rPr lang="zh-TW" altLang="en-US" sz="1200" i="0" smtClean="0">
                    <a:latin typeface="Cambria Math" panose="02040503050406030204" pitchFamily="18" charset="0"/>
                  </a:rPr>
                  <a:t>η</a:t>
                </a:r>
                <a:r>
                  <a:rPr lang="en-US" altLang="zh-TW" sz="1200" b="0" i="0" smtClean="0">
                    <a:latin typeface="Cambria Math" panose="02040503050406030204" pitchFamily="18" charset="0"/>
                  </a:rPr>
                  <a:t>~N</a:t>
                </a:r>
                <a:r>
                  <a:rPr lang="en-US" altLang="zh-TW" sz="1200" i="0">
                    <a:latin typeface="Cambria Math" panose="02040503050406030204" pitchFamily="18" charset="0"/>
                  </a:rPr>
                  <a:t>(</a:t>
                </a:r>
                <a:r>
                  <a:rPr lang="en-US" altLang="zh-TW" sz="1200" b="0" i="0" smtClean="0">
                    <a:latin typeface="Cambria Math" panose="02040503050406030204" pitchFamily="18" charset="0"/>
                  </a:rPr>
                  <a:t>0,</a:t>
                </a:r>
                <a:r>
                  <a:rPr lang="zh-TW" altLang="en-US" sz="1200" i="0" smtClean="0">
                    <a:latin typeface="Cambria Math" panose="02040503050406030204" pitchFamily="18" charset="0"/>
                  </a:rPr>
                  <a:t>σ</a:t>
                </a:r>
                <a:r>
                  <a:rPr lang="en-US" altLang="zh-TW" sz="1200" i="0" smtClean="0">
                    <a:latin typeface="Cambria Math" charset="0"/>
                  </a:rPr>
                  <a:t>^</a:t>
                </a:r>
                <a:r>
                  <a:rPr lang="en-US" altLang="zh-TW" sz="1200" b="0" i="0" smtClean="0">
                    <a:latin typeface="Cambria Math" panose="02040503050406030204" pitchFamily="18" charset="0"/>
                  </a:rPr>
                  <a:t>2)</a:t>
                </a:r>
                <a:r>
                  <a:rPr lang="zh-TW" altLang="en-US" dirty="0" smtClean="0"/>
                  <a:t>雜訊在任兩點像素為獨立</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13</a:t>
            </a:fld>
            <a:endParaRPr lang="en-US" altLang="zh-TW" dirty="0"/>
          </a:p>
        </p:txBody>
      </p:sp>
    </p:spTree>
    <p:extLst>
      <p:ext uri="{BB962C8B-B14F-4D97-AF65-F5344CB8AC3E}">
        <p14:creationId xmlns:p14="http://schemas.microsoft.com/office/powerpoint/2010/main" val="61936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a:t>
                </a:r>
                <a:r>
                  <a:rPr lang="en-US" altLang="zh-TW" dirty="0" smtClean="0"/>
                  <a:t>j</a:t>
                </a:r>
                <a:r>
                  <a:rPr lang="zh-TW" altLang="en-US" dirty="0" smtClean="0"/>
                  <a:t>我們假設給定的（</a:t>
                </a:r>
                <a:r>
                  <a:rPr lang="en-US" altLang="zh-TW" dirty="0" smtClean="0"/>
                  <a:t>0,0</a:t>
                </a:r>
                <a:r>
                  <a:rPr lang="zh-TW" altLang="en-US" dirty="0" smtClean="0"/>
                  <a:t>）為相鄰區域的中心，假設每一個點</a:t>
                </a:r>
                <a:r>
                  <a:rPr lang="en-US" altLang="zh-TW" dirty="0" smtClean="0"/>
                  <a:t>(</a:t>
                </a:r>
                <a:r>
                  <a:rPr lang="en-US" altLang="zh-TW" dirty="0" err="1" smtClean="0"/>
                  <a:t>r,c</a:t>
                </a:r>
                <a:r>
                  <a:rPr lang="en-US" altLang="zh-TW" dirty="0" smtClean="0"/>
                  <a:t>) </a:t>
                </a:r>
                <a:r>
                  <a:rPr lang="zh-TW" altLang="en-US" dirty="0" smtClean="0"/>
                  <a:t>屬於（ＲＸＣ），其影像函式可表示為</a:t>
                </a:r>
                <a:br>
                  <a:rPr lang="zh-TW" altLang="en-US" dirty="0" smtClean="0"/>
                </a:br>
                <a:r>
                  <a:rPr lang="zh-TW" altLang="en-US" dirty="0" smtClean="0"/>
                  <a:t>＠使用最小平方法估計斜面參數 雜訊變異數</a:t>
                </a:r>
              </a:p>
              <a:p>
                <a:r>
                  <a:rPr lang="zh-TW" altLang="en-US" dirty="0" smtClean="0"/>
                  <a:t>＠影像函式</a:t>
                </a:r>
              </a:p>
              <a:p>
                <a:r>
                  <a:rPr lang="zh-TW" altLang="en-US" dirty="0" smtClean="0"/>
                  <a:t>＠當</a:t>
                </a:r>
                <a14:m>
                  <m:oMath xmlns:m="http://schemas.openxmlformats.org/officeDocument/2006/math">
                    <m:r>
                      <m:rPr>
                        <m:sty m:val="p"/>
                      </m:rPr>
                      <a:rPr lang="zh-TW" altLang="en-US" sz="1200" i="0" smtClean="0">
                        <a:latin typeface="Cambria Math" panose="02040503050406030204" pitchFamily="18" charset="0"/>
                      </a:rPr>
                      <m:t>η</m:t>
                    </m:r>
                  </m:oMath>
                </a14:m>
                <a:r>
                  <a:rPr lang="zh-TW" altLang="en-US" dirty="0" smtClean="0"/>
                  <a:t> 是隨機變數索引在 ＲＸＣ表示為雜訊</a:t>
                </a:r>
              </a:p>
              <a:p>
                <a:r>
                  <a:rPr lang="zh-TW" altLang="en-US" dirty="0" smtClean="0"/>
                  <a:t>＠</a:t>
                </a:r>
                <a14:m>
                  <m:oMath xmlns:m="http://schemas.openxmlformats.org/officeDocument/2006/math">
                    <m:r>
                      <m:rPr>
                        <m:sty m:val="p"/>
                      </m:rPr>
                      <a:rPr lang="zh-TW" altLang="en-US" sz="1200" i="0" smtClean="0">
                        <a:latin typeface="Cambria Math" panose="02040503050406030204" pitchFamily="18" charset="0"/>
                      </a:rPr>
                      <m:t>η</m:t>
                    </m:r>
                    <m:r>
                      <a:rPr lang="en-US" altLang="zh-TW" sz="1200" b="0" i="0" smtClean="0">
                        <a:latin typeface="Cambria Math" panose="02040503050406030204" pitchFamily="18" charset="0"/>
                      </a:rPr>
                      <m:t>~</m:t>
                    </m:r>
                    <m:r>
                      <m:rPr>
                        <m:sty m:val="p"/>
                      </m:rPr>
                      <a:rPr lang="en-US" altLang="zh-TW" sz="1200" b="0" i="0" smtClean="0">
                        <a:latin typeface="Cambria Math" panose="02040503050406030204" pitchFamily="18" charset="0"/>
                      </a:rPr>
                      <m:t>N</m:t>
                    </m:r>
                    <m:r>
                      <a:rPr lang="en-US" altLang="zh-TW" sz="1200" i="0">
                        <a:latin typeface="Cambria Math" panose="02040503050406030204" pitchFamily="18" charset="0"/>
                      </a:rPr>
                      <m:t>(</m:t>
                    </m:r>
                    <m:r>
                      <a:rPr lang="en-US" altLang="zh-TW" sz="1200" b="0" i="0" smtClean="0">
                        <a:latin typeface="Cambria Math" panose="02040503050406030204" pitchFamily="18" charset="0"/>
                      </a:rPr>
                      <m:t>0,</m:t>
                    </m:r>
                    <m:sSup>
                      <m:sSupPr>
                        <m:ctrlPr>
                          <a:rPr lang="en-US" altLang="zh-TW" sz="1200" i="1" smtClean="0">
                            <a:latin typeface="Cambria Math" charset="0"/>
                          </a:rPr>
                        </m:ctrlPr>
                      </m:sSupPr>
                      <m:e>
                        <m:r>
                          <m:rPr>
                            <m:sty m:val="p"/>
                          </m:rPr>
                          <a:rPr lang="zh-TW" altLang="en-US" sz="1200" i="0" smtClean="0">
                            <a:latin typeface="Cambria Math" panose="02040503050406030204" pitchFamily="18" charset="0"/>
                          </a:rPr>
                          <m:t>σ</m:t>
                        </m:r>
                      </m:e>
                      <m:sup>
                        <m:r>
                          <a:rPr lang="en-US" altLang="zh-TW" sz="1200" b="0" i="0" smtClean="0">
                            <a:latin typeface="Cambria Math" panose="02040503050406030204" pitchFamily="18" charset="0"/>
                          </a:rPr>
                          <m:t>2</m:t>
                        </m:r>
                      </m:sup>
                    </m:sSup>
                    <m:r>
                      <a:rPr lang="en-US" altLang="zh-TW" sz="1200" b="0" i="0" smtClean="0">
                        <a:latin typeface="Cambria Math" panose="02040503050406030204" pitchFamily="18" charset="0"/>
                      </a:rPr>
                      <m:t>)</m:t>
                    </m:r>
                  </m:oMath>
                </a14:m>
                <a:r>
                  <a:rPr lang="zh-TW" altLang="en-US" dirty="0" smtClean="0"/>
                  <a:t>雜訊對任兩點像素為獨立 。Ｎ（）統計裡的表示方式 前面為平均值</a:t>
                </a:r>
                <a:r>
                  <a:rPr lang="en-US" altLang="zh-TW" dirty="0" smtClean="0"/>
                  <a:t>,</a:t>
                </a:r>
                <a:r>
                  <a:rPr lang="zh-TW" altLang="en-US" dirty="0" smtClean="0"/>
                  <a:t>後面為變異數</a:t>
                </a:r>
              </a:p>
              <a:p>
                <a:endParaRPr lang="zh-TW" altLang="en-US" dirty="0" smtClean="0"/>
              </a:p>
              <a:p>
                <a:r>
                  <a:rPr lang="en-US" altLang="zh-TW" dirty="0" err="1" smtClean="0"/>
                  <a:t>Grc</a:t>
                </a:r>
                <a:r>
                  <a:rPr lang="en-US" altLang="zh-TW" dirty="0" smtClean="0"/>
                  <a:t> </a:t>
                </a:r>
                <a:r>
                  <a:rPr lang="zh-TW" altLang="en-US" dirty="0" smtClean="0"/>
                  <a:t>是最後算出來的結果，</a:t>
                </a:r>
                <a:r>
                  <a:rPr lang="en-US" altLang="zh-TW" dirty="0" smtClean="0"/>
                  <a:t>eta </a:t>
                </a:r>
                <a:r>
                  <a:rPr lang="zh-TW" altLang="en-US" dirty="0" smtClean="0"/>
                  <a:t>代表要加上誤差</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a:t>
                </a:r>
                <a:r>
                  <a:rPr lang="zh-TW" altLang="en-US" dirty="0" smtClean="0"/>
                  <a:t>使用</a:t>
                </a:r>
                <a:r>
                  <a:rPr lang="zh-TW" altLang="en-US" dirty="0" smtClean="0"/>
                  <a:t>最小平方法估計斜面參數 雜訊變異</a:t>
                </a:r>
                <a:r>
                  <a:rPr lang="zh-TW" altLang="en-US" dirty="0" smtClean="0"/>
                  <a:t>數</a:t>
                </a:r>
              </a:p>
              <a:p>
                <a:r>
                  <a:rPr lang="zh-TW" altLang="en-US" dirty="0" smtClean="0"/>
                  <a:t>＠</a:t>
                </a:r>
              </a:p>
              <a:p>
                <a:r>
                  <a:rPr lang="zh-TW" altLang="en-US" dirty="0" smtClean="0"/>
                  <a:t>＠當</a:t>
                </a:r>
                <a:r>
                  <a:rPr lang="zh-TW" altLang="en-US" sz="1200" i="0" smtClean="0">
                    <a:latin typeface="Cambria Math" panose="02040503050406030204" pitchFamily="18" charset="0"/>
                  </a:rPr>
                  <a:t>η</a:t>
                </a:r>
                <a:r>
                  <a:rPr lang="zh-TW" altLang="en-US" dirty="0" smtClean="0"/>
                  <a:t> </a:t>
                </a:r>
                <a:r>
                  <a:rPr lang="zh-TW" altLang="en-US" dirty="0" smtClean="0"/>
                  <a:t>是隨機變數索引在 ＲＸＣ表示為雜訊</a:t>
                </a:r>
              </a:p>
              <a:p>
                <a:r>
                  <a:rPr lang="zh-TW" altLang="en-US" dirty="0" smtClean="0"/>
                  <a:t>＠</a:t>
                </a:r>
                <a:r>
                  <a:rPr lang="zh-TW" altLang="en-US" sz="1200" i="0" smtClean="0">
                    <a:latin typeface="Cambria Math" panose="02040503050406030204" pitchFamily="18" charset="0"/>
                  </a:rPr>
                  <a:t>η</a:t>
                </a:r>
                <a:r>
                  <a:rPr lang="en-US" altLang="zh-TW" sz="1200" b="0" i="0" smtClean="0">
                    <a:latin typeface="Cambria Math" panose="02040503050406030204" pitchFamily="18" charset="0"/>
                  </a:rPr>
                  <a:t>~N</a:t>
                </a:r>
                <a:r>
                  <a:rPr lang="en-US" altLang="zh-TW" sz="1200" i="0">
                    <a:latin typeface="Cambria Math" panose="02040503050406030204" pitchFamily="18" charset="0"/>
                  </a:rPr>
                  <a:t>(</a:t>
                </a:r>
                <a:r>
                  <a:rPr lang="en-US" altLang="zh-TW" sz="1200" b="0" i="0" smtClean="0">
                    <a:latin typeface="Cambria Math" panose="02040503050406030204" pitchFamily="18" charset="0"/>
                  </a:rPr>
                  <a:t>0,</a:t>
                </a:r>
                <a:r>
                  <a:rPr lang="zh-TW" altLang="en-US" sz="1200" i="0" smtClean="0">
                    <a:latin typeface="Cambria Math" panose="02040503050406030204" pitchFamily="18" charset="0"/>
                  </a:rPr>
                  <a:t>σ</a:t>
                </a:r>
                <a:r>
                  <a:rPr lang="en-US" altLang="zh-TW" sz="1200" i="0" smtClean="0">
                    <a:latin typeface="Cambria Math" charset="0"/>
                  </a:rPr>
                  <a:t>^</a:t>
                </a:r>
                <a:r>
                  <a:rPr lang="en-US" altLang="zh-TW" sz="1200" b="0" i="0" smtClean="0">
                    <a:latin typeface="Cambria Math" panose="02040503050406030204" pitchFamily="18" charset="0"/>
                  </a:rPr>
                  <a:t>2)</a:t>
                </a:r>
                <a:r>
                  <a:rPr lang="zh-TW" altLang="en-US" dirty="0" smtClean="0"/>
                  <a:t>雜訊在任兩點像素為獨立</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14</a:t>
            </a:fld>
            <a:endParaRPr lang="en-US" altLang="zh-TW" dirty="0"/>
          </a:p>
        </p:txBody>
      </p:sp>
    </p:spTree>
    <p:extLst>
      <p:ext uri="{BB962C8B-B14F-4D97-AF65-F5344CB8AC3E}">
        <p14:creationId xmlns:p14="http://schemas.microsoft.com/office/powerpoint/2010/main" val="92953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a:t>
                </a:r>
                <a:r>
                  <a:rPr lang="zh-TW" altLang="en-US" dirty="0" smtClean="0"/>
                  <a:t>定義參數使平方差加總和最</a:t>
                </a:r>
                <a:r>
                  <a:rPr lang="zh-TW" altLang="en-US" dirty="0" smtClean="0"/>
                  <a:t>小</a:t>
                </a:r>
              </a:p>
              <a:p>
                <a:r>
                  <a:rPr lang="zh-TW" altLang="en-US" dirty="0" smtClean="0"/>
                  <a:t>最小平方法產生參數</a:t>
                </a:r>
                <a14:m>
                  <m:oMath xmlns:m="http://schemas.openxmlformats.org/officeDocument/2006/math">
                    <m:acc>
                      <m:accPr>
                        <m:chr m:val="̂"/>
                        <m:ctrlPr>
                          <a:rPr lang="en-US" altLang="zh-TW" sz="1200" i="1" smtClean="0">
                            <a:latin typeface="Cambria Math" charset="0"/>
                          </a:rPr>
                        </m:ctrlPr>
                      </m:accPr>
                      <m:e>
                        <m:r>
                          <m:rPr>
                            <m:sty m:val="p"/>
                          </m:rPr>
                          <a:rPr lang="en-US" altLang="zh-TW" sz="1200">
                            <a:latin typeface="Cambria Math" panose="02040503050406030204" pitchFamily="18" charset="0"/>
                          </a:rPr>
                          <m:t>a</m:t>
                        </m:r>
                      </m:e>
                    </m:acc>
                  </m:oMath>
                </a14:m>
                <a:r>
                  <a:rPr lang="en-US" altLang="zh-TW" sz="1200" dirty="0"/>
                  <a:t> ,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b</m:t>
                        </m:r>
                      </m:e>
                    </m:acc>
                  </m:oMath>
                </a14:m>
                <a:r>
                  <a:rPr lang="en-US" altLang="zh-TW" sz="1200" dirty="0"/>
                  <a:t>,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c</m:t>
                        </m:r>
                      </m:e>
                    </m:acc>
                  </m:oMath>
                </a14:m>
                <a:r>
                  <a:rPr lang="zh-TW" altLang="en-US" dirty="0" smtClean="0"/>
                  <a:t>最</a:t>
                </a:r>
                <a:r>
                  <a:rPr lang="zh-TW" altLang="en-US" dirty="0" smtClean="0"/>
                  <a:t>小化</a:t>
                </a:r>
                <a:r>
                  <a:rPr lang="zh-TW" altLang="en-US" dirty="0" smtClean="0"/>
                  <a:t>，介於</a:t>
                </a:r>
                <a:r>
                  <a:rPr lang="en-US" altLang="zh-TW" dirty="0" smtClean="0"/>
                  <a:t>Fitted surface </a:t>
                </a:r>
                <a:r>
                  <a:rPr lang="zh-TW" altLang="en-US" dirty="0" smtClean="0"/>
                  <a:t>和觀測間的平方差加總</a:t>
                </a:r>
              </a:p>
              <a:p>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a:t>
                </a:r>
                <a:r>
                  <a:rPr kumimoji="1" lang="zh-TW" altLang="en-US" dirty="0" smtClean="0"/>
                  <a:t>對</a:t>
                </a:r>
                <a14:m>
                  <m:oMath xmlns:m="http://schemas.openxmlformats.org/officeDocument/2006/math">
                    <m:sSubSup>
                      <m:sSubSupPr>
                        <m:ctrlPr>
                          <a:rPr lang="en-US" altLang="zh-TW" i="1" smtClean="0">
                            <a:latin typeface="Cambria Math"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r>
                  <a:rPr kumimoji="1" lang="zh-TW" altLang="en-US" dirty="0" smtClean="0"/>
                  <a:t>偏微分並設為</a:t>
                </a:r>
                <a:r>
                  <a:rPr kumimoji="1" lang="en-US" altLang="zh-TW" dirty="0" smtClean="0"/>
                  <a:t>0</a:t>
                </a:r>
                <a:endParaRPr kumimoji="1" lang="zh-TW" altLang="en-US" dirty="0"/>
              </a:p>
              <a:p>
                <a:endParaRPr lang="zh-TW" altLang="en-US" dirty="0"/>
              </a:p>
            </p:txBody>
          </p:sp>
        </mc:Choice>
        <mc:Fallback xmlns="">
          <p:sp>
            <p:nvSpPr>
              <p:cNvPr id="3" name="備忘稿版面配置區 2"/>
              <p:cNvSpPr>
                <a:spLocks noGrp="1"/>
              </p:cNvSpPr>
              <p:nvPr>
                <p:ph type="body" idx="1"/>
              </p:nvPr>
            </p:nvSpPr>
            <p:spPr/>
            <p:txBody>
              <a:bodyPr/>
              <a:lstStyle/>
              <a:p>
                <a:r>
                  <a:rPr lang="en-US" altLang="zh-TW" dirty="0" smtClean="0"/>
                  <a:t>@</a:t>
                </a:r>
                <a:r>
                  <a:rPr lang="zh-TW" altLang="en-US" dirty="0" smtClean="0"/>
                  <a:t>定義</a:t>
                </a:r>
                <a:r>
                  <a:rPr lang="zh-TW" altLang="en-US" dirty="0" smtClean="0"/>
                  <a:t>參數使平方差加總和最</a:t>
                </a:r>
                <a:r>
                  <a:rPr lang="zh-TW" altLang="en-US" dirty="0" smtClean="0"/>
                  <a:t>小</a:t>
                </a:r>
                <a:endParaRPr lang="en-US" altLang="zh-TW" dirty="0" smtClean="0"/>
              </a:p>
              <a:p>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a:t>
                </a:r>
                <a:r>
                  <a:rPr kumimoji="1" lang="zh-TW" altLang="en-US" dirty="0" smtClean="0"/>
                  <a:t>對</a:t>
                </a:r>
                <a:r>
                  <a:rPr lang="zh-TW" altLang="en-US" i="0" smtClean="0">
                    <a:latin typeface="Cambria Math" panose="02040503050406030204" pitchFamily="18" charset="0"/>
                  </a:rPr>
                  <a:t>ε</a:t>
                </a:r>
                <a:r>
                  <a:rPr lang="en-US" altLang="zh-TW"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r>
                  <a:rPr kumimoji="1" lang="zh-TW" altLang="en-US" dirty="0" smtClean="0"/>
                  <a:t>偏微分並設為</a:t>
                </a:r>
                <a:r>
                  <a:rPr kumimoji="1" lang="en-US" altLang="zh-TW" dirty="0" smtClean="0"/>
                  <a:t>0</a:t>
                </a:r>
                <a:endParaRPr kumimoji="1" lang="zh-TW" altLang="en-US"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15</a:t>
            </a:fld>
            <a:endParaRPr lang="en-US" altLang="zh-TW" dirty="0"/>
          </a:p>
        </p:txBody>
      </p:sp>
    </p:spTree>
    <p:extLst>
      <p:ext uri="{BB962C8B-B14F-4D97-AF65-F5344CB8AC3E}">
        <p14:creationId xmlns:p14="http://schemas.microsoft.com/office/powerpoint/2010/main" val="198356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＠不失一般性，我們選擇中心點ＲＸＣ做為座標的原點</a:t>
            </a:r>
          </a:p>
          <a:p>
            <a:r>
              <a:rPr kumimoji="1" lang="zh-TW" altLang="en-US" dirty="0" smtClean="0"/>
              <a:t>＠選擇的座標系統具有對稱性使得 加總</a:t>
            </a:r>
            <a:r>
              <a:rPr kumimoji="1" lang="en-US" altLang="zh-TW" dirty="0" smtClean="0"/>
              <a:t>r = 0  </a:t>
            </a:r>
            <a:r>
              <a:rPr kumimoji="1" lang="zh-TW" altLang="en-US" dirty="0" smtClean="0"/>
              <a:t> 加總</a:t>
            </a:r>
            <a:r>
              <a:rPr kumimoji="1" lang="en-US" altLang="zh-TW" dirty="0" smtClean="0"/>
              <a:t>c =0</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16</a:t>
            </a:fld>
            <a:endParaRPr lang="en-US" altLang="zh-TW"/>
          </a:p>
        </p:txBody>
      </p:sp>
    </p:spTree>
    <p:extLst>
      <p:ext uri="{BB962C8B-B14F-4D97-AF65-F5344CB8AC3E}">
        <p14:creationId xmlns:p14="http://schemas.microsoft.com/office/powerpoint/2010/main" val="2086945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smtClean="0"/>
                  <a:t>透過簡化的過程，我們可以明顯的看到</a:t>
                </a:r>
                <a14:m>
                  <m:oMath xmlns:m="http://schemas.openxmlformats.org/officeDocument/2006/math">
                    <m:acc>
                      <m:accPr>
                        <m:chr m:val="̂"/>
                        <m:ctrlPr>
                          <a:rPr lang="en-US" altLang="zh-TW" i="1" smtClean="0">
                            <a:latin typeface="Cambria Math" charset="0"/>
                          </a:rPr>
                        </m:ctrlPr>
                      </m:accPr>
                      <m:e>
                        <m:r>
                          <a:rPr lang="zh-TW" altLang="en-US" i="1" smtClean="0">
                            <a:latin typeface="Cambria Math" panose="02040503050406030204" pitchFamily="18" charset="0"/>
                          </a:rPr>
                          <m:t>𝛼</m:t>
                        </m:r>
                      </m:e>
                    </m:acc>
                  </m:oMath>
                </a14:m>
                <a:r>
                  <a:rPr lang="en-US" altLang="zh-TW" dirty="0" smtClean="0"/>
                  <a:t>, </a:t>
                </a:r>
                <a14:m>
                  <m:oMath xmlns:m="http://schemas.openxmlformats.org/officeDocument/2006/math">
                    <m:acc>
                      <m:accPr>
                        <m:chr m:val="̂"/>
                        <m:ctrlPr>
                          <a:rPr lang="en-US" altLang="zh-TW" i="1" smtClean="0">
                            <a:latin typeface="Cambria Math" charset="0"/>
                          </a:rPr>
                        </m:ctrlPr>
                      </m:accPr>
                      <m:e>
                        <m:r>
                          <a:rPr lang="zh-TW" altLang="en-US" i="1" smtClean="0">
                            <a:latin typeface="Cambria Math" panose="02040503050406030204" pitchFamily="18" charset="0"/>
                          </a:rPr>
                          <m:t>𝛽</m:t>
                        </m:r>
                      </m:e>
                    </m:acc>
                  </m:oMath>
                </a14:m>
                <a:r>
                  <a:rPr lang="en-US" altLang="zh-TW" dirty="0" smtClean="0"/>
                  <a:t>, and </a:t>
                </a:r>
                <a14:m>
                  <m:oMath xmlns:m="http://schemas.openxmlformats.org/officeDocument/2006/math">
                    <m:acc>
                      <m:accPr>
                        <m:chr m:val="̂"/>
                        <m:ctrlPr>
                          <a:rPr lang="en-US" altLang="zh-TW" i="1" smtClean="0">
                            <a:latin typeface="Cambria Math" charset="0"/>
                          </a:rPr>
                        </m:ctrlPr>
                      </m:accPr>
                      <m:e>
                        <m:r>
                          <a:rPr lang="zh-TW" altLang="en-US" i="1" smtClean="0">
                            <a:latin typeface="Cambria Math" panose="02040503050406030204" pitchFamily="18" charset="0"/>
                          </a:rPr>
                          <m:t>𝛾</m:t>
                        </m:r>
                      </m:e>
                    </m:acc>
                  </m:oMath>
                </a14:m>
                <a:r>
                  <a:rPr kumimoji="1" lang="zh-TW" altLang="en-US" dirty="0" smtClean="0"/>
                  <a:t> 在雜訊上的相依</a:t>
                </a:r>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透過簡化的過程，我們可以明顯的看到</a:t>
                </a:r>
                <a:r>
                  <a:rPr lang="zh-TW" altLang="en-US" i="0" smtClean="0">
                    <a:latin typeface="Cambria Math" panose="02040503050406030204" pitchFamily="18" charset="0"/>
                  </a:rPr>
                  <a:t>𝛼</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𝛽</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𝛾</a:t>
                </a:r>
                <a:r>
                  <a:rPr lang="en-US" altLang="zh-TW" i="0" smtClean="0">
                    <a:latin typeface="Cambria Math" charset="0"/>
                  </a:rPr>
                  <a:t> ̂</a:t>
                </a:r>
                <a:r>
                  <a:rPr kumimoji="1" lang="zh-TW" altLang="en-US" dirty="0" smtClean="0"/>
                  <a:t> </a:t>
                </a:r>
                <a:r>
                  <a:rPr kumimoji="1" lang="zh-TW" altLang="en-US" dirty="0" smtClean="0"/>
                  <a:t>在雜訊上的相依</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18</a:t>
            </a:fld>
            <a:endParaRPr lang="en-US" altLang="zh-TW"/>
          </a:p>
        </p:txBody>
      </p:sp>
    </p:spTree>
    <p:extLst>
      <p:ext uri="{BB962C8B-B14F-4D97-AF65-F5344CB8AC3E}">
        <p14:creationId xmlns:p14="http://schemas.microsoft.com/office/powerpoint/2010/main" val="162813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a:t>
            </a:r>
            <a:r>
              <a:rPr lang="en-US" altLang="zh-TW" dirty="0" err="1" smtClean="0"/>
              <a:t>en.wikipedia.org</a:t>
            </a:r>
            <a:r>
              <a:rPr lang="en-US" altLang="zh-TW" dirty="0" smtClean="0"/>
              <a:t>/wiki/Variance</a:t>
            </a:r>
            <a:br>
              <a:rPr lang="en-US" altLang="zh-TW" dirty="0" smtClean="0"/>
            </a:br>
            <a:r>
              <a:rPr lang="en-US" altLang="zh-TW" dirty="0" smtClean="0"/>
              <a:t/>
            </a:r>
            <a:br>
              <a:rPr lang="en-US" altLang="zh-TW" dirty="0" smtClean="0"/>
            </a:br>
            <a:r>
              <a:rPr kumimoji="1" lang="zh-TW" altLang="en-US" sz="1200" b="1" kern="1200" dirty="0" smtClean="0">
                <a:solidFill>
                  <a:schemeClr val="tx1"/>
                </a:solidFill>
                <a:latin typeface="Arial" charset="0"/>
                <a:ea typeface="新細明體" pitchFamily="18" charset="-120"/>
                <a:cs typeface="+mn-cs"/>
              </a:rPr>
              <a:t>變異數</a:t>
            </a:r>
            <a:r>
              <a:rPr kumimoji="1" lang="zh-TW" altLang="en-US" sz="1200" b="0" kern="1200" dirty="0" smtClean="0">
                <a:solidFill>
                  <a:schemeClr val="tx1"/>
                </a:solidFill>
                <a:latin typeface="Arial" charset="0"/>
                <a:ea typeface="新細明體" pitchFamily="18" charset="-120"/>
                <a:cs typeface="+mn-cs"/>
              </a:rPr>
              <a:t>（</a:t>
            </a:r>
            <a:r>
              <a:rPr kumimoji="1" lang="en-US" altLang="zh-TW" sz="1200" b="1" kern="1200" dirty="0" smtClean="0">
                <a:solidFill>
                  <a:schemeClr val="tx1"/>
                </a:solidFill>
                <a:latin typeface="Arial" charset="0"/>
                <a:ea typeface="新細明體" pitchFamily="18" charset="-120"/>
                <a:cs typeface="+mn-cs"/>
              </a:rPr>
              <a:t>Variance</a:t>
            </a:r>
            <a:r>
              <a:rPr kumimoji="1" lang="zh-TW" altLang="en-US" sz="1200" b="0" kern="1200" dirty="0" smtClean="0">
                <a:solidFill>
                  <a:schemeClr val="tx1"/>
                </a:solidFill>
                <a:latin typeface="Arial" charset="0"/>
                <a:ea typeface="新細明體" pitchFamily="18" charset="-120"/>
                <a:cs typeface="+mn-cs"/>
              </a:rPr>
              <a:t>），</a:t>
            </a:r>
            <a:r>
              <a:rPr kumimoji="1" lang="zh-TW" altLang="en-US" sz="1200" b="0" kern="1200" dirty="0" smtClean="0">
                <a:solidFill>
                  <a:schemeClr val="tx1"/>
                </a:solidFill>
                <a:latin typeface="Arial" charset="0"/>
                <a:ea typeface="新細明體" pitchFamily="18" charset="-120"/>
                <a:cs typeface="+mn-cs"/>
                <a:hlinkClick r:id="rId3"/>
              </a:rPr>
              <a:t>應用數學裡的專有名詞。在</a:t>
            </a:r>
            <a:r>
              <a:rPr kumimoji="1" lang="zh-TW" altLang="en-US" sz="1200" b="0" kern="1200" dirty="0" smtClean="0">
                <a:solidFill>
                  <a:schemeClr val="tx1"/>
                </a:solidFill>
                <a:latin typeface="Arial" charset="0"/>
                <a:ea typeface="新細明體" pitchFamily="18" charset="-120"/>
                <a:cs typeface="+mn-cs"/>
                <a:hlinkClick r:id="rId4"/>
              </a:rPr>
              <a:t>機率論和</a:t>
            </a:r>
            <a:r>
              <a:rPr kumimoji="1" lang="zh-TW" altLang="en-US" sz="1200" b="0" kern="1200" dirty="0" smtClean="0">
                <a:solidFill>
                  <a:schemeClr val="tx1"/>
                </a:solidFill>
                <a:latin typeface="Arial" charset="0"/>
                <a:ea typeface="新細明體" pitchFamily="18" charset="-120"/>
                <a:cs typeface="+mn-cs"/>
                <a:hlinkClick r:id="rId5"/>
              </a:rPr>
              <a:t>統計學中，一個</a:t>
            </a:r>
            <a:r>
              <a:rPr kumimoji="1" lang="zh-TW" altLang="en-US" sz="1200" b="0" kern="1200" dirty="0" smtClean="0">
                <a:solidFill>
                  <a:schemeClr val="tx1"/>
                </a:solidFill>
                <a:latin typeface="Arial" charset="0"/>
                <a:ea typeface="新細明體" pitchFamily="18" charset="-120"/>
                <a:cs typeface="+mn-cs"/>
                <a:hlinkClick r:id="rId6"/>
              </a:rPr>
              <a:t>隨機變量的</a:t>
            </a:r>
            <a:r>
              <a:rPr kumimoji="1" lang="zh-TW" altLang="en-US" sz="1200" b="1" kern="1200" dirty="0" smtClean="0">
                <a:solidFill>
                  <a:schemeClr val="tx1"/>
                </a:solidFill>
                <a:latin typeface="Arial" charset="0"/>
                <a:ea typeface="新細明體" pitchFamily="18" charset="-120"/>
                <a:cs typeface="+mn-cs"/>
                <a:hlinkClick r:id="rId6"/>
              </a:rPr>
              <a:t>變異量數</a:t>
            </a:r>
            <a:r>
              <a:rPr kumimoji="1" lang="zh-TW" altLang="en-US" sz="1200" b="0" kern="1200" dirty="0" smtClean="0">
                <a:solidFill>
                  <a:schemeClr val="tx1"/>
                </a:solidFill>
                <a:latin typeface="Arial" charset="0"/>
                <a:ea typeface="新細明體" pitchFamily="18" charset="-120"/>
                <a:cs typeface="+mn-cs"/>
                <a:hlinkClick r:id="rId6"/>
              </a:rPr>
              <a:t>描述的是它的離散程度，也就是該變量離其</a:t>
            </a:r>
            <a:r>
              <a:rPr kumimoji="1" lang="zh-TW" altLang="en-US" sz="1200" b="0" kern="1200" dirty="0" smtClean="0">
                <a:solidFill>
                  <a:schemeClr val="tx1"/>
                </a:solidFill>
                <a:latin typeface="Arial" charset="0"/>
                <a:ea typeface="新細明體" pitchFamily="18" charset="-120"/>
                <a:cs typeface="+mn-cs"/>
                <a:hlinkClick r:id="rId7"/>
              </a:rPr>
              <a:t>期望值的距離。一個實隨機變量的變異量數也稱為它的</a:t>
            </a:r>
            <a:r>
              <a:rPr kumimoji="1" lang="zh-TW" altLang="en-US" sz="1200" b="0" kern="1200" dirty="0" smtClean="0">
                <a:solidFill>
                  <a:schemeClr val="tx1"/>
                </a:solidFill>
                <a:latin typeface="Arial" charset="0"/>
                <a:ea typeface="新細明體" pitchFamily="18" charset="-120"/>
                <a:cs typeface="+mn-cs"/>
                <a:hlinkClick r:id="rId8"/>
              </a:rPr>
              <a:t>二階矩或二階中心動差，恰巧也是它的二階累積量。</a:t>
            </a:r>
            <a:r>
              <a:rPr kumimoji="1" lang="zh-TW" altLang="en-US" sz="1200" b="0" kern="1200" dirty="0" smtClean="0">
                <a:solidFill>
                  <a:srgbClr val="FF0000"/>
                </a:solidFill>
                <a:latin typeface="Arial" charset="0"/>
                <a:ea typeface="新細明體" pitchFamily="18" charset="-120"/>
                <a:cs typeface="+mn-cs"/>
                <a:hlinkClick r:id="rId8"/>
              </a:rPr>
              <a:t>變異量數的</a:t>
            </a:r>
            <a:r>
              <a:rPr kumimoji="1" lang="zh-TW" altLang="en-US" sz="1200" b="0" kern="1200" dirty="0" smtClean="0">
                <a:solidFill>
                  <a:srgbClr val="FF0000"/>
                </a:solidFill>
                <a:latin typeface="Arial" charset="0"/>
                <a:ea typeface="新細明體" pitchFamily="18" charset="-120"/>
                <a:cs typeface="+mn-cs"/>
                <a:hlinkClick r:id="rId9"/>
              </a:rPr>
              <a:t>算術平方根稱為該隨機變量的</a:t>
            </a:r>
            <a:r>
              <a:rPr kumimoji="1" lang="zh-TW" altLang="en-US" sz="1200" b="1" kern="1200" dirty="0" smtClean="0">
                <a:solidFill>
                  <a:srgbClr val="FF0000"/>
                </a:solidFill>
                <a:latin typeface="Arial" charset="0"/>
                <a:ea typeface="新細明體" pitchFamily="18" charset="-120"/>
                <a:cs typeface="+mn-cs"/>
                <a:hlinkClick r:id="rId10"/>
              </a:rPr>
              <a:t>標準差</a:t>
            </a:r>
            <a:r>
              <a:rPr kumimoji="1" lang="zh-TW" altLang="en-US" sz="1200" b="0" kern="1200" dirty="0" smtClean="0">
                <a:solidFill>
                  <a:srgbClr val="FF0000"/>
                </a:solidFill>
                <a:latin typeface="Arial" charset="0"/>
                <a:ea typeface="新細明體" pitchFamily="18" charset="-120"/>
                <a:cs typeface="+mn-cs"/>
                <a:hlinkClick r:id="rId10"/>
              </a:rPr>
              <a:t>。</a:t>
            </a:r>
            <a:endParaRPr lang="zh-TW" altLang="en-US" dirty="0">
              <a:solidFill>
                <a:srgbClr val="FF0000"/>
              </a:solidFill>
            </a:endParaRPr>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19</a:t>
            </a:fld>
            <a:endParaRPr lang="en-US" altLang="zh-TW"/>
          </a:p>
        </p:txBody>
      </p:sp>
    </p:spTree>
    <p:extLst>
      <p:ext uri="{BB962C8B-B14F-4D97-AF65-F5344CB8AC3E}">
        <p14:creationId xmlns:p14="http://schemas.microsoft.com/office/powerpoint/2010/main" val="82490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公式複習</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20</a:t>
            </a:fld>
            <a:endParaRPr lang="en-US" altLang="zh-TW"/>
          </a:p>
        </p:txBody>
      </p:sp>
    </p:spTree>
    <p:extLst>
      <p:ext uri="{BB962C8B-B14F-4D97-AF65-F5344CB8AC3E}">
        <p14:creationId xmlns:p14="http://schemas.microsoft.com/office/powerpoint/2010/main" val="29128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檢查平方差餘數</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21</a:t>
            </a:fld>
            <a:endParaRPr lang="en-US" altLang="zh-TW"/>
          </a:p>
        </p:txBody>
      </p:sp>
    </p:spTree>
    <p:extLst>
      <p:ext uri="{BB962C8B-B14F-4D97-AF65-F5344CB8AC3E}">
        <p14:creationId xmlns:p14="http://schemas.microsoft.com/office/powerpoint/2010/main" val="194547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使用 （</a:t>
            </a:r>
            <a:r>
              <a:rPr kumimoji="1" lang="en-US" altLang="zh-TW" dirty="0" smtClean="0"/>
              <a:t>a^-a</a:t>
            </a:r>
            <a:r>
              <a:rPr kumimoji="1" lang="zh-TW" altLang="en-US" dirty="0" smtClean="0"/>
              <a:t>）代入得到 以下式子</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22</a:t>
            </a:fld>
            <a:endParaRPr lang="en-US" altLang="zh-TW"/>
          </a:p>
        </p:txBody>
      </p:sp>
    </p:spTree>
    <p:extLst>
      <p:ext uri="{BB962C8B-B14F-4D97-AF65-F5344CB8AC3E}">
        <p14:creationId xmlns:p14="http://schemas.microsoft.com/office/powerpoint/2010/main" val="70345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BAB4883-B3A4-4110-A8C3-8766A89AD987}" type="slidenum">
              <a:rPr lang="en-US" altLang="zh-TW"/>
              <a:pPr>
                <a:spcBef>
                  <a:spcPct val="0"/>
                </a:spcBef>
              </a:pPr>
              <a:t>2</a:t>
            </a:fld>
            <a:endParaRPr lang="en-US" altLang="zh-TW"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Conditioning: background normalization</a:t>
            </a:r>
            <a:endParaRPr lang="zh-TW" altLang="en-US"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小平面模型原則指出，影像可以視為</a:t>
            </a:r>
            <a:r>
              <a:rPr lang="zh-TW" altLang="en-US" dirty="0" smtClean="0">
                <a:latin typeface="Arial" panose="020B0604020202020204" pitchFamily="34" charset="0"/>
              </a:rPr>
              <a:t>連續</a:t>
            </a:r>
            <a:r>
              <a:rPr lang="zh-TW" altLang="en-US" dirty="0" smtClean="0">
                <a:latin typeface="Arial" panose="020B0604020202020204" pitchFamily="34" charset="0"/>
              </a:rPr>
              <a:t>或</a:t>
            </a:r>
            <a:r>
              <a:rPr lang="zh-TW" altLang="en-US" dirty="0" smtClean="0">
                <a:latin typeface="Arial" panose="020B0604020202020204" pitchFamily="34" charset="0"/>
              </a:rPr>
              <a:t>片段</a:t>
            </a:r>
            <a:r>
              <a:rPr lang="zh-TW" altLang="en-US" dirty="0" smtClean="0">
                <a:latin typeface="Arial" panose="020B0604020202020204" pitchFamily="34" charset="0"/>
              </a:rPr>
              <a:t>連續的灰階表面</a:t>
            </a:r>
            <a:endParaRPr lang="en-US" altLang="zh-TW"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觀察數位影像：在表面扭曲的離散雜訊樣本</a:t>
            </a:r>
          </a:p>
          <a:p>
            <a:pPr eaLnBrk="1" hangingPunct="1"/>
            <a:r>
              <a:rPr lang="zh-TW" altLang="en-US" dirty="0" smtClean="0">
                <a:latin typeface="Arial" panose="020B0604020202020204" pitchFamily="34" charset="0"/>
              </a:rPr>
              <a:t>觀察到的數字圖像是這個表面的扭曲的版本，嘈雜的，離散採樣</a:t>
            </a:r>
            <a:endParaRPr lang="en-US" altLang="zh-TW" dirty="0" smtClean="0">
              <a:latin typeface="Arial" panose="020B0604020202020204" pitchFamily="34" charset="0"/>
            </a:endParaRPr>
          </a:p>
        </p:txBody>
      </p:sp>
    </p:spTree>
    <p:extLst>
      <p:ext uri="{BB962C8B-B14F-4D97-AF65-F5344CB8AC3E}">
        <p14:creationId xmlns:p14="http://schemas.microsoft.com/office/powerpoint/2010/main" val="2809671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en-US" altLang="zh-TW" sz="1200" kern="1200" dirty="0" smtClean="0">
                    <a:solidFill>
                      <a:schemeClr val="tx1"/>
                    </a:solidFill>
                    <a:latin typeface="Arial" charset="0"/>
                    <a:ea typeface="新細明體" pitchFamily="18" charset="-120"/>
                    <a:cs typeface="+mn-cs"/>
                  </a:rPr>
                  <a:t>Chi-distribution</a:t>
                </a:r>
                <a:r>
                  <a:rPr kumimoji="1" lang="zh-TW" altLang="en-US" sz="1200" kern="1200" dirty="0" smtClean="0">
                    <a:solidFill>
                      <a:schemeClr val="tx1"/>
                    </a:solidFill>
                    <a:latin typeface="Arial" charset="0"/>
                    <a:ea typeface="新細明體" pitchFamily="18" charset="-120"/>
                    <a:cs typeface="+mn-cs"/>
                  </a:rPr>
                  <a:t/>
                </a:r>
                <a:br>
                  <a:rPr kumimoji="1" lang="zh-TW" altLang="en-US" sz="1200" kern="1200" dirty="0" smtClean="0">
                    <a:solidFill>
                      <a:schemeClr val="tx1"/>
                    </a:solidFill>
                    <a:latin typeface="Arial" charset="0"/>
                    <a:ea typeface="新細明體" pitchFamily="18" charset="-120"/>
                    <a:cs typeface="+mn-cs"/>
                  </a:rPr>
                </a:br>
                <a:r>
                  <a:rPr kumimoji="1" lang="en-US" altLang="zh-TW" sz="1200" kern="1200" dirty="0" smtClean="0">
                    <a:solidFill>
                      <a:schemeClr val="tx1"/>
                    </a:solidFill>
                    <a:latin typeface="Arial" charset="0"/>
                    <a:ea typeface="新細明體" pitchFamily="18" charset="-120"/>
                    <a:cs typeface="+mn-cs"/>
                  </a:rPr>
                  <a:t>https://</a:t>
                </a:r>
                <a:r>
                  <a:rPr kumimoji="1" lang="en-US" altLang="zh-TW" sz="1200" kern="1200" dirty="0" err="1" smtClean="0">
                    <a:solidFill>
                      <a:schemeClr val="tx1"/>
                    </a:solidFill>
                    <a:latin typeface="Arial" charset="0"/>
                    <a:ea typeface="新細明體" pitchFamily="18" charset="-120"/>
                    <a:cs typeface="+mn-cs"/>
                  </a:rPr>
                  <a:t>zh.wikipedia.org</a:t>
                </a:r>
                <a:r>
                  <a:rPr kumimoji="1" lang="en-US" altLang="zh-TW" sz="1200" kern="1200" dirty="0" smtClean="0">
                    <a:solidFill>
                      <a:schemeClr val="tx1"/>
                    </a:solidFill>
                    <a:latin typeface="Arial" charset="0"/>
                    <a:ea typeface="新細明體" pitchFamily="18" charset="-120"/>
                    <a:cs typeface="+mn-cs"/>
                  </a:rPr>
                  <a:t>/wiki/</a:t>
                </a:r>
                <a:r>
                  <a:rPr kumimoji="1" lang="zh-TW" altLang="en-US" sz="1200" kern="1200" dirty="0" smtClean="0">
                    <a:solidFill>
                      <a:schemeClr val="tx1"/>
                    </a:solidFill>
                    <a:latin typeface="Arial" charset="0"/>
                    <a:ea typeface="新細明體" pitchFamily="18" charset="-120"/>
                    <a:cs typeface="+mn-cs"/>
                  </a:rPr>
                  <a:t>卡方分佈</a:t>
                </a:r>
              </a:p>
              <a:p>
                <a:r>
                  <a:rPr kumimoji="1" lang="zh-TW" altLang="en-US" dirty="0" smtClean="0"/>
                  <a:t>定義如下：</a:t>
                </a:r>
              </a:p>
              <a:p>
                <a:r>
                  <a:rPr kumimoji="1" lang="en-US" altLang="zh-TW" dirty="0" smtClean="0"/>
                  <a:t>@</a:t>
                </a:r>
                <a:r>
                  <a:rPr kumimoji="1" lang="zh-TW" altLang="en-US" dirty="0" smtClean="0"/>
                  <a:t>假設Ｋ個隨機</a:t>
                </a:r>
                <a:r>
                  <a:rPr kumimoji="1" lang="zh-TW" altLang="en-US" dirty="0" smtClean="0"/>
                  <a:t>變</a:t>
                </a:r>
                <a:r>
                  <a:rPr kumimoji="1" lang="zh-TW" altLang="en-US" dirty="0" smtClean="0"/>
                  <a:t>量</a:t>
                </a:r>
                <a:r>
                  <a:rPr kumimoji="1" lang="zh-TW" altLang="en-US" dirty="0" smtClean="0"/>
                  <a:t> </a:t>
                </a:r>
                <a:r>
                  <a:rPr kumimoji="1" lang="en-US" altLang="zh-TW" dirty="0" smtClean="0"/>
                  <a:t>Z1,</a:t>
                </a:r>
                <a:r>
                  <a:rPr kumimoji="1" lang="en-US" altLang="zh-TW" baseline="0" dirty="0" smtClean="0"/>
                  <a:t> Z2, …Zn </a:t>
                </a:r>
                <a:r>
                  <a:rPr kumimoji="1" lang="zh-TW" altLang="en-US" baseline="0" dirty="0" smtClean="0"/>
                  <a:t>是互相獨立符合標準常態分佈的隨機變量（平均值期望為</a:t>
                </a:r>
                <a:r>
                  <a:rPr kumimoji="1" lang="en-US" altLang="zh-TW" baseline="0" dirty="0" smtClean="0"/>
                  <a:t>0 </a:t>
                </a:r>
                <a:r>
                  <a:rPr kumimoji="1" lang="zh-TW" altLang="en-US" baseline="0" dirty="0" smtClean="0"/>
                  <a:t>變異數為 </a:t>
                </a:r>
                <a:r>
                  <a:rPr kumimoji="1" lang="en-US" altLang="zh-TW" baseline="0" dirty="0" smtClean="0"/>
                  <a:t>1</a:t>
                </a:r>
                <a:r>
                  <a:rPr kumimoji="1" lang="zh-TW" altLang="en-US" baseline="0" dirty="0" smtClean="0"/>
                  <a:t>）</a:t>
                </a:r>
                <a:endParaRPr kumimoji="1" lang="en-US" altLang="zh-TW" baseline="0" dirty="0" smtClean="0"/>
              </a:p>
              <a:p>
                <a:r>
                  <a:rPr kumimoji="1" lang="en-US" altLang="zh-TW" dirty="0" smtClean="0"/>
                  <a:t>@</a:t>
                </a:r>
                <a:r>
                  <a:rPr kumimoji="1" lang="zh-TW" altLang="en-US" dirty="0" smtClean="0"/>
                  <a:t>則隨機變量Ｚ的平方和被</a:t>
                </a:r>
                <a:r>
                  <a:rPr kumimoji="1" lang="zh-TW" altLang="en-US" dirty="0" smtClean="0"/>
                  <a:t>稱為</a:t>
                </a:r>
                <a:r>
                  <a:rPr kumimoji="1" lang="zh-TW" altLang="en-US" dirty="0" smtClean="0"/>
                  <a:t>符合</a:t>
                </a:r>
                <a:r>
                  <a:rPr kumimoji="1" lang="zh-TW" altLang="en-US" dirty="0" smtClean="0"/>
                  <a:t>自由度</a:t>
                </a:r>
                <a:r>
                  <a:rPr kumimoji="1" lang="zh-TW" altLang="en-US" dirty="0" smtClean="0"/>
                  <a:t>為Ｎ的卡方分佈 記作</a:t>
                </a:r>
                <a14:m>
                  <m:oMath xmlns:m="http://schemas.openxmlformats.org/officeDocument/2006/math">
                    <m:r>
                      <m:rPr>
                        <m:sty m:val="p"/>
                      </m:rPr>
                      <a:rPr lang="en-US" altLang="zh-TW" b="0" i="0" smtClean="0">
                        <a:latin typeface="Cambria Math" panose="02040503050406030204" pitchFamily="18" charset="0"/>
                      </a:rPr>
                      <m:t>Y</m:t>
                    </m:r>
                    <m:r>
                      <a:rPr lang="en-US" altLang="zh-TW" b="0" i="0" smtClean="0">
                        <a:latin typeface="Cambria Math" panose="02040503050406030204" pitchFamily="18" charset="0"/>
                      </a:rPr>
                      <m:t>~</m:t>
                    </m:r>
                    <m:sSubSup>
                      <m:sSubSupPr>
                        <m:ctrlPr>
                          <a:rPr lang="en-US" altLang="zh-TW" b="0" i="1" smtClean="0">
                            <a:latin typeface="Cambria Math" charset="0"/>
                          </a:rPr>
                        </m:ctrlPr>
                      </m:sSubSupPr>
                      <m:e>
                        <m:r>
                          <m:rPr>
                            <m:sty m:val="p"/>
                          </m:rPr>
                          <a:rPr lang="en-US" altLang="zh-TW" b="0" i="0" smtClean="0">
                            <a:latin typeface="Cambria Math" panose="02040503050406030204" pitchFamily="18" charset="0"/>
                          </a:rPr>
                          <m:t>X</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endParaRPr kumimoji="1" lang="zh-TW" altLang="en-US" dirty="0"/>
              </a:p>
            </p:txBody>
          </p:sp>
        </mc:Choice>
        <mc:Fallback xmlns="">
          <p:sp>
            <p:nvSpPr>
              <p:cNvPr id="3" name="備忘稿版面配置區 2"/>
              <p:cNvSpPr>
                <a:spLocks noGrp="1"/>
              </p:cNvSpPr>
              <p:nvPr>
                <p:ph type="body" idx="1"/>
              </p:nvPr>
            </p:nvSpPr>
            <p:spPr/>
            <p:txBody>
              <a:bodyPr/>
              <a:lstStyle/>
              <a:p>
                <a:r>
                  <a:rPr kumimoji="1" lang="en-US" altLang="zh-TW" sz="1200" kern="1200" dirty="0" smtClean="0">
                    <a:solidFill>
                      <a:schemeClr val="tx1"/>
                    </a:solidFill>
                    <a:latin typeface="Arial" charset="0"/>
                    <a:ea typeface="新細明體" pitchFamily="18" charset="-120"/>
                    <a:cs typeface="+mn-cs"/>
                  </a:rPr>
                  <a:t>Chi-distribution</a:t>
                </a:r>
                <a:r>
                  <a:rPr kumimoji="1" lang="zh-TW" altLang="en-US" sz="1200" kern="1200" dirty="0" smtClean="0">
                    <a:solidFill>
                      <a:schemeClr val="tx1"/>
                    </a:solidFill>
                    <a:latin typeface="Arial" charset="0"/>
                    <a:ea typeface="新細明體" pitchFamily="18" charset="-120"/>
                    <a:cs typeface="+mn-cs"/>
                  </a:rPr>
                  <a:t/>
                </a:r>
                <a:br>
                  <a:rPr kumimoji="1" lang="zh-TW" altLang="en-US" sz="1200" kern="1200" dirty="0" smtClean="0">
                    <a:solidFill>
                      <a:schemeClr val="tx1"/>
                    </a:solidFill>
                    <a:latin typeface="Arial" charset="0"/>
                    <a:ea typeface="新細明體" pitchFamily="18" charset="-120"/>
                    <a:cs typeface="+mn-cs"/>
                  </a:rPr>
                </a:br>
                <a:r>
                  <a:rPr kumimoji="1" lang="en-US" altLang="zh-TW" sz="1200" kern="1200" dirty="0" smtClean="0">
                    <a:solidFill>
                      <a:schemeClr val="tx1"/>
                    </a:solidFill>
                    <a:latin typeface="Arial" charset="0"/>
                    <a:ea typeface="新細明體" pitchFamily="18" charset="-120"/>
                    <a:cs typeface="+mn-cs"/>
                  </a:rPr>
                  <a:t>https://</a:t>
                </a:r>
                <a:r>
                  <a:rPr kumimoji="1" lang="en-US" altLang="zh-TW" sz="1200" kern="1200" dirty="0" err="1" smtClean="0">
                    <a:solidFill>
                      <a:schemeClr val="tx1"/>
                    </a:solidFill>
                    <a:latin typeface="Arial" charset="0"/>
                    <a:ea typeface="新細明體" pitchFamily="18" charset="-120"/>
                    <a:cs typeface="+mn-cs"/>
                  </a:rPr>
                  <a:t>zh.wikipedia.org</a:t>
                </a:r>
                <a:r>
                  <a:rPr kumimoji="1" lang="en-US" altLang="zh-TW" sz="1200" kern="1200" dirty="0" smtClean="0">
                    <a:solidFill>
                      <a:schemeClr val="tx1"/>
                    </a:solidFill>
                    <a:latin typeface="Arial" charset="0"/>
                    <a:ea typeface="新細明體" pitchFamily="18" charset="-120"/>
                    <a:cs typeface="+mn-cs"/>
                  </a:rPr>
                  <a:t>/wiki/</a:t>
                </a:r>
                <a:r>
                  <a:rPr kumimoji="1" lang="zh-TW" altLang="en-US" sz="1200" kern="1200" dirty="0" smtClean="0">
                    <a:solidFill>
                      <a:schemeClr val="tx1"/>
                    </a:solidFill>
                    <a:latin typeface="Arial" charset="0"/>
                    <a:ea typeface="新細明體" pitchFamily="18" charset="-120"/>
                    <a:cs typeface="+mn-cs"/>
                  </a:rPr>
                  <a:t>卡方分佈</a:t>
                </a:r>
              </a:p>
              <a:p>
                <a:r>
                  <a:rPr kumimoji="1" lang="zh-TW" altLang="en-US" dirty="0" smtClean="0"/>
                  <a:t>定義如下：</a:t>
                </a:r>
              </a:p>
              <a:p>
                <a:r>
                  <a:rPr kumimoji="1" lang="en-US" altLang="zh-TW" dirty="0" smtClean="0"/>
                  <a:t>@</a:t>
                </a:r>
                <a:r>
                  <a:rPr kumimoji="1" lang="zh-TW" altLang="en-US" dirty="0" smtClean="0"/>
                  <a:t>假設Ｋ個隨機變涼 </a:t>
                </a:r>
                <a:r>
                  <a:rPr kumimoji="1" lang="en-US" altLang="zh-TW" dirty="0" smtClean="0"/>
                  <a:t>Z1,</a:t>
                </a:r>
                <a:r>
                  <a:rPr kumimoji="1" lang="en-US" altLang="zh-TW" baseline="0" dirty="0" smtClean="0"/>
                  <a:t> Z2, …Zn </a:t>
                </a:r>
                <a:r>
                  <a:rPr kumimoji="1" lang="zh-TW" altLang="en-US" baseline="0" dirty="0" smtClean="0"/>
                  <a:t>是互相獨立符合標準常態分佈的隨機變量（平均值期望為</a:t>
                </a:r>
                <a:r>
                  <a:rPr kumimoji="1" lang="en-US" altLang="zh-TW" baseline="0" dirty="0" smtClean="0"/>
                  <a:t>0 </a:t>
                </a:r>
                <a:r>
                  <a:rPr kumimoji="1" lang="zh-TW" altLang="en-US" baseline="0" dirty="0" smtClean="0"/>
                  <a:t>變異數為 </a:t>
                </a:r>
                <a:r>
                  <a:rPr kumimoji="1" lang="en-US" altLang="zh-TW" baseline="0" dirty="0" smtClean="0"/>
                  <a:t>1</a:t>
                </a:r>
                <a:r>
                  <a:rPr kumimoji="1" lang="zh-TW" altLang="en-US" baseline="0" dirty="0" smtClean="0"/>
                  <a:t>）</a:t>
                </a:r>
                <a:endParaRPr kumimoji="1" lang="en-US" altLang="zh-TW" baseline="0" dirty="0" smtClean="0"/>
              </a:p>
              <a:p>
                <a:r>
                  <a:rPr kumimoji="1" lang="en-US" altLang="zh-TW" dirty="0" smtClean="0"/>
                  <a:t>@</a:t>
                </a:r>
                <a:r>
                  <a:rPr kumimoji="1" lang="zh-TW" altLang="en-US" dirty="0" smtClean="0"/>
                  <a:t>則隨機變量Ｚ的平方和被稱為服從自由度為Ｎ的卡方分佈 記作</a:t>
                </a:r>
                <a:r>
                  <a:rPr lang="en-US" altLang="zh-TW" b="0" i="0" smtClean="0">
                    <a:latin typeface="Cambria Math" panose="02040503050406030204" pitchFamily="18" charset="0"/>
                  </a:rPr>
                  <a:t>Y~</a:t>
                </a:r>
                <a:r>
                  <a:rPr lang="en-US" altLang="zh-TW" b="0" i="0" smtClean="0">
                    <a:latin typeface="Cambria Math" panose="02040503050406030204" pitchFamily="18" charset="0"/>
                  </a:rPr>
                  <a:t>X</a:t>
                </a:r>
                <a:r>
                  <a:rPr lang="en-US" altLang="zh-TW" b="0"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23</a:t>
            </a:fld>
            <a:endParaRPr lang="en-US" altLang="zh-TW"/>
          </a:p>
        </p:txBody>
      </p:sp>
    </p:spTree>
    <p:extLst>
      <p:ext uri="{BB962C8B-B14F-4D97-AF65-F5344CB8AC3E}">
        <p14:creationId xmlns:p14="http://schemas.microsoft.com/office/powerpoint/2010/main" val="3781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algn="l"/>
                <a14:m>
                  <m:oMath xmlns:m="http://schemas.openxmlformats.org/officeDocument/2006/math">
                    <m:r>
                      <a:rPr lang="zh-TW" altLang="en-US" i="1" smtClean="0">
                        <a:latin typeface="Cambria Math" panose="02040503050406030204" pitchFamily="18" charset="0"/>
                      </a:rPr>
                      <m:t>𝜂</m:t>
                    </m:r>
                  </m:oMath>
                </a14:m>
                <a:r>
                  <a:rPr kumimoji="1" lang="en-US" altLang="zh-TW" dirty="0" smtClean="0"/>
                  <a:t> //eta</a:t>
                </a:r>
                <a:r>
                  <a:rPr kumimoji="1" lang="en-US" altLang="zh-TW" baseline="0" dirty="0" smtClean="0"/>
                  <a:t>  </a:t>
                </a:r>
                <a14:m>
                  <m:oMath xmlns:m="http://schemas.openxmlformats.org/officeDocument/2006/math">
                    <m:sSup>
                      <m:sSupPr>
                        <m:ctrlPr>
                          <a:rPr lang="en-US" altLang="zh-TW" b="0" i="1" smtClean="0">
                            <a:latin typeface="Cambria Math" charset="0"/>
                          </a:rPr>
                        </m:ctrlPr>
                      </m:sSupPr>
                      <m:e>
                        <m:r>
                          <a:rPr lang="zh-TW" altLang="en-US" b="0" i="1" smtClean="0">
                            <a:latin typeface="Cambria Math" panose="02040503050406030204" pitchFamily="18" charset="0"/>
                          </a:rPr>
                          <m:t>𝜎</m:t>
                        </m:r>
                      </m:e>
                      <m:sup/>
                    </m:sSup>
                  </m:oMath>
                </a14:m>
                <a:r>
                  <a:rPr kumimoji="1" lang="en-US" altLang="zh-TW" dirty="0" smtClean="0"/>
                  <a:t>// sigma</a:t>
                </a:r>
                <a:r>
                  <a:rPr kumimoji="1" lang="zh-TW" altLang="en-US" dirty="0" smtClean="0"/>
                  <a:t>  假定</a:t>
                </a:r>
                <a:r>
                  <a:rPr kumimoji="1" lang="en-US" altLang="zh-TW" dirty="0" smtClean="0"/>
                  <a:t>eta  </a:t>
                </a:r>
                <a:r>
                  <a:rPr kumimoji="1" lang="zh-TW" altLang="en-US" dirty="0" smtClean="0"/>
                  <a:t>的隨機常態分佈是 （平均值為</a:t>
                </a:r>
                <a:r>
                  <a:rPr kumimoji="1" lang="en-US" altLang="zh-TW" dirty="0" smtClean="0"/>
                  <a:t>0,</a:t>
                </a:r>
                <a:r>
                  <a:rPr kumimoji="1" lang="zh-TW" altLang="en-US" dirty="0" smtClean="0"/>
                  <a:t>變異數是 </a:t>
                </a:r>
                <a:r>
                  <a:rPr kumimoji="1" lang="en-US" altLang="zh-TW" dirty="0" smtClean="0"/>
                  <a:t>sigma ^2)</a:t>
                </a:r>
                <a:r>
                  <a:rPr kumimoji="1" lang="zh-TW" altLang="en-US" dirty="0" smtClean="0"/>
                  <a:t> </a:t>
                </a:r>
              </a:p>
              <a:p>
                <a:pPr algn="l"/>
                <a:endParaRPr kumimoji="1" lang="en-US" altLang="zh-TW" dirty="0" smtClean="0"/>
              </a:p>
              <a:p>
                <a:pPr algn="l"/>
                <a:r>
                  <a:rPr kumimoji="1" lang="en-US" altLang="zh-TW" dirty="0" smtClean="0"/>
                  <a:t>@</a:t>
                </a:r>
                <a:r>
                  <a:rPr kumimoji="1" lang="zh-TW" altLang="en-US" dirty="0" smtClean="0"/>
                  <a:t>自由度為</a:t>
                </a:r>
                <a:r>
                  <a:rPr kumimoji="1" lang="en-US" altLang="zh-TW" dirty="0" smtClean="0"/>
                  <a:t>1</a:t>
                </a:r>
                <a:r>
                  <a:rPr kumimoji="1" lang="zh-TW" altLang="en-US" dirty="0" smtClean="0"/>
                  <a:t>的卡方分佈 </a:t>
                </a:r>
                <a:endParaRPr kumimoji="1" lang="zh-TW" altLang="en-US" dirty="0"/>
              </a:p>
            </p:txBody>
          </p:sp>
        </mc:Choice>
        <mc:Fallback xmlns="">
          <p:sp>
            <p:nvSpPr>
              <p:cNvPr id="3" name="備忘稿版面配置區 2"/>
              <p:cNvSpPr>
                <a:spLocks noGrp="1"/>
              </p:cNvSpPr>
              <p:nvPr>
                <p:ph type="body" idx="1"/>
              </p:nvPr>
            </p:nvSpPr>
            <p:spPr/>
            <p:txBody>
              <a:bodyPr/>
              <a:lstStyle/>
              <a:p>
                <a:pPr algn="l"/>
                <a:r>
                  <a:rPr lang="zh-TW" altLang="en-US" i="0" smtClean="0">
                    <a:latin typeface="Cambria Math" panose="02040503050406030204" pitchFamily="18" charset="0"/>
                  </a:rPr>
                  <a:t>𝜂</a:t>
                </a:r>
                <a:r>
                  <a:rPr kumimoji="1" lang="en-US" altLang="zh-TW" dirty="0" smtClean="0"/>
                  <a:t> //eta</a:t>
                </a:r>
                <a:r>
                  <a:rPr kumimoji="1" lang="en-US" altLang="zh-TW" baseline="0" dirty="0" smtClean="0"/>
                  <a:t>  </a:t>
                </a:r>
                <a:r>
                  <a:rPr lang="zh-TW" altLang="en-US" b="0" i="0" smtClean="0">
                    <a:latin typeface="Cambria Math" panose="02040503050406030204" pitchFamily="18" charset="0"/>
                  </a:rPr>
                  <a:t>𝜎</a:t>
                </a:r>
                <a:r>
                  <a:rPr lang="en-US" altLang="zh-TW" b="0" i="0" smtClean="0">
                    <a:latin typeface="Cambria Math" charset="0"/>
                  </a:rPr>
                  <a:t>^</a:t>
                </a:r>
                <a:r>
                  <a:rPr kumimoji="1" lang="en-US" altLang="zh-TW" dirty="0" smtClean="0"/>
                  <a:t>// sigma</a:t>
                </a:r>
                <a:r>
                  <a:rPr kumimoji="1" lang="zh-TW" altLang="en-US" dirty="0" smtClean="0"/>
                  <a:t>  </a:t>
                </a:r>
                <a:r>
                  <a:rPr kumimoji="1" lang="zh-TW" altLang="en-US" dirty="0" smtClean="0"/>
                  <a:t>假定</a:t>
                </a:r>
                <a:r>
                  <a:rPr kumimoji="1" lang="en-US" altLang="zh-TW" dirty="0" smtClean="0"/>
                  <a:t>eta  </a:t>
                </a:r>
                <a:r>
                  <a:rPr kumimoji="1" lang="zh-TW" altLang="en-US" dirty="0" smtClean="0"/>
                  <a:t>的隨機常態分佈是 （平均值為</a:t>
                </a:r>
                <a:r>
                  <a:rPr kumimoji="1" lang="en-US" altLang="zh-TW" dirty="0" smtClean="0"/>
                  <a:t>0,</a:t>
                </a:r>
                <a:r>
                  <a:rPr kumimoji="1" lang="zh-TW" altLang="en-US" dirty="0" smtClean="0"/>
                  <a:t>變異數是 </a:t>
                </a:r>
                <a:r>
                  <a:rPr kumimoji="1" lang="en-US" altLang="zh-TW" dirty="0" smtClean="0"/>
                  <a:t>sigma ^2)</a:t>
                </a:r>
                <a:r>
                  <a:rPr kumimoji="1" lang="zh-TW" altLang="en-US" dirty="0" smtClean="0"/>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24</a:t>
            </a:fld>
            <a:endParaRPr lang="en-US" altLang="zh-TW"/>
          </a:p>
        </p:txBody>
      </p:sp>
    </p:spTree>
    <p:extLst>
      <p:ext uri="{BB962C8B-B14F-4D97-AF65-F5344CB8AC3E}">
        <p14:creationId xmlns:p14="http://schemas.microsoft.com/office/powerpoint/2010/main" val="186585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en-US" altLang="zh-TW" dirty="0" smtClean="0"/>
                  <a:t>chi-squared distribution </a:t>
                </a:r>
                <a:r>
                  <a:rPr lang="zh-TW" altLang="en-US" dirty="0" smtClean="0"/>
                  <a:t>：卡方</a:t>
                </a:r>
                <a:r>
                  <a:rPr lang="zh-TW" altLang="en-US" dirty="0" smtClean="0"/>
                  <a:t>分佈</a:t>
                </a:r>
                <a:endParaRPr lang="en-US" altLang="zh-TW" dirty="0" smtClean="0"/>
              </a:p>
              <a:p>
                <a:r>
                  <a:rPr kumimoji="1" lang="en-US" altLang="zh-TW" dirty="0" smtClean="0"/>
                  <a:t>@</a:t>
                </a:r>
                <a:r>
                  <a:rPr kumimoji="1" lang="zh-TW" altLang="en-US" dirty="0" smtClean="0"/>
                  <a:t>因為</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α</m:t>
                        </m:r>
                      </m:e>
                    </m:acc>
                  </m:oMath>
                </a14:m>
                <a:r>
                  <a:rPr lang="en-US" altLang="zh-TW" dirty="0" smtClean="0"/>
                  <a:t>, </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β</m:t>
                        </m:r>
                      </m:e>
                    </m:acc>
                  </m:oMath>
                </a14:m>
                <a:r>
                  <a:rPr lang="en-US" altLang="zh-TW" dirty="0" smtClean="0"/>
                  <a:t>, and </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γ</m:t>
                        </m:r>
                      </m:e>
                    </m:acc>
                  </m:oMath>
                </a14:m>
                <a:r>
                  <a:rPr kumimoji="1" lang="zh-TW" altLang="en-US" dirty="0" smtClean="0"/>
                  <a:t> </a:t>
                </a:r>
                <a:r>
                  <a:rPr kumimoji="1" lang="zh-TW" altLang="en-US" dirty="0" smtClean="0"/>
                  <a:t>為獨立的常態分佈，所以 「 方程式」 為自由度為</a:t>
                </a:r>
                <a:r>
                  <a:rPr kumimoji="1" lang="en-US" altLang="zh-TW" dirty="0" smtClean="0"/>
                  <a:t>3</a:t>
                </a:r>
                <a:r>
                  <a:rPr kumimoji="1" lang="zh-TW" altLang="en-US" dirty="0" smtClean="0"/>
                  <a:t>的卡方分佈</a:t>
                </a:r>
                <a:endParaRPr kumimoji="1" lang="en-US" altLang="zh-TW" dirty="0" smtClean="0"/>
              </a:p>
              <a:p>
                <a:endParaRPr kumimoji="1" lang="zh-TW" altLang="en-US" dirty="0"/>
              </a:p>
            </p:txBody>
          </p:sp>
        </mc:Choice>
        <mc:Fallback>
          <p:sp>
            <p:nvSpPr>
              <p:cNvPr id="3" name="備忘稿版面配置區 2"/>
              <p:cNvSpPr>
                <a:spLocks noGrp="1"/>
              </p:cNvSpPr>
              <p:nvPr>
                <p:ph type="body" idx="1"/>
              </p:nvPr>
            </p:nvSpPr>
            <p:spPr/>
            <p:txBody>
              <a:bodyPr/>
              <a:lstStyle/>
              <a:p>
                <a:r>
                  <a:rPr lang="en-US" altLang="zh-TW" dirty="0" smtClean="0"/>
                  <a:t>chi-squared distribution </a:t>
                </a:r>
                <a:r>
                  <a:rPr lang="zh-TW" altLang="en-US" dirty="0" smtClean="0"/>
                  <a:t>：卡方</a:t>
                </a:r>
                <a:r>
                  <a:rPr lang="zh-TW" altLang="en-US" dirty="0" smtClean="0"/>
                  <a:t>分佈</a:t>
                </a:r>
                <a:endParaRPr lang="en-US" altLang="zh-TW" dirty="0" smtClean="0"/>
              </a:p>
              <a:p>
                <a:r>
                  <a:rPr kumimoji="1" lang="en-US" altLang="zh-TW" dirty="0" smtClean="0"/>
                  <a:t>@</a:t>
                </a:r>
                <a:r>
                  <a:rPr kumimoji="1" lang="zh-TW" altLang="en-US" dirty="0" smtClean="0"/>
                  <a:t>因為</a:t>
                </a:r>
                <a:r>
                  <a:rPr lang="zh-TW" altLang="en-US" i="0" smtClean="0">
                    <a:latin typeface="Cambria Math" panose="02040503050406030204" pitchFamily="18" charset="0"/>
                  </a:rPr>
                  <a:t>α</a:t>
                </a:r>
                <a:r>
                  <a:rPr lang="en-US" altLang="zh-TW" i="0" smtClean="0">
                    <a:latin typeface="Cambria Math" charset="0"/>
                  </a:rPr>
                  <a:t> ̂</a:t>
                </a:r>
                <a:r>
                  <a:rPr lang="en-US" altLang="zh-TW" dirty="0" smtClean="0"/>
                  <a:t>, </a:t>
                </a:r>
                <a:r>
                  <a:rPr lang="zh-TW" altLang="en-US" i="0" smtClean="0">
                    <a:latin typeface="Cambria Math" panose="02040503050406030204" pitchFamily="18" charset="0"/>
                  </a:rPr>
                  <a:t>β</a:t>
                </a:r>
                <a:r>
                  <a:rPr lang="en-US" altLang="zh-TW" i="0" smtClean="0">
                    <a:latin typeface="Cambria Math" charset="0"/>
                  </a:rPr>
                  <a:t> ̂</a:t>
                </a:r>
                <a:r>
                  <a:rPr lang="en-US" altLang="zh-TW" dirty="0" smtClean="0"/>
                  <a:t>, and </a:t>
                </a:r>
                <a:r>
                  <a:rPr lang="zh-TW" altLang="en-US" i="0" smtClean="0">
                    <a:latin typeface="Cambria Math" panose="02040503050406030204" pitchFamily="18" charset="0"/>
                  </a:rPr>
                  <a:t>γ</a:t>
                </a:r>
                <a:r>
                  <a:rPr lang="en-US" altLang="zh-TW" i="0" smtClean="0">
                    <a:latin typeface="Cambria Math" charset="0"/>
                  </a:rPr>
                  <a:t> ̂</a:t>
                </a:r>
                <a:r>
                  <a:rPr kumimoji="1" lang="zh-TW" altLang="en-US" dirty="0" smtClean="0"/>
                  <a:t> </a:t>
                </a:r>
                <a:r>
                  <a:rPr kumimoji="1" lang="zh-TW" altLang="en-US" dirty="0" smtClean="0"/>
                  <a:t>為獨立的常態分佈，所以 「 方程式」 為自由度為</a:t>
                </a:r>
                <a:r>
                  <a:rPr kumimoji="1" lang="en-US" altLang="zh-TW" dirty="0" smtClean="0"/>
                  <a:t>3</a:t>
                </a:r>
                <a:r>
                  <a:rPr kumimoji="1" lang="zh-TW" altLang="en-US" dirty="0" smtClean="0"/>
                  <a:t>的卡方分佈</a:t>
                </a:r>
                <a:endParaRPr kumimoji="1" lang="en-US" altLang="zh-TW" dirty="0" smtClean="0"/>
              </a:p>
              <a:p>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25</a:t>
            </a:fld>
            <a:endParaRPr lang="en-US" altLang="zh-TW"/>
          </a:p>
        </p:txBody>
      </p:sp>
    </p:spTree>
    <p:extLst>
      <p:ext uri="{BB962C8B-B14F-4D97-AF65-F5344CB8AC3E}">
        <p14:creationId xmlns:p14="http://schemas.microsoft.com/office/powerpoint/2010/main" val="246830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smtClean="0"/>
                  <a:t>＠</a:t>
                </a:r>
                <a14:m>
                  <m:oMath xmlns:m="http://schemas.openxmlformats.org/officeDocument/2006/math">
                    <m:sSup>
                      <m:sSupPr>
                        <m:ctrlPr>
                          <a:rPr lang="en-US" altLang="zh-TW" i="1" smtClean="0">
                            <a:latin typeface="Cambria Math"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sSup>
                      <m:sSupPr>
                        <m:ctrlPr>
                          <a:rPr lang="en-US" altLang="zh-TW" i="1">
                            <a:latin typeface="Cambria Math"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oMath>
                </a14:m>
                <a:r>
                  <a:rPr kumimoji="1" lang="zh-TW" altLang="en-US" dirty="0" smtClean="0"/>
                  <a:t> </a:t>
                </a:r>
                <a:r>
                  <a:rPr kumimoji="1" lang="zh-TW" altLang="en-US" dirty="0" smtClean="0"/>
                  <a:t>的分佈為自由度為</a:t>
                </a:r>
                <a14:m>
                  <m:oMath xmlns:m="http://schemas.openxmlformats.org/officeDocument/2006/math">
                    <m:nary>
                      <m:naryPr>
                        <m:chr m:val="∑"/>
                        <m:supHide m:val="on"/>
                        <m:ctrlPr>
                          <a:rPr lang="en-US" altLang="zh-TW" i="1" smtClean="0">
                            <a:latin typeface="Cambria Math"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kumimoji="1" lang="zh-TW" altLang="en-US" dirty="0" smtClean="0"/>
                  <a:t> </a:t>
                </a:r>
                <a:r>
                  <a:rPr kumimoji="1" lang="zh-TW" altLang="en-US" dirty="0" smtClean="0"/>
                  <a:t>的卡方變量</a:t>
                </a:r>
                <a:endParaRPr kumimoji="1" lang="zh-TW" altLang="en-US" dirty="0" smtClean="0"/>
              </a:p>
              <a:p>
                <a:r>
                  <a:rPr kumimoji="1" lang="zh-TW" altLang="en-US" dirty="0" smtClean="0"/>
                  <a:t>＠</a:t>
                </a:r>
                <a:r>
                  <a:rPr kumimoji="1" lang="zh-TW" altLang="en-US" dirty="0" smtClean="0"/>
                  <a:t>代表 可以為</a:t>
                </a:r>
                <a14:m>
                  <m:oMath xmlns:m="http://schemas.openxmlformats.org/officeDocument/2006/math">
                    <m:sSup>
                      <m:sSupPr>
                        <m:ctrlPr>
                          <a:rPr lang="en-US" altLang="zh-TW" i="1" smtClean="0">
                            <a:latin typeface="Cambria Math"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r>
                      <a:rPr lang="en-US" altLang="zh-TW" i="1">
                        <a:latin typeface="Cambria Math" panose="02040503050406030204" pitchFamily="18" charset="0"/>
                      </a:rPr>
                      <m:t>(</m:t>
                    </m:r>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kumimoji="1" lang="zh-TW" altLang="en-US" dirty="0" smtClean="0"/>
                  <a:t>使用來當作 </a:t>
                </a:r>
                <a14:m>
                  <m:oMath xmlns:m="http://schemas.openxmlformats.org/officeDocument/2006/math">
                    <m:sSup>
                      <m:sSupPr>
                        <m:ctrlPr>
                          <a:rPr lang="en-US" altLang="zh-TW" i="1" smtClean="0">
                            <a:latin typeface="Cambria Math" charset="0"/>
                          </a:rPr>
                        </m:ctrlPr>
                      </m:sSupPr>
                      <m:e>
                        <m:r>
                          <a:rPr lang="zh-TW" altLang="en-US" i="1">
                            <a:latin typeface="Cambria Math" panose="02040503050406030204" pitchFamily="18" charset="0"/>
                          </a:rPr>
                          <m:t>𝜎</m:t>
                        </m:r>
                      </m:e>
                      <m:sup>
                        <m:r>
                          <a:rPr lang="en-US" altLang="zh-TW" i="1">
                            <a:latin typeface="Cambria Math" panose="02040503050406030204" pitchFamily="18" charset="0"/>
                          </a:rPr>
                          <m:t>2</m:t>
                        </m:r>
                      </m:sup>
                    </m:sSup>
                  </m:oMath>
                </a14:m>
                <a:r>
                  <a:rPr kumimoji="1" lang="zh-TW" altLang="en-US" dirty="0" smtClean="0"/>
                  <a:t>的無偏差估計</a:t>
                </a:r>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＠代表 可以為</a:t>
                </a:r>
                <a:r>
                  <a:rPr lang="zh-TW" altLang="en-US" i="0">
                    <a:latin typeface="Cambria Math" panose="02040503050406030204" pitchFamily="18" charset="0"/>
                  </a:rPr>
                  <a:t>ε</a:t>
                </a:r>
                <a:r>
                  <a:rPr lang="en-US" altLang="zh-TW" i="0" smtClean="0">
                    <a:latin typeface="Cambria Math" charset="0"/>
                  </a:rPr>
                  <a:t>^</a:t>
                </a:r>
                <a:r>
                  <a:rPr lang="en-US" altLang="zh-TW" i="0">
                    <a:latin typeface="Cambria Math" panose="02040503050406030204" pitchFamily="18" charset="0"/>
                  </a:rPr>
                  <a:t>2/(</a:t>
                </a:r>
                <a:r>
                  <a:rPr lang="en-US" altLang="zh-TW" i="0">
                    <a:latin typeface="Cambria Math" charset="0"/>
                  </a:rPr>
                  <a:t>∑_</a:t>
                </a:r>
                <a:r>
                  <a:rPr lang="en-US" altLang="zh-TW" i="0">
                    <a:latin typeface="Cambria Math" panose="02040503050406030204" pitchFamily="18" charset="0"/>
                  </a:rPr>
                  <a:t>r</a:t>
                </a:r>
                <a:r>
                  <a:rPr lang="en-US" altLang="zh-TW" i="0">
                    <a:latin typeface="Cambria Math" charset="0"/>
                  </a:rPr>
                  <a:t>▒∑_</a:t>
                </a:r>
                <a:r>
                  <a:rPr lang="en-US" altLang="zh-TW" i="0">
                    <a:latin typeface="Cambria Math" panose="02040503050406030204" pitchFamily="18" charset="0"/>
                  </a:rPr>
                  <a:t>c</a:t>
                </a:r>
                <a:r>
                  <a:rPr lang="en-US" altLang="zh-TW" i="0">
                    <a:latin typeface="Cambria Math" charset="0"/>
                  </a:rPr>
                  <a:t>▒</a:t>
                </a:r>
                <a:r>
                  <a:rPr lang="en-US" altLang="zh-TW" i="0">
                    <a:latin typeface="Cambria Math" panose="02040503050406030204" pitchFamily="18" charset="0"/>
                  </a:rPr>
                  <a:t>1−3)</a:t>
                </a:r>
                <a:r>
                  <a:rPr kumimoji="1" lang="zh-TW" altLang="en-US" dirty="0" smtClean="0"/>
                  <a:t>使用來當作 </a:t>
                </a:r>
                <a:r>
                  <a:rPr lang="zh-TW" altLang="en-US" i="0">
                    <a:latin typeface="Cambria Math" panose="02040503050406030204" pitchFamily="18" charset="0"/>
                  </a:rPr>
                  <a:t>𝜎</a:t>
                </a:r>
                <a:r>
                  <a:rPr lang="en-US" altLang="zh-TW" i="0" smtClean="0">
                    <a:latin typeface="Cambria Math" charset="0"/>
                  </a:rPr>
                  <a:t>^</a:t>
                </a:r>
                <a:r>
                  <a:rPr lang="en-US" altLang="zh-TW" i="0">
                    <a:latin typeface="Cambria Math" panose="02040503050406030204" pitchFamily="18" charset="0"/>
                  </a:rPr>
                  <a:t>2</a:t>
                </a:r>
                <a:r>
                  <a:rPr kumimoji="1" lang="zh-TW" altLang="en-US" dirty="0" smtClean="0"/>
                  <a:t>的無偏差估計</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26</a:t>
            </a:fld>
            <a:endParaRPr lang="en-US" altLang="zh-TW"/>
          </a:p>
        </p:txBody>
      </p:sp>
    </p:spTree>
    <p:extLst>
      <p:ext uri="{BB962C8B-B14F-4D97-AF65-F5344CB8AC3E}">
        <p14:creationId xmlns:p14="http://schemas.microsoft.com/office/powerpoint/2010/main" val="648231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smtClean="0"/>
              <a:t>8.4 </a:t>
            </a:r>
            <a:r>
              <a:rPr kumimoji="1" lang="zh-TW" altLang="en-US" dirty="0" smtClean="0"/>
              <a:t>小平面</a:t>
            </a:r>
            <a:r>
              <a:rPr kumimoji="1" lang="zh-TW" altLang="en-US" dirty="0" smtClean="0"/>
              <a:t>基底的尖端</a:t>
            </a:r>
            <a:r>
              <a:rPr kumimoji="1" lang="zh-TW" altLang="en-US" dirty="0" smtClean="0"/>
              <a:t>雜訊移除</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smtClean="0"/>
          </a:p>
          <a:p>
            <a:r>
              <a:rPr lang="zh-TW" altLang="en-US" dirty="0" smtClean="0"/>
              <a:t>尖端</a:t>
            </a:r>
            <a:r>
              <a:rPr lang="zh-TW" altLang="en-US" dirty="0" smtClean="0"/>
              <a:t>雜訊像素  灰階值意義上和鄰居不一樣</a:t>
            </a:r>
            <a:endParaRPr lang="en-US" altLang="zh-TW" dirty="0" smtClean="0"/>
          </a:p>
          <a:p>
            <a:r>
              <a:rPr lang="zh-TW" altLang="en-US" dirty="0" smtClean="0"/>
              <a:t>在這裡並不能說 </a:t>
            </a:r>
            <a:r>
              <a:rPr lang="en-US" altLang="zh-TW" dirty="0" smtClean="0"/>
              <a:t>b</a:t>
            </a:r>
            <a:r>
              <a:rPr lang="zh-TW" altLang="en-US" dirty="0" smtClean="0"/>
              <a:t> 就沒有雜訊，他比</a:t>
            </a:r>
            <a:r>
              <a:rPr lang="en-US" altLang="zh-TW" dirty="0" smtClean="0"/>
              <a:t>a</a:t>
            </a:r>
            <a:r>
              <a:rPr lang="zh-TW" altLang="en-US" dirty="0" smtClean="0"/>
              <a:t> 要難以斷定。這個例子指出空間灰階值的統計就相當重要</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28</a:t>
            </a:fld>
            <a:endParaRPr lang="en-US" altLang="zh-TW" dirty="0"/>
          </a:p>
        </p:txBody>
      </p:sp>
    </p:spTree>
    <p:extLst>
      <p:ext uri="{BB962C8B-B14F-4D97-AF65-F5344CB8AC3E}">
        <p14:creationId xmlns:p14="http://schemas.microsoft.com/office/powerpoint/2010/main" val="2548861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dirty="0" smtClean="0"/>
                  <a:t>設</a:t>
                </a:r>
                <a:r>
                  <a:rPr lang="en-US" altLang="zh-TW" dirty="0" smtClean="0"/>
                  <a:t>N</a:t>
                </a:r>
                <a:r>
                  <a:rPr lang="zh-TW" altLang="en-US" dirty="0" smtClean="0"/>
                  <a:t>為一組鄰近像素不包含中心像素</a:t>
                </a:r>
                <a:r>
                  <a:rPr lang="zh-TW" altLang="en-US" dirty="0" smtClean="0"/>
                  <a:t>的集合。記作 Ｎ＝ＲＸＣ</a:t>
                </a:r>
                <a:r>
                  <a:rPr lang="en-US" altLang="zh-TW" dirty="0" smtClean="0"/>
                  <a:t>-{(0,0)}</a:t>
                </a:r>
                <a:endParaRPr lang="en-US" altLang="zh-TW" dirty="0" smtClean="0"/>
              </a:p>
              <a:p>
                <a:r>
                  <a:rPr lang="en-US" altLang="zh-TW" dirty="0" smtClean="0"/>
                  <a:t>Gaussian </a:t>
                </a:r>
                <a:r>
                  <a:rPr lang="en-US" altLang="zh-TW" dirty="0" smtClean="0"/>
                  <a:t>noise  </a:t>
                </a:r>
                <a:r>
                  <a:rPr lang="zh-TW" altLang="en-US" dirty="0" smtClean="0"/>
                  <a:t>高斯雜訊</a:t>
                </a:r>
              </a:p>
              <a:p>
                <a:r>
                  <a:rPr kumimoji="1" lang="zh-TW" altLang="en-US" dirty="0" smtClean="0"/>
                  <a:t>有平均值</a:t>
                </a:r>
                <a:r>
                  <a:rPr kumimoji="1" lang="en-US" altLang="zh-TW" dirty="0" smtClean="0"/>
                  <a:t>0</a:t>
                </a:r>
              </a:p>
              <a:p>
                <a:endParaRPr kumimoji="1" lang="en-US" altLang="zh-TW" dirty="0" smtClean="0"/>
              </a:p>
              <a:p>
                <a:r>
                  <a:rPr kumimoji="1" lang="zh-TW" altLang="en-US" dirty="0" smtClean="0"/>
                  <a:t>其中，</a:t>
                </a:r>
                <a:r>
                  <a:rPr kumimoji="1" lang="en-US" altLang="zh-TW" dirty="0" err="1" smtClean="0"/>
                  <a:t>η</a:t>
                </a:r>
                <a:r>
                  <a:rPr kumimoji="1" lang="zh-TW" altLang="en-US" dirty="0" smtClean="0"/>
                  <a:t>（</a:t>
                </a:r>
                <a:r>
                  <a:rPr kumimoji="1" lang="en-US" altLang="zh-TW" dirty="0" smtClean="0"/>
                  <a:t>R</a:t>
                </a:r>
                <a:r>
                  <a:rPr kumimoji="1" lang="zh-TW" altLang="en-US" dirty="0" smtClean="0"/>
                  <a:t>，</a:t>
                </a:r>
                <a:r>
                  <a:rPr kumimoji="1" lang="en-US" altLang="zh-TW" dirty="0" smtClean="0"/>
                  <a:t>C</a:t>
                </a:r>
                <a:r>
                  <a:rPr kumimoji="1" lang="zh-TW" altLang="en-US" dirty="0" smtClean="0"/>
                  <a:t>）被假定為具有</a:t>
                </a:r>
                <a:r>
                  <a:rPr kumimoji="1" lang="zh-TW" altLang="en-US" dirty="0" smtClean="0"/>
                  <a:t>平均</a:t>
                </a:r>
                <a:r>
                  <a:rPr kumimoji="1" lang="zh-TW" altLang="en-US" dirty="0" smtClean="0"/>
                  <a:t>值為</a:t>
                </a:r>
                <a:r>
                  <a:rPr kumimoji="1" lang="en-US" altLang="zh-TW" dirty="0" smtClean="0"/>
                  <a:t>0</a:t>
                </a:r>
                <a:r>
                  <a:rPr kumimoji="1" lang="zh-TW" altLang="en-US" dirty="0" smtClean="0"/>
                  <a:t>，</a:t>
                </a:r>
                <a:r>
                  <a:rPr kumimoji="1" lang="zh-TW" altLang="en-US" dirty="0" smtClean="0"/>
                  <a:t>變異數</a:t>
                </a:r>
                <a14:m>
                  <m:oMath xmlns:m="http://schemas.openxmlformats.org/officeDocument/2006/math">
                    <m:sSup>
                      <m:sSupPr>
                        <m:ctrlPr>
                          <a:rPr lang="en-US" altLang="zh-TW" sz="1200" i="1" smtClean="0">
                            <a:latin typeface="Cambria Math" charset="0"/>
                          </a:rPr>
                        </m:ctrlPr>
                      </m:sSupPr>
                      <m:e>
                        <m:r>
                          <a:rPr lang="zh-TW" altLang="en-US" sz="1200" i="1" smtClean="0">
                            <a:latin typeface="Cambria Math" panose="02040503050406030204" pitchFamily="18" charset="0"/>
                          </a:rPr>
                          <m:t>𝜎</m:t>
                        </m:r>
                      </m:e>
                      <m:sup>
                        <m:r>
                          <a:rPr lang="en-US" altLang="zh-TW" sz="1200" b="0" i="1" smtClean="0">
                            <a:latin typeface="Cambria Math" panose="02040503050406030204" pitchFamily="18" charset="0"/>
                          </a:rPr>
                          <m:t>2</m:t>
                        </m:r>
                      </m:sup>
                    </m:sSup>
                  </m:oMath>
                </a14:m>
                <a:r>
                  <a:rPr kumimoji="1" lang="zh-TW" altLang="en-US" dirty="0" smtClean="0"/>
                  <a:t>的</a:t>
                </a:r>
                <a:r>
                  <a:rPr kumimoji="1" lang="zh-TW" altLang="en-US" dirty="0" smtClean="0"/>
                  <a:t>獨立</a:t>
                </a:r>
                <a:r>
                  <a:rPr kumimoji="1" lang="zh-TW" altLang="en-US" dirty="0" smtClean="0"/>
                  <a:t>添加的</a:t>
                </a:r>
                <a:r>
                  <a:rPr kumimoji="1" lang="zh-TW" altLang="en-US" dirty="0" smtClean="0"/>
                  <a:t>高斯</a:t>
                </a:r>
                <a:r>
                  <a:rPr kumimoji="1" lang="zh-TW" altLang="en-US" dirty="0" smtClean="0"/>
                  <a:t>雜訊</a:t>
                </a:r>
              </a:p>
            </p:txBody>
          </p:sp>
        </mc:Choice>
        <mc:Fallback>
          <p:sp>
            <p:nvSpPr>
              <p:cNvPr id="3" name="備忘稿版面配置區 2"/>
              <p:cNvSpPr>
                <a:spLocks noGrp="1"/>
              </p:cNvSpPr>
              <p:nvPr>
                <p:ph type="body" idx="1"/>
              </p:nvPr>
            </p:nvSpPr>
            <p:spPr/>
            <p:txBody>
              <a:bodyPr/>
              <a:lstStyle/>
              <a:p>
                <a:r>
                  <a:rPr lang="zh-TW" altLang="en-US" dirty="0" smtClean="0"/>
                  <a:t>設</a:t>
                </a:r>
                <a:r>
                  <a:rPr lang="en-US" altLang="zh-TW" dirty="0" smtClean="0"/>
                  <a:t>N</a:t>
                </a:r>
                <a:r>
                  <a:rPr lang="zh-TW" altLang="en-US" dirty="0" smtClean="0"/>
                  <a:t>為一組鄰近像素不包含中心像素</a:t>
                </a:r>
                <a:r>
                  <a:rPr lang="zh-TW" altLang="en-US" dirty="0" smtClean="0"/>
                  <a:t>的集合。記作 Ｎ＝ＲＸＣ</a:t>
                </a:r>
                <a:r>
                  <a:rPr lang="en-US" altLang="zh-TW" dirty="0" smtClean="0"/>
                  <a:t>-{(0,0)}</a:t>
                </a:r>
                <a:endParaRPr lang="en-US" altLang="zh-TW" dirty="0" smtClean="0"/>
              </a:p>
              <a:p>
                <a:r>
                  <a:rPr lang="en-US" altLang="zh-TW" dirty="0" smtClean="0"/>
                  <a:t>Gaussian </a:t>
                </a:r>
                <a:r>
                  <a:rPr lang="en-US" altLang="zh-TW" dirty="0" smtClean="0"/>
                  <a:t>noise  </a:t>
                </a:r>
                <a:r>
                  <a:rPr lang="zh-TW" altLang="en-US" dirty="0" smtClean="0"/>
                  <a:t>高斯雜訊</a:t>
                </a:r>
              </a:p>
              <a:p>
                <a:r>
                  <a:rPr kumimoji="1" lang="zh-TW" altLang="en-US" dirty="0" smtClean="0"/>
                  <a:t>有平均值</a:t>
                </a:r>
                <a:r>
                  <a:rPr kumimoji="1" lang="en-US" altLang="zh-TW" dirty="0" smtClean="0"/>
                  <a:t>0</a:t>
                </a:r>
              </a:p>
              <a:p>
                <a:endParaRPr kumimoji="1" lang="en-US" altLang="zh-TW" dirty="0" smtClean="0"/>
              </a:p>
              <a:p>
                <a:r>
                  <a:rPr kumimoji="1" lang="zh-TW" altLang="en-US" dirty="0" smtClean="0"/>
                  <a:t>其中，</a:t>
                </a:r>
                <a:r>
                  <a:rPr kumimoji="1" lang="en-US" altLang="zh-TW" dirty="0" err="1" smtClean="0"/>
                  <a:t>η</a:t>
                </a:r>
                <a:r>
                  <a:rPr kumimoji="1" lang="zh-TW" altLang="en-US" dirty="0" smtClean="0"/>
                  <a:t>（</a:t>
                </a:r>
                <a:r>
                  <a:rPr kumimoji="1" lang="en-US" altLang="zh-TW" dirty="0" smtClean="0"/>
                  <a:t>R</a:t>
                </a:r>
                <a:r>
                  <a:rPr kumimoji="1" lang="zh-TW" altLang="en-US" dirty="0" smtClean="0"/>
                  <a:t>，</a:t>
                </a:r>
                <a:r>
                  <a:rPr kumimoji="1" lang="en-US" altLang="zh-TW" dirty="0" smtClean="0"/>
                  <a:t>C</a:t>
                </a:r>
                <a:r>
                  <a:rPr kumimoji="1" lang="zh-TW" altLang="en-US" dirty="0" smtClean="0"/>
                  <a:t>）被假定為具有</a:t>
                </a:r>
                <a:r>
                  <a:rPr kumimoji="1" lang="zh-TW" altLang="en-US" dirty="0" smtClean="0"/>
                  <a:t>平均</a:t>
                </a:r>
                <a:r>
                  <a:rPr kumimoji="1" lang="zh-TW" altLang="en-US" dirty="0" smtClean="0"/>
                  <a:t>值為</a:t>
                </a:r>
                <a:r>
                  <a:rPr kumimoji="1" lang="en-US" altLang="zh-TW" dirty="0" smtClean="0"/>
                  <a:t>0</a:t>
                </a:r>
                <a:r>
                  <a:rPr kumimoji="1" lang="zh-TW" altLang="en-US" dirty="0" smtClean="0"/>
                  <a:t>，</a:t>
                </a:r>
                <a:r>
                  <a:rPr kumimoji="1" lang="zh-TW" altLang="en-US" dirty="0" smtClean="0"/>
                  <a:t>變異數</a:t>
                </a:r>
                <a:r>
                  <a:rPr lang="zh-TW" altLang="en-US" sz="1200" i="0" smtClean="0">
                    <a:latin typeface="Cambria Math" panose="02040503050406030204" pitchFamily="18" charset="0"/>
                  </a:rPr>
                  <a:t>𝜎</a:t>
                </a:r>
                <a:r>
                  <a:rPr lang="en-US" altLang="zh-TW" sz="1200" i="0" smtClean="0">
                    <a:latin typeface="Cambria Math" charset="0"/>
                  </a:rPr>
                  <a:t>^</a:t>
                </a:r>
                <a:r>
                  <a:rPr lang="en-US" altLang="zh-TW" sz="1200" b="0" i="0" smtClean="0">
                    <a:latin typeface="Cambria Math" panose="02040503050406030204" pitchFamily="18" charset="0"/>
                  </a:rPr>
                  <a:t>2</a:t>
                </a:r>
                <a:r>
                  <a:rPr kumimoji="1" lang="zh-TW" altLang="en-US" dirty="0" smtClean="0"/>
                  <a:t>的</a:t>
                </a:r>
                <a:r>
                  <a:rPr kumimoji="1" lang="zh-TW" altLang="en-US" dirty="0" smtClean="0"/>
                  <a:t>獨立</a:t>
                </a:r>
                <a:r>
                  <a:rPr kumimoji="1" lang="zh-TW" altLang="en-US" dirty="0" smtClean="0"/>
                  <a:t>添加的</a:t>
                </a:r>
                <a:r>
                  <a:rPr kumimoji="1" lang="zh-TW" altLang="en-US" dirty="0" smtClean="0"/>
                  <a:t>高斯</a:t>
                </a:r>
                <a:r>
                  <a:rPr kumimoji="1" lang="zh-TW" altLang="en-US" dirty="0" smtClean="0"/>
                  <a:t>雜訊</a:t>
                </a:r>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29</a:t>
            </a:fld>
            <a:endParaRPr lang="en-US" altLang="zh-TW"/>
          </a:p>
        </p:txBody>
      </p:sp>
    </p:spTree>
    <p:extLst>
      <p:ext uri="{BB962C8B-B14F-4D97-AF65-F5344CB8AC3E}">
        <p14:creationId xmlns:p14="http://schemas.microsoft.com/office/powerpoint/2010/main" val="180645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最小平方法產生參數</a:t>
                </a:r>
                <a14:m>
                  <m:oMath xmlns:m="http://schemas.openxmlformats.org/officeDocument/2006/math">
                    <m:acc>
                      <m:accPr>
                        <m:chr m:val="̂"/>
                        <m:ctrlPr>
                          <a:rPr lang="en-US" altLang="zh-TW" sz="1200" i="1" smtClean="0">
                            <a:latin typeface="Cambria Math" charset="0"/>
                          </a:rPr>
                        </m:ctrlPr>
                      </m:accPr>
                      <m:e>
                        <m:r>
                          <m:rPr>
                            <m:sty m:val="p"/>
                          </m:rPr>
                          <a:rPr lang="en-US" altLang="zh-TW" sz="1200">
                            <a:latin typeface="Cambria Math" panose="02040503050406030204" pitchFamily="18" charset="0"/>
                          </a:rPr>
                          <m:t>a</m:t>
                        </m:r>
                      </m:e>
                    </m:acc>
                  </m:oMath>
                </a14:m>
                <a:r>
                  <a:rPr lang="en-US" altLang="zh-TW" sz="1200" dirty="0"/>
                  <a:t> ,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b</m:t>
                        </m:r>
                      </m:e>
                    </m:acc>
                  </m:oMath>
                </a14:m>
                <a:r>
                  <a:rPr lang="en-US" altLang="zh-TW" sz="1200" dirty="0"/>
                  <a:t>,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c</m:t>
                        </m:r>
                      </m:e>
                    </m:acc>
                  </m:oMath>
                </a14:m>
                <a:r>
                  <a:rPr lang="zh-TW" altLang="en-US" dirty="0" smtClean="0"/>
                  <a:t>最小化，介於</a:t>
                </a:r>
                <a:r>
                  <a:rPr lang="en-US" altLang="zh-TW" dirty="0" smtClean="0"/>
                  <a:t>Fitted surface </a:t>
                </a:r>
                <a:r>
                  <a:rPr lang="zh-TW" altLang="en-US" dirty="0" smtClean="0"/>
                  <a:t>和觀測間的平方差加</a:t>
                </a:r>
                <a:r>
                  <a:rPr lang="zh-TW" altLang="en-US" dirty="0" smtClean="0"/>
                  <a:t>總</a:t>
                </a:r>
                <a:endParaRPr kumimoji="1" lang="en-US" altLang="zh-TW" dirty="0" smtClean="0"/>
              </a:p>
              <a:p>
                <a:r>
                  <a:rPr lang="zh-TW" altLang="en-US" sz="1200" i="0" dirty="0" smtClean="0">
                    <a:latin typeface="Cambria Math" charset="0"/>
                  </a:rPr>
                  <a:t>藉由底下的式子給出</a:t>
                </a:r>
                <a14:m>
                  <m:oMath xmlns:m="http://schemas.openxmlformats.org/officeDocument/2006/math">
                    <m:acc>
                      <m:accPr>
                        <m:chr m:val="̂"/>
                        <m:ctrlPr>
                          <a:rPr lang="en-US" altLang="zh-TW" sz="1200" i="1" smtClean="0">
                            <a:latin typeface="Cambria Math" charset="0"/>
                          </a:rPr>
                        </m:ctrlPr>
                      </m:accPr>
                      <m:e>
                        <m:r>
                          <a:rPr lang="zh-TW" altLang="en-US" sz="1200" i="1" smtClean="0">
                            <a:latin typeface="Cambria Math" panose="02040503050406030204" pitchFamily="18" charset="0"/>
                          </a:rPr>
                          <m:t>𝛼</m:t>
                        </m:r>
                      </m:e>
                    </m:acc>
                  </m:oMath>
                </a14:m>
                <a:r>
                  <a:rPr lang="en-US" altLang="zh-TW" sz="1200" dirty="0" smtClean="0"/>
                  <a:t>, </a:t>
                </a:r>
                <a14:m>
                  <m:oMath xmlns:m="http://schemas.openxmlformats.org/officeDocument/2006/math">
                    <m:acc>
                      <m:accPr>
                        <m:chr m:val="̂"/>
                        <m:ctrlPr>
                          <a:rPr lang="en-US" altLang="zh-TW" sz="1200" i="1" smtClean="0">
                            <a:latin typeface="Cambria Math" charset="0"/>
                          </a:rPr>
                        </m:ctrlPr>
                      </m:accPr>
                      <m:e>
                        <m:r>
                          <a:rPr lang="zh-TW" altLang="en-US" sz="1200" i="1" smtClean="0">
                            <a:latin typeface="Cambria Math" panose="02040503050406030204" pitchFamily="18" charset="0"/>
                          </a:rPr>
                          <m:t>𝛽</m:t>
                        </m:r>
                      </m:e>
                    </m:acc>
                  </m:oMath>
                </a14:m>
                <a:r>
                  <a:rPr lang="en-US" altLang="zh-TW" sz="1200" dirty="0" smtClean="0"/>
                  <a:t>, and </a:t>
                </a:r>
                <a14:m>
                  <m:oMath xmlns:m="http://schemas.openxmlformats.org/officeDocument/2006/math">
                    <m:acc>
                      <m:accPr>
                        <m:chr m:val="̂"/>
                        <m:ctrlPr>
                          <a:rPr lang="en-US" altLang="zh-TW" sz="1200" i="1" smtClean="0">
                            <a:latin typeface="Cambria Math" charset="0"/>
                          </a:rPr>
                        </m:ctrlPr>
                      </m:accPr>
                      <m:e>
                        <m:r>
                          <a:rPr lang="zh-TW" altLang="en-US" sz="1200" i="1" smtClean="0">
                            <a:latin typeface="Cambria Math" panose="02040503050406030204" pitchFamily="18" charset="0"/>
                          </a:rPr>
                          <m:t>𝛾</m:t>
                        </m:r>
                      </m:e>
                    </m:acc>
                  </m:oMath>
                </a14:m>
                <a:r>
                  <a:rPr lang="zh-TW" altLang="en-US" sz="1200" i="0" dirty="0" smtClean="0">
                    <a:latin typeface="Cambria Math" charset="0"/>
                  </a:rPr>
                  <a:t> </a:t>
                </a:r>
                <a:r>
                  <a:rPr lang="zh-TW" altLang="en-US" sz="1200" i="0" dirty="0" smtClean="0">
                    <a:latin typeface="Cambria Math" charset="0"/>
                  </a:rPr>
                  <a:t>的最小值</a:t>
                </a:r>
                <a:endParaRPr lang="en-US" altLang="zh-TW" sz="1200" i="0" dirty="0" smtClean="0">
                  <a:latin typeface="Cambria Math" charset="0"/>
                </a:endParaRPr>
              </a:p>
              <a:p>
                <a:endParaRPr lang="en-US" altLang="zh-TW" sz="1200" i="1" dirty="0" smtClean="0">
                  <a:latin typeface="Cambria Math" charset="0"/>
                </a:endParaRPr>
              </a:p>
              <a:p>
                <a14:m>
                  <m:oMath xmlns:m="http://schemas.openxmlformats.org/officeDocument/2006/math">
                    <m:acc>
                      <m:accPr>
                        <m:chr m:val="̂"/>
                        <m:ctrlPr>
                          <a:rPr lang="en-US" altLang="zh-TW" sz="1200" i="1" smtClean="0">
                            <a:latin typeface="Cambria Math" charset="0"/>
                          </a:rPr>
                        </m:ctrlPr>
                      </m:accPr>
                      <m:e>
                        <m:r>
                          <a:rPr lang="zh-TW" altLang="en-US" sz="1200" i="1" smtClean="0">
                            <a:latin typeface="Cambria Math" panose="02040503050406030204" pitchFamily="18" charset="0"/>
                          </a:rPr>
                          <m:t>𝛼</m:t>
                        </m:r>
                      </m:e>
                    </m:acc>
                  </m:oMath>
                </a14:m>
                <a:r>
                  <a:rPr kumimoji="1" lang="zh-TW" altLang="en-US" sz="1200" kern="1200" dirty="0" smtClean="0">
                    <a:solidFill>
                      <a:schemeClr val="tx1"/>
                    </a:solidFill>
                    <a:latin typeface="Arial" charset="0"/>
                    <a:ea typeface="新細明體" pitchFamily="18" charset="-120"/>
                    <a:cs typeface="+mn-cs"/>
                  </a:rPr>
                  <a:t> </a:t>
                </a:r>
                <a:r>
                  <a:rPr kumimoji="1" lang="en-US" altLang="zh-TW" sz="1200" kern="1200" dirty="0" smtClean="0">
                    <a:solidFill>
                      <a:schemeClr val="tx1"/>
                    </a:solidFill>
                    <a:latin typeface="Arial" charset="0"/>
                    <a:ea typeface="新細明體" pitchFamily="18" charset="-120"/>
                    <a:cs typeface="+mn-cs"/>
                  </a:rPr>
                  <a:t>// hat//</a:t>
                </a:r>
                <a:r>
                  <a:rPr kumimoji="1" lang="zh-TW" altLang="en-US" dirty="0" smtClean="0"/>
                  <a:t>有 </a:t>
                </a:r>
                <a:r>
                  <a:rPr kumimoji="1" lang="en-US" altLang="zh-TW" dirty="0" smtClean="0"/>
                  <a:t>hat </a:t>
                </a:r>
                <a:r>
                  <a:rPr kumimoji="1" lang="zh-TW" altLang="en-US" dirty="0" smtClean="0"/>
                  <a:t>皆代表有誤差要最小化。是個量測估計值</a:t>
                </a:r>
                <a:endParaRPr kumimoji="1"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最小平方法過程決定</a:t>
                </a:r>
                <a:r>
                  <a:rPr lang="zh-TW" altLang="en-US" sz="1200" i="0" smtClean="0">
                    <a:latin typeface="Cambria Math" panose="02040503050406030204" pitchFamily="18" charset="0"/>
                  </a:rPr>
                  <a:t>𝛼</a:t>
                </a:r>
                <a:r>
                  <a:rPr lang="en-US" altLang="zh-TW" sz="1200" i="0" smtClean="0">
                    <a:latin typeface="Cambria Math" charset="0"/>
                  </a:rPr>
                  <a:t> ̂</a:t>
                </a:r>
                <a:r>
                  <a:rPr lang="en-US" altLang="zh-TW" sz="1200" dirty="0" smtClean="0"/>
                  <a:t>, </a:t>
                </a:r>
                <a:r>
                  <a:rPr lang="zh-TW" altLang="en-US" sz="1200" i="0" smtClean="0">
                    <a:latin typeface="Cambria Math" panose="02040503050406030204" pitchFamily="18" charset="0"/>
                  </a:rPr>
                  <a:t>𝛽</a:t>
                </a:r>
                <a:r>
                  <a:rPr lang="en-US" altLang="zh-TW" sz="1200" i="0" smtClean="0">
                    <a:latin typeface="Cambria Math" charset="0"/>
                  </a:rPr>
                  <a:t> ̂</a:t>
                </a:r>
                <a:r>
                  <a:rPr lang="en-US" altLang="zh-TW" sz="1200" dirty="0" smtClean="0"/>
                  <a:t>, and </a:t>
                </a:r>
                <a:r>
                  <a:rPr lang="zh-TW" altLang="en-US" sz="1200" i="0" smtClean="0">
                    <a:latin typeface="Cambria Math" panose="02040503050406030204" pitchFamily="18" charset="0"/>
                  </a:rPr>
                  <a:t>𝛾</a:t>
                </a:r>
                <a:r>
                  <a:rPr lang="en-US" altLang="zh-TW" sz="1200" i="0" smtClean="0">
                    <a:latin typeface="Cambria Math" charset="0"/>
                  </a:rPr>
                  <a:t> ̂</a:t>
                </a:r>
                <a:r>
                  <a:rPr kumimoji="1" lang="zh-TW" altLang="en-US" dirty="0" smtClean="0"/>
                  <a:t>其中最小化的擬合表面之間的平方差的總和由觀察給出：</a:t>
                </a:r>
              </a:p>
              <a:p>
                <a:r>
                  <a:rPr kumimoji="1" lang="en-US" altLang="zh-TW" dirty="0" smtClean="0"/>
                  <a:t>^</a:t>
                </a:r>
                <a:r>
                  <a:rPr kumimoji="1" lang="en-US" altLang="zh-TW" dirty="0" smtClean="0"/>
                  <a:t>a  </a:t>
                </a:r>
                <a:r>
                  <a:rPr kumimoji="1" lang="zh-TW" altLang="en-US" dirty="0" smtClean="0"/>
                  <a:t>有 </a:t>
                </a:r>
                <a:r>
                  <a:rPr kumimoji="1" lang="en-US" altLang="zh-TW" dirty="0" smtClean="0"/>
                  <a:t>^ </a:t>
                </a:r>
                <a:r>
                  <a:rPr kumimoji="1" lang="zh-TW" altLang="en-US" dirty="0" smtClean="0"/>
                  <a:t>皆代表有誤差要最小化。是個量測估計值</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30</a:t>
            </a:fld>
            <a:endParaRPr lang="en-US" altLang="zh-TW"/>
          </a:p>
        </p:txBody>
      </p:sp>
    </p:spTree>
    <p:extLst>
      <p:ext uri="{BB962C8B-B14F-4D97-AF65-F5344CB8AC3E}">
        <p14:creationId xmlns:p14="http://schemas.microsoft.com/office/powerpoint/2010/main" val="1513708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smtClean="0"/>
                  <a:t>基於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charset="0"/>
                          </a:rPr>
                        </m:ctrlPr>
                      </m:dPr>
                      <m:e>
                        <m:r>
                          <a:rPr lang="en-US" altLang="zh-TW" b="0" i="0" smtClean="0">
                            <a:latin typeface="Cambria Math" panose="02040503050406030204" pitchFamily="18" charset="0"/>
                          </a:rPr>
                          <m:t>0,0</m:t>
                        </m:r>
                      </m:e>
                    </m:d>
                  </m:oMath>
                </a14:m>
                <a:r>
                  <a:rPr kumimoji="1" lang="zh-TW" altLang="en-US" dirty="0" smtClean="0"/>
                  <a:t>不是一</a:t>
                </a:r>
                <a:r>
                  <a:rPr kumimoji="1" lang="zh-TW" altLang="en-US" dirty="0" smtClean="0"/>
                  <a:t>個</a:t>
                </a:r>
                <a:r>
                  <a:rPr kumimoji="1" lang="zh-TW" altLang="en-US" dirty="0" smtClean="0"/>
                  <a:t>峰值雜訊</a:t>
                </a:r>
                <a:r>
                  <a:rPr kumimoji="1" lang="zh-TW" altLang="en-US" dirty="0" smtClean="0"/>
                  <a:t>的假設</a:t>
                </a:r>
                <a:endParaRPr kumimoji="1" lang="en-US" altLang="zh-TW" dirty="0" smtClean="0"/>
              </a:p>
              <a:p>
                <a:endParaRPr kumimoji="1" lang="en-US" altLang="zh-TW" dirty="0" smtClean="0"/>
              </a:p>
              <a:p>
                <a:r>
                  <a:rPr kumimoji="1" lang="en-US" altLang="zh-TW" dirty="0" smtClean="0"/>
                  <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charset="0"/>
                          </a:rPr>
                        </m:ctrlPr>
                      </m:accPr>
                      <m:e>
                        <m:r>
                          <m:rPr>
                            <m:sty m:val="p"/>
                          </m:rPr>
                          <a:rPr lang="zh-TW" altLang="en-US" b="0" i="0" smtClean="0">
                            <a:latin typeface="Cambria Math" panose="02040503050406030204" pitchFamily="18" charset="0"/>
                          </a:rPr>
                          <m:t>γ</m:t>
                        </m:r>
                      </m:e>
                    </m:acc>
                  </m:oMath>
                </a14:m>
                <a:r>
                  <a:rPr lang="en-US" altLang="zh-TW" dirty="0" smtClean="0"/>
                  <a:t>  </a:t>
                </a:r>
                <a:r>
                  <a:rPr lang="zh-TW" altLang="en-US" dirty="0" smtClean="0"/>
                  <a:t>有高斯分佈平均值為</a:t>
                </a:r>
                <a:r>
                  <a:rPr lang="en-US" altLang="zh-TW" dirty="0" smtClean="0"/>
                  <a:t>0 </a:t>
                </a:r>
                <a:r>
                  <a:rPr lang="en-US" altLang="zh-TW" dirty="0" smtClean="0"/>
                  <a:t>,</a:t>
                </a:r>
                <a:r>
                  <a:rPr lang="zh-TW" altLang="en-US" dirty="0" smtClean="0"/>
                  <a:t>變異</a:t>
                </a:r>
                <a:r>
                  <a:rPr lang="zh-TW" altLang="en-US" dirty="0" smtClean="0"/>
                  <a:t>數</a:t>
                </a:r>
                <a14:m>
                  <m:oMath xmlns:m="http://schemas.openxmlformats.org/officeDocument/2006/math">
                    <m:sSup>
                      <m:sSupPr>
                        <m:ctrlPr>
                          <a:rPr lang="en-US" altLang="zh-TW" i="1" smtClean="0">
                            <a:latin typeface="Cambria Math"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smtClean="0"/>
              </a:p>
            </p:txBody>
          </p:sp>
        </mc:Choice>
        <mc:Fallback xmlns="">
          <p:sp>
            <p:nvSpPr>
              <p:cNvPr id="3" name="備忘稿版面配置區 2"/>
              <p:cNvSpPr>
                <a:spLocks noGrp="1"/>
              </p:cNvSpPr>
              <p:nvPr>
                <p:ph type="body" idx="1"/>
              </p:nvPr>
            </p:nvSpPr>
            <p:spPr/>
            <p:txBody>
              <a:bodyPr/>
              <a:lstStyle/>
              <a:p>
                <a:r>
                  <a:rPr kumimoji="1" lang="zh-TW" altLang="en-US" dirty="0" smtClean="0"/>
                  <a:t>基於 </a:t>
                </a:r>
                <a:r>
                  <a:rPr kumimoji="1" lang="en-US" altLang="zh-TW" dirty="0" smtClean="0"/>
                  <a:t>g 00 </a:t>
                </a:r>
                <a:r>
                  <a:rPr kumimoji="1" lang="zh-TW" altLang="en-US" dirty="0" smtClean="0"/>
                  <a:t>不是一個</a:t>
                </a:r>
                <a:r>
                  <a:rPr kumimoji="1" lang="en-US" altLang="zh-TW" dirty="0" err="1" smtClean="0"/>
                  <a:t>pead</a:t>
                </a:r>
                <a:r>
                  <a:rPr kumimoji="1" lang="en-US" altLang="zh-TW" dirty="0" smtClean="0"/>
                  <a:t> noise </a:t>
                </a:r>
                <a:r>
                  <a:rPr kumimoji="1" lang="zh-TW" altLang="en-US" dirty="0" smtClean="0"/>
                  <a:t>的假設</a:t>
                </a:r>
                <a:r>
                  <a:rPr kumimoji="1" lang="en-US" altLang="zh-TW" dirty="0" smtClean="0"/>
                  <a:t>&gt; </a:t>
                </a:r>
              </a:p>
              <a:p>
                <a:endParaRPr kumimoji="1" lang="en-US" altLang="zh-TW" dirty="0" smtClean="0"/>
              </a:p>
              <a:p>
                <a:r>
                  <a:rPr kumimoji="1" lang="en-US" altLang="zh-TW" dirty="0" smtClean="0"/>
                  <a:t> </a:t>
                </a:r>
                <a:r>
                  <a:rPr lang="en-US" altLang="zh-TW" b="0" i="0" smtClean="0">
                    <a:latin typeface="Cambria Math" panose="02040503050406030204" pitchFamily="18" charset="0"/>
                  </a:rPr>
                  <a:t>g</a:t>
                </a:r>
                <a:r>
                  <a:rPr lang="en-US" altLang="zh-TW" b="0" i="0" smtClean="0">
                    <a:latin typeface="Cambria Math" charset="0"/>
                  </a:rPr>
                  <a:t>(</a:t>
                </a:r>
                <a:r>
                  <a:rPr lang="en-US" altLang="zh-TW" b="0" i="0" smtClean="0">
                    <a:latin typeface="Cambria Math" panose="02040503050406030204" pitchFamily="18" charset="0"/>
                  </a:rPr>
                  <a:t>0,0</a:t>
                </a:r>
                <a:r>
                  <a:rPr lang="en-US" altLang="zh-TW" b="0" i="0" smtClean="0">
                    <a:latin typeface="Cambria Math" charset="0"/>
                  </a:rPr>
                  <a:t>)</a:t>
                </a:r>
                <a:r>
                  <a:rPr lang="en-US" altLang="zh-TW" b="0" i="0" smtClean="0">
                    <a:latin typeface="Cambria Math" panose="02040503050406030204" pitchFamily="18" charset="0"/>
                  </a:rPr>
                  <a:t>−</a:t>
                </a:r>
                <a:r>
                  <a:rPr lang="zh-TW" altLang="en-US" b="0" i="0" smtClean="0">
                    <a:latin typeface="Cambria Math" panose="02040503050406030204" pitchFamily="18" charset="0"/>
                  </a:rPr>
                  <a:t>γ</a:t>
                </a:r>
                <a:r>
                  <a:rPr lang="en-US" altLang="zh-TW" b="0" i="0" smtClean="0">
                    <a:latin typeface="Cambria Math" charset="0"/>
                  </a:rPr>
                  <a:t> ̂</a:t>
                </a:r>
                <a:r>
                  <a:rPr lang="en-US" altLang="zh-TW" dirty="0" smtClean="0"/>
                  <a:t> </a:t>
                </a:r>
                <a:r>
                  <a:rPr lang="en-US" altLang="zh-TW" dirty="0" smtClean="0"/>
                  <a:t> </a:t>
                </a:r>
                <a:r>
                  <a:rPr lang="zh-TW" altLang="en-US" dirty="0" smtClean="0"/>
                  <a:t>有高斯分佈平均值為</a:t>
                </a:r>
                <a:r>
                  <a:rPr lang="en-US" altLang="zh-TW" dirty="0" smtClean="0"/>
                  <a:t>0 </a:t>
                </a:r>
                <a:r>
                  <a:rPr lang="zh-TW" altLang="en-US" dirty="0" smtClean="0"/>
                  <a:t>變異數ＸＸＸ</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31</a:t>
            </a:fld>
            <a:endParaRPr lang="en-US" altLang="zh-TW"/>
          </a:p>
        </p:txBody>
      </p:sp>
    </p:spTree>
    <p:extLst>
      <p:ext uri="{BB962C8B-B14F-4D97-AF65-F5344CB8AC3E}">
        <p14:creationId xmlns:p14="http://schemas.microsoft.com/office/powerpoint/2010/main" val="25019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複習</a:t>
            </a:r>
            <a:r>
              <a:rPr kumimoji="1" lang="en-US" altLang="zh-TW" dirty="0" smtClean="0"/>
              <a:t> https://</a:t>
            </a:r>
            <a:r>
              <a:rPr kumimoji="1" lang="en-US" altLang="zh-TW" dirty="0" err="1" smtClean="0"/>
              <a:t>en.wikipedia.org</a:t>
            </a:r>
            <a:r>
              <a:rPr kumimoji="1" lang="en-US" altLang="zh-TW" dirty="0" smtClean="0"/>
              <a:t>/wiki/Student%27s_t-distribution</a:t>
            </a:r>
          </a:p>
          <a:p>
            <a:r>
              <a:rPr kumimoji="1" lang="en-US" altLang="zh-TW" dirty="0" smtClean="0"/>
              <a:t>https://</a:t>
            </a:r>
            <a:r>
              <a:rPr kumimoji="1" lang="en-US" altLang="zh-TW" dirty="0" err="1" smtClean="0"/>
              <a:t>zh.wikipedia.org</a:t>
            </a:r>
            <a:r>
              <a:rPr kumimoji="1" lang="en-US" altLang="zh-TW" dirty="0" smtClean="0"/>
              <a:t>/wiki/</a:t>
            </a:r>
            <a:r>
              <a:rPr kumimoji="1" lang="zh-TW" altLang="en-US" dirty="0" smtClean="0"/>
              <a:t>卡方分佈</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32</a:t>
            </a:fld>
            <a:endParaRPr lang="en-US" altLang="zh-TW"/>
          </a:p>
        </p:txBody>
      </p:sp>
    </p:spTree>
    <p:extLst>
      <p:ext uri="{BB962C8B-B14F-4D97-AF65-F5344CB8AC3E}">
        <p14:creationId xmlns:p14="http://schemas.microsoft.com/office/powerpoint/2010/main" val="1564645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kumimoji="1" lang="zh-TW" altLang="en-US" dirty="0" smtClean="0"/>
                  <a:t>＠所以我們已經得到 </a:t>
                </a:r>
                <a14:m>
                  <m:oMath xmlns:m="http://schemas.openxmlformats.org/officeDocument/2006/math">
                    <m:sSup>
                      <m:sSupPr>
                        <m:ctrlPr>
                          <a:rPr lang="en-US" altLang="zh-TW" sz="1200" i="1" smtClean="0">
                            <a:latin typeface="Cambria Math" charset="0"/>
                          </a:rPr>
                        </m:ctrlPr>
                      </m:sSupPr>
                      <m:e>
                        <m:r>
                          <m:rPr>
                            <m:sty m:val="p"/>
                          </m:rPr>
                          <a:rPr lang="zh-TW" altLang="en-US" sz="1200" i="0" smtClean="0">
                            <a:latin typeface="Cambria Math" panose="02040503050406030204" pitchFamily="18" charset="0"/>
                          </a:rPr>
                          <m:t>ε</m:t>
                        </m:r>
                      </m:e>
                      <m:sup>
                        <m:r>
                          <a:rPr lang="en-US" altLang="zh-TW" sz="1200" b="0" i="0" smtClean="0">
                            <a:latin typeface="Cambria Math" panose="02040503050406030204" pitchFamily="18" charset="0"/>
                          </a:rPr>
                          <m:t>2</m:t>
                        </m:r>
                      </m:sup>
                    </m:sSup>
                    <m:r>
                      <a:rPr lang="en-US" altLang="zh-TW" sz="1200" b="0" i="0" smtClean="0">
                        <a:latin typeface="Cambria Math" panose="02040503050406030204" pitchFamily="18" charset="0"/>
                      </a:rPr>
                      <m:t>/</m:t>
                    </m:r>
                    <m:sSup>
                      <m:sSupPr>
                        <m:ctrlPr>
                          <a:rPr lang="en-US" altLang="zh-TW" sz="1200" b="0" i="1" smtClean="0">
                            <a:latin typeface="Cambria Math" charset="0"/>
                          </a:rPr>
                        </m:ctrlPr>
                      </m:sSupPr>
                      <m:e>
                        <m:r>
                          <m:rPr>
                            <m:sty m:val="p"/>
                          </m:rPr>
                          <a:rPr lang="zh-TW" altLang="en-US" sz="1200" b="0" i="0" smtClean="0">
                            <a:latin typeface="Cambria Math" panose="02040503050406030204" pitchFamily="18" charset="0"/>
                          </a:rPr>
                          <m:t>σ</m:t>
                        </m:r>
                      </m:e>
                      <m:sup>
                        <m:r>
                          <a:rPr lang="en-US" altLang="zh-TW" sz="1200" b="0" i="0" smtClean="0">
                            <a:latin typeface="Cambria Math" panose="02040503050406030204" pitchFamily="18" charset="0"/>
                          </a:rPr>
                          <m:t>2</m:t>
                        </m:r>
                      </m:sup>
                    </m:sSup>
                  </m:oMath>
                </a14:m>
                <a:r>
                  <a:rPr kumimoji="1" lang="zh-TW" altLang="en-US" dirty="0" smtClean="0"/>
                  <a:t> </a:t>
                </a:r>
                <a:r>
                  <a:rPr kumimoji="1" lang="zh-TW" altLang="en-US" dirty="0" smtClean="0"/>
                  <a:t>自由度為 </a:t>
                </a:r>
                <a:r>
                  <a:rPr kumimoji="1" lang="en-US" altLang="zh-TW" dirty="0" smtClean="0"/>
                  <a:t>#N-3 </a:t>
                </a:r>
                <a:r>
                  <a:rPr kumimoji="1" lang="zh-TW" altLang="en-US" dirty="0" smtClean="0"/>
                  <a:t>的卡方分佈</a:t>
                </a:r>
              </a:p>
              <a:p>
                <a:r>
                  <a:rPr kumimoji="1" lang="zh-TW" altLang="en-US" dirty="0" smtClean="0"/>
                  <a:t>＠故 </a:t>
                </a:r>
                <a14:m>
                  <m:oMath xmlns:m="http://schemas.openxmlformats.org/officeDocument/2006/math">
                    <m:r>
                      <m:rPr>
                        <m:sty m:val="p"/>
                      </m:rPr>
                      <a:rPr lang="en-US" altLang="zh-TW" sz="1200" b="0" i="0" smtClean="0">
                        <a:latin typeface="Cambria Math" panose="02040503050406030204" pitchFamily="18" charset="0"/>
                      </a:rPr>
                      <m:t>t</m:t>
                    </m:r>
                    <m:r>
                      <a:rPr lang="en-US" altLang="zh-TW" sz="1200" b="0" i="0" smtClean="0">
                        <a:latin typeface="Cambria Math" panose="02040503050406030204" pitchFamily="18" charset="0"/>
                      </a:rPr>
                      <m:t>=</m:t>
                    </m:r>
                    <m:f>
                      <m:fPr>
                        <m:ctrlPr>
                          <a:rPr lang="en-US" altLang="zh-TW" sz="1200" i="1">
                            <a:latin typeface="Cambria Math" charset="0"/>
                          </a:rPr>
                        </m:ctrlPr>
                      </m:fPr>
                      <m:num>
                        <m:r>
                          <a:rPr lang="en-US" altLang="zh-TW" sz="1200" b="0" i="0" smtClean="0">
                            <a:latin typeface="Cambria Math" panose="02040503050406030204" pitchFamily="18" charset="0"/>
                          </a:rPr>
                          <m:t>(</m:t>
                        </m:r>
                        <m:r>
                          <m:rPr>
                            <m:sty m:val="p"/>
                          </m:rPr>
                          <a:rPr lang="en-US" altLang="zh-TW" sz="1200" i="0">
                            <a:latin typeface="Cambria Math" panose="02040503050406030204" pitchFamily="18" charset="0"/>
                          </a:rPr>
                          <m:t>g</m:t>
                        </m:r>
                        <m:d>
                          <m:dPr>
                            <m:ctrlPr>
                              <a:rPr lang="en-US" altLang="zh-TW" sz="1200" i="1">
                                <a:latin typeface="Cambria Math" charset="0"/>
                              </a:rPr>
                            </m:ctrlPr>
                          </m:dPr>
                          <m:e>
                            <m:r>
                              <a:rPr lang="en-US" altLang="zh-TW" sz="1200" i="0">
                                <a:latin typeface="Cambria Math" panose="02040503050406030204" pitchFamily="18" charset="0"/>
                              </a:rPr>
                              <m:t>0,0</m:t>
                            </m:r>
                          </m:e>
                        </m:d>
                        <m:r>
                          <a:rPr lang="en-US" altLang="zh-TW" sz="1200" i="0">
                            <a:latin typeface="Cambria Math" panose="02040503050406030204" pitchFamily="18" charset="0"/>
                          </a:rPr>
                          <m:t>−</m:t>
                        </m:r>
                        <m:acc>
                          <m:accPr>
                            <m:chr m:val="̂"/>
                            <m:ctrlPr>
                              <a:rPr lang="en-US" altLang="zh-TW" sz="1200" i="1">
                                <a:latin typeface="Cambria Math" charset="0"/>
                              </a:rPr>
                            </m:ctrlPr>
                          </m:accPr>
                          <m:e>
                            <m:r>
                              <m:rPr>
                                <m:sty m:val="p"/>
                              </m:rPr>
                              <a:rPr lang="zh-TW" altLang="en-US" sz="1200" i="0">
                                <a:latin typeface="Cambria Math" panose="02040503050406030204" pitchFamily="18" charset="0"/>
                              </a:rPr>
                              <m:t>γ</m:t>
                            </m:r>
                          </m:e>
                        </m:acc>
                        <m:r>
                          <a:rPr lang="en-US" altLang="zh-TW" sz="1200" b="0" i="0" smtClean="0">
                            <a:latin typeface="Cambria Math" panose="02040503050406030204" pitchFamily="18" charset="0"/>
                          </a:rPr>
                          <m:t>)</m:t>
                        </m:r>
                        <m:rad>
                          <m:radPr>
                            <m:degHide m:val="on"/>
                            <m:ctrlPr>
                              <a:rPr lang="en-US" altLang="zh-TW" sz="1200" b="0" i="1" smtClean="0">
                                <a:latin typeface="Cambria Math" charset="0"/>
                              </a:rPr>
                            </m:ctrlPr>
                          </m:radPr>
                          <m:deg/>
                          <m:e>
                            <m:r>
                              <a:rPr lang="en-US" altLang="zh-TW" sz="1200" b="0" i="0" smtClean="0">
                                <a:latin typeface="Cambria Math" panose="02040503050406030204" pitchFamily="18" charset="0"/>
                              </a:rPr>
                              <m:t>#</m:t>
                            </m:r>
                            <m:r>
                              <m:rPr>
                                <m:sty m:val="p"/>
                              </m:rPr>
                              <a:rPr lang="en-US" altLang="zh-TW" sz="1200" b="0" i="0" smtClean="0">
                                <a:latin typeface="Cambria Math" panose="02040503050406030204" pitchFamily="18" charset="0"/>
                              </a:rPr>
                              <m:t>N</m:t>
                            </m:r>
                            <m:r>
                              <a:rPr lang="en-US" altLang="zh-TW" sz="1200" b="0" i="0" smtClean="0">
                                <a:latin typeface="Cambria Math" panose="02040503050406030204" pitchFamily="18" charset="0"/>
                              </a:rPr>
                              <m:t>−3</m:t>
                            </m:r>
                          </m:e>
                        </m:rad>
                      </m:num>
                      <m:den>
                        <m:rad>
                          <m:radPr>
                            <m:degHide m:val="on"/>
                            <m:ctrlPr>
                              <a:rPr lang="en-US" altLang="zh-TW" sz="1200" i="1">
                                <a:latin typeface="Cambria Math" charset="0"/>
                              </a:rPr>
                            </m:ctrlPr>
                          </m:radPr>
                          <m:deg/>
                          <m:e>
                            <m:r>
                              <a:rPr lang="en-US" altLang="zh-TW" sz="1200" b="0" i="0" smtClean="0">
                                <a:latin typeface="Cambria Math" panose="02040503050406030204" pitchFamily="18" charset="0"/>
                              </a:rPr>
                              <m:t>(</m:t>
                            </m:r>
                            <m:r>
                              <a:rPr lang="en-US" altLang="zh-TW" sz="1200" i="0">
                                <a:latin typeface="Cambria Math" panose="02040503050406030204" pitchFamily="18" charset="0"/>
                              </a:rPr>
                              <m:t>1+</m:t>
                            </m:r>
                            <m:f>
                              <m:fPr>
                                <m:ctrlPr>
                                  <a:rPr lang="en-US" altLang="zh-TW" sz="1200" i="1">
                                    <a:latin typeface="Cambria Math" charset="0"/>
                                  </a:rPr>
                                </m:ctrlPr>
                              </m:fPr>
                              <m:num>
                                <m:r>
                                  <a:rPr lang="en-US" altLang="zh-TW" sz="1200" i="0">
                                    <a:latin typeface="Cambria Math" panose="02040503050406030204" pitchFamily="18" charset="0"/>
                                  </a:rPr>
                                  <m:t>1</m:t>
                                </m:r>
                              </m:num>
                              <m:den>
                                <m:r>
                                  <a:rPr lang="en-US" altLang="zh-TW" sz="1200" i="0">
                                    <a:latin typeface="Cambria Math" panose="02040503050406030204" pitchFamily="18" charset="0"/>
                                  </a:rPr>
                                  <m:t>#</m:t>
                                </m:r>
                                <m:r>
                                  <m:rPr>
                                    <m:sty m:val="p"/>
                                  </m:rPr>
                                  <a:rPr lang="en-US" altLang="zh-TW" sz="1200" i="0">
                                    <a:latin typeface="Cambria Math" panose="02040503050406030204" pitchFamily="18" charset="0"/>
                                  </a:rPr>
                                  <m:t>N</m:t>
                                </m:r>
                              </m:den>
                            </m:f>
                            <m:r>
                              <a:rPr lang="en-US" altLang="zh-TW" sz="1200" b="0" i="0" smtClean="0">
                                <a:latin typeface="Cambria Math" panose="02040503050406030204" pitchFamily="18" charset="0"/>
                              </a:rPr>
                              <m:t>)</m:t>
                            </m:r>
                            <m:sSup>
                              <m:sSupPr>
                                <m:ctrlPr>
                                  <a:rPr lang="en-US" altLang="zh-TW" sz="1200" b="0" i="1" smtClean="0">
                                    <a:latin typeface="Cambria Math" charset="0"/>
                                  </a:rPr>
                                </m:ctrlPr>
                              </m:sSupPr>
                              <m:e>
                                <m:r>
                                  <m:rPr>
                                    <m:sty m:val="p"/>
                                  </m:rPr>
                                  <a:rPr lang="zh-TW" altLang="en-US" sz="1200" b="0" i="0" smtClean="0">
                                    <a:latin typeface="Cambria Math" panose="02040503050406030204" pitchFamily="18" charset="0"/>
                                  </a:rPr>
                                  <m:t>ε</m:t>
                                </m:r>
                              </m:e>
                              <m:sup>
                                <m:r>
                                  <a:rPr lang="en-US" altLang="zh-TW" sz="1200" b="0" i="0" smtClean="0">
                                    <a:latin typeface="Cambria Math" panose="02040503050406030204" pitchFamily="18" charset="0"/>
                                  </a:rPr>
                                  <m:t>2</m:t>
                                </m:r>
                              </m:sup>
                            </m:sSup>
                          </m:e>
                        </m:rad>
                      </m:den>
                    </m:f>
                  </m:oMath>
                </a14:m>
                <a:r>
                  <a:rPr kumimoji="1" lang="zh-TW" altLang="en-US" dirty="0" smtClean="0"/>
                  <a:t> </a:t>
                </a:r>
                <a:r>
                  <a:rPr kumimoji="1" lang="zh-TW" altLang="en-US" dirty="0" smtClean="0"/>
                  <a:t>具有</a:t>
                </a:r>
                <a:r>
                  <a:rPr kumimoji="1" lang="zh-TW" altLang="en-US" dirty="0" smtClean="0"/>
                  <a:t>自由度為 </a:t>
                </a:r>
                <a:r>
                  <a:rPr kumimoji="1" lang="en-US" altLang="zh-TW" dirty="0" smtClean="0"/>
                  <a:t>#N-3 </a:t>
                </a:r>
                <a:r>
                  <a:rPr kumimoji="1" lang="zh-TW" altLang="en-US" dirty="0" smtClean="0"/>
                  <a:t>的</a:t>
                </a:r>
                <a:r>
                  <a:rPr kumimoji="1" lang="en-US" altLang="zh-TW" dirty="0" smtClean="0"/>
                  <a:t>t-</a:t>
                </a:r>
                <a:r>
                  <a:rPr kumimoji="1" lang="zh-TW" altLang="en-US" dirty="0" smtClean="0"/>
                  <a:t>分佈</a:t>
                </a:r>
                <a:endParaRPr kumimoji="1" lang="zh-TW" altLang="en-US" dirty="0"/>
              </a:p>
            </p:txBody>
          </p:sp>
        </mc:Choice>
        <mc:Fallback>
          <p:sp>
            <p:nvSpPr>
              <p:cNvPr id="3" name="備忘稿版面配置區 2"/>
              <p:cNvSpPr>
                <a:spLocks noGrp="1"/>
              </p:cNvSpPr>
              <p:nvPr>
                <p:ph type="body" idx="1"/>
              </p:nvPr>
            </p:nvSpPr>
            <p:spPr/>
            <p:txBody>
              <a:bodyPr/>
              <a:lstStyle/>
              <a:p>
                <a:r>
                  <a:rPr kumimoji="1" lang="zh-TW" altLang="en-US" dirty="0" smtClean="0"/>
                  <a:t>＠所以我們已經得到 </a:t>
                </a:r>
                <a:r>
                  <a:rPr lang="zh-TW" altLang="en-US" sz="1200" i="0" smtClean="0">
                    <a:latin typeface="Cambria Math" panose="02040503050406030204" pitchFamily="18" charset="0"/>
                  </a:rPr>
                  <a:t>ε</a:t>
                </a:r>
                <a:r>
                  <a:rPr lang="en-US" altLang="zh-TW" sz="1200" i="0" smtClean="0">
                    <a:latin typeface="Cambria Math" charset="0"/>
                  </a:rPr>
                  <a:t>^</a:t>
                </a:r>
                <a:r>
                  <a:rPr lang="en-US" altLang="zh-TW" sz="1200" b="0" i="0" smtClean="0">
                    <a:latin typeface="Cambria Math" panose="02040503050406030204" pitchFamily="18" charset="0"/>
                  </a:rPr>
                  <a:t>2/</a:t>
                </a:r>
                <a:r>
                  <a:rPr lang="zh-TW" altLang="en-US" sz="1200" b="0" i="0" smtClean="0">
                    <a:latin typeface="Cambria Math" panose="02040503050406030204" pitchFamily="18" charset="0"/>
                  </a:rPr>
                  <a:t>σ</a:t>
                </a:r>
                <a:r>
                  <a:rPr lang="en-US" altLang="zh-TW" sz="1200" b="0" i="0" smtClean="0">
                    <a:latin typeface="Cambria Math" charset="0"/>
                  </a:rPr>
                  <a:t>^</a:t>
                </a:r>
                <a:r>
                  <a:rPr lang="en-US" altLang="zh-TW" sz="1200" b="0" i="0" smtClean="0">
                    <a:latin typeface="Cambria Math" panose="02040503050406030204" pitchFamily="18" charset="0"/>
                  </a:rPr>
                  <a:t>2</a:t>
                </a:r>
                <a:r>
                  <a:rPr kumimoji="1" lang="zh-TW" altLang="en-US" dirty="0" smtClean="0"/>
                  <a:t> </a:t>
                </a:r>
                <a:r>
                  <a:rPr kumimoji="1" lang="zh-TW" altLang="en-US" dirty="0" smtClean="0"/>
                  <a:t>自由度為 </a:t>
                </a:r>
                <a:r>
                  <a:rPr kumimoji="1" lang="en-US" altLang="zh-TW" dirty="0" smtClean="0"/>
                  <a:t>#N-3 </a:t>
                </a:r>
                <a:r>
                  <a:rPr kumimoji="1" lang="zh-TW" altLang="en-US" dirty="0" smtClean="0"/>
                  <a:t>的卡方分佈</a:t>
                </a:r>
              </a:p>
              <a:p>
                <a:r>
                  <a:rPr kumimoji="1" lang="zh-TW" altLang="en-US" dirty="0" smtClean="0"/>
                  <a:t>＠故 </a:t>
                </a:r>
                <a:r>
                  <a:rPr lang="en-US" altLang="zh-TW" sz="1200" b="0" i="0" smtClean="0">
                    <a:latin typeface="Cambria Math" panose="02040503050406030204" pitchFamily="18" charset="0"/>
                  </a:rPr>
                  <a:t>t=</a:t>
                </a:r>
                <a:r>
                  <a:rPr lang="en-US" altLang="zh-TW" sz="1200" i="0">
                    <a:latin typeface="Cambria Math" charset="0"/>
                  </a:rPr>
                  <a:t>(</a:t>
                </a:r>
                <a:r>
                  <a:rPr lang="en-US" altLang="zh-TW" sz="1200" b="0" i="0" smtClean="0">
                    <a:latin typeface="Cambria Math" panose="02040503050406030204" pitchFamily="18" charset="0"/>
                  </a:rPr>
                  <a:t>(</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i="0">
                    <a:latin typeface="Cambria Math" panose="02040503050406030204" pitchFamily="18" charset="0"/>
                  </a:rPr>
                  <a:t>−</a:t>
                </a:r>
                <a:r>
                  <a:rPr lang="zh-TW" altLang="en-US" sz="1200" i="0">
                    <a:latin typeface="Cambria Math" panose="02040503050406030204" pitchFamily="18" charset="0"/>
                  </a:rPr>
                  <a:t>γ</a:t>
                </a:r>
                <a:r>
                  <a:rPr lang="en-US" altLang="zh-TW" sz="1200" i="0">
                    <a:latin typeface="Cambria Math" charset="0"/>
                  </a:rPr>
                  <a:t> ̂</a:t>
                </a:r>
                <a:r>
                  <a:rPr lang="en-US" altLang="zh-TW" sz="1200" b="0" i="0" smtClean="0">
                    <a:latin typeface="Cambria Math" panose="02040503050406030204" pitchFamily="18" charset="0"/>
                  </a:rPr>
                  <a:t>)</a:t>
                </a:r>
                <a:r>
                  <a:rPr lang="en-US" altLang="zh-TW" sz="1200" b="0" i="0" smtClean="0">
                    <a:latin typeface="Cambria Math" charset="0"/>
                  </a:rPr>
                  <a:t>√(</a:t>
                </a:r>
                <a:r>
                  <a:rPr lang="en-US" altLang="zh-TW" sz="1200" b="0" i="0" smtClean="0">
                    <a:latin typeface="Cambria Math" panose="02040503050406030204" pitchFamily="18" charset="0"/>
                  </a:rPr>
                  <a:t>#N−3</a:t>
                </a:r>
                <a:r>
                  <a:rPr lang="en-US" altLang="zh-TW" sz="1200" b="0" i="0" smtClean="0">
                    <a:latin typeface="Cambria Math" charset="0"/>
                  </a:rPr>
                  <a:t>)</a:t>
                </a:r>
                <a:r>
                  <a:rPr lang="en-US" altLang="zh-TW" sz="1200" b="0" i="0">
                    <a:latin typeface="Cambria Math" charset="0"/>
                  </a:rPr>
                  <a:t>)/√(</a:t>
                </a:r>
                <a:r>
                  <a:rPr lang="en-US" altLang="zh-TW" sz="1200" b="0" i="0" smtClean="0">
                    <a:latin typeface="Cambria Math" panose="02040503050406030204" pitchFamily="18" charset="0"/>
                  </a:rPr>
                  <a:t>(</a:t>
                </a:r>
                <a:r>
                  <a:rPr lang="en-US" altLang="zh-TW" sz="1200" i="0">
                    <a:latin typeface="Cambria Math" panose="02040503050406030204" pitchFamily="18" charset="0"/>
                  </a:rPr>
                  <a:t>1+1</a:t>
                </a:r>
                <a:r>
                  <a:rPr lang="en-US" altLang="zh-TW" sz="1200" i="0">
                    <a:latin typeface="Cambria Math" charset="0"/>
                  </a:rPr>
                  <a:t>/(</a:t>
                </a:r>
                <a:r>
                  <a:rPr lang="en-US" altLang="zh-TW" sz="1200" i="0">
                    <a:latin typeface="Cambria Math" panose="02040503050406030204" pitchFamily="18" charset="0"/>
                  </a:rPr>
                  <a:t>#N</a:t>
                </a:r>
                <a:r>
                  <a:rPr lang="en-US" altLang="zh-TW" sz="1200" i="0">
                    <a:latin typeface="Cambria Math" charset="0"/>
                  </a:rPr>
                  <a:t>)</a:t>
                </a:r>
                <a:r>
                  <a:rPr lang="en-US" altLang="zh-TW" sz="1200" b="0" i="0" smtClean="0">
                    <a:latin typeface="Cambria Math" panose="02040503050406030204" pitchFamily="18" charset="0"/>
                  </a:rPr>
                  <a:t>)</a:t>
                </a:r>
                <a:r>
                  <a:rPr lang="zh-TW" altLang="en-US" sz="1200" b="0" i="0" smtClean="0">
                    <a:latin typeface="Cambria Math" panose="02040503050406030204" pitchFamily="18" charset="0"/>
                  </a:rPr>
                  <a:t>ε</a:t>
                </a:r>
                <a:r>
                  <a:rPr lang="en-US" altLang="zh-TW" sz="1200" b="0" i="0" smtClean="0">
                    <a:latin typeface="Cambria Math" charset="0"/>
                  </a:rPr>
                  <a:t>^</a:t>
                </a:r>
                <a:r>
                  <a:rPr lang="en-US" altLang="zh-TW" sz="1200" b="0" i="0" smtClean="0">
                    <a:latin typeface="Cambria Math" panose="02040503050406030204" pitchFamily="18" charset="0"/>
                  </a:rPr>
                  <a:t>2</a:t>
                </a:r>
                <a:r>
                  <a:rPr lang="en-US" altLang="zh-TW" sz="1200" b="0" i="0" smtClean="0">
                    <a:latin typeface="Cambria Math" charset="0"/>
                  </a:rPr>
                  <a:t> </a:t>
                </a:r>
                <a:r>
                  <a:rPr lang="en-US" altLang="zh-TW" sz="1200" b="0" i="0">
                    <a:latin typeface="Cambria Math" charset="0"/>
                  </a:rPr>
                  <a:t>)</a:t>
                </a:r>
                <a:r>
                  <a:rPr kumimoji="1" lang="zh-TW" altLang="en-US" dirty="0" smtClean="0"/>
                  <a:t> </a:t>
                </a:r>
                <a:r>
                  <a:rPr kumimoji="1" lang="zh-TW" altLang="en-US" dirty="0" smtClean="0"/>
                  <a:t>具有</a:t>
                </a:r>
                <a:r>
                  <a:rPr kumimoji="1" lang="zh-TW" altLang="en-US" dirty="0" smtClean="0"/>
                  <a:t>自由度為 </a:t>
                </a:r>
                <a:r>
                  <a:rPr kumimoji="1" lang="en-US" altLang="zh-TW" dirty="0" smtClean="0"/>
                  <a:t>#N-3 </a:t>
                </a:r>
                <a:r>
                  <a:rPr kumimoji="1" lang="zh-TW" altLang="en-US" dirty="0" smtClean="0"/>
                  <a:t>的</a:t>
                </a:r>
                <a:r>
                  <a:rPr kumimoji="1" lang="en-US" altLang="zh-TW" dirty="0" smtClean="0"/>
                  <a:t>t-</a:t>
                </a:r>
                <a:r>
                  <a:rPr kumimoji="1" lang="zh-TW" altLang="en-US" dirty="0" smtClean="0"/>
                  <a:t>分佈</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33</a:t>
            </a:fld>
            <a:endParaRPr lang="en-US" altLang="zh-TW"/>
          </a:p>
        </p:txBody>
      </p:sp>
    </p:spTree>
    <p:extLst>
      <p:ext uri="{BB962C8B-B14F-4D97-AF65-F5344CB8AC3E}">
        <p14:creationId xmlns:p14="http://schemas.microsoft.com/office/powerpoint/2010/main" val="175230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實際執行處理</a:t>
            </a:r>
            <a:r>
              <a:rPr kumimoji="1" lang="zh-TW" altLang="en-US" dirty="0" smtClean="0"/>
              <a:t>觀察</a:t>
            </a:r>
            <a:r>
              <a:rPr kumimoji="1" lang="zh-TW" altLang="en-US" dirty="0" smtClean="0"/>
              <a:t>的</a:t>
            </a:r>
            <a:r>
              <a:rPr kumimoji="1" lang="zh-TW" altLang="en-US" dirty="0" smtClean="0"/>
              <a:t>數位影像</a:t>
            </a:r>
            <a:r>
              <a:rPr kumimoji="1" lang="zh-TW" altLang="en-US" dirty="0" smtClean="0"/>
              <a:t>需要</a:t>
            </a:r>
            <a:r>
              <a:rPr kumimoji="1" lang="zh-TW" altLang="en-US" dirty="0" smtClean="0"/>
              <a:t>相鄰的像素點來描述一</a:t>
            </a:r>
            <a:r>
              <a:rPr kumimoji="1" lang="zh-TW" altLang="en-US" dirty="0" smtClean="0"/>
              <a:t>個</a:t>
            </a:r>
            <a:r>
              <a:rPr kumimoji="1" lang="zh-TW" altLang="en-US" dirty="0" smtClean="0"/>
              <a:t>模型表面</a:t>
            </a:r>
            <a:r>
              <a:rPr kumimoji="1" lang="zh-TW" altLang="en-US" dirty="0" smtClean="0"/>
              <a:t>的</a:t>
            </a:r>
            <a:r>
              <a:rPr kumimoji="1" lang="zh-TW" altLang="en-US" dirty="0" smtClean="0"/>
              <a:t>一般</a:t>
            </a:r>
            <a:r>
              <a:rPr kumimoji="1" lang="zh-TW" altLang="en-US" dirty="0" smtClean="0"/>
              <a:t>式</a:t>
            </a:r>
          </a:p>
          <a:p>
            <a:r>
              <a:rPr kumimoji="1" lang="zh-TW" altLang="en-US" dirty="0" smtClean="0"/>
              <a:t>那有哪些一般式呢 ？以下我們提到</a:t>
            </a:r>
            <a:endParaRPr kumimoji="1" lang="zh-TW" altLang="en-US" dirty="0" smtClean="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a:t>
            </a:fld>
            <a:endParaRPr lang="en-US" altLang="zh-TW"/>
          </a:p>
        </p:txBody>
      </p:sp>
    </p:spTree>
    <p:extLst>
      <p:ext uri="{BB962C8B-B14F-4D97-AF65-F5344CB8AC3E}">
        <p14:creationId xmlns:p14="http://schemas.microsoft.com/office/powerpoint/2010/main" val="1217449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kumimoji="1" lang="zh-TW" altLang="en-US" dirty="0" smtClean="0"/>
                  <a:t>＠如果假設 </a:t>
                </a:r>
                <a:r>
                  <a:rPr lang="en-US" altLang="zh-TW" sz="1200" dirty="0" smtClean="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charset="0"/>
                          </a:rPr>
                        </m:ctrlPr>
                      </m:dPr>
                      <m:e>
                        <m:r>
                          <a:rPr lang="en-US" altLang="zh-TW" sz="1200">
                            <a:latin typeface="Cambria Math" panose="02040503050406030204" pitchFamily="18" charset="0"/>
                          </a:rPr>
                          <m:t>0,0</m:t>
                        </m:r>
                      </m:e>
                    </m:d>
                    <m:r>
                      <a:rPr lang="en-US" altLang="zh-TW" sz="1200" b="0" i="1" smtClean="0">
                        <a:latin typeface="Cambria Math" charset="0"/>
                      </a:rPr>
                      <m:t>=</m:t>
                    </m:r>
                    <m:acc>
                      <m:accPr>
                        <m:chr m:val="̂"/>
                        <m:ctrlPr>
                          <a:rPr lang="en-US" altLang="zh-TW" sz="1200" i="1">
                            <a:latin typeface="Cambria Math" charset="0"/>
                          </a:rPr>
                        </m:ctrlPr>
                      </m:accPr>
                      <m:e>
                        <m:r>
                          <m:rPr>
                            <m:sty m:val="p"/>
                          </m:rPr>
                          <a:rPr lang="zh-TW" altLang="en-US" sz="1200">
                            <a:latin typeface="Cambria Math" panose="02040503050406030204" pitchFamily="18" charset="0"/>
                          </a:rPr>
                          <m:t>γ</m:t>
                        </m:r>
                      </m:e>
                    </m:acc>
                  </m:oMath>
                </a14:m>
                <a:r>
                  <a:rPr lang="en-US" altLang="zh-TW" sz="1200" dirty="0" smtClean="0"/>
                  <a:t> </a:t>
                </a:r>
                <a:r>
                  <a:rPr lang="zh-TW" altLang="en-US" sz="1200" dirty="0" smtClean="0"/>
                  <a:t>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中心像素被判定為峰值雜訊</a:t>
                </a:r>
                <a:endParaRPr kumimoji="1" lang="zh-TW" altLang="en-US" dirty="0"/>
              </a:p>
            </p:txBody>
          </p:sp>
        </mc:Choice>
        <mc:Fallback>
          <p:sp>
            <p:nvSpPr>
              <p:cNvPr id="3" name="備忘稿版面配置區 2"/>
              <p:cNvSpPr>
                <a:spLocks noGrp="1"/>
              </p:cNvSpPr>
              <p:nvPr>
                <p:ph type="body" idx="1"/>
              </p:nvPr>
            </p:nvSpPr>
            <p:spPr/>
            <p:txBody>
              <a:bodyPr/>
              <a:lstStyle/>
              <a:p>
                <a:r>
                  <a:rPr kumimoji="1" lang="zh-TW" altLang="en-US" dirty="0" smtClean="0"/>
                  <a:t>＠如果假設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lang="zh-TW" altLang="en-US" sz="1200" i="0">
                    <a:latin typeface="Cambria Math" panose="02040503050406030204" pitchFamily="18" charset="0"/>
                  </a:rPr>
                  <a:t>γ</a:t>
                </a:r>
                <a:r>
                  <a:rPr lang="en-US" altLang="zh-TW" sz="1200" i="0">
                    <a:latin typeface="Cambria Math" charset="0"/>
                  </a:rPr>
                  <a:t> ̂</a:t>
                </a:r>
                <a:r>
                  <a:rPr lang="en-US" altLang="zh-TW" sz="1200" dirty="0" smtClean="0"/>
                  <a:t> </a:t>
                </a:r>
                <a:r>
                  <a:rPr lang="zh-TW" altLang="en-US" sz="1200" dirty="0" smtClean="0"/>
                  <a:t>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中心像素被判定為峰值雜訊</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34</a:t>
            </a:fld>
            <a:endParaRPr lang="en-US" altLang="zh-TW"/>
          </a:p>
        </p:txBody>
      </p:sp>
    </p:spTree>
    <p:extLst>
      <p:ext uri="{BB962C8B-B14F-4D97-AF65-F5344CB8AC3E}">
        <p14:creationId xmlns:p14="http://schemas.microsoft.com/office/powerpoint/2010/main" val="297492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14:m>
                  <m:oMath xmlns:m="http://schemas.openxmlformats.org/officeDocument/2006/math">
                    <m:r>
                      <m:rPr>
                        <m:sty m:val="p"/>
                      </m:rPr>
                      <a:rPr lang="en-US" altLang="zh-TW" sz="1200">
                        <a:latin typeface="Cambria Math" panose="02040503050406030204" pitchFamily="18" charset="0"/>
                      </a:rPr>
                      <m:t>t</m:t>
                    </m:r>
                    <m:r>
                      <a:rPr lang="en-US" altLang="zh-TW" sz="1200">
                        <a:latin typeface="Cambria Math" panose="02040503050406030204" pitchFamily="18" charset="0"/>
                        <a:ea typeface="Cambria Math" panose="02040503050406030204" pitchFamily="18" charset="0"/>
                      </a:rPr>
                      <m:t>&gt;</m:t>
                    </m:r>
                    <m:sSub>
                      <m:sSubPr>
                        <m:ctrlPr>
                          <a:rPr lang="en-US" altLang="zh-TW" sz="1200" i="1">
                            <a:latin typeface="Cambria Math" charset="0"/>
                          </a:rPr>
                        </m:ctrlPr>
                      </m:sSubPr>
                      <m:e>
                        <m:r>
                          <m:rPr>
                            <m:sty m:val="p"/>
                          </m:rPr>
                          <a:rPr lang="en-US" altLang="zh-TW" sz="1200">
                            <a:latin typeface="Cambria Math" panose="02040503050406030204" pitchFamily="18" charset="0"/>
                          </a:rPr>
                          <m:t>T</m:t>
                        </m:r>
                      </m:e>
                      <m:sub>
                        <m:r>
                          <a:rPr lang="en-US" altLang="zh-TW" sz="1200">
                            <a:latin typeface="Cambria Math" panose="02040503050406030204" pitchFamily="18" charset="0"/>
                          </a:rPr>
                          <m:t>#</m:t>
                        </m:r>
                        <m:r>
                          <m:rPr>
                            <m:sty m:val="p"/>
                          </m:rPr>
                          <a:rPr lang="en-US" altLang="zh-TW" sz="1200">
                            <a:latin typeface="Cambria Math" panose="02040503050406030204" pitchFamily="18" charset="0"/>
                          </a:rPr>
                          <m:t>N</m:t>
                        </m:r>
                        <m:r>
                          <a:rPr lang="en-US" altLang="zh-TW" sz="1200">
                            <a:latin typeface="Cambria Math" panose="02040503050406030204" pitchFamily="18" charset="0"/>
                          </a:rPr>
                          <m:t>−3, </m:t>
                        </m:r>
                        <m:r>
                          <m:rPr>
                            <m:sty m:val="p"/>
                          </m:rPr>
                          <a:rPr lang="en-US" altLang="zh-TW" sz="1200">
                            <a:latin typeface="Cambria Math" panose="02040503050406030204" pitchFamily="18" charset="0"/>
                          </a:rPr>
                          <m:t>p</m:t>
                        </m:r>
                      </m:sub>
                    </m:sSub>
                  </m:oMath>
                </a14:m>
                <a:r>
                  <a:rPr lang="en-US" altLang="zh-TW" sz="1200" dirty="0"/>
                  <a:t> </a:t>
                </a:r>
                <a:endParaRPr kumimoji="1"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 </a:t>
                </a:r>
                <a:r>
                  <a:rPr lang="en-US" altLang="zh-TW" sz="1200" dirty="0" smtClean="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charset="0"/>
                          </a:rPr>
                        </m:ctrlPr>
                      </m:dPr>
                      <m:e>
                        <m:r>
                          <a:rPr lang="en-US" altLang="zh-TW" sz="1200">
                            <a:latin typeface="Cambria Math" panose="02040503050406030204" pitchFamily="18" charset="0"/>
                          </a:rPr>
                          <m:t>0,0</m:t>
                        </m:r>
                      </m:e>
                    </m:d>
                    <m:r>
                      <a:rPr lang="en-US" altLang="zh-TW" sz="1200" b="0" i="1" smtClean="0">
                        <a:latin typeface="Cambria Math" charset="0"/>
                      </a:rPr>
                      <m:t>=</m:t>
                    </m:r>
                  </m:oMath>
                </a14:m>
                <a:r>
                  <a:rPr lang="en-US" altLang="zh-TW" sz="1200" dirty="0" smtClean="0"/>
                  <a:t> </a:t>
                </a:r>
                <a:r>
                  <a:rPr lang="en-US" altLang="zh-TW" sz="1200" dirty="0" smtClean="0"/>
                  <a:t>r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a:t>
                </a:r>
                <a:r>
                  <a:rPr lang="zh-TW" altLang="en-US" sz="1200" baseline="0" dirty="0" smtClean="0"/>
                  <a:t>中心像素輸出值為給定的</a:t>
                </a:r>
                <a14:m>
                  <m:oMath xmlns:m="http://schemas.openxmlformats.org/officeDocument/2006/math">
                    <m:acc>
                      <m:accPr>
                        <m:chr m:val="̂"/>
                        <m:ctrlPr>
                          <a:rPr lang="en-US" altLang="zh-TW" i="1" smtClean="0">
                            <a:latin typeface="Cambria Math" charset="0"/>
                          </a:rPr>
                        </m:ctrlPr>
                      </m:accPr>
                      <m:e>
                        <m:r>
                          <m:rPr>
                            <m:sty m:val="p"/>
                          </m:rPr>
                          <a:rPr lang="zh-TW" altLang="en-US">
                            <a:latin typeface="Cambria Math" panose="02040503050406030204" pitchFamily="18" charset="0"/>
                          </a:rPr>
                          <m:t>γ</m:t>
                        </m:r>
                      </m:e>
                    </m:acc>
                  </m:oMath>
                </a14:m>
                <a:r>
                  <a:rPr lang="en-US" altLang="zh-TW" dirty="0" smtClean="0"/>
                  <a:t>.</a:t>
                </a: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14:m>
                  <m:oMath xmlns:m="http://schemas.openxmlformats.org/officeDocument/2006/math">
                    <m:r>
                      <m:rPr>
                        <m:sty m:val="p"/>
                      </m:rPr>
                      <a:rPr lang="en-US" altLang="zh-TW" sz="1200">
                        <a:latin typeface="Cambria Math" panose="02040503050406030204" pitchFamily="18" charset="0"/>
                      </a:rPr>
                      <m:t>t</m:t>
                    </m:r>
                    <m:r>
                      <a:rPr lang="en-US" altLang="zh-TW" sz="1200">
                        <a:latin typeface="Cambria Math" panose="02040503050406030204" pitchFamily="18" charset="0"/>
                        <a:ea typeface="Cambria Math" panose="02040503050406030204" pitchFamily="18" charset="0"/>
                      </a:rPr>
                      <m:t>≤</m:t>
                    </m:r>
                    <m:sSub>
                      <m:sSubPr>
                        <m:ctrlPr>
                          <a:rPr lang="en-US" altLang="zh-TW" sz="1200" i="1">
                            <a:latin typeface="Cambria Math" charset="0"/>
                          </a:rPr>
                        </m:ctrlPr>
                      </m:sSubPr>
                      <m:e>
                        <m:r>
                          <m:rPr>
                            <m:sty m:val="p"/>
                          </m:rPr>
                          <a:rPr lang="en-US" altLang="zh-TW" sz="1200">
                            <a:latin typeface="Cambria Math" panose="02040503050406030204" pitchFamily="18" charset="0"/>
                          </a:rPr>
                          <m:t>T</m:t>
                        </m:r>
                      </m:e>
                      <m:sub>
                        <m:r>
                          <a:rPr lang="en-US" altLang="zh-TW" sz="1200">
                            <a:latin typeface="Cambria Math" panose="02040503050406030204" pitchFamily="18" charset="0"/>
                          </a:rPr>
                          <m:t>#</m:t>
                        </m:r>
                        <m:r>
                          <m:rPr>
                            <m:sty m:val="p"/>
                          </m:rPr>
                          <a:rPr lang="en-US" altLang="zh-TW" sz="1200">
                            <a:latin typeface="Cambria Math" panose="02040503050406030204" pitchFamily="18" charset="0"/>
                          </a:rPr>
                          <m:t>N</m:t>
                        </m:r>
                        <m:r>
                          <a:rPr lang="en-US" altLang="zh-TW" sz="1200">
                            <a:latin typeface="Cambria Math" panose="02040503050406030204" pitchFamily="18" charset="0"/>
                          </a:rPr>
                          <m:t>−3, </m:t>
                        </m:r>
                        <m:r>
                          <m:rPr>
                            <m:sty m:val="p"/>
                          </m:rPr>
                          <a:rPr lang="en-US" altLang="zh-TW" sz="1200">
                            <a:latin typeface="Cambria Math" panose="02040503050406030204" pitchFamily="18" charset="0"/>
                          </a:rPr>
                          <m:t>p</m:t>
                        </m:r>
                      </m:sub>
                    </m:sSub>
                  </m:oMath>
                </a14:m>
                <a:r>
                  <a:rPr lang="en-US" altLang="zh-TW" sz="1200" dirty="0"/>
                  <a:t> </a:t>
                </a:r>
                <a:endParaRPr lang="en-US" altLang="zh-TW" sz="12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a:t>
                </a:r>
                <a:r>
                  <a:rPr kumimoji="1" lang="zh-TW" altLang="en-US" dirty="0" smtClean="0"/>
                  <a:t> </a:t>
                </a:r>
                <a:r>
                  <a:rPr lang="en-US" altLang="zh-TW" sz="1200" dirty="0" smtClean="0"/>
                  <a:t>hypothesis </a:t>
                </a:r>
                <a14:m>
                  <m:oMath xmlns:m="http://schemas.openxmlformats.org/officeDocument/2006/math">
                    <m:r>
                      <m:rPr>
                        <m:sty m:val="p"/>
                      </m:rPr>
                      <a:rPr lang="en-US" altLang="zh-TW" sz="1200">
                        <a:latin typeface="Cambria Math" panose="02040503050406030204" pitchFamily="18" charset="0"/>
                      </a:rPr>
                      <m:t>g</m:t>
                    </m:r>
                    <m:d>
                      <m:dPr>
                        <m:ctrlPr>
                          <a:rPr lang="en-US" altLang="zh-TW" sz="1200" i="1">
                            <a:latin typeface="Cambria Math" charset="0"/>
                          </a:rPr>
                        </m:ctrlPr>
                      </m:dPr>
                      <m:e>
                        <m:r>
                          <a:rPr lang="en-US" altLang="zh-TW" sz="1200">
                            <a:latin typeface="Cambria Math" panose="02040503050406030204" pitchFamily="18" charset="0"/>
                          </a:rPr>
                          <m:t>0,0</m:t>
                        </m:r>
                      </m:e>
                    </m:d>
                    <m:r>
                      <a:rPr lang="en-US" altLang="zh-TW" sz="1200" b="0" i="1" smtClean="0">
                        <a:latin typeface="Cambria Math" charset="0"/>
                      </a:rPr>
                      <m:t>=</m:t>
                    </m:r>
                  </m:oMath>
                </a14:m>
                <a:r>
                  <a:rPr kumimoji="1" lang="en-US" altLang="zh-TW" baseline="0" dirty="0" smtClean="0"/>
                  <a:t>r</a:t>
                </a:r>
                <a:r>
                  <a:rPr lang="zh-TW" altLang="en-US" sz="1200" dirty="0" smtClean="0"/>
                  <a:t>沒有被</a:t>
                </a:r>
                <a:r>
                  <a:rPr lang="zh-TW" altLang="en-US" sz="1200" dirty="0" smtClean="0"/>
                  <a:t> </a:t>
                </a:r>
                <a:r>
                  <a:rPr lang="en-US" altLang="zh-TW" sz="1200" dirty="0" smtClean="0"/>
                  <a:t>reject</a:t>
                </a:r>
                <a:r>
                  <a:rPr lang="en-US" altLang="zh-TW" sz="1200" baseline="0" dirty="0" smtClean="0"/>
                  <a:t> </a:t>
                </a:r>
                <a:r>
                  <a:rPr lang="zh-TW" altLang="en-US" sz="1200" baseline="0" dirty="0" smtClean="0"/>
                  <a:t>則 中心像素輸出值為給定</a:t>
                </a:r>
                <a:r>
                  <a:rPr lang="zh-TW" altLang="en-US" sz="1200" baseline="0" dirty="0" smtClean="0"/>
                  <a:t>的</a:t>
                </a:r>
                <a14:m>
                  <m:oMath xmlns:m="http://schemas.openxmlformats.org/officeDocument/2006/math">
                    <m:r>
                      <m:rPr>
                        <m:sty m:val="p"/>
                      </m:rPr>
                      <a:rPr lang="en-US" altLang="zh-TW" smtClean="0">
                        <a:latin typeface="Cambria Math" panose="02040503050406030204" pitchFamily="18" charset="0"/>
                      </a:rPr>
                      <m:t>g</m:t>
                    </m:r>
                    <m:d>
                      <m:dPr>
                        <m:ctrlPr>
                          <a:rPr lang="en-US" altLang="zh-TW" i="1">
                            <a:latin typeface="Cambria Math" charset="0"/>
                          </a:rPr>
                        </m:ctrlPr>
                      </m:dPr>
                      <m:e>
                        <m:r>
                          <a:rPr lang="en-US" altLang="zh-TW">
                            <a:latin typeface="Cambria Math" panose="02040503050406030204" pitchFamily="18" charset="0"/>
                          </a:rPr>
                          <m:t>0,0</m:t>
                        </m:r>
                      </m:e>
                    </m:d>
                  </m:oMath>
                </a14:m>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a:p>
            </p:txBody>
          </p:sp>
        </mc:Choice>
        <mc:Fallback>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r>
                  <a:rPr lang="en-US" altLang="zh-TW" sz="1200" i="0">
                    <a:latin typeface="Cambria Math" panose="02040503050406030204" pitchFamily="18" charset="0"/>
                  </a:rPr>
                  <a:t>t</a:t>
                </a:r>
                <a:r>
                  <a:rPr lang="en-US" altLang="zh-TW" sz="1200" i="0">
                    <a:latin typeface="Cambria Math" panose="02040503050406030204" pitchFamily="18" charset="0"/>
                    <a:ea typeface="Cambria Math" panose="02040503050406030204" pitchFamily="18" charset="0"/>
                  </a:rPr>
                  <a:t>&gt;</a:t>
                </a:r>
                <a:r>
                  <a:rPr lang="en-US" altLang="zh-TW" sz="1200" i="0">
                    <a:latin typeface="Cambria Math" panose="02040503050406030204" pitchFamily="18" charset="0"/>
                  </a:rPr>
                  <a:t>T</a:t>
                </a:r>
                <a:r>
                  <a:rPr lang="en-US" altLang="zh-TW" sz="1200" i="0">
                    <a:latin typeface="Cambria Math" charset="0"/>
                  </a:rPr>
                  <a:t>_(</a:t>
                </a:r>
                <a:r>
                  <a:rPr lang="en-US" altLang="zh-TW" sz="1200" i="0">
                    <a:latin typeface="Cambria Math" panose="02040503050406030204" pitchFamily="18" charset="0"/>
                  </a:rPr>
                  <a:t>#N−3, p</a:t>
                </a:r>
                <a:r>
                  <a:rPr lang="en-US" altLang="zh-TW" sz="1200" i="0">
                    <a:latin typeface="Cambria Math" charset="0"/>
                  </a:rPr>
                  <a:t>)</a:t>
                </a:r>
                <a:r>
                  <a:rPr lang="en-US" altLang="zh-TW" sz="1200" dirty="0"/>
                  <a:t> </a:t>
                </a:r>
                <a:endParaRPr kumimoji="1"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lang="en-US" altLang="zh-TW" sz="1200" dirty="0" smtClean="0"/>
                  <a:t> </a:t>
                </a:r>
                <a:r>
                  <a:rPr lang="en-US" altLang="zh-TW" sz="1200" dirty="0" smtClean="0"/>
                  <a:t>r </a:t>
                </a:r>
                <a:r>
                  <a:rPr lang="zh-TW" altLang="en-US" sz="1200" dirty="0" smtClean="0"/>
                  <a:t>被 </a:t>
                </a:r>
                <a:r>
                  <a:rPr lang="en-US" altLang="zh-TW" sz="1200" dirty="0" smtClean="0"/>
                  <a:t>reject</a:t>
                </a:r>
                <a:r>
                  <a:rPr lang="en-US" altLang="zh-TW" sz="1200" baseline="0" dirty="0" smtClean="0"/>
                  <a:t> </a:t>
                </a:r>
                <a:r>
                  <a:rPr lang="zh-TW" altLang="en-US" sz="1200" baseline="0" dirty="0" smtClean="0"/>
                  <a:t>則 </a:t>
                </a:r>
                <a:r>
                  <a:rPr lang="zh-TW" altLang="en-US" sz="1200" baseline="0" dirty="0" smtClean="0"/>
                  <a:t>中心像素輸出值為給定的</a:t>
                </a:r>
                <a:r>
                  <a:rPr lang="zh-TW" altLang="en-US" i="0">
                    <a:latin typeface="Cambria Math" panose="02040503050406030204" pitchFamily="18" charset="0"/>
                  </a:rPr>
                  <a:t>γ</a:t>
                </a:r>
                <a:r>
                  <a:rPr lang="en-US" altLang="zh-TW" i="0" smtClean="0">
                    <a:latin typeface="Cambria Math" charset="0"/>
                  </a:rPr>
                  <a:t> ̂</a:t>
                </a:r>
                <a:r>
                  <a:rPr lang="en-US" altLang="zh-TW" dirty="0" smtClean="0"/>
                  <a:t>.</a:t>
                </a: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r>
                  <a:rPr lang="en-US" altLang="zh-TW" sz="1200" i="0">
                    <a:latin typeface="Cambria Math" panose="02040503050406030204" pitchFamily="18" charset="0"/>
                  </a:rPr>
                  <a:t>t</a:t>
                </a:r>
                <a:r>
                  <a:rPr lang="en-US" altLang="zh-TW" sz="1200" i="0">
                    <a:latin typeface="Cambria Math" panose="02040503050406030204" pitchFamily="18" charset="0"/>
                    <a:ea typeface="Cambria Math" panose="02040503050406030204" pitchFamily="18" charset="0"/>
                  </a:rPr>
                  <a:t>≤</a:t>
                </a:r>
                <a:r>
                  <a:rPr lang="en-US" altLang="zh-TW" sz="1200" i="0">
                    <a:latin typeface="Cambria Math" panose="02040503050406030204" pitchFamily="18" charset="0"/>
                  </a:rPr>
                  <a:t>T</a:t>
                </a:r>
                <a:r>
                  <a:rPr lang="en-US" altLang="zh-TW" sz="1200" i="0">
                    <a:latin typeface="Cambria Math" charset="0"/>
                  </a:rPr>
                  <a:t>_(</a:t>
                </a:r>
                <a:r>
                  <a:rPr lang="en-US" altLang="zh-TW" sz="1200" i="0">
                    <a:latin typeface="Cambria Math" panose="02040503050406030204" pitchFamily="18" charset="0"/>
                  </a:rPr>
                  <a:t>#N−3, p</a:t>
                </a:r>
                <a:r>
                  <a:rPr lang="en-US" altLang="zh-TW" sz="1200" i="0">
                    <a:latin typeface="Cambria Math" charset="0"/>
                  </a:rPr>
                  <a:t>)</a:t>
                </a:r>
                <a:r>
                  <a:rPr lang="en-US" altLang="zh-TW" sz="1200" dirty="0"/>
                  <a:t> </a:t>
                </a:r>
                <a:endParaRPr lang="en-US" altLang="zh-TW" sz="12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a:t>
                </a:r>
                <a:r>
                  <a:rPr kumimoji="1" lang="zh-TW" altLang="en-US" dirty="0" smtClean="0"/>
                  <a:t> </a:t>
                </a:r>
                <a:r>
                  <a:rPr lang="en-US" altLang="zh-TW" sz="1200" dirty="0" smtClean="0"/>
                  <a:t>hypothesis </a:t>
                </a:r>
                <a:r>
                  <a:rPr lang="en-US" altLang="zh-TW" sz="1200" i="0">
                    <a:latin typeface="Cambria Math" panose="02040503050406030204" pitchFamily="18" charset="0"/>
                  </a:rPr>
                  <a:t>g</a:t>
                </a:r>
                <a:r>
                  <a:rPr lang="en-US" altLang="zh-TW" sz="1200" i="0">
                    <a:latin typeface="Cambria Math" charset="0"/>
                  </a:rPr>
                  <a:t>(</a:t>
                </a:r>
                <a:r>
                  <a:rPr lang="en-US" altLang="zh-TW" sz="1200" i="0">
                    <a:latin typeface="Cambria Math" panose="02040503050406030204" pitchFamily="18" charset="0"/>
                  </a:rPr>
                  <a:t>0,0</a:t>
                </a:r>
                <a:r>
                  <a:rPr lang="en-US" altLang="zh-TW" sz="1200" i="0">
                    <a:latin typeface="Cambria Math" charset="0"/>
                  </a:rPr>
                  <a:t>)</a:t>
                </a:r>
                <a:r>
                  <a:rPr lang="en-US" altLang="zh-TW" sz="1200" b="0" i="0" smtClean="0">
                    <a:latin typeface="Cambria Math" charset="0"/>
                  </a:rPr>
                  <a:t>=</a:t>
                </a:r>
                <a:r>
                  <a:rPr kumimoji="1" lang="en-US" altLang="zh-TW" baseline="0" dirty="0" smtClean="0"/>
                  <a:t>r</a:t>
                </a:r>
                <a:r>
                  <a:rPr lang="zh-TW" altLang="en-US" sz="1200" dirty="0" smtClean="0"/>
                  <a:t>沒有被</a:t>
                </a:r>
                <a:r>
                  <a:rPr lang="zh-TW" altLang="en-US" sz="1200" dirty="0" smtClean="0"/>
                  <a:t> </a:t>
                </a:r>
                <a:r>
                  <a:rPr lang="en-US" altLang="zh-TW" sz="1200" dirty="0" smtClean="0"/>
                  <a:t>reject</a:t>
                </a:r>
                <a:r>
                  <a:rPr lang="en-US" altLang="zh-TW" sz="1200" baseline="0" dirty="0" smtClean="0"/>
                  <a:t> </a:t>
                </a:r>
                <a:r>
                  <a:rPr lang="zh-TW" altLang="en-US" sz="1200" baseline="0" dirty="0" smtClean="0"/>
                  <a:t>則 中心像素輸出值為給定</a:t>
                </a:r>
                <a:r>
                  <a:rPr lang="zh-TW" altLang="en-US" sz="1200" baseline="0" dirty="0" smtClean="0"/>
                  <a:t>的</a:t>
                </a:r>
                <a:r>
                  <a:rPr lang="en-US" altLang="zh-TW" i="0" smtClean="0">
                    <a:latin typeface="Cambria Math" panose="02040503050406030204" pitchFamily="18" charset="0"/>
                  </a:rPr>
                  <a:t>g</a:t>
                </a:r>
                <a:r>
                  <a:rPr lang="en-US" altLang="zh-TW" i="0">
                    <a:latin typeface="Cambria Math" charset="0"/>
                  </a:rPr>
                  <a:t>(</a:t>
                </a:r>
                <a:r>
                  <a:rPr lang="en-US" altLang="zh-TW" i="0">
                    <a:latin typeface="Cambria Math" panose="02040503050406030204" pitchFamily="18" charset="0"/>
                  </a:rPr>
                  <a:t>0,0</a:t>
                </a:r>
                <a:r>
                  <a:rPr lang="en-US" altLang="zh-TW" i="0">
                    <a:latin typeface="Cambria Math" charset="0"/>
                  </a:rPr>
                  <a:t>)</a:t>
                </a: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35</a:t>
            </a:fld>
            <a:endParaRPr lang="en-US" altLang="zh-TW"/>
          </a:p>
        </p:txBody>
      </p:sp>
    </p:spTree>
    <p:extLst>
      <p:ext uri="{BB962C8B-B14F-4D97-AF65-F5344CB8AC3E}">
        <p14:creationId xmlns:p14="http://schemas.microsoft.com/office/powerpoint/2010/main" val="397221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合理的</a:t>
            </a:r>
            <a:r>
              <a:rPr kumimoji="1" lang="en-US" altLang="zh-TW" dirty="0" smtClean="0"/>
              <a:t>p </a:t>
            </a:r>
            <a:r>
              <a:rPr kumimoji="1" lang="zh-TW" altLang="en-US" dirty="0" smtClean="0"/>
              <a:t>的機率為 </a:t>
            </a:r>
            <a:r>
              <a:rPr kumimoji="1" lang="en-US" altLang="zh-TW" dirty="0" smtClean="0"/>
              <a:t>0.05 ~ 0.01</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36</a:t>
            </a:fld>
            <a:endParaRPr lang="en-US" altLang="zh-TW"/>
          </a:p>
        </p:txBody>
      </p:sp>
    </p:spTree>
    <p:extLst>
      <p:ext uri="{BB962C8B-B14F-4D97-AF65-F5344CB8AC3E}">
        <p14:creationId xmlns:p14="http://schemas.microsoft.com/office/powerpoint/2010/main" val="1664373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重複模型對理想影像假設影像可以被分割成許多相連區域 每一個都符合特定的灰階和形狀限制</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38</a:t>
            </a:fld>
            <a:endParaRPr lang="en-US" altLang="zh-TW" dirty="0"/>
          </a:p>
        </p:txBody>
      </p:sp>
    </p:spTree>
    <p:extLst>
      <p:ext uri="{BB962C8B-B14F-4D97-AF65-F5344CB8AC3E}">
        <p14:creationId xmlns:p14="http://schemas.microsoft.com/office/powerpoint/2010/main" val="4268261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灰階限制</a:t>
            </a:r>
          </a:p>
          <a:p>
            <a:r>
              <a:rPr lang="en-US" altLang="zh-TW" dirty="0" smtClean="0"/>
              <a:t>--</a:t>
            </a:r>
            <a:r>
              <a:rPr lang="zh-TW" altLang="en-US" dirty="0" smtClean="0"/>
              <a:t>每一個小平面的座標（Ｒ</a:t>
            </a:r>
            <a:r>
              <a:rPr lang="en-US" altLang="zh-TW" dirty="0" smtClean="0"/>
              <a:t>, C</a:t>
            </a:r>
            <a:r>
              <a:rPr lang="zh-TW" altLang="en-US" dirty="0" smtClean="0"/>
              <a:t>）必須是多項式方程式</a:t>
            </a:r>
          </a:p>
          <a:p>
            <a:r>
              <a:rPr lang="zh-TW" altLang="en-US" dirty="0" smtClean="0"/>
              <a:t>形狀限制</a:t>
            </a:r>
            <a:endParaRPr lang="en-US" altLang="zh-TW" dirty="0" smtClean="0"/>
          </a:p>
          <a:p>
            <a:r>
              <a:rPr lang="en-US" altLang="zh-TW" dirty="0" smtClean="0"/>
              <a:t>--</a:t>
            </a:r>
            <a:r>
              <a:rPr lang="zh-TW" altLang="en-US" dirty="0" smtClean="0"/>
              <a:t>每一個小平面必須滿足平滑的形狀</a:t>
            </a:r>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39</a:t>
            </a:fld>
            <a:endParaRPr lang="en-US" altLang="zh-TW" dirty="0"/>
          </a:p>
        </p:txBody>
      </p:sp>
    </p:spTree>
    <p:extLst>
      <p:ext uri="{BB962C8B-B14F-4D97-AF65-F5344CB8AC3E}">
        <p14:creationId xmlns:p14="http://schemas.microsoft.com/office/powerpoint/2010/main" val="4221234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在影像中每一個像素包含在Ｋ</a:t>
            </a:r>
            <a:r>
              <a:rPr kumimoji="1" lang="en-US" altLang="zh-TW" dirty="0" smtClean="0"/>
              <a:t>^2 </a:t>
            </a:r>
            <a:r>
              <a:rPr kumimoji="1" lang="zh-TW" altLang="en-US" dirty="0" smtClean="0"/>
              <a:t>個不同的</a:t>
            </a:r>
            <a:r>
              <a:rPr kumimoji="1" lang="en-US" altLang="zh-TW" dirty="0" smtClean="0"/>
              <a:t>block </a:t>
            </a:r>
            <a:r>
              <a:rPr kumimoji="1" lang="zh-TW" altLang="en-US" dirty="0" smtClean="0"/>
              <a:t>內</a:t>
            </a:r>
          </a:p>
          <a:p>
            <a:r>
              <a:rPr kumimoji="1" lang="en-US" altLang="zh-TW" dirty="0" smtClean="0"/>
              <a:t>--</a:t>
            </a:r>
            <a:r>
              <a:rPr kumimoji="1" lang="zh-TW" altLang="en-US" dirty="0" smtClean="0"/>
              <a:t>每一個Ｋ</a:t>
            </a:r>
            <a:r>
              <a:rPr kumimoji="1" lang="en-US" altLang="zh-TW" dirty="0" err="1" smtClean="0"/>
              <a:t>xK</a:t>
            </a:r>
            <a:r>
              <a:rPr kumimoji="1" lang="en-US" altLang="zh-TW" dirty="0" smtClean="0"/>
              <a:t> block </a:t>
            </a:r>
            <a:r>
              <a:rPr kumimoji="1" lang="zh-TW" altLang="en-US" dirty="0" smtClean="0"/>
              <a:t>適合一多項式模型</a:t>
            </a:r>
            <a:endParaRPr kumimoji="1" lang="en-US" altLang="zh-TW" dirty="0" smtClean="0"/>
          </a:p>
          <a:p>
            <a:r>
              <a:rPr kumimoji="1" lang="en-US" altLang="zh-TW" dirty="0" smtClean="0"/>
              <a:t>--</a:t>
            </a:r>
            <a:r>
              <a:rPr kumimoji="1" lang="zh-TW" altLang="en-US" dirty="0" smtClean="0"/>
              <a:t>設定輸出灰階值滿足</a:t>
            </a:r>
            <a:r>
              <a:rPr kumimoji="1" lang="en-US" altLang="zh-TW" dirty="0" smtClean="0"/>
              <a:t>block</a:t>
            </a:r>
            <a:r>
              <a:rPr kumimoji="1" lang="en-US" altLang="zh-TW" baseline="0" dirty="0" smtClean="0"/>
              <a:t> </a:t>
            </a:r>
            <a:r>
              <a:rPr kumimoji="1" lang="zh-TW" altLang="en-US" baseline="0" dirty="0" smtClean="0"/>
              <a:t>最小變異數</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40</a:t>
            </a:fld>
            <a:endParaRPr lang="en-US" altLang="zh-TW"/>
          </a:p>
        </p:txBody>
      </p:sp>
    </p:spTree>
    <p:extLst>
      <p:ext uri="{BB962C8B-B14F-4D97-AF65-F5344CB8AC3E}">
        <p14:creationId xmlns:p14="http://schemas.microsoft.com/office/powerpoint/2010/main" val="722624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8.6 </a:t>
            </a:r>
            <a:r>
              <a:rPr kumimoji="1" lang="zh-TW" altLang="en-US" dirty="0" smtClean="0"/>
              <a:t>基於梯度的平面邊界偵測</a:t>
            </a:r>
            <a:r>
              <a:rPr kumimoji="1" lang="en-US" altLang="zh-TW" dirty="0" smtClean="0"/>
              <a:t/>
            </a:r>
            <a:br>
              <a:rPr kumimoji="1" lang="en-US" altLang="zh-TW" dirty="0" smtClean="0"/>
            </a:br>
            <a:r>
              <a:rPr kumimoji="1" lang="zh-TW" altLang="en-US" dirty="0" smtClean="0"/>
              <a:t>小平面梯度邊界偵測：一階偏微分的高值（明顯的不連續）</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41</a:t>
            </a:fld>
            <a:endParaRPr lang="en-US" altLang="zh-TW"/>
          </a:p>
        </p:txBody>
      </p:sp>
    </p:spTree>
    <p:extLst>
      <p:ext uri="{BB962C8B-B14F-4D97-AF65-F5344CB8AC3E}">
        <p14:creationId xmlns:p14="http://schemas.microsoft.com/office/powerpoint/2010/main" val="1365918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smtClean="0"/>
              <a:t>--</a:t>
            </a:r>
            <a:r>
              <a:rPr kumimoji="1" lang="zh-TW" altLang="en-US" dirty="0" smtClean="0"/>
              <a:t>當鄰居符合</a:t>
            </a:r>
            <a:r>
              <a:rPr kumimoji="1" lang="en-US" altLang="zh-TW" dirty="0" smtClean="0"/>
              <a:t> </a:t>
            </a:r>
            <a:r>
              <a:rPr kumimoji="1" lang="zh-TW" altLang="en-US" dirty="0" smtClean="0"/>
              <a:t>小平面模型 </a:t>
            </a:r>
            <a:r>
              <a:rPr kumimoji="1" lang="en-US" altLang="zh-TW" dirty="0" err="1" smtClean="0"/>
              <a:t>ar</a:t>
            </a:r>
            <a:r>
              <a:rPr kumimoji="1" lang="en-US" altLang="zh-TW" dirty="0" smtClean="0"/>
              <a:t> +</a:t>
            </a:r>
            <a:r>
              <a:rPr kumimoji="1" lang="en-US" altLang="zh-TW" dirty="0" err="1" smtClean="0"/>
              <a:t>bc</a:t>
            </a:r>
            <a:r>
              <a:rPr kumimoji="1" lang="en-US" altLang="zh-TW" dirty="0" smtClean="0"/>
              <a:t> + r</a:t>
            </a:r>
            <a:r>
              <a:rPr kumimoji="1" lang="zh-TW" altLang="en-US" dirty="0" smtClean="0"/>
              <a:t>時 將會產生 </a:t>
            </a:r>
            <a:r>
              <a:rPr kumimoji="1" lang="en-US" altLang="zh-TW" dirty="0" smtClean="0"/>
              <a:t>(a^2+b^2)^1/2</a:t>
            </a:r>
            <a:r>
              <a:rPr kumimoji="1" lang="zh-TW" altLang="en-US" dirty="0" smtClean="0"/>
              <a:t> 的梯度結果</a:t>
            </a:r>
            <a:endParaRPr kumimoji="1"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dirty="0" smtClean="0"/>
              <a:t>--</a:t>
            </a:r>
            <a:r>
              <a:rPr kumimoji="1" lang="zh-TW" altLang="en-US" dirty="0" smtClean="0"/>
              <a:t>使用估計梯度</a:t>
            </a:r>
            <a:r>
              <a:rPr kumimoji="1" lang="en-US" altLang="zh-TW" dirty="0" smtClean="0"/>
              <a:t>(a^2+b^2)^1/2</a:t>
            </a:r>
            <a:r>
              <a:rPr kumimoji="1" lang="zh-TW" altLang="en-US" dirty="0" smtClean="0"/>
              <a:t>當作基底做邊界偵測</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42</a:t>
            </a:fld>
            <a:endParaRPr lang="en-US" altLang="zh-TW"/>
          </a:p>
        </p:txBody>
      </p:sp>
    </p:spTree>
    <p:extLst>
      <p:ext uri="{BB962C8B-B14F-4D97-AF65-F5344CB8AC3E}">
        <p14:creationId xmlns:p14="http://schemas.microsoft.com/office/powerpoint/2010/main" val="1952128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他依照假設去測試沒有邊界在 </a:t>
            </a:r>
            <a:r>
              <a:rPr lang="en-US" altLang="zh-TW" dirty="0" smtClean="0"/>
              <a:t>a</a:t>
            </a:r>
            <a:r>
              <a:rPr lang="en-US" altLang="zh-TW" baseline="0" dirty="0" smtClean="0"/>
              <a:t> = B = 0, </a:t>
            </a:r>
            <a:r>
              <a:rPr lang="zh-TW" altLang="en-US" baseline="0" dirty="0" smtClean="0"/>
              <a:t>我們使用 </a:t>
            </a:r>
          </a:p>
          <a:p>
            <a:r>
              <a:rPr lang="zh-TW" altLang="en-US" dirty="0" smtClean="0"/>
              <a:t>統計值 Ｇ</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44</a:t>
            </a:fld>
            <a:endParaRPr lang="en-US" altLang="zh-TW" dirty="0"/>
          </a:p>
        </p:txBody>
      </p:sp>
    </p:spTree>
    <p:extLst>
      <p:ext uri="{BB962C8B-B14F-4D97-AF65-F5344CB8AC3E}">
        <p14:creationId xmlns:p14="http://schemas.microsoft.com/office/powerpoint/2010/main" val="3872092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如果 </a:t>
            </a:r>
            <a:r>
              <a:rPr kumimoji="1" lang="en-US" altLang="zh-TW" dirty="0" smtClean="0"/>
              <a:t>E</a:t>
            </a:r>
            <a:r>
              <a:rPr kumimoji="1" lang="en-US" altLang="zh-TW" baseline="0" dirty="0" smtClean="0"/>
              <a:t> </a:t>
            </a:r>
            <a:r>
              <a:rPr kumimoji="1" lang="zh-TW" altLang="en-US" baseline="0" dirty="0" smtClean="0"/>
              <a:t>表示平方餘數符合</a:t>
            </a:r>
            <a:r>
              <a:rPr kumimoji="1" lang="en-US" altLang="zh-TW" baseline="0" dirty="0" smtClean="0"/>
              <a:t>n-</a:t>
            </a:r>
            <a:r>
              <a:rPr kumimoji="1" lang="zh-TW" altLang="en-US" baseline="0" dirty="0" smtClean="0"/>
              <a:t>個鄰居誤差 且 影像有 </a:t>
            </a:r>
            <a:r>
              <a:rPr kumimoji="1" lang="en-US" altLang="zh-TW" baseline="0" dirty="0" smtClean="0"/>
              <a:t>n </a:t>
            </a:r>
            <a:r>
              <a:rPr kumimoji="1" lang="zh-TW" altLang="en-US" baseline="0" dirty="0" smtClean="0"/>
              <a:t>個鄰居。則我們可以使用 </a:t>
            </a:r>
            <a:r>
              <a:rPr kumimoji="1" lang="en-US" altLang="zh-TW" baseline="0" dirty="0" smtClean="0"/>
              <a:t>~A^2 </a:t>
            </a:r>
            <a:r>
              <a:rPr kumimoji="1" lang="zh-TW" altLang="en-US" baseline="0" dirty="0" smtClean="0"/>
              <a:t>取代 </a:t>
            </a:r>
            <a:r>
              <a:rPr kumimoji="1" lang="en-US" altLang="zh-TW" baseline="0" dirty="0" smtClean="0"/>
              <a:t>a^2</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45</a:t>
            </a:fld>
            <a:endParaRPr lang="en-US" altLang="zh-TW"/>
          </a:p>
        </p:txBody>
      </p:sp>
    </p:spTree>
    <p:extLst>
      <p:ext uri="{BB962C8B-B14F-4D97-AF65-F5344CB8AC3E}">
        <p14:creationId xmlns:p14="http://schemas.microsoft.com/office/powerpoint/2010/main" val="200675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一般式：一些數學方程式</a:t>
            </a:r>
          </a:p>
          <a:p>
            <a:pPr marL="228600" indent="-228600">
              <a:buAutoNum type="arabicPeriod"/>
            </a:pPr>
            <a:r>
              <a:rPr kumimoji="1" lang="zh-TW" altLang="en-US" dirty="0" smtClean="0"/>
              <a:t>分段常數（平的小平面模型）理想區間：常數灰階值</a:t>
            </a:r>
          </a:p>
          <a:p>
            <a:pPr marL="228600" indent="-228600">
              <a:buAutoNum type="arabicPeriod"/>
            </a:pPr>
            <a:r>
              <a:rPr kumimoji="1" lang="zh-TW" altLang="en-US" dirty="0" smtClean="0"/>
              <a:t>分段線性（斜的小平面模型）理想區間：斜的平面灰階值</a:t>
            </a:r>
          </a:p>
          <a:p>
            <a:pPr marL="228600" indent="-228600">
              <a:buAutoNum type="arabicPeriod"/>
            </a:pPr>
            <a:r>
              <a:rPr kumimoji="1" lang="zh-TW" altLang="en-US" dirty="0" smtClean="0"/>
              <a:t>分段二次方程式（灰階表面）理想區間：二元二次方程式</a:t>
            </a:r>
          </a:p>
          <a:p>
            <a:pPr marL="228600" indent="-228600">
              <a:buAutoNum type="arabicPeriod"/>
            </a:pPr>
            <a:r>
              <a:rPr kumimoji="1" lang="zh-TW" altLang="en-US" dirty="0" smtClean="0"/>
              <a:t>分段三維空間，灰階表面  理想區間：立方</a:t>
            </a:r>
            <a:r>
              <a:rPr kumimoji="1" lang="zh-TW" altLang="en-US" dirty="0" smtClean="0"/>
              <a:t>表面</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接下來</a:t>
            </a:r>
            <a:r>
              <a:rPr kumimoji="1" lang="zh-TW" altLang="en-US" dirty="0" smtClean="0"/>
              <a:t>介紹小平面模型定義一維觀測序列相對極大值的原理應用</a:t>
            </a:r>
          </a:p>
          <a:p>
            <a:pPr marL="0" indent="0">
              <a:buNone/>
            </a:pPr>
            <a:endParaRPr kumimoji="1" lang="zh-TW" altLang="en-US" dirty="0" smtClean="0"/>
          </a:p>
          <a:p>
            <a:endParaRPr kumimoji="1" lang="zh-TW" altLang="en-US" dirty="0" smtClean="0"/>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a:t>
            </a:fld>
            <a:endParaRPr lang="en-US" altLang="zh-TW"/>
          </a:p>
        </p:txBody>
      </p:sp>
    </p:spTree>
    <p:extLst>
      <p:ext uri="{BB962C8B-B14F-4D97-AF65-F5344CB8AC3E}">
        <p14:creationId xmlns:p14="http://schemas.microsoft.com/office/powerpoint/2010/main" val="861455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假警報率是邊界偵測分類一個</a:t>
            </a:r>
            <a:r>
              <a:rPr kumimoji="1" lang="en-US" altLang="zh-TW" dirty="0" smtClean="0"/>
              <a:t>pixel</a:t>
            </a:r>
            <a:r>
              <a:rPr kumimoji="1" lang="en-US" altLang="zh-TW" baseline="0" dirty="0" smtClean="0"/>
              <a:t> </a:t>
            </a:r>
            <a:r>
              <a:rPr kumimoji="1" lang="zh-TW" altLang="en-US" baseline="0" dirty="0" smtClean="0"/>
              <a:t>誤判是邊界的機率</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46</a:t>
            </a:fld>
            <a:endParaRPr lang="en-US" altLang="zh-TW"/>
          </a:p>
        </p:txBody>
      </p:sp>
    </p:spTree>
    <p:extLst>
      <p:ext uri="{BB962C8B-B14F-4D97-AF65-F5344CB8AC3E}">
        <p14:creationId xmlns:p14="http://schemas.microsoft.com/office/powerpoint/2010/main" val="903702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貝式方法去決定觀察梯度Ｇ是否顯著統計且參與決定某些邊是否為邊界當</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47</a:t>
            </a:fld>
            <a:endParaRPr lang="en-US" altLang="zh-TW"/>
          </a:p>
        </p:txBody>
      </p:sp>
    </p:spTree>
    <p:extLst>
      <p:ext uri="{BB962C8B-B14F-4D97-AF65-F5344CB8AC3E}">
        <p14:creationId xmlns:p14="http://schemas.microsoft.com/office/powerpoint/2010/main" val="383013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把在二階微分通過零的</a:t>
            </a:r>
            <a:r>
              <a:rPr lang="en-US" altLang="zh-TW" dirty="0" smtClean="0"/>
              <a:t>pixel</a:t>
            </a:r>
            <a:r>
              <a:rPr lang="zh-TW" altLang="en-US" dirty="0" smtClean="0"/>
              <a:t>當作</a:t>
            </a:r>
            <a:r>
              <a:rPr lang="en-US" altLang="zh-TW" dirty="0" smtClean="0"/>
              <a:t>edge</a:t>
            </a:r>
            <a:endParaRPr lang="zh-TW" altLang="en-US" dirty="0" smtClean="0"/>
          </a:p>
          <a:p>
            <a:r>
              <a:rPr lang="en-US" altLang="zh-TW" dirty="0" smtClean="0"/>
              <a:t>Zero-crossing edge detector : </a:t>
            </a:r>
            <a:r>
              <a:rPr lang="zh-TW" altLang="en-US" dirty="0" smtClean="0"/>
              <a:t>會在一階導數相對極大值</a:t>
            </a:r>
          </a:p>
          <a:p>
            <a:r>
              <a:rPr lang="zh-TW" altLang="en-US" dirty="0" smtClean="0"/>
              <a:t>零點：像素的邊緣，如果第二個方向導數底層的灰度級強度函數</a:t>
            </a:r>
            <a:r>
              <a:rPr lang="en-US" altLang="zh-TW" dirty="0" smtClean="0"/>
              <a:t>f</a:t>
            </a:r>
            <a:r>
              <a:rPr lang="zh-TW" altLang="en-US" dirty="0" smtClean="0"/>
              <a:t>的零點採用以下形式</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51</a:t>
            </a:fld>
            <a:endParaRPr lang="en-US" altLang="zh-TW"/>
          </a:p>
        </p:txBody>
      </p:sp>
    </p:spTree>
    <p:extLst>
      <p:ext uri="{BB962C8B-B14F-4D97-AF65-F5344CB8AC3E}">
        <p14:creationId xmlns:p14="http://schemas.microsoft.com/office/powerpoint/2010/main" val="510174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以多項式的線性組合來表達被隱含的圖像函數</a:t>
            </a:r>
          </a:p>
          <a:p>
            <a:r>
              <a:rPr lang="zh-TW" altLang="en-US" dirty="0" smtClean="0"/>
              <a:t>＠底層函數從方向導數容易用來表示在已多項式為基底集合的線系組合多項式</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52</a:t>
            </a:fld>
            <a:endParaRPr lang="en-US" altLang="zh-TW"/>
          </a:p>
        </p:txBody>
      </p:sp>
    </p:spTree>
    <p:extLst>
      <p:ext uri="{BB962C8B-B14F-4D97-AF65-F5344CB8AC3E}">
        <p14:creationId xmlns:p14="http://schemas.microsoft.com/office/powerpoint/2010/main" val="2613497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Size N </a:t>
            </a:r>
            <a:r>
              <a:rPr lang="zh-TW" altLang="en-US" dirty="0" smtClean="0"/>
              <a:t>的離散正交多項式 其最高系數是</a:t>
            </a:r>
            <a:r>
              <a:rPr lang="en-US" altLang="zh-TW" dirty="0" smtClean="0"/>
              <a:t>0~n-1</a:t>
            </a:r>
          </a:p>
          <a:p>
            <a:r>
              <a:rPr lang="zh-TW" altLang="en-US" dirty="0" smtClean="0"/>
              <a:t>下面表示如何產生 正交離散多項式</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53</a:t>
            </a:fld>
            <a:endParaRPr lang="en-US" altLang="zh-TW"/>
          </a:p>
        </p:txBody>
      </p:sp>
    </p:spTree>
    <p:extLst>
      <p:ext uri="{BB962C8B-B14F-4D97-AF65-F5344CB8AC3E}">
        <p14:creationId xmlns:p14="http://schemas.microsoft.com/office/powerpoint/2010/main" val="2027742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latin typeface="Arial" panose="020B0604020202020204" pitchFamily="34" charset="0"/>
              </a:rPr>
              <a:t>二維離散正交多項式可以遞回產生</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54</a:t>
            </a:fld>
            <a:endParaRPr lang="en-US" altLang="zh-TW"/>
          </a:p>
        </p:txBody>
      </p:sp>
    </p:spTree>
    <p:extLst>
      <p:ext uri="{BB962C8B-B14F-4D97-AF65-F5344CB8AC3E}">
        <p14:creationId xmlns:p14="http://schemas.microsoft.com/office/powerpoint/2010/main" val="831823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3FC7572-E9FB-4FE2-B43F-60DDC1CA97A1}" type="slidenum">
              <a:rPr lang="en-US" altLang="zh-TW"/>
              <a:pPr>
                <a:spcBef>
                  <a:spcPct val="0"/>
                </a:spcBef>
              </a:pPr>
              <a:t>55</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r^3-(17/5)r</a:t>
            </a:r>
          </a:p>
          <a:p>
            <a:pPr eaLnBrk="1" hangingPunct="1"/>
            <a:r>
              <a:rPr lang="en-US" altLang="zh-TW" dirty="0" smtClean="0">
                <a:latin typeface="Arial" panose="020B0604020202020204" pitchFamily="34" charset="0"/>
              </a:rPr>
              <a:t>2011-12-20</a:t>
            </a:r>
            <a:endParaRPr lang="zh-TW" altLang="en-US" dirty="0" smtClean="0">
              <a:latin typeface="Arial" panose="020B0604020202020204" pitchFamily="34" charset="0"/>
            </a:endParaRPr>
          </a:p>
          <a:p>
            <a:pPr eaLnBrk="1" hangingPunct="1"/>
            <a:r>
              <a:rPr lang="zh-TW" altLang="en-US" dirty="0" smtClean="0">
                <a:latin typeface="Arial" panose="020B0604020202020204" pitchFamily="34" charset="0"/>
              </a:rPr>
              <a:t>二維離散正交多項式從上面的從一維</a:t>
            </a:r>
            <a:r>
              <a:rPr lang="zh-TW" altLang="en-US" smtClean="0">
                <a:latin typeface="Arial" panose="020B0604020202020204" pitchFamily="34" charset="0"/>
              </a:rPr>
              <a:t>公式張量積 </a:t>
            </a:r>
            <a:r>
              <a:rPr lang="zh-TW" altLang="en-US" dirty="0" smtClean="0">
                <a:latin typeface="Arial" panose="020B0604020202020204" pitchFamily="34" charset="0"/>
              </a:rPr>
              <a:t>可創建</a:t>
            </a:r>
            <a:endParaRPr lang="en-US" altLang="zh-TW" dirty="0" smtClean="0">
              <a:latin typeface="Arial" panose="020B0604020202020204" pitchFamily="34" charset="0"/>
            </a:endParaRPr>
          </a:p>
          <a:p>
            <a:pPr eaLnBrk="1" hangingPunct="1"/>
            <a:endParaRPr lang="en-US" altLang="zh-TW" dirty="0" smtClean="0">
              <a:latin typeface="Arial" panose="020B0604020202020204" pitchFamily="34" charset="0"/>
            </a:endParaRPr>
          </a:p>
        </p:txBody>
      </p:sp>
    </p:spTree>
    <p:extLst>
      <p:ext uri="{BB962C8B-B14F-4D97-AF65-F5344CB8AC3E}">
        <p14:creationId xmlns:p14="http://schemas.microsoft.com/office/powerpoint/2010/main" val="286542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Numerator (</a:t>
            </a:r>
            <a:r>
              <a:rPr kumimoji="1" lang="zh-TW" altLang="en-US" dirty="0" smtClean="0"/>
              <a:t>分子</a:t>
            </a:r>
            <a:r>
              <a:rPr kumimoji="1" lang="en-US" altLang="zh-TW" dirty="0" smtClean="0"/>
              <a:t>) denominator (</a:t>
            </a:r>
            <a:r>
              <a:rPr kumimoji="1" lang="zh-TW" altLang="en-US" dirty="0" smtClean="0"/>
              <a:t>分母</a:t>
            </a:r>
            <a:r>
              <a:rPr kumimoji="1" lang="en-US" altLang="zh-TW" dirty="0" smtClean="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57</a:t>
            </a:fld>
            <a:endParaRPr lang="en-US" altLang="zh-TW"/>
          </a:p>
        </p:txBody>
      </p:sp>
    </p:spTree>
    <p:extLst>
      <p:ext uri="{BB962C8B-B14F-4D97-AF65-F5344CB8AC3E}">
        <p14:creationId xmlns:p14="http://schemas.microsoft.com/office/powerpoint/2010/main" val="224277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5x5 </a:t>
            </a:r>
            <a:r>
              <a:rPr kumimoji="1" lang="zh-TW" altLang="en-US" dirty="0" smtClean="0"/>
              <a:t>矩陣 以中心</a:t>
            </a:r>
            <a:r>
              <a:rPr kumimoji="1" lang="en-US" altLang="zh-TW" dirty="0" smtClean="0"/>
              <a:t> </a:t>
            </a:r>
            <a:r>
              <a:rPr kumimoji="1" lang="zh-TW" altLang="en-US" dirty="0" smtClean="0"/>
              <a:t>代表 </a:t>
            </a:r>
            <a:r>
              <a:rPr kumimoji="1" lang="en-US" altLang="zh-TW" dirty="0" smtClean="0"/>
              <a:t>r=0, c =0 </a:t>
            </a:r>
            <a:r>
              <a:rPr kumimoji="1" lang="zh-TW" altLang="en-US" dirty="0" smtClean="0"/>
              <a:t>。左上代表</a:t>
            </a:r>
            <a:r>
              <a:rPr kumimoji="1" lang="en-US" altLang="zh-TW" dirty="0" smtClean="0"/>
              <a:t>r =-2, c =-2</a:t>
            </a:r>
            <a:r>
              <a:rPr kumimoji="1" lang="zh-TW" altLang="en-US" dirty="0" smtClean="0"/>
              <a:t>。右下代表 </a:t>
            </a:r>
            <a:r>
              <a:rPr kumimoji="1" lang="en-US" altLang="zh-TW" dirty="0" smtClean="0"/>
              <a:t>r =2, c =2</a:t>
            </a:r>
            <a:r>
              <a:rPr kumimoji="1" lang="zh-TW" altLang="en-US" dirty="0" smtClean="0"/>
              <a:t>。代入式子即可得出矩陣 </a:t>
            </a:r>
            <a:r>
              <a:rPr kumimoji="1" lang="en-US" altLang="zh-TW" dirty="0" smtClean="0"/>
              <a:t>ex K10: c</a:t>
            </a:r>
            <a:r>
              <a:rPr kumimoji="1" lang="en-US" altLang="zh-TW" baseline="30000" dirty="0" smtClean="0"/>
              <a:t>3</a:t>
            </a:r>
            <a:r>
              <a:rPr kumimoji="1" lang="en-US" altLang="zh-TW" dirty="0" smtClean="0"/>
              <a:t>-3.4c</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58</a:t>
            </a:fld>
            <a:endParaRPr lang="en-US" altLang="zh-TW"/>
          </a:p>
        </p:txBody>
      </p:sp>
    </p:spTree>
    <p:extLst>
      <p:ext uri="{BB962C8B-B14F-4D97-AF65-F5344CB8AC3E}">
        <p14:creationId xmlns:p14="http://schemas.microsoft.com/office/powerpoint/2010/main" val="416036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我們定義方向導數邊界尋檢器視為一運算。</a:t>
            </a:r>
          </a:p>
          <a:p>
            <a:r>
              <a:rPr kumimoji="1" lang="zh-TW" altLang="en-US" dirty="0" smtClean="0"/>
              <a:t>一個邊的所有</a:t>
            </a:r>
            <a:r>
              <a:rPr kumimoji="1" lang="en-US" altLang="zh-TW" dirty="0" smtClean="0"/>
              <a:t>pixel </a:t>
            </a:r>
            <a:r>
              <a:rPr kumimoji="1" lang="zh-TW" altLang="en-US" dirty="0" smtClean="0"/>
              <a:t>的二階方向導數在具有方向梯度上有負斜率過零點</a:t>
            </a:r>
            <a:endParaRPr kumimoji="1" lang="en-US" altLang="zh-TW" dirty="0" smtClean="0"/>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60</a:t>
            </a:fld>
            <a:endParaRPr lang="en-US" altLang="zh-TW"/>
          </a:p>
        </p:txBody>
      </p:sp>
    </p:spTree>
    <p:extLst>
      <p:ext uri="{BB962C8B-B14F-4D97-AF65-F5344CB8AC3E}">
        <p14:creationId xmlns:p14="http://schemas.microsoft.com/office/powerpoint/2010/main" val="101955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C0C3323-08F4-4BC8-9614-8A7E166DBD81}" type="slidenum">
              <a:rPr lang="en-US" altLang="zh-TW"/>
              <a:pPr>
                <a:spcBef>
                  <a:spcPct val="0"/>
                </a:spcBef>
              </a:pPr>
              <a:t>6</a:t>
            </a:fld>
            <a:endParaRPr lang="en-US" altLang="zh-TW"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dirty="0" smtClean="0"/>
              <a:t>＃＃為了解釋小平面模型的概念</a:t>
            </a:r>
            <a:r>
              <a:rPr kumimoji="1" lang="zh-TW" altLang="en-US" dirty="0" smtClean="0"/>
              <a:t>，我們考慮一個簡單的</a:t>
            </a:r>
            <a:r>
              <a:rPr kumimoji="1" lang="en-US" altLang="zh-TW" dirty="0" smtClean="0"/>
              <a:t>labeling</a:t>
            </a:r>
            <a:r>
              <a:rPr kumimoji="1" lang="zh-TW" altLang="en-US" dirty="0" smtClean="0"/>
              <a:t>應用。從連續等間隔點索取的單元間隔距離的一維觀測序列，偵測和定位相對極大值到</a:t>
            </a:r>
            <a:r>
              <a:rPr kumimoji="1" lang="en-US" altLang="zh-TW" dirty="0" err="1" smtClean="0"/>
              <a:t>subpixel</a:t>
            </a:r>
            <a:r>
              <a:rPr kumimoji="1" lang="en-US" altLang="zh-TW" dirty="0" smtClean="0"/>
              <a:t> </a:t>
            </a:r>
            <a:r>
              <a:rPr kumimoji="1" lang="zh-TW" altLang="en-US" dirty="0" smtClean="0"/>
              <a:t>的精確度</a:t>
            </a:r>
            <a:endParaRPr kumimoji="1" lang="en-US" altLang="zh-TW" dirty="0" smtClean="0"/>
          </a:p>
          <a:p>
            <a:pPr eaLnBrk="1" hangingPunct="1"/>
            <a:r>
              <a:rPr lang="zh-TW" altLang="en-US" dirty="0" smtClean="0">
                <a:latin typeface="Arial" panose="020B0604020202020204" pitchFamily="34" charset="0"/>
              </a:rPr>
              <a:t>＠一簡單標籤應用</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偵測</a:t>
            </a:r>
            <a:r>
              <a:rPr lang="zh-TW" altLang="en-US" dirty="0" smtClean="0">
                <a:latin typeface="Arial" panose="020B0604020202020204" pitchFamily="34" charset="0"/>
              </a:rPr>
              <a:t>和定位相對極大值（</a:t>
            </a:r>
            <a:r>
              <a:rPr lang="en-US" altLang="zh-TW" dirty="0" smtClean="0">
                <a:latin typeface="Arial" panose="020B0604020202020204" pitchFamily="34" charset="0"/>
              </a:rPr>
              <a:t>relative maxima</a:t>
            </a:r>
            <a:r>
              <a:rPr lang="zh-TW" altLang="en-US" dirty="0" smtClean="0">
                <a:latin typeface="Arial" panose="020B0604020202020204"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這裏複習一下微積分，一多項式什麼時候會有相對極大值</a:t>
            </a:r>
            <a:endParaRPr lang="zh-TW" altLang="en-US" dirty="0" smtClean="0">
              <a:latin typeface="Arial" panose="020B0604020202020204" pitchFamily="34" charset="0"/>
            </a:endParaRPr>
          </a:p>
          <a:p>
            <a:pPr eaLnBrk="1" hangingPunct="1"/>
            <a:r>
              <a:rPr lang="zh-TW" altLang="en-US" dirty="0" smtClean="0">
                <a:latin typeface="Arial" panose="020B0604020202020204" pitchFamily="34" charset="0"/>
              </a:rPr>
              <a:t>相對極大值</a:t>
            </a:r>
          </a:p>
          <a:p>
            <a:pPr eaLnBrk="1" hangingPunct="1"/>
            <a:r>
              <a:rPr lang="zh-TW" altLang="en-US" dirty="0" smtClean="0">
                <a:latin typeface="Arial" panose="020B0604020202020204" pitchFamily="34" charset="0"/>
              </a:rPr>
              <a:t>一次微分為</a:t>
            </a:r>
            <a:r>
              <a:rPr lang="en-US" altLang="zh-TW" dirty="0" smtClean="0">
                <a:latin typeface="Arial" panose="020B0604020202020204" pitchFamily="34" charset="0"/>
              </a:rPr>
              <a:t>0</a:t>
            </a:r>
          </a:p>
          <a:p>
            <a:pPr eaLnBrk="1" hangingPunct="1"/>
            <a:r>
              <a:rPr lang="zh-TW" altLang="en-US" dirty="0" smtClean="0">
                <a:latin typeface="Arial" panose="020B0604020202020204" pitchFamily="34" charset="0"/>
              </a:rPr>
              <a:t>二次微分為負值</a:t>
            </a:r>
          </a:p>
        </p:txBody>
      </p:sp>
    </p:spTree>
    <p:extLst>
      <p:ext uri="{BB962C8B-B14F-4D97-AF65-F5344CB8AC3E}">
        <p14:creationId xmlns:p14="http://schemas.microsoft.com/office/powerpoint/2010/main" val="8711323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http://blog.ncue.edu.tw/sys/lib/read_attach.php?id=13236</a:t>
            </a:r>
          </a:p>
          <a:p>
            <a:r>
              <a:rPr lang="en-US" altLang="zh-TW" dirty="0" smtClean="0"/>
              <a:t>http://blog.ncue.edu.tw/sys/lib/read_attach.php?id=13237</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63</a:t>
            </a:fld>
            <a:endParaRPr lang="en-US" altLang="zh-TW"/>
          </a:p>
        </p:txBody>
      </p:sp>
    </p:spTree>
    <p:extLst>
      <p:ext uri="{BB962C8B-B14F-4D97-AF65-F5344CB8AC3E}">
        <p14:creationId xmlns:p14="http://schemas.microsoft.com/office/powerpoint/2010/main" val="1953325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目的</a:t>
            </a:r>
            <a:endParaRPr lang="en-US" altLang="zh-TW" dirty="0" smtClean="0"/>
          </a:p>
          <a:p>
            <a:r>
              <a:rPr lang="zh-TW" altLang="en-US" dirty="0" smtClean="0"/>
              <a:t>偵測空照圖中的建築</a:t>
            </a:r>
            <a:endParaRPr lang="en-US" altLang="zh-TW" dirty="0" smtClean="0"/>
          </a:p>
          <a:p>
            <a:r>
              <a:rPr lang="zh-TW" altLang="en-US" dirty="0" smtClean="0"/>
              <a:t>角落點</a:t>
            </a:r>
            <a:r>
              <a:rPr lang="en-US" altLang="zh-TW" dirty="0" smtClean="0"/>
              <a:t>:</a:t>
            </a:r>
            <a:r>
              <a:rPr lang="zh-TW" altLang="en-US" dirty="0" smtClean="0"/>
              <a:t>求出一對圖片的位移向量</a:t>
            </a:r>
            <a:endParaRPr lang="en-US" altLang="zh-TW" dirty="0" smtClean="0"/>
          </a:p>
          <a:p>
            <a:endParaRPr lang="en-US" altLang="zh-TW" dirty="0" smtClean="0"/>
          </a:p>
          <a:p>
            <a:endParaRPr lang="en-US" altLang="zh-TW" dirty="0" smtClean="0"/>
          </a:p>
          <a:p>
            <a:r>
              <a:rPr lang="zh-TW" altLang="en-US" dirty="0" smtClean="0"/>
              <a:t>角落的</a:t>
            </a:r>
            <a:r>
              <a:rPr lang="en-US" altLang="zh-TW" dirty="0" smtClean="0"/>
              <a:t>2</a:t>
            </a:r>
            <a:r>
              <a:rPr lang="zh-TW" altLang="en-US" dirty="0" smtClean="0"/>
              <a:t>條件</a:t>
            </a:r>
            <a:endParaRPr lang="en-US" altLang="zh-TW" dirty="0" smtClean="0"/>
          </a:p>
          <a:p>
            <a:r>
              <a:rPr lang="zh-TW" altLang="en-US" dirty="0" smtClean="0"/>
              <a:t>有邊出現</a:t>
            </a:r>
            <a:endParaRPr lang="en-US" altLang="zh-TW" dirty="0" smtClean="0"/>
          </a:p>
          <a:p>
            <a:r>
              <a:rPr lang="zh-TW" altLang="en-US" dirty="0" smtClean="0"/>
              <a:t>明顯邊方向的變化</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69</a:t>
            </a:fld>
            <a:endParaRPr lang="en-US" altLang="zh-TW"/>
          </a:p>
        </p:txBody>
      </p:sp>
    </p:spTree>
    <p:extLst>
      <p:ext uri="{BB962C8B-B14F-4D97-AF65-F5344CB8AC3E}">
        <p14:creationId xmlns:p14="http://schemas.microsoft.com/office/powerpoint/2010/main" val="1666596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101A2AD-5423-4E0B-820E-0995D718868C}" type="slidenum">
              <a:rPr lang="en-US" altLang="zh-TW"/>
              <a:pPr>
                <a:spcBef>
                  <a:spcPct val="0"/>
                </a:spcBef>
              </a:pPr>
              <a:t>73</a:t>
            </a:fld>
            <a:endParaRPr lang="en-US" altLang="zh-TW"/>
          </a:p>
        </p:txBody>
      </p:sp>
      <p:sp>
        <p:nvSpPr>
          <p:cNvPr id="3584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5844"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梯度邊緣可以被理解為從第一階各向同性衍生物量值而產生</a:t>
                </a:r>
                <a:endParaRPr lang="en-US" altLang="zh-TW"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判定二維函數的“二維函數的平方偏導”的線性組合在定義域下的旋轉下不變</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＠選轉</a:t>
                </a:r>
                <a14:m>
                  <m:oMath xmlns:m="http://schemas.openxmlformats.org/officeDocument/2006/math">
                    <m:r>
                      <a:rPr lang="zh-TW" altLang="en-US" sz="1200" i="1" smtClean="0">
                        <a:latin typeface="Cambria Math" panose="02040503050406030204" pitchFamily="18" charset="0"/>
                      </a:rPr>
                      <m:t>𝜃</m:t>
                    </m:r>
                    <m:r>
                      <a:rPr lang="zh-TW" altLang="en-US" sz="1200" i="1" smtClean="0">
                        <a:latin typeface="Cambria Math" panose="02040503050406030204" pitchFamily="18" charset="0"/>
                      </a:rPr>
                      <m:t>角後的座標在 </m:t>
                    </m:r>
                    <m:r>
                      <a:rPr lang="en-US" altLang="zh-TW" sz="1200" b="0" i="1" smtClean="0">
                        <a:latin typeface="Cambria Math" charset="0"/>
                      </a:rPr>
                      <m:t>𝑔</m:t>
                    </m:r>
                    <m:r>
                      <a:rPr lang="en-US" altLang="zh-TW" sz="1200" b="0" i="1" smtClean="0">
                        <a:latin typeface="Cambria Math" charset="0"/>
                      </a:rPr>
                      <m:t> 的表示如下</m:t>
                    </m:r>
                  </m:oMath>
                </a14:m>
                <a:endParaRPr lang="zh-TW" altLang="en-US" sz="1200" b="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latin typeface="Arial" panose="020B0604020202020204" pitchFamily="34" charset="0"/>
                </a:endParaRPr>
              </a:p>
            </p:txBody>
          </p:sp>
        </mc:Choice>
        <mc:Fallback xmlns="">
          <p:sp>
            <p:nvSpPr>
              <p:cNvPr id="35844" name="Rectangle 3"/>
              <p:cNvSpPr>
                <a:spLocks noGrp="1" noChangeArrowheads="1"/>
              </p:cNvSpPr>
              <p:nvPr>
                <p:ph type="body" idx="1"/>
              </p:nvPr>
            </p:nvSpPr>
            <p:spPr>
              <a:noFill/>
            </p:spPr>
            <p:txBody>
              <a:bodyPr/>
              <a:lstStyle/>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梯度邊緣可以被理解為從第一階各向同性衍生物量值而產生</a:t>
                </a:r>
                <a:endParaRPr lang="en-US" altLang="zh-TW" dirty="0" smtClean="0">
                  <a:latin typeface="Arial" panose="020B0604020202020204" pitchFamily="34" charset="0"/>
                </a:endParaRPr>
              </a:p>
              <a:p>
                <a:pPr eaLnBrk="1" hangingPunct="1"/>
                <a:r>
                  <a:rPr lang="en-US" altLang="zh-TW" dirty="0" smtClean="0">
                    <a:latin typeface="Arial" panose="020B0604020202020204" pitchFamily="34" charset="0"/>
                  </a:rPr>
                  <a:t>@</a:t>
                </a:r>
                <a:r>
                  <a:rPr lang="zh-TW" altLang="en-US" dirty="0" smtClean="0">
                    <a:latin typeface="Arial" panose="020B0604020202020204" pitchFamily="34" charset="0"/>
                  </a:rPr>
                  <a:t>判定二維函數的“二維函數的平方偏導”的線性組合在定義域下的</a:t>
                </a:r>
                <a:r>
                  <a:rPr lang="zh-TW" altLang="en-US" dirty="0" smtClean="0">
                    <a:latin typeface="Arial" panose="020B0604020202020204" pitchFamily="34" charset="0"/>
                  </a:rPr>
                  <a:t>旋轉下不變</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latin typeface="Arial" panose="020B0604020202020204" pitchFamily="34" charset="0"/>
                  </a:rPr>
                  <a:t>＠選轉</a:t>
                </a:r>
                <a:r>
                  <a:rPr lang="zh-TW" altLang="en-US" sz="1200" i="0" smtClean="0">
                    <a:latin typeface="Cambria Math" panose="02040503050406030204" pitchFamily="18" charset="0"/>
                  </a:rPr>
                  <a:t>𝜃</a:t>
                </a:r>
                <a:r>
                  <a:rPr lang="zh-TW" altLang="en-US" sz="1200" i="0" smtClean="0">
                    <a:latin typeface="Cambria Math" panose="02040503050406030204" pitchFamily="18" charset="0"/>
                  </a:rPr>
                  <a:t>角後的座標在</a:t>
                </a:r>
                <a:r>
                  <a:rPr lang="zh-TW" altLang="en-US" sz="1200" b="0" i="0" smtClean="0">
                    <a:latin typeface="Cambria Math" charset="0"/>
                  </a:rPr>
                  <a:t> </a:t>
                </a:r>
                <a:r>
                  <a:rPr lang="en-US" altLang="zh-TW" sz="1200" b="0" i="0" smtClean="0">
                    <a:latin typeface="Cambria Math" charset="0"/>
                  </a:rPr>
                  <a:t>𝑔 </a:t>
                </a:r>
                <a:r>
                  <a:rPr lang="zh-TW" altLang="en-US" sz="1200" b="0" i="0" smtClean="0">
                    <a:latin typeface="Cambria Math" charset="0"/>
                  </a:rPr>
                  <a:t>的表示如下</a:t>
                </a:r>
                <a:endParaRPr lang="zh-TW" altLang="en-US" sz="1200" b="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latin typeface="Arial" panose="020B0604020202020204" pitchFamily="34" charset="0"/>
                </a:endParaRPr>
              </a:p>
            </p:txBody>
          </p:sp>
        </mc:Fallback>
      </mc:AlternateContent>
    </p:spTree>
    <p:extLst>
      <p:ext uri="{BB962C8B-B14F-4D97-AF65-F5344CB8AC3E}">
        <p14:creationId xmlns:p14="http://schemas.microsoft.com/office/powerpoint/2010/main" val="1916197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在數位影像上的山脊</a:t>
            </a:r>
            <a:r>
              <a:rPr kumimoji="1" lang="en-US" altLang="zh-TW" dirty="0" smtClean="0"/>
              <a:t>(Ridges)</a:t>
            </a:r>
            <a:r>
              <a:rPr kumimoji="1" lang="zh-TW" altLang="en-US" dirty="0" smtClean="0"/>
              <a:t>和深谷</a:t>
            </a:r>
            <a:r>
              <a:rPr kumimoji="1" lang="en-US" altLang="zh-TW" dirty="0" smtClean="0"/>
              <a:t>(Ravines)</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75</a:t>
            </a:fld>
            <a:endParaRPr lang="en-US" altLang="zh-TW"/>
          </a:p>
        </p:txBody>
      </p:sp>
    </p:spTree>
    <p:extLst>
      <p:ext uri="{BB962C8B-B14F-4D97-AF65-F5344CB8AC3E}">
        <p14:creationId xmlns:p14="http://schemas.microsoft.com/office/powerpoint/2010/main" val="1488590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在數位影像上山脊或深谷，的灰階值簡單的相連，且與相鄰區域有著顯著的高</a:t>
            </a:r>
            <a:r>
              <a:rPr lang="en-US" altLang="zh-TW" dirty="0" smtClean="0"/>
              <a:t>(</a:t>
            </a:r>
            <a:r>
              <a:rPr lang="zh-TW" altLang="en-US" dirty="0" smtClean="0"/>
              <a:t>低</a:t>
            </a:r>
            <a:r>
              <a:rPr lang="en-US" altLang="zh-TW" dirty="0" smtClean="0"/>
              <a:t>)</a:t>
            </a:r>
            <a:r>
              <a:rPr lang="zh-TW" altLang="en-US" dirty="0" smtClean="0"/>
              <a:t>序列</a:t>
            </a:r>
            <a:endParaRPr lang="en-US" altLang="zh-TW" dirty="0" smtClean="0"/>
          </a:p>
          <a:p>
            <a:r>
              <a:rPr lang="zh-TW" altLang="en-US" dirty="0" smtClean="0"/>
              <a:t>山脊發生在灰階值比鄰居高</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深谷發生在灰階值比鄰居低</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76</a:t>
            </a:fld>
            <a:endParaRPr lang="en-US" altLang="zh-TW"/>
          </a:p>
        </p:txBody>
      </p:sp>
    </p:spTree>
    <p:extLst>
      <p:ext uri="{BB962C8B-B14F-4D97-AF65-F5344CB8AC3E}">
        <p14:creationId xmlns:p14="http://schemas.microsoft.com/office/powerpoint/2010/main" val="2103759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地形最初草圖的基礎由標籤和底層圖像，藉由單純灰階值和不變函數的方向導數根據定義分類</a:t>
            </a:r>
          </a:p>
          <a:p>
            <a:r>
              <a:rPr lang="en-US" altLang="zh-TW" dirty="0" smtClean="0"/>
              <a:t>Peak:</a:t>
            </a:r>
            <a:r>
              <a:rPr lang="zh-TW" altLang="en-US" dirty="0" smtClean="0"/>
              <a:t>山峰  </a:t>
            </a:r>
            <a:r>
              <a:rPr lang="en-US" altLang="zh-TW" dirty="0" smtClean="0"/>
              <a:t>pit:</a:t>
            </a:r>
            <a:r>
              <a:rPr lang="zh-TW" altLang="en-US" dirty="0" smtClean="0"/>
              <a:t>凹坑 </a:t>
            </a:r>
            <a:r>
              <a:rPr lang="en-US" altLang="zh-TW" dirty="0" smtClean="0"/>
              <a:t>ridge:</a:t>
            </a:r>
            <a:r>
              <a:rPr lang="zh-TW" altLang="en-US" dirty="0" smtClean="0"/>
              <a:t>山脊 </a:t>
            </a:r>
            <a:r>
              <a:rPr lang="en-US" altLang="zh-TW" dirty="0" smtClean="0"/>
              <a:t>ravine:</a:t>
            </a:r>
            <a:r>
              <a:rPr lang="zh-TW" altLang="en-US" dirty="0" smtClean="0"/>
              <a:t>深谷 </a:t>
            </a:r>
            <a:r>
              <a:rPr lang="en-US" altLang="zh-TW" dirty="0" smtClean="0"/>
              <a:t>saddle:</a:t>
            </a:r>
            <a:r>
              <a:rPr lang="zh-TW" altLang="en-US" dirty="0" smtClean="0"/>
              <a:t>鞍狀 </a:t>
            </a:r>
            <a:r>
              <a:rPr lang="en-US" altLang="zh-TW" dirty="0" smtClean="0"/>
              <a:t>flat:</a:t>
            </a:r>
            <a:r>
              <a:rPr lang="zh-TW" altLang="en-US" dirty="0" smtClean="0"/>
              <a:t>平面 </a:t>
            </a:r>
            <a:r>
              <a:rPr lang="en-US" altLang="zh-TW" dirty="0" smtClean="0"/>
              <a:t>hillside:</a:t>
            </a:r>
            <a:r>
              <a:rPr lang="zh-TW" altLang="en-US" dirty="0" smtClean="0"/>
              <a:t>山坡</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77</a:t>
            </a:fld>
            <a:endParaRPr lang="en-US" altLang="zh-TW"/>
          </a:p>
        </p:txBody>
      </p:sp>
    </p:spTree>
    <p:extLst>
      <p:ext uri="{BB962C8B-B14F-4D97-AF65-F5344CB8AC3E}">
        <p14:creationId xmlns:p14="http://schemas.microsoft.com/office/powerpoint/2010/main" val="952697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 f</a:t>
            </a:r>
            <a:r>
              <a:rPr kumimoji="1" lang="en-US" altLang="zh-TW" baseline="0" dirty="0" smtClean="0"/>
              <a:t> </a:t>
            </a:r>
            <a:r>
              <a:rPr kumimoji="1" lang="zh-TW" altLang="en-US" baseline="0" dirty="0" smtClean="0"/>
              <a:t>梯度向量</a:t>
            </a:r>
          </a:p>
          <a:p>
            <a:r>
              <a:rPr kumimoji="1" lang="zh-TW" altLang="en-US" dirty="0" smtClean="0"/>
              <a:t>＠梯度力度</a:t>
            </a:r>
          </a:p>
          <a:p>
            <a:r>
              <a:rPr kumimoji="1" lang="zh-TW" altLang="en-US" dirty="0" smtClean="0"/>
              <a:t>＠二階方向導數具有最大力度的單位方向向量</a:t>
            </a:r>
          </a:p>
          <a:p>
            <a:r>
              <a:rPr kumimoji="1" lang="zh-TW" altLang="en-US" dirty="0" smtClean="0"/>
              <a:t>＠正交於</a:t>
            </a:r>
            <a:r>
              <a:rPr kumimoji="1" lang="en-US" altLang="zh-TW" dirty="0" smtClean="0"/>
              <a:t>w1 </a:t>
            </a:r>
            <a:r>
              <a:rPr kumimoji="1" lang="zh-TW" altLang="en-US" dirty="0" smtClean="0"/>
              <a:t>的向量</a:t>
            </a:r>
          </a:p>
          <a:p>
            <a:r>
              <a:rPr kumimoji="1" lang="zh-TW" altLang="en-US" dirty="0" smtClean="0"/>
              <a:t>＠二階方向導數在</a:t>
            </a:r>
            <a:r>
              <a:rPr kumimoji="1" lang="en-US" altLang="zh-TW" dirty="0" smtClean="0"/>
              <a:t>w</a:t>
            </a:r>
            <a:r>
              <a:rPr kumimoji="1" lang="en-US" altLang="zh-TW" baseline="30000" dirty="0" smtClean="0"/>
              <a:t>1</a:t>
            </a:r>
            <a:r>
              <a:rPr kumimoji="1" lang="zh-TW" altLang="en-US" dirty="0" smtClean="0"/>
              <a:t>方向的值</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79</a:t>
            </a:fld>
            <a:endParaRPr lang="en-US" altLang="zh-TW"/>
          </a:p>
        </p:txBody>
      </p:sp>
    </p:spTree>
    <p:extLst>
      <p:ext uri="{BB962C8B-B14F-4D97-AF65-F5344CB8AC3E}">
        <p14:creationId xmlns:p14="http://schemas.microsoft.com/office/powerpoint/2010/main" val="314245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＠一階方向導數在</a:t>
            </a:r>
            <a:r>
              <a:rPr kumimoji="1" lang="en-US" altLang="zh-TW" dirty="0" smtClean="0"/>
              <a:t>w</a:t>
            </a:r>
            <a:r>
              <a:rPr kumimoji="1" lang="en-US" altLang="zh-TW" baseline="30000" dirty="0" smtClean="0"/>
              <a:t>1</a:t>
            </a:r>
            <a:r>
              <a:rPr kumimoji="1" lang="zh-TW" altLang="en-US" dirty="0" smtClean="0"/>
              <a:t>方向的值</a:t>
            </a:r>
          </a:p>
          <a:p>
            <a:r>
              <a:rPr kumimoji="1" lang="zh-TW" altLang="en-US" dirty="0" smtClean="0"/>
              <a:t>不失一般性，假設</a:t>
            </a:r>
            <a:r>
              <a:rPr kumimoji="1" lang="en-US" altLang="zh-TW" dirty="0" smtClean="0"/>
              <a:t>|</a:t>
            </a:r>
            <a:r>
              <a:rPr kumimoji="1" lang="zh-TW" altLang="en-US" dirty="0" smtClean="0"/>
              <a:t>入</a:t>
            </a:r>
            <a:r>
              <a:rPr kumimoji="1" lang="en-US" altLang="zh-TW" dirty="0" smtClean="0"/>
              <a:t>1| &gt;= |</a:t>
            </a:r>
            <a:r>
              <a:rPr kumimoji="1" lang="zh-TW" altLang="en-US" dirty="0" smtClean="0"/>
              <a:t>入</a:t>
            </a:r>
            <a:r>
              <a:rPr kumimoji="1" lang="en-US" altLang="zh-TW" dirty="0" smtClean="0"/>
              <a:t>2|</a:t>
            </a:r>
          </a:p>
          <a:p>
            <a:r>
              <a:rPr kumimoji="1" lang="en-US" altLang="zh-TW" dirty="0" smtClean="0"/>
              <a:t>@</a:t>
            </a:r>
            <a:r>
              <a:rPr kumimoji="1" lang="zh-TW" altLang="en-US" dirty="0" smtClean="0"/>
              <a:t>二階方向打數可以被計算表示成 </a:t>
            </a:r>
            <a:r>
              <a:rPr kumimoji="1" lang="en-US" altLang="zh-TW" dirty="0" smtClean="0"/>
              <a:t>Hessian 2x2 matrix</a:t>
            </a:r>
            <a:endParaRPr kumimoji="1" lang="zh-TW" altLang="en-US" dirty="0" smtClean="0"/>
          </a:p>
          <a:p>
            <a:r>
              <a:rPr kumimoji="1" lang="zh-TW" altLang="en-US" dirty="0" smtClean="0"/>
              <a:t>＠</a:t>
            </a:r>
            <a:r>
              <a:rPr kumimoji="1" lang="en-US" altLang="zh-TW" dirty="0" smtClean="0"/>
              <a:t>Hessian</a:t>
            </a:r>
            <a:r>
              <a:rPr kumimoji="1" lang="zh-TW" altLang="en-US" dirty="0" smtClean="0"/>
              <a:t>矩陣的特徵值是所述二階方向導數的極值的值，和它們的相關特徵向量，其中二階方向導數偏移的方向。</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80</a:t>
            </a:fld>
            <a:endParaRPr lang="en-US" altLang="zh-TW"/>
          </a:p>
        </p:txBody>
      </p:sp>
    </p:spTree>
    <p:extLst>
      <p:ext uri="{BB962C8B-B14F-4D97-AF65-F5344CB8AC3E}">
        <p14:creationId xmlns:p14="http://schemas.microsoft.com/office/powerpoint/2010/main" val="17843763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發生在所有方向的局部最大值</a:t>
            </a:r>
          </a:p>
          <a:p>
            <a:r>
              <a:rPr kumimoji="1" lang="zh-TW" altLang="en-US" dirty="0" smtClean="0"/>
              <a:t>＠所有方下的曲率皆向下</a:t>
            </a:r>
          </a:p>
          <a:p>
            <a:r>
              <a:rPr kumimoji="1" lang="zh-TW" altLang="en-US" dirty="0" smtClean="0"/>
              <a:t>＠在峰點：梯度為</a:t>
            </a:r>
            <a:r>
              <a:rPr kumimoji="1" lang="en-US" altLang="zh-TW" dirty="0" smtClean="0"/>
              <a:t>0</a:t>
            </a:r>
          </a:p>
          <a:p>
            <a:r>
              <a:rPr kumimoji="1" lang="en-US" altLang="zh-TW" dirty="0" smtClean="0"/>
              <a:t>@</a:t>
            </a:r>
            <a:r>
              <a:rPr kumimoji="1" lang="zh-TW" altLang="en-US" dirty="0" smtClean="0"/>
              <a:t>所有方向的二階方向導數皆為負</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81</a:t>
            </a:fld>
            <a:endParaRPr lang="en-US" altLang="zh-TW"/>
          </a:p>
        </p:txBody>
      </p:sp>
    </p:spTree>
    <p:extLst>
      <p:ext uri="{BB962C8B-B14F-4D97-AF65-F5344CB8AC3E}">
        <p14:creationId xmlns:p14="http://schemas.microsoft.com/office/powerpoint/2010/main" val="1122314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＠跟</a:t>
            </a:r>
            <a:r>
              <a:rPr kumimoji="1" lang="en-US" altLang="zh-TW" dirty="0" smtClean="0"/>
              <a:t>peak </a:t>
            </a:r>
            <a:r>
              <a:rPr kumimoji="1" lang="zh-TW" altLang="en-US" dirty="0" smtClean="0"/>
              <a:t>相反，所有方向皆為局部最小值</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83</a:t>
            </a:fld>
            <a:endParaRPr lang="en-US" altLang="zh-TW"/>
          </a:p>
        </p:txBody>
      </p:sp>
    </p:spTree>
    <p:extLst>
      <p:ext uri="{BB962C8B-B14F-4D97-AF65-F5344CB8AC3E}">
        <p14:creationId xmlns:p14="http://schemas.microsoft.com/office/powerpoint/2010/main" val="51184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a:t>
            </a:r>
            <a:r>
              <a:rPr kumimoji="1" lang="zh-TW" altLang="en-US" dirty="0" smtClean="0"/>
              <a:t>採取連續等距離單位的一維觀測序列</a:t>
            </a:r>
            <a:r>
              <a:rPr kumimoji="1" lang="en-US" altLang="zh-TW" dirty="0" smtClean="0"/>
              <a:t>, </a:t>
            </a:r>
            <a:endParaRPr kumimoji="1" lang="zh-TW" altLang="en-US" dirty="0" smtClean="0"/>
          </a:p>
          <a:p>
            <a:r>
              <a:rPr kumimoji="1" lang="zh-TW" altLang="en-US" dirty="0" smtClean="0"/>
              <a:t>＠我們可以用最小平方去</a:t>
            </a:r>
            <a:r>
              <a:rPr kumimoji="1" lang="en-US" altLang="zh-TW" dirty="0" smtClean="0"/>
              <a:t>fit </a:t>
            </a:r>
            <a:r>
              <a:rPr kumimoji="1" lang="zh-TW" altLang="en-US" dirty="0" smtClean="0"/>
              <a:t>二次函數</a:t>
            </a:r>
            <a:r>
              <a:rPr kumimoji="1" lang="en-US" altLang="zh-TW" dirty="0" smtClean="0"/>
              <a:t>, </a:t>
            </a:r>
            <a:r>
              <a:rPr kumimoji="1" lang="zh-TW" altLang="en-US" dirty="0" smtClean="0"/>
              <a:t>其中</a:t>
            </a:r>
            <a:r>
              <a:rPr kumimoji="1" lang="en-US" altLang="zh-TW" dirty="0" smtClean="0"/>
              <a:t> m </a:t>
            </a:r>
            <a:r>
              <a:rPr kumimoji="1" lang="zh-TW" altLang="en-US" dirty="0" smtClean="0"/>
              <a:t>介於 </a:t>
            </a:r>
            <a:r>
              <a:rPr kumimoji="1" lang="en-US" altLang="zh-TW" dirty="0" smtClean="0"/>
              <a:t>–k </a:t>
            </a:r>
            <a:r>
              <a:rPr kumimoji="1" lang="zh-TW" altLang="en-US" dirty="0" smtClean="0"/>
              <a:t>到 </a:t>
            </a:r>
            <a:r>
              <a:rPr kumimoji="1" lang="en-US" altLang="zh-TW" dirty="0" smtClean="0"/>
              <a:t>k ,</a:t>
            </a:r>
            <a:r>
              <a:rPr kumimoji="1" lang="en-US" altLang="zh-TW" baseline="0" dirty="0" smtClean="0"/>
              <a:t> </a:t>
            </a:r>
            <a:r>
              <a:rPr kumimoji="1" lang="zh-TW" altLang="en-US" baseline="0" dirty="0" smtClean="0"/>
              <a:t>對</a:t>
            </a:r>
            <a:r>
              <a:rPr kumimoji="1" lang="en-US" altLang="zh-TW" baseline="0" dirty="0" smtClean="0"/>
              <a:t>2K+1 </a:t>
            </a:r>
            <a:r>
              <a:rPr kumimoji="1" lang="zh-TW" altLang="en-US" baseline="0" dirty="0" smtClean="0"/>
              <a:t>組的連續觀測</a:t>
            </a:r>
          </a:p>
          <a:p>
            <a:endParaRPr kumimoji="1" lang="zh-TW"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baseline="0" dirty="0" smtClean="0"/>
              <a:t>##</a:t>
            </a:r>
            <a:r>
              <a:rPr kumimoji="1" lang="zh-TW" altLang="en-US" baseline="0" dirty="0" smtClean="0"/>
              <a:t>然後我們解析確定擬合二次</a:t>
            </a:r>
            <a:r>
              <a:rPr kumimoji="1" lang="zh-TW" altLang="en-US" baseline="0" dirty="0" smtClean="0"/>
              <a:t>具有足夠靠近原點</a:t>
            </a:r>
            <a:r>
              <a:rPr kumimoji="1" lang="zh-TW" altLang="en-US" baseline="0" dirty="0" smtClean="0"/>
              <a:t>的</a:t>
            </a:r>
            <a:r>
              <a:rPr kumimoji="1" lang="zh-TW" altLang="en-US" baseline="0" dirty="0" smtClean="0"/>
              <a:t>相對</a:t>
            </a:r>
            <a:r>
              <a:rPr kumimoji="1" lang="zh-TW" altLang="en-US" baseline="0" dirty="0" smtClean="0"/>
              <a:t>最</a:t>
            </a:r>
            <a:r>
              <a:rPr kumimoji="1" lang="zh-TW" altLang="en-US" baseline="0" dirty="0" smtClean="0"/>
              <a:t>大值</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7</a:t>
            </a:fld>
            <a:endParaRPr lang="en-US" altLang="zh-TW"/>
          </a:p>
        </p:txBody>
      </p:sp>
    </p:spTree>
    <p:extLst>
      <p:ext uri="{BB962C8B-B14F-4D97-AF65-F5344CB8AC3E}">
        <p14:creationId xmlns:p14="http://schemas.microsoft.com/office/powerpoint/2010/main" val="6704251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Ridge (</a:t>
            </a:r>
            <a:r>
              <a:rPr lang="zh-TW" altLang="en-US" dirty="0" smtClean="0"/>
              <a:t>鞍部</a:t>
            </a:r>
            <a:r>
              <a:rPr lang="en-US" altLang="zh-TW" dirty="0" smtClean="0"/>
              <a:t>/</a:t>
            </a:r>
            <a:r>
              <a:rPr lang="zh-TW" altLang="en-US" dirty="0" smtClean="0"/>
              <a:t>嶺</a:t>
            </a:r>
            <a:r>
              <a:rPr lang="en-US" altLang="zh-TW" dirty="0" smtClean="0"/>
              <a:t>)</a:t>
            </a:r>
            <a:endParaRPr kumimoji="1" lang="en-US" altLang="zh-TW" dirty="0" smtClean="0"/>
          </a:p>
          <a:p>
            <a:r>
              <a:rPr kumimoji="1" lang="en-US" altLang="zh-TW" dirty="0" smtClean="0"/>
              <a:t>@</a:t>
            </a:r>
            <a:r>
              <a:rPr kumimoji="1" lang="zh-TW" altLang="en-US" dirty="0" smtClean="0"/>
              <a:t>發生在稜線</a:t>
            </a:r>
          </a:p>
          <a:p>
            <a:r>
              <a:rPr kumimoji="1" lang="zh-TW" altLang="en-US" dirty="0" smtClean="0"/>
              <a:t>＠包含了一系列的脊點</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84</a:t>
            </a:fld>
            <a:endParaRPr lang="en-US" altLang="zh-TW"/>
          </a:p>
        </p:txBody>
      </p:sp>
    </p:spTree>
    <p:extLst>
      <p:ext uri="{BB962C8B-B14F-4D97-AF65-F5344CB8AC3E}">
        <p14:creationId xmlns:p14="http://schemas.microsoft.com/office/powerpoint/2010/main" val="1694942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Ravine(</a:t>
            </a:r>
            <a:r>
              <a:rPr lang="zh-TW" altLang="en-US" dirty="0" smtClean="0"/>
              <a:t>峽谷</a:t>
            </a:r>
            <a:r>
              <a:rPr lang="en-US" altLang="zh-TW" dirty="0" smtClean="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85</a:t>
            </a:fld>
            <a:endParaRPr lang="en-US" altLang="zh-TW"/>
          </a:p>
        </p:txBody>
      </p:sp>
    </p:spTree>
    <p:extLst>
      <p:ext uri="{BB962C8B-B14F-4D97-AF65-F5344CB8AC3E}">
        <p14:creationId xmlns:p14="http://schemas.microsoft.com/office/powerpoint/2010/main" val="6802108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Saddle (</a:t>
            </a:r>
            <a:r>
              <a:rPr kumimoji="1" lang="zh-TW" altLang="en-US" sz="1200" kern="1200" dirty="0" smtClean="0">
                <a:solidFill>
                  <a:schemeClr val="tx1"/>
                </a:solidFill>
                <a:latin typeface="Arial" charset="0"/>
                <a:ea typeface="新細明體" pitchFamily="18" charset="-120"/>
                <a:cs typeface="+mn-cs"/>
              </a:rPr>
              <a:t>鞍</a:t>
            </a:r>
            <a:r>
              <a:rPr kumimoji="1" lang="en-US" altLang="zh-TW" dirty="0" smtClean="0"/>
              <a:t>)</a:t>
            </a:r>
            <a:endParaRPr kumimoji="1" lang="zh-TW" altLang="en-US" dirty="0" smtClean="0"/>
          </a:p>
          <a:p>
            <a:r>
              <a:rPr kumimoji="1" lang="zh-TW" altLang="en-US" dirty="0" smtClean="0"/>
              <a:t>＠在一方向有局部最大值，另一方向則有局部最小值</a:t>
            </a:r>
          </a:p>
          <a:p>
            <a:r>
              <a:rPr kumimoji="1" lang="zh-TW" altLang="en-US" dirty="0" smtClean="0"/>
              <a:t>＠一方向正曲率，另一垂直方向為負</a:t>
            </a:r>
          </a:p>
          <a:p>
            <a:r>
              <a:rPr kumimoji="1" lang="zh-TW" altLang="en-US" dirty="0" smtClean="0"/>
              <a:t>＠梯度為</a:t>
            </a:r>
            <a:r>
              <a:rPr kumimoji="1" lang="en-US" altLang="zh-TW" dirty="0" smtClean="0"/>
              <a:t>0</a:t>
            </a:r>
            <a:endParaRPr kumimoji="1" lang="zh-TW" altLang="en-US" dirty="0" smtClean="0"/>
          </a:p>
          <a:p>
            <a:r>
              <a:rPr kumimoji="1" lang="zh-TW" altLang="en-US" dirty="0" smtClean="0"/>
              <a:t>＠兩個不同方向的極值也正負相反</a:t>
            </a:r>
          </a:p>
          <a:p>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86</a:t>
            </a:fld>
            <a:endParaRPr lang="en-US" altLang="zh-TW"/>
          </a:p>
        </p:txBody>
      </p:sp>
    </p:spTree>
    <p:extLst>
      <p:ext uri="{BB962C8B-B14F-4D97-AF65-F5344CB8AC3E}">
        <p14:creationId xmlns:p14="http://schemas.microsoft.com/office/powerpoint/2010/main" val="229904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Flat (</a:t>
            </a:r>
            <a:r>
              <a:rPr kumimoji="1" lang="zh-TW" altLang="en-US" dirty="0" smtClean="0"/>
              <a:t>平的</a:t>
            </a:r>
            <a:r>
              <a:rPr kumimoji="1" lang="en-US" altLang="zh-TW" dirty="0" smtClean="0"/>
              <a:t>)</a:t>
            </a:r>
          </a:p>
          <a:p>
            <a:r>
              <a:rPr kumimoji="1" lang="zh-TW" altLang="en-US" dirty="0" smtClean="0"/>
              <a:t>＠平面、簡單、水平表面</a:t>
            </a:r>
          </a:p>
          <a:p>
            <a:r>
              <a:rPr kumimoji="1" lang="zh-TW" altLang="en-US" dirty="0" smtClean="0"/>
              <a:t>＠梯度</a:t>
            </a:r>
            <a:r>
              <a:rPr kumimoji="1" lang="en-US" altLang="zh-TW" dirty="0" smtClean="0"/>
              <a:t>0,</a:t>
            </a:r>
            <a:r>
              <a:rPr kumimoji="1" lang="zh-TW" altLang="en-US" dirty="0" smtClean="0"/>
              <a:t>沒有曲率</a:t>
            </a:r>
          </a:p>
          <a:p>
            <a:r>
              <a:rPr kumimoji="1" lang="zh-TW" altLang="en-US" dirty="0" smtClean="0"/>
              <a:t>＠</a:t>
            </a:r>
          </a:p>
          <a:p>
            <a:r>
              <a:rPr kumimoji="1" lang="zh-TW" altLang="en-US" dirty="0" smtClean="0"/>
              <a:t>＠</a:t>
            </a:r>
            <a:r>
              <a:rPr kumimoji="1" lang="en-US" altLang="zh-TW" dirty="0" smtClean="0"/>
              <a:t>foot : </a:t>
            </a:r>
            <a:r>
              <a:rPr kumimoji="1" lang="zh-TW" altLang="en-US" dirty="0" smtClean="0"/>
              <a:t>平開始轉成小山</a:t>
            </a:r>
          </a:p>
          <a:p>
            <a:r>
              <a:rPr kumimoji="1" lang="zh-TW" altLang="en-US" dirty="0" smtClean="0"/>
              <a:t>＠</a:t>
            </a:r>
            <a:r>
              <a:rPr kumimoji="1" lang="en-US" altLang="zh-TW" dirty="0" smtClean="0"/>
              <a:t>shoulder</a:t>
            </a:r>
            <a:r>
              <a:rPr kumimoji="1" lang="zh-TW" altLang="en-US" dirty="0" smtClean="0"/>
              <a:t>：平結束變且開始轉成小山的地方</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87</a:t>
            </a:fld>
            <a:endParaRPr lang="en-US" altLang="zh-TW"/>
          </a:p>
        </p:txBody>
      </p:sp>
    </p:spTree>
    <p:extLst>
      <p:ext uri="{BB962C8B-B14F-4D97-AF65-F5344CB8AC3E}">
        <p14:creationId xmlns:p14="http://schemas.microsoft.com/office/powerpoint/2010/main" val="343341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Hillside(</a:t>
            </a:r>
            <a:r>
              <a:rPr lang="zh-TW" altLang="en-US" dirty="0" smtClean="0"/>
              <a:t>山腰、山坡</a:t>
            </a:r>
            <a:r>
              <a:rPr lang="en-US" altLang="zh-TW" dirty="0" smtClean="0"/>
              <a:t>)</a:t>
            </a:r>
            <a:endParaRPr kumimoji="1" lang="en-US" altLang="zh-TW" dirty="0" smtClean="0"/>
          </a:p>
          <a:p>
            <a:r>
              <a:rPr kumimoji="1" lang="zh-TW" altLang="en-US" dirty="0" smtClean="0"/>
              <a:t>＠非零梯度、沒有嚴格的極值</a:t>
            </a:r>
          </a:p>
          <a:p>
            <a:r>
              <a:rPr kumimoji="1" lang="zh-TW" altLang="en-US" dirty="0" smtClean="0"/>
              <a:t>＠山坡：非零梯度，無嚴格極大值</a:t>
            </a:r>
          </a:p>
          <a:p>
            <a:r>
              <a:rPr kumimoji="1" lang="zh-TW" altLang="en-US" dirty="0" smtClean="0"/>
              <a:t>＠斜率：傾斜的平面（常數梯度）</a:t>
            </a:r>
          </a:p>
          <a:p>
            <a:r>
              <a:rPr kumimoji="1" lang="zh-TW" altLang="en-US" dirty="0" smtClean="0"/>
              <a:t>＠凸的山坡</a:t>
            </a:r>
            <a:r>
              <a:rPr kumimoji="1" lang="en-US" altLang="zh-TW" dirty="0" smtClean="0"/>
              <a:t>:</a:t>
            </a:r>
            <a:r>
              <a:rPr kumimoji="1" lang="zh-TW" altLang="en-US" dirty="0" smtClean="0"/>
              <a:t>曲率為正（向上）</a:t>
            </a:r>
            <a:endParaRPr kumimoji="1" lang="en-US" altLang="zh-TW" dirty="0" smtClean="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88</a:t>
            </a:fld>
            <a:endParaRPr lang="en-US" altLang="zh-TW"/>
          </a:p>
        </p:txBody>
      </p:sp>
    </p:spTree>
    <p:extLst>
      <p:ext uri="{BB962C8B-B14F-4D97-AF65-F5344CB8AC3E}">
        <p14:creationId xmlns:p14="http://schemas.microsoft.com/office/powerpoint/2010/main" val="8724783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＠凸的坡：曲率為負（向下）</a:t>
            </a:r>
          </a:p>
          <a:p>
            <a:r>
              <a:rPr lang="zh-TW" altLang="en-US" dirty="0" smtClean="0"/>
              <a:t>＠鞍狀坡：一方向向上，另一垂直方向向下</a:t>
            </a:r>
          </a:p>
          <a:p>
            <a:r>
              <a:rPr lang="zh-TW" altLang="en-US" dirty="0" smtClean="0"/>
              <a:t>＠曲折點：第二個方向導數的過零點</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89</a:t>
            </a:fld>
            <a:endParaRPr lang="en-US" altLang="zh-TW"/>
          </a:p>
        </p:txBody>
      </p:sp>
    </p:spTree>
    <p:extLst>
      <p:ext uri="{BB962C8B-B14F-4D97-AF65-F5344CB8AC3E}">
        <p14:creationId xmlns:p14="http://schemas.microsoft.com/office/powerpoint/2010/main" val="840910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t>
            </a:r>
            <a:r>
              <a:rPr kumimoji="1" lang="zh-TW" altLang="en-US" dirty="0" smtClean="0"/>
              <a:t>地形標籤</a:t>
            </a:r>
          </a:p>
          <a:p>
            <a:r>
              <a:rPr kumimoji="1" lang="zh-TW" altLang="en-US" dirty="0" smtClean="0"/>
              <a:t>＠梯度方向</a:t>
            </a:r>
          </a:p>
          <a:p>
            <a:r>
              <a:rPr kumimoji="1" lang="zh-TW" altLang="en-US" dirty="0" smtClean="0"/>
              <a:t>＠二階方向導數極值的方向</a:t>
            </a:r>
          </a:p>
          <a:p>
            <a:r>
              <a:rPr kumimoji="1" lang="en-US" altLang="zh-TW" dirty="0" smtClean="0"/>
              <a:t>@123 </a:t>
            </a:r>
            <a:r>
              <a:rPr kumimoji="1" lang="zh-TW" altLang="en-US" dirty="0" smtClean="0"/>
              <a:t>的特性不隨著灰階值的轉換而改變</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91</a:t>
            </a:fld>
            <a:endParaRPr lang="en-US" altLang="zh-TW"/>
          </a:p>
        </p:txBody>
      </p:sp>
    </p:spTree>
    <p:extLst>
      <p:ext uri="{BB962C8B-B14F-4D97-AF65-F5344CB8AC3E}">
        <p14:creationId xmlns:p14="http://schemas.microsoft.com/office/powerpoint/2010/main" val="1921540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a:t>
            </a:r>
            <a:r>
              <a:rPr lang="en-US" altLang="zh-TW" dirty="0" err="1" smtClean="0"/>
              <a:t>r,c</a:t>
            </a:r>
            <a:r>
              <a:rPr lang="en-US" altLang="zh-TW" dirty="0" smtClean="0"/>
              <a:t>) = (r</a:t>
            </a:r>
            <a:r>
              <a:rPr lang="en-US" altLang="zh-TW" baseline="30000" dirty="0" smtClean="0"/>
              <a:t>2</a:t>
            </a:r>
            <a:r>
              <a:rPr lang="en-US" altLang="zh-TW" dirty="0" smtClean="0"/>
              <a:t>+c</a:t>
            </a:r>
            <a:r>
              <a:rPr lang="en-US" altLang="zh-TW" baseline="30000" dirty="0" smtClean="0"/>
              <a:t>2</a:t>
            </a:r>
            <a:r>
              <a:rPr lang="en-US" altLang="zh-TW" dirty="0" smtClean="0"/>
              <a:t>)</a:t>
            </a:r>
            <a:r>
              <a:rPr lang="en-US" altLang="zh-TW" baseline="30000" dirty="0" smtClean="0"/>
              <a:t>(1/2)</a:t>
            </a:r>
            <a:endParaRPr lang="zh-TW" altLang="en-US" baseline="30000"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94</a:t>
            </a:fld>
            <a:endParaRPr lang="en-US" altLang="zh-TW"/>
          </a:p>
        </p:txBody>
      </p:sp>
    </p:spTree>
    <p:extLst>
      <p:ext uri="{BB962C8B-B14F-4D97-AF65-F5344CB8AC3E}">
        <p14:creationId xmlns:p14="http://schemas.microsoft.com/office/powerpoint/2010/main" val="172626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a:t>
            </a:r>
            <a:r>
              <a:rPr lang="en-US" altLang="zh-TW" dirty="0" err="1" smtClean="0"/>
              <a:t>r,c</a:t>
            </a:r>
            <a:r>
              <a:rPr lang="en-US" altLang="zh-TW" dirty="0" smtClean="0"/>
              <a:t>) = (r^2+c^2)^(1/2)</a:t>
            </a:r>
            <a:endParaRPr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95</a:t>
            </a:fld>
            <a:endParaRPr lang="en-US" altLang="zh-TW"/>
          </a:p>
        </p:txBody>
      </p:sp>
    </p:spTree>
    <p:extLst>
      <p:ext uri="{BB962C8B-B14F-4D97-AF65-F5344CB8AC3E}">
        <p14:creationId xmlns:p14="http://schemas.microsoft.com/office/powerpoint/2010/main" val="1655219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如果在兩隔一階方向導數沒有 </a:t>
            </a:r>
            <a:r>
              <a:rPr kumimoji="1" lang="en-US" altLang="zh-TW" dirty="0" smtClean="0"/>
              <a:t>zero crossing</a:t>
            </a:r>
            <a:r>
              <a:rPr kumimoji="1" lang="zh-TW" altLang="en-US" dirty="0" smtClean="0"/>
              <a:t> 則有可能是 </a:t>
            </a:r>
            <a:r>
              <a:rPr kumimoji="1" lang="en-US" altLang="zh-TW" dirty="0" smtClean="0"/>
              <a:t>flat or hillside</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98</a:t>
            </a:fld>
            <a:endParaRPr lang="en-US" altLang="zh-TW"/>
          </a:p>
        </p:txBody>
      </p:sp>
    </p:spTree>
    <p:extLst>
      <p:ext uri="{BB962C8B-B14F-4D97-AF65-F5344CB8AC3E}">
        <p14:creationId xmlns:p14="http://schemas.microsoft.com/office/powerpoint/2010/main" val="111318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dirty="0" smtClean="0"/>
                  <a:t>＃計算誤差最小的平方和的算式</a:t>
                </a:r>
              </a:p>
              <a:p>
                <a:r>
                  <a:rPr kumimoji="1" lang="zh-TW" altLang="en-US" dirty="0" smtClean="0"/>
                  <a:t>對</a:t>
                </a:r>
                <a:r>
                  <a:rPr kumimoji="1" lang="en-US" altLang="zh-TW" dirty="0" smtClean="0"/>
                  <a:t>2K+1 </a:t>
                </a:r>
                <a:r>
                  <a:rPr kumimoji="1" lang="zh-TW" altLang="en-US" dirty="0" smtClean="0"/>
                  <a:t>組其中的第 </a:t>
                </a:r>
                <a:r>
                  <a:rPr kumimoji="1" lang="en-US" altLang="zh-TW" dirty="0" smtClean="0"/>
                  <a:t>n </a:t>
                </a:r>
                <a:r>
                  <a:rPr kumimoji="1" lang="zh-TW" altLang="en-US" dirty="0" smtClean="0"/>
                  <a:t>組的平方</a:t>
                </a:r>
                <a:r>
                  <a:rPr kumimoji="1" lang="en-US" altLang="zh-TW" dirty="0" smtClean="0"/>
                  <a:t>fitting</a:t>
                </a:r>
                <a14:m>
                  <m:oMath xmlns:m="http://schemas.openxmlformats.org/officeDocument/2006/math">
                    <m:r>
                      <a:rPr lang="zh-TW" altLang="en-US" sz="1200" b="0" i="0" smtClean="0">
                        <a:latin typeface="Cambria Math" charset="0"/>
                      </a:rPr>
                      <m:t>  </m:t>
                    </m:r>
                    <m:sSubSup>
                      <m:sSubSupPr>
                        <m:ctrlPr>
                          <a:rPr lang="en-US" altLang="zh-TW" sz="1200" i="1" smtClean="0">
                            <a:latin typeface="Cambria Math" charset="0"/>
                          </a:rPr>
                        </m:ctrlPr>
                      </m:sSubSupPr>
                      <m:e>
                        <m:r>
                          <m:rPr>
                            <m:sty m:val="p"/>
                          </m:rPr>
                          <a:rPr lang="zh-TW" altLang="en-US" sz="1200" i="0" smtClean="0">
                            <a:latin typeface="Cambria Math" panose="02040503050406030204" pitchFamily="18" charset="0"/>
                          </a:rPr>
                          <m:t>ε</m:t>
                        </m:r>
                      </m:e>
                      <m:sub>
                        <m:r>
                          <m:rPr>
                            <m:sty m:val="p"/>
                          </m:rPr>
                          <a:rPr lang="en-US" altLang="zh-TW" sz="1200" b="0" i="0" smtClean="0">
                            <a:latin typeface="Cambria Math" panose="02040503050406030204" pitchFamily="18" charset="0"/>
                          </a:rPr>
                          <m:t>n</m:t>
                        </m:r>
                      </m:sub>
                      <m:sup>
                        <m:r>
                          <a:rPr lang="en-US" altLang="zh-TW" sz="1200" b="0" i="0" smtClean="0">
                            <a:latin typeface="Cambria Math" panose="02040503050406030204" pitchFamily="18" charset="0"/>
                          </a:rPr>
                          <m:t>2</m:t>
                        </m:r>
                      </m:sup>
                    </m:sSubSup>
                  </m:oMath>
                </a14:m>
                <a:r>
                  <a:rPr kumimoji="1" lang="zh-TW" altLang="en-US" dirty="0" smtClean="0"/>
                  <a:t>誤差</a:t>
                </a:r>
                <a:r>
                  <a:rPr kumimoji="1" lang="zh-TW" altLang="en-US" dirty="0" smtClean="0"/>
                  <a:t>，</a:t>
                </a:r>
                <a:r>
                  <a:rPr kumimoji="1" lang="zh-TW" altLang="en-US" dirty="0" smtClean="0"/>
                  <a:t>一般式</a:t>
                </a:r>
                <a:r>
                  <a:rPr kumimoji="1" lang="zh-TW" altLang="en-US" dirty="0" smtClean="0"/>
                  <a:t>可以</a:t>
                </a:r>
                <a:r>
                  <a:rPr kumimoji="1" lang="zh-TW" altLang="en-US" dirty="0" smtClean="0"/>
                  <a:t>表示為 </a:t>
                </a:r>
                <a14:m>
                  <m:oMath xmlns:m="http://schemas.openxmlformats.org/officeDocument/2006/math">
                    <m:sSubSup>
                      <m:sSubSupPr>
                        <m:ctrlPr>
                          <a:rPr lang="en-US" altLang="zh-TW" i="1" smtClean="0">
                            <a:latin typeface="Cambria Math"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r>
                      <a:rPr lang="en-US" altLang="zh-TW" b="0" i="0" smtClean="0">
                        <a:latin typeface="Cambria Math" panose="02040503050406030204" pitchFamily="18" charset="0"/>
                      </a:rPr>
                      <m:t>= </m:t>
                    </m:r>
                    <m:nary>
                      <m:naryPr>
                        <m:chr m:val="∑"/>
                        <m:ctrlPr>
                          <a:rPr lang="en-US" altLang="zh-TW" b="0" i="1" smtClean="0">
                            <a:latin typeface="Cambria Math" charset="0"/>
                          </a:rPr>
                        </m:ctrlPr>
                      </m:naryPr>
                      <m:sub>
                        <m:r>
                          <m:rPr>
                            <m:sty m:val="p"/>
                            <m:brk m:alnAt="23"/>
                          </m:rPr>
                          <a:rPr lang="en-US" altLang="zh-TW" b="0" i="0" smtClean="0">
                            <a:latin typeface="Cambria Math" panose="02040503050406030204" pitchFamily="18" charset="0"/>
                          </a:rPr>
                          <m:t>m</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k</m:t>
                        </m:r>
                      </m:sub>
                      <m:sup>
                        <m:r>
                          <m:rPr>
                            <m:sty m:val="p"/>
                          </m:rPr>
                          <a:rPr lang="en-US" altLang="zh-TW" b="0" i="0" smtClean="0">
                            <a:latin typeface="Cambria Math" panose="02040503050406030204" pitchFamily="18" charset="0"/>
                          </a:rPr>
                          <m:t>k</m:t>
                        </m:r>
                      </m:sup>
                      <m:e>
                        <m:sSup>
                          <m:sSupPr>
                            <m:ctrlPr>
                              <a:rPr lang="en-US" altLang="zh-TW" b="0" i="1" smtClean="0">
                                <a:latin typeface="Cambria Math" charset="0"/>
                              </a:rPr>
                            </m:ctrlPr>
                          </m:sSupPr>
                          <m:e>
                            <m:r>
                              <a:rPr lang="en-US" altLang="zh-TW" b="0" i="0" smtClean="0">
                                <a:latin typeface="Cambria Math" panose="02040503050406030204" pitchFamily="18" charset="0"/>
                              </a:rPr>
                              <m:t>(</m:t>
                            </m:r>
                            <m:acc>
                              <m:accPr>
                                <m:chr m:val="̂"/>
                                <m:ctrlPr>
                                  <a:rPr lang="en-US" altLang="zh-TW" i="1" smtClean="0">
                                    <a:latin typeface="Cambria Math" charset="0"/>
                                  </a:rPr>
                                </m:ctrlPr>
                              </m:accPr>
                              <m:e>
                                <m:r>
                                  <m:rPr>
                                    <m:sty m:val="p"/>
                                  </m:rPr>
                                  <a:rPr lang="en-US" altLang="zh-TW" b="0" i="0" smtClean="0">
                                    <a:latin typeface="Cambria Math" panose="02040503050406030204" pitchFamily="18" charset="0"/>
                                  </a:rPr>
                                  <m:t>c</m:t>
                                </m:r>
                              </m:e>
                            </m:acc>
                            <m:sSup>
                              <m:sSupPr>
                                <m:ctrlPr>
                                  <a:rPr lang="en-US" altLang="zh-TW" i="1" smtClean="0">
                                    <a:latin typeface="Cambria Math" charset="0"/>
                                  </a:rPr>
                                </m:ctrlPr>
                              </m:sSupPr>
                              <m:e>
                                <m:r>
                                  <m:rPr>
                                    <m:sty m:val="p"/>
                                  </m:rPr>
                                  <a:rPr lang="en-US" altLang="zh-TW" b="0" i="0" smtClean="0">
                                    <a:latin typeface="Cambria Math" panose="02040503050406030204" pitchFamily="18" charset="0"/>
                                  </a:rPr>
                                  <m:t>m</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acc>
                              <m:accPr>
                                <m:chr m:val="̂"/>
                                <m:ctrlPr>
                                  <a:rPr lang="en-US" altLang="zh-TW" i="1" smtClean="0">
                                    <a:latin typeface="Cambria Math" charset="0"/>
                                  </a:rPr>
                                </m:ctrlPr>
                              </m:accPr>
                              <m:e>
                                <m:r>
                                  <m:rPr>
                                    <m:sty m:val="p"/>
                                  </m:rPr>
                                  <a:rPr lang="en-US" altLang="zh-TW" b="0" i="0" smtClean="0">
                                    <a:latin typeface="Cambria Math" panose="02040503050406030204" pitchFamily="18" charset="0"/>
                                  </a:rPr>
                                  <m:t>b</m:t>
                                </m:r>
                              </m:e>
                            </m:acc>
                            <m:r>
                              <m:rPr>
                                <m:sty m:val="p"/>
                              </m:rPr>
                              <a:rPr lang="en-US" altLang="zh-TW" b="0" i="0" smtClean="0">
                                <a:latin typeface="Cambria Math" panose="02040503050406030204" pitchFamily="18" charset="0"/>
                              </a:rPr>
                              <m:t>m</m:t>
                            </m:r>
                            <m:r>
                              <a:rPr lang="en-US" altLang="zh-TW" b="0" i="0" smtClean="0">
                                <a:latin typeface="Cambria Math" panose="02040503050406030204" pitchFamily="18" charset="0"/>
                              </a:rPr>
                              <m:t>+</m:t>
                            </m:r>
                            <m:acc>
                              <m:accPr>
                                <m:chr m:val="̂"/>
                                <m:ctrlPr>
                                  <a:rPr lang="en-US" altLang="zh-TW" i="1" smtClean="0">
                                    <a:latin typeface="Cambria Math" charset="0"/>
                                  </a:rPr>
                                </m:ctrlPr>
                              </m:accPr>
                              <m:e>
                                <m:r>
                                  <m:rPr>
                                    <m:sty m:val="p"/>
                                  </m:rPr>
                                  <a:rPr lang="en-US" altLang="zh-TW" b="0" i="0" smtClean="0">
                                    <a:latin typeface="Cambria Math" panose="02040503050406030204" pitchFamily="18" charset="0"/>
                                  </a:rPr>
                                  <m:t>a</m:t>
                                </m:r>
                              </m:e>
                            </m:acc>
                            <m:r>
                              <a:rPr lang="en-US" altLang="zh-TW" b="0" i="0" smtClean="0">
                                <a:latin typeface="Cambria Math" panose="02040503050406030204" pitchFamily="18" charset="0"/>
                              </a:rPr>
                              <m:t> −</m:t>
                            </m:r>
                            <m:sSub>
                              <m:sSubPr>
                                <m:ctrlPr>
                                  <a:rPr lang="en-US" altLang="zh-TW" b="0" i="1" smtClean="0">
                                    <a:latin typeface="Cambria Math"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en-US" altLang="zh-TW" b="0" i="0" smtClean="0">
                                <a:latin typeface="Cambria Math" panose="02040503050406030204" pitchFamily="18" charset="0"/>
                              </a:rPr>
                              <m:t>)</m:t>
                            </m:r>
                          </m:e>
                          <m:sup>
                            <m:r>
                              <a:rPr lang="en-US" altLang="zh-TW" b="0" i="1" smtClean="0">
                                <a:latin typeface="Cambria Math" panose="02040503050406030204" pitchFamily="18" charset="0"/>
                              </a:rPr>
                              <m:t>2</m:t>
                            </m:r>
                          </m:sup>
                        </m:sSup>
                      </m:e>
                    </m:nary>
                  </m:oMath>
                </a14:m>
                <a:endParaRPr kumimoji="1" lang="en-US" altLang="zh-TW" dirty="0" smtClean="0"/>
              </a:p>
              <a:p>
                <a:endParaRPr kumimoji="1" lang="zh-TW" altLang="en-US" dirty="0" smtClean="0"/>
              </a:p>
            </p:txBody>
          </p:sp>
        </mc:Choice>
        <mc:Fallback xmlns="">
          <p:sp>
            <p:nvSpPr>
              <p:cNvPr id="3" name="備忘稿版面配置區 2"/>
              <p:cNvSpPr>
                <a:spLocks noGrp="1"/>
              </p:cNvSpPr>
              <p:nvPr>
                <p:ph type="body" idx="1"/>
              </p:nvPr>
            </p:nvSpPr>
            <p:spPr/>
            <p:txBody>
              <a:bodyPr/>
              <a:lstStyle/>
              <a:p>
                <a:r>
                  <a:rPr kumimoji="1" lang="zh-TW" altLang="en-US" dirty="0" smtClean="0"/>
                  <a:t>對</a:t>
                </a:r>
                <a:r>
                  <a:rPr kumimoji="1" lang="en-US" altLang="zh-TW" dirty="0" smtClean="0"/>
                  <a:t>2K+1 </a:t>
                </a:r>
                <a:r>
                  <a:rPr kumimoji="1" lang="zh-TW" altLang="en-US" dirty="0" smtClean="0"/>
                  <a:t>組其中的第 </a:t>
                </a:r>
                <a:r>
                  <a:rPr kumimoji="1" lang="en-US" altLang="zh-TW" dirty="0" smtClean="0"/>
                  <a:t>n </a:t>
                </a:r>
                <a:r>
                  <a:rPr kumimoji="1" lang="zh-TW" altLang="en-US" dirty="0" smtClean="0"/>
                  <a:t>組的</a:t>
                </a:r>
                <a:r>
                  <a:rPr kumimoji="1" lang="zh-TW" altLang="en-US" dirty="0" smtClean="0"/>
                  <a:t>平方擬</a:t>
                </a:r>
                <a:r>
                  <a:rPr kumimoji="1" lang="zh-TW" altLang="en-US" dirty="0" smtClean="0"/>
                  <a:t>和 Ｅ</a:t>
                </a:r>
                <a:r>
                  <a:rPr kumimoji="1" lang="en-US" altLang="zh-TW" dirty="0" smtClean="0"/>
                  <a:t>^2 </a:t>
                </a:r>
                <a:r>
                  <a:rPr kumimoji="1" lang="zh-TW" altLang="en-US" dirty="0" smtClean="0"/>
                  <a:t>誤差</a:t>
                </a:r>
                <a:r>
                  <a:rPr kumimoji="1" lang="zh-TW" altLang="en-US" dirty="0" smtClean="0"/>
                  <a:t>，可以表示為 </a:t>
                </a:r>
                <a:r>
                  <a:rPr lang="zh-TW" altLang="en-US" i="0" smtClean="0">
                    <a:latin typeface="Cambria Math" panose="02040503050406030204" pitchFamily="18" charset="0"/>
                  </a:rPr>
                  <a:t>ε</a:t>
                </a:r>
                <a:r>
                  <a:rPr lang="en-US" altLang="zh-TW" i="0" smtClean="0">
                    <a:latin typeface="Cambria Math" charset="0"/>
                  </a:rPr>
                  <a:t>_</a:t>
                </a:r>
                <a:r>
                  <a:rPr lang="en-US" altLang="zh-TW" b="0" i="0" smtClean="0">
                    <a:latin typeface="Cambria Math" panose="02040503050406030204" pitchFamily="18" charset="0"/>
                  </a:rPr>
                  <a:t>n</a:t>
                </a:r>
                <a:r>
                  <a:rPr lang="en-US" altLang="zh-TW" b="0" i="0" smtClean="0">
                    <a:latin typeface="Cambria Math" charset="0"/>
                  </a:rPr>
                  <a:t>^</a:t>
                </a:r>
                <a:r>
                  <a:rPr lang="en-US" altLang="zh-TW" b="0" i="0" smtClean="0">
                    <a:latin typeface="Cambria Math" panose="02040503050406030204" pitchFamily="18" charset="0"/>
                  </a:rPr>
                  <a:t>2= </a:t>
                </a:r>
                <a:r>
                  <a:rPr lang="en-US" altLang="zh-TW" b="0" i="0" smtClean="0">
                    <a:latin typeface="Cambria Math" charset="0"/>
                  </a:rPr>
                  <a:t>∑_(</a:t>
                </a:r>
                <a:r>
                  <a:rPr lang="en-US" altLang="zh-TW" b="0" i="0" smtClean="0">
                    <a:latin typeface="Cambria Math" panose="02040503050406030204" pitchFamily="18" charset="0"/>
                  </a:rPr>
                  <a:t>m=−k</a:t>
                </a:r>
                <a:r>
                  <a:rPr lang="en-US" altLang="zh-TW" b="0" i="0" smtClean="0">
                    <a:latin typeface="Cambria Math" charset="0"/>
                  </a:rPr>
                  <a:t>)^</a:t>
                </a:r>
                <a:r>
                  <a:rPr lang="en-US" altLang="zh-TW" b="0" i="0" smtClean="0">
                    <a:latin typeface="Cambria Math" panose="02040503050406030204" pitchFamily="18" charset="0"/>
                  </a:rPr>
                  <a:t>k</a:t>
                </a:r>
                <a:r>
                  <a:rPr lang="en-US" altLang="zh-TW" b="0" i="0" smtClean="0">
                    <a:latin typeface="Cambria Math" charset="0"/>
                  </a:rPr>
                  <a:t>▒〖</a:t>
                </a:r>
                <a:r>
                  <a:rPr lang="en-US" altLang="zh-TW" b="0" i="0" smtClean="0">
                    <a:latin typeface="Cambria Math" panose="02040503050406030204" pitchFamily="18" charset="0"/>
                  </a:rPr>
                  <a:t>(c</a:t>
                </a:r>
                <a:r>
                  <a:rPr lang="en-US" altLang="zh-TW" b="0" i="0" smtClean="0">
                    <a:latin typeface="Cambria Math" charset="0"/>
                  </a:rPr>
                  <a:t> ̂</a:t>
                </a:r>
                <a:r>
                  <a:rPr lang="en-US" altLang="zh-TW" b="0" i="0" smtClean="0">
                    <a:latin typeface="Cambria Math" panose="02040503050406030204" pitchFamily="18" charset="0"/>
                  </a:rPr>
                  <a:t>m</a:t>
                </a:r>
                <a:r>
                  <a:rPr lang="en-US" altLang="zh-TW" b="0" i="0" smtClean="0">
                    <a:latin typeface="Cambria Math" charset="0"/>
                  </a:rPr>
                  <a:t>^</a:t>
                </a:r>
                <a:r>
                  <a:rPr lang="en-US" altLang="zh-TW" b="0" i="0" smtClean="0">
                    <a:latin typeface="Cambria Math" panose="02040503050406030204" pitchFamily="18" charset="0"/>
                  </a:rPr>
                  <a:t>2+b</a:t>
                </a:r>
                <a:r>
                  <a:rPr lang="en-US" altLang="zh-TW" b="0" i="0" smtClean="0">
                    <a:latin typeface="Cambria Math" charset="0"/>
                  </a:rPr>
                  <a:t> ̂</a:t>
                </a:r>
                <a:r>
                  <a:rPr lang="en-US" altLang="zh-TW" b="0" i="0" smtClean="0">
                    <a:latin typeface="Cambria Math" panose="02040503050406030204" pitchFamily="18" charset="0"/>
                  </a:rPr>
                  <a:t>m+a</a:t>
                </a:r>
                <a:r>
                  <a:rPr lang="en-US" altLang="zh-TW" b="0" i="0" smtClean="0">
                    <a:latin typeface="Cambria Math" charset="0"/>
                  </a:rPr>
                  <a:t> ̂</a:t>
                </a:r>
                <a:r>
                  <a:rPr lang="en-US" altLang="zh-TW" b="0" i="0" smtClean="0">
                    <a:latin typeface="Cambria Math" panose="02040503050406030204" pitchFamily="18" charset="0"/>
                  </a:rPr>
                  <a:t>  −𝑓</a:t>
                </a:r>
                <a:r>
                  <a:rPr lang="en-US" altLang="zh-TW" b="0" i="0" smtClean="0">
                    <a:latin typeface="Cambria Math" charset="0"/>
                  </a:rPr>
                  <a:t>_(</a:t>
                </a:r>
                <a:r>
                  <a:rPr lang="en-US" altLang="zh-TW" b="0" i="0" smtClean="0">
                    <a:latin typeface="Cambria Math" panose="02040503050406030204" pitchFamily="18" charset="0"/>
                  </a:rPr>
                  <a:t>𝑛+𝑚</a:t>
                </a:r>
                <a:r>
                  <a:rPr lang="en-US" altLang="zh-TW" b="0" i="0" smtClean="0">
                    <a:latin typeface="Cambria Math" charset="0"/>
                  </a:rPr>
                  <a:t>)</a:t>
                </a:r>
                <a:r>
                  <a:rPr lang="en-US" altLang="zh-TW" b="0" i="0" smtClean="0">
                    <a:latin typeface="Cambria Math" panose="02040503050406030204" pitchFamily="18" charset="0"/>
                  </a:rPr>
                  <a:t>)</a:t>
                </a:r>
                <a:r>
                  <a:rPr lang="en-US" altLang="zh-TW" b="0" i="0" smtClean="0">
                    <a:latin typeface="Cambria Math" charset="0"/>
                  </a:rPr>
                  <a:t>〗^</a:t>
                </a:r>
                <a:r>
                  <a:rPr lang="en-US" altLang="zh-TW" b="0" i="0" smtClean="0">
                    <a:latin typeface="Cambria Math" panose="02040503050406030204" pitchFamily="18" charset="0"/>
                  </a:rPr>
                  <a:t>2</a:t>
                </a:r>
                <a:r>
                  <a:rPr lang="en-US" altLang="zh-TW" b="0" i="0" smtClean="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8</a:t>
            </a:fld>
            <a:endParaRPr lang="en-US" altLang="zh-TW"/>
          </a:p>
        </p:txBody>
      </p:sp>
    </p:spTree>
    <p:extLst>
      <p:ext uri="{BB962C8B-B14F-4D97-AF65-F5344CB8AC3E}">
        <p14:creationId xmlns:p14="http://schemas.microsoft.com/office/powerpoint/2010/main" val="2052442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如果在一階方向導數有</a:t>
            </a:r>
            <a:r>
              <a:rPr kumimoji="1" lang="en-US" altLang="zh-TW" dirty="0" smtClean="0"/>
              <a:t>zero crossing</a:t>
            </a:r>
            <a:r>
              <a:rPr kumimoji="1" lang="zh-TW" altLang="en-US" dirty="0" smtClean="0"/>
              <a:t> 則必定給訂的標籤是</a:t>
            </a:r>
            <a:r>
              <a:rPr kumimoji="1" lang="en-US" altLang="zh-TW" dirty="0" smtClean="0"/>
              <a:t>(</a:t>
            </a:r>
            <a:r>
              <a:rPr lang="en-US" altLang="zh-TW" sz="1200" dirty="0" smtClean="0"/>
              <a:t>peak, pit, ridge, ravine, or saddle</a:t>
            </a:r>
            <a:r>
              <a:rPr kumimoji="1" lang="en-US" altLang="zh-TW" dirty="0" smtClean="0"/>
              <a:t>)</a:t>
            </a:r>
            <a:endParaRPr kumimoji="1" lang="zh-TW" altLang="en-US" dirty="0"/>
          </a:p>
        </p:txBody>
      </p:sp>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99</a:t>
            </a:fld>
            <a:endParaRPr lang="en-US" altLang="zh-TW"/>
          </a:p>
        </p:txBody>
      </p:sp>
    </p:spTree>
    <p:extLst>
      <p:ext uri="{BB962C8B-B14F-4D97-AF65-F5344CB8AC3E}">
        <p14:creationId xmlns:p14="http://schemas.microsoft.com/office/powerpoint/2010/main" val="209414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zh-TW" altLang="en-US" dirty="0" smtClean="0"/>
                  <a:t>用</a:t>
                </a:r>
                <a14:m>
                  <m:oMath xmlns:m="http://schemas.openxmlformats.org/officeDocument/2006/math">
                    <m:sSubSup>
                      <m:sSubSupPr>
                        <m:ctrlPr>
                          <a:rPr lang="en-US" altLang="zh-TW" i="1" smtClean="0">
                            <a:latin typeface="Cambria Math" charset="0"/>
                          </a:rPr>
                        </m:ctrlPr>
                      </m:sSubSupPr>
                      <m:e>
                        <m:r>
                          <m:rPr>
                            <m:sty m:val="p"/>
                          </m:rPr>
                          <a:rPr lang="zh-TW" altLang="en-US">
                            <a:latin typeface="Cambria Math" panose="02040503050406030204" pitchFamily="18" charset="0"/>
                          </a:rPr>
                          <m:t>ε</m:t>
                        </m:r>
                      </m:e>
                      <m:sub>
                        <m:r>
                          <m:rPr>
                            <m:sty m:val="p"/>
                          </m:rPr>
                          <a:rPr lang="en-US" altLang="zh-TW">
                            <a:latin typeface="Cambria Math" panose="02040503050406030204" pitchFamily="18" charset="0"/>
                          </a:rPr>
                          <m:t>n</m:t>
                        </m:r>
                      </m:sub>
                      <m:sup>
                        <m:r>
                          <a:rPr lang="en-US" altLang="zh-TW">
                            <a:latin typeface="Cambria Math" panose="02040503050406030204" pitchFamily="18" charset="0"/>
                          </a:rPr>
                          <m:t>2</m:t>
                        </m:r>
                      </m:sup>
                    </m:sSubSup>
                  </m:oMath>
                </a14:m>
                <a:r>
                  <a:rPr kumimoji="1" lang="zh-TW" altLang="en-US" dirty="0" smtClean="0"/>
                  <a:t>的相對於自由參數</a:t>
                </a:r>
                <a14:m>
                  <m:oMath xmlns:m="http://schemas.openxmlformats.org/officeDocument/2006/math">
                    <m:acc>
                      <m:accPr>
                        <m:chr m:val="̂"/>
                        <m:ctrlPr>
                          <a:rPr lang="en-US" altLang="zh-TW" sz="1200" i="1" smtClean="0">
                            <a:latin typeface="Cambria Math" charset="0"/>
                          </a:rPr>
                        </m:ctrlPr>
                      </m:accPr>
                      <m:e>
                        <m:r>
                          <m:rPr>
                            <m:sty m:val="p"/>
                          </m:rPr>
                          <a:rPr lang="en-US" altLang="zh-TW" sz="1200">
                            <a:latin typeface="Cambria Math" panose="02040503050406030204" pitchFamily="18" charset="0"/>
                          </a:rPr>
                          <m:t>a</m:t>
                        </m:r>
                      </m:e>
                    </m:acc>
                  </m:oMath>
                </a14:m>
                <a:r>
                  <a:rPr lang="en-US" altLang="zh-TW" sz="1200" dirty="0" smtClean="0"/>
                  <a:t> ,</a:t>
                </a:r>
                <a:r>
                  <a:rPr lang="en-US" altLang="zh-TW" sz="1200" dirty="0"/>
                  <a:t>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b</m:t>
                        </m:r>
                      </m:e>
                    </m:acc>
                  </m:oMath>
                </a14:m>
                <a:r>
                  <a:rPr lang="en-US" altLang="zh-TW" sz="1200" dirty="0" smtClean="0"/>
                  <a:t>,</a:t>
                </a:r>
                <a:r>
                  <a:rPr lang="en-US" altLang="zh-TW" sz="1200" dirty="0"/>
                  <a:t>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c</m:t>
                        </m:r>
                      </m:e>
                    </m:acc>
                  </m:oMath>
                </a14:m>
                <a:r>
                  <a:rPr kumimoji="1" lang="zh-TW" altLang="en-US" dirty="0" smtClean="0"/>
                  <a:t>偏導數如下矩陣表示</a:t>
                </a:r>
                <a:endParaRPr kumimoji="1" lang="zh-TW" altLang="en-US" dirty="0"/>
              </a:p>
            </p:txBody>
          </p:sp>
        </mc:Choice>
        <mc:Fallback xmlns="">
          <p:sp>
            <p:nvSpPr>
              <p:cNvPr id="3" name="備忘稿版面配置區 2"/>
              <p:cNvSpPr>
                <a:spLocks noGrp="1"/>
              </p:cNvSpPr>
              <p:nvPr>
                <p:ph type="body" idx="1"/>
              </p:nvPr>
            </p:nvSpPr>
            <p:spPr/>
            <p:txBody>
              <a:bodyPr/>
              <a:lstStyle/>
              <a:p>
                <a:r>
                  <a:rPr kumimoji="1" lang="zh-TW" altLang="en-US" dirty="0" smtClean="0"/>
                  <a:t>用</a:t>
                </a:r>
                <a:r>
                  <a:rPr lang="zh-TW" altLang="en-US" i="0">
                    <a:latin typeface="Cambria Math" panose="02040503050406030204" pitchFamily="18" charset="0"/>
                  </a:rPr>
                  <a:t>ε</a:t>
                </a:r>
                <a:r>
                  <a:rPr lang="en-US" altLang="zh-TW" i="0" smtClean="0">
                    <a:latin typeface="Cambria Math" charset="0"/>
                  </a:rPr>
                  <a:t>_</a:t>
                </a:r>
                <a:r>
                  <a:rPr lang="en-US" altLang="zh-TW" i="0">
                    <a:latin typeface="Cambria Math" panose="02040503050406030204" pitchFamily="18" charset="0"/>
                  </a:rPr>
                  <a:t>n</a:t>
                </a:r>
                <a:r>
                  <a:rPr lang="en-US" altLang="zh-TW" i="0">
                    <a:latin typeface="Cambria Math" charset="0"/>
                  </a:rPr>
                  <a:t>^</a:t>
                </a:r>
                <a:r>
                  <a:rPr lang="en-US" altLang="zh-TW" i="0">
                    <a:latin typeface="Cambria Math" panose="02040503050406030204" pitchFamily="18" charset="0"/>
                  </a:rPr>
                  <a:t>2</a:t>
                </a:r>
                <a:r>
                  <a:rPr kumimoji="1" lang="zh-TW" altLang="en-US" dirty="0" smtClean="0"/>
                  <a:t>的相對於自由參數</a:t>
                </a:r>
                <a:r>
                  <a:rPr kumimoji="1" lang="en-US" altLang="zh-TW" dirty="0" smtClean="0"/>
                  <a:t>a^</a:t>
                </a:r>
                <a:r>
                  <a:rPr kumimoji="1" lang="zh-TW" altLang="en-US" dirty="0" smtClean="0"/>
                  <a:t>，</a:t>
                </a:r>
                <a:r>
                  <a:rPr kumimoji="1" lang="en-US" altLang="zh-TW" dirty="0" smtClean="0"/>
                  <a:t>B^</a:t>
                </a:r>
                <a:r>
                  <a:rPr kumimoji="1" lang="zh-TW" altLang="en-US" dirty="0" smtClean="0"/>
                  <a:t>，</a:t>
                </a:r>
                <a:r>
                  <a:rPr kumimoji="1" lang="en-US" altLang="zh-TW" dirty="0" smtClean="0"/>
                  <a:t>C ^</a:t>
                </a:r>
                <a:r>
                  <a:rPr kumimoji="1" lang="zh-TW" altLang="en-US" dirty="0" smtClean="0"/>
                  <a:t>偏導數</a:t>
                </a:r>
                <a:r>
                  <a:rPr kumimoji="1" lang="zh-TW" altLang="en-US" dirty="0" smtClean="0"/>
                  <a:t>如</a:t>
                </a:r>
                <a:r>
                  <a:rPr kumimoji="1" lang="zh-TW" altLang="en-US" dirty="0" smtClean="0"/>
                  <a:t>下</a:t>
                </a:r>
                <a:r>
                  <a:rPr kumimoji="1" lang="zh-TW" altLang="en-US" dirty="0" smtClean="0"/>
                  <a:t>矩陣表示</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9</a:t>
            </a:fld>
            <a:endParaRPr lang="en-US" altLang="zh-TW"/>
          </a:p>
        </p:txBody>
      </p:sp>
    </p:spTree>
    <p:extLst>
      <p:ext uri="{BB962C8B-B14F-4D97-AF65-F5344CB8AC3E}">
        <p14:creationId xmlns:p14="http://schemas.microsoft.com/office/powerpoint/2010/main" val="195246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14:m>
                  <m:oMath xmlns:m="http://schemas.openxmlformats.org/officeDocument/2006/math">
                    <m:acc>
                      <m:accPr>
                        <m:chr m:val="̂"/>
                        <m:ctrlPr>
                          <a:rPr lang="en-US" altLang="zh-TW" sz="1200" i="1" smtClean="0">
                            <a:latin typeface="Cambria Math" charset="0"/>
                          </a:rPr>
                        </m:ctrlPr>
                      </m:accPr>
                      <m:e>
                        <m:r>
                          <m:rPr>
                            <m:sty m:val="p"/>
                          </m:rPr>
                          <a:rPr lang="en-US" altLang="zh-TW" sz="1200">
                            <a:latin typeface="Cambria Math" panose="02040503050406030204" pitchFamily="18" charset="0"/>
                          </a:rPr>
                          <m:t>a</m:t>
                        </m:r>
                      </m:e>
                    </m:acc>
                  </m:oMath>
                </a14:m>
                <a:r>
                  <a:rPr lang="en-US" altLang="zh-TW" sz="1200" dirty="0" smtClean="0"/>
                  <a:t> ,</a:t>
                </a:r>
                <a:r>
                  <a:rPr lang="en-US" altLang="zh-TW" sz="1200" dirty="0"/>
                  <a:t>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b</m:t>
                        </m:r>
                      </m:e>
                    </m:acc>
                  </m:oMath>
                </a14:m>
                <a:r>
                  <a:rPr lang="en-US" altLang="zh-TW" sz="1200" dirty="0" smtClean="0"/>
                  <a:t>,</a:t>
                </a:r>
                <a:r>
                  <a:rPr lang="en-US" altLang="zh-TW" sz="1200" dirty="0"/>
                  <a:t> </a:t>
                </a:r>
                <a14:m>
                  <m:oMath xmlns:m="http://schemas.openxmlformats.org/officeDocument/2006/math">
                    <m:acc>
                      <m:accPr>
                        <m:chr m:val="̂"/>
                        <m:ctrlPr>
                          <a:rPr lang="en-US" altLang="zh-TW" sz="1200" i="1">
                            <a:latin typeface="Cambria Math" charset="0"/>
                          </a:rPr>
                        </m:ctrlPr>
                      </m:accPr>
                      <m:e>
                        <m:r>
                          <m:rPr>
                            <m:sty m:val="p"/>
                          </m:rPr>
                          <a:rPr lang="en-US" altLang="zh-TW" sz="1200">
                            <a:latin typeface="Cambria Math" panose="02040503050406030204" pitchFamily="18" charset="0"/>
                          </a:rPr>
                          <m:t>c</m:t>
                        </m:r>
                      </m:e>
                    </m:acc>
                  </m:oMath>
                </a14:m>
                <a:endParaRPr kumimoji="1" lang="zh-TW" altLang="en-US" dirty="0"/>
              </a:p>
            </p:txBody>
          </p:sp>
        </mc:Choice>
        <mc:Fallback>
          <p:sp>
            <p:nvSpPr>
              <p:cNvPr id="3" name="備忘稿版面配置區 2"/>
              <p:cNvSpPr>
                <a:spLocks noGrp="1"/>
              </p:cNvSpPr>
              <p:nvPr>
                <p:ph type="body" idx="1"/>
              </p:nvPr>
            </p:nvSpPr>
            <p:spPr/>
            <p:txBody>
              <a:bodyPr/>
              <a:lstStyle/>
              <a:p>
                <a:r>
                  <a:rPr kumimoji="1" lang="zh-TW" altLang="en-US" dirty="0" smtClean="0"/>
                  <a:t>假設</a:t>
                </a:r>
                <a:r>
                  <a:rPr kumimoji="1" lang="en-US" altLang="zh-TW" dirty="0" smtClean="0"/>
                  <a:t>K = 1</a:t>
                </a:r>
                <a:r>
                  <a:rPr kumimoji="1" lang="zh-TW" altLang="en-US" dirty="0" smtClean="0"/>
                  <a:t>，這些偏導數設置為零假設</a:t>
                </a:r>
                <a:r>
                  <a:rPr kumimoji="1" lang="en-US" altLang="zh-TW" dirty="0" smtClean="0"/>
                  <a:t>K = 1</a:t>
                </a:r>
                <a:r>
                  <a:rPr kumimoji="1" lang="zh-TW" altLang="en-US" dirty="0" smtClean="0"/>
                  <a:t>，並簡化收率矩陣</a:t>
                </a:r>
                <a:r>
                  <a:rPr kumimoji="1" lang="zh-TW" altLang="en-US" dirty="0" smtClean="0"/>
                  <a:t>方程</a:t>
                </a:r>
                <a:r>
                  <a:rPr kumimoji="1" lang="zh-TW" altLang="en-US" dirty="0" smtClean="0"/>
                  <a:t>。求得</a:t>
                </a:r>
                <a:r>
                  <a:rPr lang="en-US" altLang="zh-TW" sz="1200" i="0">
                    <a:latin typeface="Cambria Math" panose="02040503050406030204" pitchFamily="18" charset="0"/>
                  </a:rPr>
                  <a:t>a</a:t>
                </a:r>
                <a:r>
                  <a:rPr lang="en-US" altLang="zh-TW" sz="1200" i="0" smtClean="0">
                    <a:latin typeface="Cambria Math" charset="0"/>
                  </a:rPr>
                  <a:t> ̂</a:t>
                </a:r>
                <a:r>
                  <a:rPr lang="en-US" altLang="zh-TW" sz="1200" dirty="0" smtClean="0"/>
                  <a:t> ,</a:t>
                </a:r>
                <a:r>
                  <a:rPr lang="en-US" altLang="zh-TW" sz="1200" dirty="0"/>
                  <a:t> </a:t>
                </a:r>
                <a:r>
                  <a:rPr lang="en-US" altLang="zh-TW" sz="1200" i="0">
                    <a:latin typeface="Cambria Math" panose="02040503050406030204" pitchFamily="18" charset="0"/>
                  </a:rPr>
                  <a:t>b</a:t>
                </a:r>
                <a:r>
                  <a:rPr lang="en-US" altLang="zh-TW" sz="1200" i="0">
                    <a:latin typeface="Cambria Math" charset="0"/>
                  </a:rPr>
                  <a:t> ̂</a:t>
                </a:r>
                <a:r>
                  <a:rPr lang="en-US" altLang="zh-TW" sz="1200" dirty="0" smtClean="0"/>
                  <a:t>,</a:t>
                </a:r>
                <a:r>
                  <a:rPr lang="en-US" altLang="zh-TW" sz="1200" dirty="0"/>
                  <a:t> </a:t>
                </a:r>
                <a:r>
                  <a:rPr lang="en-US" altLang="zh-TW" sz="1200" i="0">
                    <a:latin typeface="Cambria Math" panose="02040503050406030204" pitchFamily="18" charset="0"/>
                  </a:rPr>
                  <a:t>c</a:t>
                </a:r>
                <a:r>
                  <a:rPr lang="en-US" altLang="zh-TW" sz="1200" i="0">
                    <a:latin typeface="Cambria Math" charset="0"/>
                  </a:rPr>
                  <a:t> ̂</a:t>
                </a:r>
                <a:endParaRPr kumimoji="1" lang="zh-TW" altLang="en-US" dirty="0"/>
              </a:p>
            </p:txBody>
          </p:sp>
        </mc:Fallback>
      </mc:AlternateContent>
      <p:sp>
        <p:nvSpPr>
          <p:cNvPr id="4" name="投影片編號版面配置區 3"/>
          <p:cNvSpPr>
            <a:spLocks noGrp="1"/>
          </p:cNvSpPr>
          <p:nvPr>
            <p:ph type="sldNum" sz="quarter" idx="10"/>
          </p:nvPr>
        </p:nvSpPr>
        <p:spPr/>
        <p:txBody>
          <a:bodyPr/>
          <a:lstStyle/>
          <a:p>
            <a:pPr>
              <a:defRPr/>
            </a:pPr>
            <a:fld id="{7FDE07EA-EEBB-413C-A271-9326CD688003}" type="slidenum">
              <a:rPr lang="en-US" altLang="zh-TW" smtClean="0"/>
              <a:pPr>
                <a:defRPr/>
              </a:pPr>
              <a:t>10</a:t>
            </a:fld>
            <a:endParaRPr lang="en-US" altLang="zh-TW"/>
          </a:p>
        </p:txBody>
      </p:sp>
    </p:spTree>
    <p:extLst>
      <p:ext uri="{BB962C8B-B14F-4D97-AF65-F5344CB8AC3E}">
        <p14:creationId xmlns:p14="http://schemas.microsoft.com/office/powerpoint/2010/main" val="63170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549275"/>
            <a:ext cx="1620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ar2_"/>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08275"/>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pPr lvl="0"/>
            <a:r>
              <a:rPr lang="zh-TW" altLang="en-US" noProof="0" smtClean="0"/>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pPr lvl="0"/>
            <a:r>
              <a:rPr lang="zh-TW" altLang="en-US" noProof="0" smtClean="0"/>
              <a:t>按一下以編輯母片副標題樣式</a:t>
            </a:r>
          </a:p>
        </p:txBody>
      </p:sp>
      <p:sp>
        <p:nvSpPr>
          <p:cNvPr id="6" name="Rectangle 6"/>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en-US" altLang="zh-TW" b="1" i="0">
                <a:latin typeface="Comic Sans MS" pitchFamily="66" charset="0"/>
              </a:rPr>
              <a:t>Digital Camera and Computer Vision Laboratory</a:t>
            </a:r>
          </a:p>
          <a:p>
            <a:pPr>
              <a:defRPr/>
            </a:pPr>
            <a:r>
              <a:rPr lang="en-US" altLang="zh-TW"/>
              <a:t>Department of Computer Science and Information Engineering</a:t>
            </a:r>
          </a:p>
          <a:p>
            <a:pPr>
              <a:defRPr/>
            </a:pPr>
            <a:r>
              <a:rPr lang="en-US" altLang="zh-TW"/>
              <a:t>National Taiwan University, Taipei, Taiwan, R.O.C.</a:t>
            </a:r>
          </a:p>
        </p:txBody>
      </p:sp>
    </p:spTree>
    <p:extLst>
      <p:ext uri="{BB962C8B-B14F-4D97-AF65-F5344CB8AC3E}">
        <p14:creationId xmlns:p14="http://schemas.microsoft.com/office/powerpoint/2010/main" val="22781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6174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89459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83608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75213" y="2041525"/>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514215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84213" y="2041525"/>
            <a:ext cx="4038600" cy="21288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84213" y="4322763"/>
            <a:ext cx="4038600" cy="21304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96404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4213" y="2041525"/>
            <a:ext cx="4038600" cy="44116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47780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00893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85678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346510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52027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53440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130238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39279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ftr" sz="quarter" idx="10"/>
          </p:nvPr>
        </p:nvSpPr>
        <p:spPr>
          <a:ln/>
        </p:spPr>
        <p:txBody>
          <a:bodyPr/>
          <a:lstStyle>
            <a:lvl1pPr>
              <a:defRPr b="0">
                <a:effectLst/>
                <a:latin typeface="Times New Roman" pitchFamily="18" charset="0"/>
              </a:defRPr>
            </a:lvl1p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Tree>
    <p:extLst>
      <p:ext uri="{BB962C8B-B14F-4D97-AF65-F5344CB8AC3E}">
        <p14:creationId xmlns:p14="http://schemas.microsoft.com/office/powerpoint/2010/main" val="27158456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260350"/>
            <a:ext cx="16557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42988" y="333375"/>
            <a:ext cx="81010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684213" y="2041525"/>
            <a:ext cx="82296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46" name="Rectangle 6"/>
          <p:cNvSpPr>
            <a:spLocks noGrp="1" noChangeArrowheads="1"/>
          </p:cNvSpPr>
          <p:nvPr>
            <p:ph type="ftr" sz="quarter" idx="3"/>
          </p:nvPr>
        </p:nvSpPr>
        <p:spPr bwMode="auto">
          <a:xfrm>
            <a:off x="3116263" y="65008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b="1">
                <a:effectLst>
                  <a:outerShdw blurRad="38100" dist="38100" dir="2700000" algn="tl">
                    <a:srgbClr val="C0C0C0"/>
                  </a:outerShdw>
                </a:effectLst>
                <a:latin typeface="Comic Sans MS" pitchFamily="66" charset="0"/>
              </a:defRPr>
            </a:lvl1pPr>
          </a:lstStyle>
          <a:p>
            <a:pPr>
              <a:defRPr/>
            </a:pPr>
            <a:r>
              <a:rPr lang="en-US" altLang="zh-TW">
                <a:latin typeface="Times New Roman" pitchFamily="18" charset="0"/>
              </a:rPr>
              <a:t>DC &amp; CV Lab.</a:t>
            </a:r>
          </a:p>
          <a:p>
            <a:pPr>
              <a:defRPr/>
            </a:pPr>
            <a:r>
              <a:rPr lang="en-US" altLang="zh-TW" b="0">
                <a:effectLst/>
              </a:rPr>
              <a:t>CSIE NTU</a:t>
            </a:r>
          </a:p>
        </p:txBody>
      </p:sp>
      <p:sp>
        <p:nvSpPr>
          <p:cNvPr id="1030" name="Line 43"/>
          <p:cNvSpPr>
            <a:spLocks noChangeShapeType="1"/>
          </p:cNvSpPr>
          <p:nvPr userDrawn="1"/>
        </p:nvSpPr>
        <p:spPr bwMode="auto">
          <a:xfrm>
            <a:off x="971550" y="1844675"/>
            <a:ext cx="76676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3699"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00922012@ntu.edu.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png"/><Relationship Id="rId5" Type="http://schemas.openxmlformats.org/officeDocument/2006/relationships/oleObject" Target="../embeddings/oleObject1.bin"/><Relationship Id="rId6"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6.png"/><Relationship Id="rId5" Type="http://schemas.openxmlformats.org/officeDocument/2006/relationships/oleObject" Target="../embeddings/oleObject2.bin"/><Relationship Id="rId6" Type="http://schemas.openxmlformats.org/officeDocument/2006/relationships/image" Target="../media/image14.wmf"/><Relationship Id="rId7"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0.png"/></Relationships>
</file>

<file path=ppt/slides/_rels/slide25.xml.rels><?xml version="1.0" encoding="UTF-8" standalone="yes"?>
<Relationships xmlns="http://schemas.openxmlformats.org/package/2006/relationships"><Relationship Id="rId3" Type="http://schemas.openxmlformats.org/officeDocument/2006/relationships/image" Target="../media/image300.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6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0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0.png"/><Relationship Id="rId3" Type="http://schemas.openxmlformats.org/officeDocument/2006/relationships/image" Target="../media/image93.png"/></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3.png"/><Relationship Id="rId1" Type="http://schemas.openxmlformats.org/officeDocument/2006/relationships/slideLayout" Target="../slideLayouts/slideLayout12.xml"/><Relationship Id="rId2" Type="http://schemas.openxmlformats.org/officeDocument/2006/relationships/image" Target="../media/image9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 Id="rId3" Type="http://schemas.openxmlformats.org/officeDocument/2006/relationships/image" Target="../media/image9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9.png"/><Relationship Id="rId3" Type="http://schemas.openxmlformats.org/officeDocument/2006/relationships/image" Target="../media/image10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jpeg"/></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png"/><Relationship Id="rId1" Type="http://schemas.openxmlformats.org/officeDocument/2006/relationships/slideLayout" Target="../slideLayouts/slideLayout2.xml"/><Relationship Id="rId2" Type="http://schemas.openxmlformats.org/officeDocument/2006/relationships/image" Target="../media/image10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110.png"/><Relationship Id="rId5" Type="http://schemas.openxmlformats.org/officeDocument/2006/relationships/oleObject" Target="../embeddings/oleObject3.bin"/><Relationship Id="rId6" Type="http://schemas.openxmlformats.org/officeDocument/2006/relationships/image" Target="../media/image107.wmf"/><Relationship Id="rId7" Type="http://schemas.openxmlformats.org/officeDocument/2006/relationships/oleObject" Target="../embeddings/oleObject4.bin"/><Relationship Id="rId8" Type="http://schemas.openxmlformats.org/officeDocument/2006/relationships/image" Target="../media/image108.wmf"/><Relationship Id="rId9" Type="http://schemas.openxmlformats.org/officeDocument/2006/relationships/oleObject" Target="../embeddings/oleObject5.bin"/><Relationship Id="rId10" Type="http://schemas.openxmlformats.org/officeDocument/2006/relationships/image" Target="../media/image10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1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77.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png"/><Relationship Id="rId7" Type="http://schemas.openxmlformats.org/officeDocument/2006/relationships/image" Target="../media/image116.png"/><Relationship Id="rId8" Type="http://schemas.openxmlformats.org/officeDocument/2006/relationships/image" Target="../media/image117.png"/><Relationship Id="rId9" Type="http://schemas.openxmlformats.org/officeDocument/2006/relationships/image" Target="../media/image118.png"/><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0.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1.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3.png"/><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82.xml.rels><?xml version="1.0" encoding="UTF-8" standalone="yes"?>
<Relationships xmlns="http://schemas.openxmlformats.org/package/2006/relationships"><Relationship Id="rId3" Type="http://schemas.openxmlformats.org/officeDocument/2006/relationships/image" Target="../media/image125.pn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png"/><Relationship Id="rId1" Type="http://schemas.openxmlformats.org/officeDocument/2006/relationships/slideLayout" Target="../slideLayouts/slideLayout12.xml"/><Relationship Id="rId2" Type="http://schemas.openxmlformats.org/officeDocument/2006/relationships/image" Target="../media/image124.png"/></Relationships>
</file>

<file path=ppt/slides/_rels/slide83.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30.jpeg"/><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84.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32.png"/><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85.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1.png"/><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135.png"/></Relationships>
</file>

<file path=ppt/slides/_rels/slide87.xml.rels><?xml version="1.0" encoding="UTF-8" standalone="yes"?>
<Relationships xmlns="http://schemas.openxmlformats.org/package/2006/relationships"><Relationship Id="rId3" Type="http://schemas.openxmlformats.org/officeDocument/2006/relationships/image" Target="../media/image136.png"/><Relationship Id="rId4" Type="http://schemas.openxmlformats.org/officeDocument/2006/relationships/image" Target="../media/image137.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8.xml.rels><?xml version="1.0" encoding="UTF-8" standalone="yes"?>
<Relationships xmlns="http://schemas.openxmlformats.org/package/2006/relationships"><Relationship Id="rId3" Type="http://schemas.openxmlformats.org/officeDocument/2006/relationships/image" Target="../media/image138.png"/><Relationship Id="rId4" Type="http://schemas.openxmlformats.org/officeDocument/2006/relationships/image" Target="../media/image139.png"/><Relationship Id="rId5" Type="http://schemas.openxmlformats.org/officeDocument/2006/relationships/image" Target="../media/image136.png"/><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89.xml.rels><?xml version="1.0" encoding="UTF-8" standalone="yes"?>
<Relationships xmlns="http://schemas.openxmlformats.org/package/2006/relationships"><Relationship Id="rId3" Type="http://schemas.openxmlformats.org/officeDocument/2006/relationships/image" Target="../media/image140.png"/><Relationship Id="rId4" Type="http://schemas.openxmlformats.org/officeDocument/2006/relationships/image" Target="../media/image141.png"/><Relationship Id="rId5" Type="http://schemas.openxmlformats.org/officeDocument/2006/relationships/image" Target="../media/image136.png"/><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92.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5.png"/><Relationship Id="rId5" Type="http://schemas.openxmlformats.org/officeDocument/2006/relationships/image" Target="../media/image146.png"/><Relationship Id="rId1" Type="http://schemas.openxmlformats.org/officeDocument/2006/relationships/slideLayout" Target="../slideLayouts/slideLayout12.xml"/><Relationship Id="rId2" Type="http://schemas.openxmlformats.org/officeDocument/2006/relationships/image" Target="../media/image14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40.png"/><Relationship Id="rId3" Type="http://schemas.openxmlformats.org/officeDocument/2006/relationships/image" Target="../media/image143.png"/></Relationships>
</file>

<file path=ppt/slides/_rels/slide94.xml.rels><?xml version="1.0" encoding="UTF-8" standalone="yes"?>
<Relationships xmlns="http://schemas.openxmlformats.org/package/2006/relationships"><Relationship Id="rId3" Type="http://schemas.openxmlformats.org/officeDocument/2006/relationships/image" Target="../media/image147.png"/><Relationship Id="rId4" Type="http://schemas.openxmlformats.org/officeDocument/2006/relationships/image" Target="../media/image147.png"/><Relationship Id="rId5" Type="http://schemas.openxmlformats.org/officeDocument/2006/relationships/image" Target="../media/image145.png"/><Relationship Id="rId6" Type="http://schemas.openxmlformats.org/officeDocument/2006/relationships/image" Target="../media/image146.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6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14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1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ftr" sz="quarter" idx="10"/>
          </p:nvPr>
        </p:nvSpPr>
        <p:spPr>
          <a:noFill/>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ClrTx/>
              <a:buSzTx/>
              <a:buFontTx/>
              <a:buNone/>
            </a:pPr>
            <a:r>
              <a:rPr kumimoji="0" lang="en-US" altLang="zh-TW" sz="1000" b="1" i="0" dirty="0" smtClean="0">
                <a:latin typeface="Comic Sans MS" panose="030F0702030302020204" pitchFamily="66" charset="0"/>
              </a:rPr>
              <a:t>Digital Camera and Computer Vision Laboratory</a:t>
            </a:r>
          </a:p>
          <a:p>
            <a:pPr>
              <a:spcBef>
                <a:spcPct val="0"/>
              </a:spcBef>
              <a:buClrTx/>
              <a:buSzTx/>
              <a:buFontTx/>
              <a:buNone/>
            </a:pPr>
            <a:r>
              <a:rPr kumimoji="0" lang="en-US" altLang="zh-TW" sz="1000" dirty="0" smtClean="0">
                <a:latin typeface="Times New Roman" panose="02020603050405020304" pitchFamily="18" charset="0"/>
              </a:rPr>
              <a:t>Department of Computer Science and Information Engineering</a:t>
            </a:r>
          </a:p>
          <a:p>
            <a:pPr>
              <a:spcBef>
                <a:spcPct val="0"/>
              </a:spcBef>
              <a:buClrTx/>
              <a:buSzTx/>
              <a:buFontTx/>
              <a:buNone/>
            </a:pPr>
            <a:r>
              <a:rPr kumimoji="0" lang="en-US" altLang="zh-TW" sz="1000" dirty="0" smtClean="0">
                <a:latin typeface="Times New Roman" panose="02020603050405020304" pitchFamily="18" charset="0"/>
              </a:rPr>
              <a:t>National Taiwan University, Taipei, Taiwan, R.O.C.</a:t>
            </a:r>
          </a:p>
        </p:txBody>
      </p:sp>
      <p:sp>
        <p:nvSpPr>
          <p:cNvPr id="5123" name="Rectangle 2"/>
          <p:cNvSpPr>
            <a:spLocks noGrp="1" noChangeArrowheads="1"/>
          </p:cNvSpPr>
          <p:nvPr>
            <p:ph type="ctrTitle"/>
          </p:nvPr>
        </p:nvSpPr>
        <p:spPr/>
        <p:txBody>
          <a:bodyPr/>
          <a:lstStyle/>
          <a:p>
            <a:pPr eaLnBrk="1" hangingPunct="1"/>
            <a:r>
              <a:rPr lang="en-US" altLang="zh-TW" dirty="0" smtClean="0"/>
              <a:t>Computer and Robot Vision I</a:t>
            </a:r>
          </a:p>
        </p:txBody>
      </p:sp>
      <p:sp>
        <p:nvSpPr>
          <p:cNvPr id="5124" name="Rectangle 3"/>
          <p:cNvSpPr>
            <a:spLocks noGrp="1" noChangeArrowheads="1"/>
          </p:cNvSpPr>
          <p:nvPr>
            <p:ph type="subTitle" idx="1"/>
          </p:nvPr>
        </p:nvSpPr>
        <p:spPr>
          <a:xfrm>
            <a:off x="684213" y="3049588"/>
            <a:ext cx="7107237" cy="2684462"/>
          </a:xfrm>
        </p:spPr>
        <p:txBody>
          <a:bodyPr/>
          <a:lstStyle/>
          <a:p>
            <a:pPr eaLnBrk="1" hangingPunct="1"/>
            <a:r>
              <a:rPr lang="en-US" altLang="zh-TW" dirty="0" smtClean="0"/>
              <a:t>Chapter 8</a:t>
            </a:r>
          </a:p>
          <a:p>
            <a:pPr eaLnBrk="1" hangingPunct="1"/>
            <a:r>
              <a:rPr lang="en-US" altLang="zh-TW" dirty="0" smtClean="0"/>
              <a:t>The Facet Model</a:t>
            </a:r>
          </a:p>
        </p:txBody>
      </p:sp>
      <p:sp>
        <p:nvSpPr>
          <p:cNvPr id="5125" name="Text Box 4"/>
          <p:cNvSpPr txBox="1">
            <a:spLocks noChangeArrowheads="1"/>
          </p:cNvSpPr>
          <p:nvPr/>
        </p:nvSpPr>
        <p:spPr bwMode="auto">
          <a:xfrm>
            <a:off x="4211638" y="4724400"/>
            <a:ext cx="49323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1800" dirty="0"/>
              <a:t>Presented by: </a:t>
            </a:r>
            <a:r>
              <a:rPr lang="zh-TW" altLang="en-US" sz="1800" dirty="0" smtClean="0"/>
              <a:t>梁益銓</a:t>
            </a:r>
            <a:endParaRPr lang="zh-TW" altLang="en-US" sz="1800" dirty="0"/>
          </a:p>
          <a:p>
            <a:pPr algn="ctr" eaLnBrk="1" hangingPunct="1">
              <a:spcBef>
                <a:spcPct val="0"/>
              </a:spcBef>
              <a:buClrTx/>
              <a:buSzTx/>
              <a:buFontTx/>
              <a:buNone/>
            </a:pPr>
            <a:r>
              <a:rPr kumimoji="0" lang="en-US" altLang="zh-TW" sz="1800" dirty="0" smtClean="0">
                <a:hlinkClick r:id="rId3"/>
              </a:rPr>
              <a:t>D04922003@ntu.edu.tw</a:t>
            </a:r>
            <a:endParaRPr kumimoji="0" lang="en-US" altLang="zh-TW" sz="1800" dirty="0"/>
          </a:p>
          <a:p>
            <a:pPr algn="ctr" eaLnBrk="1" hangingPunct="1">
              <a:spcBef>
                <a:spcPct val="0"/>
              </a:spcBef>
              <a:buClrTx/>
              <a:buSzTx/>
              <a:buFontTx/>
              <a:buNone/>
            </a:pPr>
            <a:r>
              <a:rPr kumimoji="0" lang="zh-TW" altLang="en-US" sz="1800" dirty="0"/>
              <a:t>指導教授</a:t>
            </a:r>
            <a:r>
              <a:rPr kumimoji="0" lang="en-US" altLang="zh-TW" sz="1800" dirty="0"/>
              <a:t>: </a:t>
            </a:r>
            <a:r>
              <a:rPr kumimoji="0" lang="zh-TW" altLang="en-US" sz="1800" dirty="0"/>
              <a:t>傅楸善 博士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Assume k = 1, setting these partial derivatives to zero and simplifying yields the matrix equation from </a:t>
                </a:r>
              </a:p>
              <a:p>
                <a:endParaRPr lang="en-US" altLang="zh-TW" sz="2000" i="1" dirty="0" smtClean="0">
                  <a:latin typeface="Cambria Math" charset="0"/>
                </a:endParaRPr>
              </a:p>
              <a:p>
                <a:endParaRPr lang="en-US" altLang="zh-TW" sz="2000" i="1" dirty="0" smtClean="0">
                  <a:latin typeface="Cambria Math" charset="0"/>
                </a:endParaRPr>
              </a:p>
              <a:p>
                <a:endParaRPr lang="en-US" altLang="zh-TW" sz="2000" i="1" dirty="0" smtClean="0">
                  <a:latin typeface="Cambria Math" charset="0"/>
                </a:endParaRPr>
              </a:p>
              <a:p>
                <a:endParaRPr lang="en-US" altLang="zh-TW" sz="2000" i="1" dirty="0" smtClean="0">
                  <a:latin typeface="Cambria Math" charset="0"/>
                </a:endParaRPr>
              </a:p>
              <a:p>
                <a:pPr marL="0" indent="0">
                  <a:buNone/>
                </a:pPr>
                <a:endParaRPr lang="en-US" altLang="zh-TW" sz="2000" i="1" dirty="0" smtClean="0">
                  <a:latin typeface="Cambria Math" charset="0"/>
                </a:endParaRPr>
              </a:p>
              <a:p>
                <a14:m>
                  <m:oMath xmlns:m="http://schemas.openxmlformats.org/officeDocument/2006/math">
                    <m:d>
                      <m:dPr>
                        <m:begChr m:val="["/>
                        <m:endChr m:val="]"/>
                        <m:ctrlPr>
                          <a:rPr lang="en-US" altLang="zh-TW" sz="2000" i="1" smtClean="0">
                            <a:latin typeface="Cambria Math" charset="0"/>
                          </a:rPr>
                        </m:ctrlPr>
                      </m:dPr>
                      <m:e>
                        <m:m>
                          <m:mPr>
                            <m:mcs>
                              <m:mc>
                                <m:mcPr>
                                  <m:count m:val="3"/>
                                  <m:mcJc m:val="center"/>
                                </m:mcPr>
                              </m:mc>
                            </m:mcs>
                            <m:ctrlPr>
                              <a:rPr lang="en-US" altLang="zh-TW" sz="2000" i="1" smtClean="0">
                                <a:latin typeface="Cambria Math" charset="0"/>
                              </a:rPr>
                            </m:ctrlPr>
                          </m:mPr>
                          <m:mr>
                            <m:e>
                              <m:r>
                                <m:rPr>
                                  <m:brk m:alnAt="7"/>
                                </m:rPr>
                                <a:rPr lang="en-US" altLang="zh-TW" sz="2000" b="0" i="1" smtClean="0">
                                  <a:latin typeface="Cambria Math" panose="02040503050406030204" pitchFamily="18" charset="0"/>
                                </a:rPr>
                                <m:t>3</m:t>
                              </m:r>
                            </m:e>
                            <m:e>
                              <m:r>
                                <a:rPr lang="en-US" altLang="zh-TW" sz="2000" b="0" i="1" smtClean="0">
                                  <a:latin typeface="Cambria Math" panose="02040503050406030204" pitchFamily="18" charset="0"/>
                                </a:rPr>
                                <m:t>0</m:t>
                              </m:r>
                            </m:e>
                            <m:e>
                              <m:r>
                                <a:rPr lang="en-US" altLang="zh-TW" sz="2000" b="0" i="1" smtClean="0">
                                  <a:latin typeface="Cambria Math" panose="02040503050406030204" pitchFamily="18" charset="0"/>
                                </a:rPr>
                                <m:t>2</m:t>
                              </m:r>
                            </m:e>
                          </m:mr>
                          <m:mr>
                            <m:e>
                              <m:r>
                                <a:rPr lang="en-US" altLang="zh-TW" sz="2000" b="0" i="1" smtClean="0">
                                  <a:latin typeface="Cambria Math" panose="02040503050406030204" pitchFamily="18" charset="0"/>
                                </a:rPr>
                                <m:t>0</m:t>
                              </m:r>
                            </m:e>
                            <m:e>
                              <m:r>
                                <a:rPr lang="en-US" altLang="zh-TW" sz="2000" b="0" i="1" smtClean="0">
                                  <a:latin typeface="Cambria Math" panose="02040503050406030204" pitchFamily="18" charset="0"/>
                                </a:rPr>
                                <m:t>2</m:t>
                              </m:r>
                            </m:e>
                            <m:e>
                              <m:r>
                                <a:rPr lang="en-US" altLang="zh-TW" sz="2000" b="0" i="1" smtClean="0">
                                  <a:latin typeface="Cambria Math" panose="02040503050406030204" pitchFamily="18" charset="0"/>
                                </a:rPr>
                                <m:t>0</m:t>
                              </m:r>
                            </m:e>
                          </m:mr>
                          <m:mr>
                            <m:e>
                              <m:r>
                                <a:rPr lang="en-US" altLang="zh-TW" sz="2000" b="0" i="1" smtClean="0">
                                  <a:latin typeface="Cambria Math" panose="02040503050406030204" pitchFamily="18" charset="0"/>
                                </a:rPr>
                                <m:t>2</m:t>
                              </m:r>
                            </m:e>
                            <m:e>
                              <m:r>
                                <a:rPr lang="en-US" altLang="zh-TW" sz="2000" b="0" i="1" smtClean="0">
                                  <a:latin typeface="Cambria Math" panose="02040503050406030204" pitchFamily="18" charset="0"/>
                                </a:rPr>
                                <m:t>0</m:t>
                              </m:r>
                            </m:e>
                            <m:e>
                              <m:r>
                                <a:rPr lang="en-US" altLang="zh-TW" sz="2000" b="0" i="1" smtClean="0">
                                  <a:latin typeface="Cambria Math" panose="02040503050406030204" pitchFamily="18" charset="0"/>
                                </a:rPr>
                                <m:t>2</m:t>
                              </m:r>
                            </m:e>
                          </m:mr>
                        </m:m>
                      </m:e>
                    </m:d>
                    <m:d>
                      <m:dPr>
                        <m:begChr m:val="["/>
                        <m:endChr m:val="]"/>
                        <m:ctrlPr>
                          <a:rPr lang="en-US" altLang="zh-TW" sz="2000" i="1" smtClean="0">
                            <a:latin typeface="Cambria Math" charset="0"/>
                          </a:rPr>
                        </m:ctrlPr>
                      </m:dPr>
                      <m:e>
                        <m:m>
                          <m:mPr>
                            <m:mcs>
                              <m:mc>
                                <m:mcPr>
                                  <m:count m:val="1"/>
                                  <m:mcJc m:val="center"/>
                                </m:mcPr>
                              </m:mc>
                            </m:mcs>
                            <m:ctrlPr>
                              <a:rPr lang="en-US" altLang="zh-TW" sz="2000" i="1" smtClean="0">
                                <a:latin typeface="Cambria Math" charset="0"/>
                              </a:rPr>
                            </m:ctrlPr>
                          </m:mPr>
                          <m:mr>
                            <m:e>
                              <m:acc>
                                <m:accPr>
                                  <m:chr m:val="̂"/>
                                  <m:ctrlPr>
                                    <a:rPr lang="en-US" altLang="zh-TW" sz="2000" i="1" smtClean="0">
                                      <a:latin typeface="Cambria Math" charset="0"/>
                                    </a:rPr>
                                  </m:ctrlPr>
                                </m:accPr>
                                <m:e>
                                  <m:r>
                                    <a:rPr lang="en-US" altLang="zh-TW" sz="2000" b="0" i="1" smtClean="0">
                                      <a:latin typeface="Cambria Math" panose="02040503050406030204" pitchFamily="18" charset="0"/>
                                    </a:rPr>
                                    <m:t>𝑎</m:t>
                                  </m:r>
                                </m:e>
                              </m:acc>
                            </m:e>
                          </m:mr>
                          <m:mr>
                            <m:e>
                              <m:acc>
                                <m:accPr>
                                  <m:chr m:val="̂"/>
                                  <m:ctrlPr>
                                    <a:rPr lang="en-US" altLang="zh-TW" sz="2000" i="1" smtClean="0">
                                      <a:latin typeface="Cambria Math" charset="0"/>
                                    </a:rPr>
                                  </m:ctrlPr>
                                </m:accPr>
                                <m:e>
                                  <m:r>
                                    <a:rPr lang="en-US" altLang="zh-TW" sz="2000" b="0" i="1" smtClean="0">
                                      <a:latin typeface="Cambria Math" panose="02040503050406030204" pitchFamily="18" charset="0"/>
                                    </a:rPr>
                                    <m:t>𝑏</m:t>
                                  </m:r>
                                </m:e>
                              </m:acc>
                            </m:e>
                          </m:mr>
                          <m:mr>
                            <m:e>
                              <m:acc>
                                <m:accPr>
                                  <m:chr m:val="̂"/>
                                  <m:ctrlPr>
                                    <a:rPr lang="en-US" altLang="zh-TW" sz="2000" i="1" smtClean="0">
                                      <a:latin typeface="Cambria Math" charset="0"/>
                                    </a:rPr>
                                  </m:ctrlPr>
                                </m:accPr>
                                <m:e>
                                  <m:r>
                                    <a:rPr lang="en-US" altLang="zh-TW" sz="2000" b="0" i="1" smtClean="0">
                                      <a:latin typeface="Cambria Math" panose="02040503050406030204" pitchFamily="18" charset="0"/>
                                    </a:rPr>
                                    <m:t>𝑐</m:t>
                                  </m:r>
                                </m:e>
                              </m:acc>
                            </m:e>
                          </m:mr>
                        </m:m>
                      </m:e>
                    </m:d>
                    <m:r>
                      <a:rPr lang="en-US" altLang="zh-TW" sz="2000" b="0" i="1" smtClean="0">
                        <a:latin typeface="Cambria Math" panose="02040503050406030204" pitchFamily="18" charset="0"/>
                      </a:rPr>
                      <m:t>=</m:t>
                    </m:r>
                    <m:nary>
                      <m:naryPr>
                        <m:chr m:val="∑"/>
                        <m:ctrlPr>
                          <a:rPr lang="en-US" altLang="zh-TW" sz="2000" b="0" i="1" smtClean="0">
                            <a:latin typeface="Cambria Math" charset="0"/>
                          </a:rPr>
                        </m:ctrlPr>
                      </m:naryPr>
                      <m:sub>
                        <m:r>
                          <m:rPr>
                            <m:brk m:alnAt="23"/>
                          </m:rPr>
                          <a:rPr lang="en-US" altLang="zh-TW" sz="2000" b="0" i="1" smtClean="0">
                            <a:latin typeface="Cambria Math" panose="02040503050406030204" pitchFamily="18" charset="0"/>
                          </a:rPr>
                          <m:t>𝑚</m:t>
                        </m:r>
                        <m:r>
                          <a:rPr lang="en-US" altLang="zh-TW" sz="2000" b="0" i="1" smtClean="0">
                            <a:latin typeface="Cambria Math" panose="02040503050406030204" pitchFamily="18" charset="0"/>
                          </a:rPr>
                          <m:t>=−1</m:t>
                        </m:r>
                      </m:sub>
                      <m:sup>
                        <m:r>
                          <a:rPr lang="en-US" altLang="zh-TW" sz="2000" b="0" i="1" smtClean="0">
                            <a:latin typeface="Cambria Math" panose="02040503050406030204" pitchFamily="18" charset="0"/>
                          </a:rPr>
                          <m:t>1</m:t>
                        </m:r>
                      </m:sup>
                      <m:e>
                        <m:d>
                          <m:dPr>
                            <m:begChr m:val="["/>
                            <m:endChr m:val="]"/>
                            <m:ctrlPr>
                              <a:rPr lang="en-US" altLang="zh-TW" sz="2000" b="0" i="1" smtClean="0">
                                <a:latin typeface="Cambria Math" charset="0"/>
                              </a:rPr>
                            </m:ctrlPr>
                          </m:dPr>
                          <m:e>
                            <m:m>
                              <m:mPr>
                                <m:mcs>
                                  <m:mc>
                                    <m:mcPr>
                                      <m:count m:val="1"/>
                                      <m:mcJc m:val="center"/>
                                    </m:mcPr>
                                  </m:mc>
                                </m:mcs>
                                <m:ctrlPr>
                                  <a:rPr lang="en-US" altLang="zh-TW" sz="2000" b="0" i="1" smtClean="0">
                                    <a:latin typeface="Cambria Math" charset="0"/>
                                  </a:rPr>
                                </m:ctrlPr>
                              </m:mPr>
                              <m:mr>
                                <m:e>
                                  <m:sSub>
                                    <m:sSubPr>
                                      <m:ctrlPr>
                                        <a:rPr lang="en-US" altLang="zh-TW" sz="2000" b="0" i="1" smtClean="0">
                                          <a:latin typeface="Cambria Math"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𝑚</m:t>
                                      </m:r>
                                    </m:sub>
                                  </m:sSub>
                                </m:e>
                              </m:mr>
                              <m:mr>
                                <m:e>
                                  <m:r>
                                    <a:rPr lang="en-US" altLang="zh-TW" sz="2000" b="0" i="1" smtClean="0">
                                      <a:latin typeface="Cambria Math" panose="02040503050406030204" pitchFamily="18" charset="0"/>
                                    </a:rPr>
                                    <m:t>𝑚</m:t>
                                  </m:r>
                                  <m:sSub>
                                    <m:sSubPr>
                                      <m:ctrlPr>
                                        <a:rPr lang="en-US" altLang="zh-TW" sz="2000" b="0" i="1" smtClean="0">
                                          <a:latin typeface="Cambria Math"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𝑚</m:t>
                                      </m:r>
                                    </m:sub>
                                  </m:sSub>
                                </m:e>
                              </m:mr>
                              <m:mr>
                                <m:e>
                                  <m:sSup>
                                    <m:sSupPr>
                                      <m:ctrlPr>
                                        <a:rPr lang="en-US" altLang="zh-TW" sz="2000" b="0" i="1" smtClean="0">
                                          <a:latin typeface="Cambria Math" charset="0"/>
                                        </a:rPr>
                                      </m:ctrlPr>
                                    </m:sSupPr>
                                    <m:e>
                                      <m:r>
                                        <a:rPr lang="en-US" altLang="zh-TW" sz="2000" b="0" i="1" smtClean="0">
                                          <a:latin typeface="Cambria Math" panose="02040503050406030204" pitchFamily="18" charset="0"/>
                                        </a:rPr>
                                        <m:t>𝑚</m:t>
                                      </m:r>
                                    </m:e>
                                    <m:sup>
                                      <m:r>
                                        <a:rPr lang="en-US" altLang="zh-TW" sz="2000" b="0" i="1" smtClean="0">
                                          <a:latin typeface="Cambria Math" panose="02040503050406030204" pitchFamily="18" charset="0"/>
                                        </a:rPr>
                                        <m:t>2</m:t>
                                      </m:r>
                                    </m:sup>
                                  </m:sSup>
                                  <m:sSub>
                                    <m:sSubPr>
                                      <m:ctrlPr>
                                        <a:rPr lang="en-US" altLang="zh-TW" sz="2000" b="0" i="1" smtClean="0">
                                          <a:latin typeface="Cambria Math"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𝑚</m:t>
                                      </m:r>
                                    </m:sub>
                                  </m:sSub>
                                </m:e>
                              </m:mr>
                            </m:m>
                          </m:e>
                        </m:d>
                      </m:e>
                    </m:nary>
                    <m:r>
                      <a:rPr lang="en-US" altLang="zh-TW" sz="2000" b="0" i="1" smtClean="0">
                        <a:latin typeface="Cambria Math" panose="02040503050406030204" pitchFamily="18" charset="0"/>
                      </a:rPr>
                      <m:t>=</m:t>
                    </m:r>
                    <m:d>
                      <m:dPr>
                        <m:begChr m:val="["/>
                        <m:endChr m:val="]"/>
                        <m:ctrlPr>
                          <a:rPr lang="en-US" altLang="zh-TW" sz="2000" b="0" i="1" smtClean="0">
                            <a:latin typeface="Cambria Math" charset="0"/>
                          </a:rPr>
                        </m:ctrlPr>
                      </m:dPr>
                      <m:e>
                        <m:m>
                          <m:mPr>
                            <m:mcs>
                              <m:mc>
                                <m:mcPr>
                                  <m:count m:val="1"/>
                                  <m:mcJc m:val="center"/>
                                </m:mcPr>
                              </m:mc>
                            </m:mcs>
                            <m:ctrlPr>
                              <a:rPr lang="en-US" altLang="zh-TW" sz="2000" b="0" i="1" smtClean="0">
                                <a:latin typeface="Cambria Math" charset="0"/>
                              </a:rPr>
                            </m:ctrlPr>
                          </m:mPr>
                          <m:mr>
                            <m:e>
                              <m:sSub>
                                <m:sSubPr>
                                  <m:ctrlPr>
                                    <a:rPr lang="en-US" altLang="zh-TW" sz="2000" i="1">
                                      <a:latin typeface="Cambria Math"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r>
                                <m:rPr>
                                  <m:brk m:alnAt="7"/>
                                </m:rPr>
                                <a:rPr lang="en-US" altLang="zh-TW" sz="2000" i="1">
                                  <a:latin typeface="Cambria Math" panose="02040503050406030204" pitchFamily="18" charset="0"/>
                                </a:rPr>
                                <m:t>+</m:t>
                              </m:r>
                              <m:sSub>
                                <m:sSubPr>
                                  <m:ctrlPr>
                                    <a:rPr lang="en-US" altLang="zh-TW" sz="2000" i="1">
                                      <a:latin typeface="Cambria Math"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sub>
                              </m:sSub>
                              <m:r>
                                <m:rPr>
                                  <m:brk m:alnAt="7"/>
                                </m:rPr>
                                <a:rPr lang="en-US" altLang="zh-TW" sz="2000" i="1">
                                  <a:latin typeface="Cambria Math" panose="02040503050406030204" pitchFamily="18" charset="0"/>
                                </a:rPr>
                                <m:t>+</m:t>
                              </m:r>
                              <m:sSub>
                                <m:sSubPr>
                                  <m:ctrlPr>
                                    <a:rPr lang="en-US" altLang="zh-TW" sz="2000" i="1">
                                      <a:latin typeface="Cambria Math"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e>
                          </m:mr>
                          <m:mr>
                            <m:e>
                              <m:sSub>
                                <m:sSubPr>
                                  <m:ctrlPr>
                                    <a:rPr lang="en-US" altLang="zh-TW" sz="2000" b="0" i="1" smtClean="0">
                                      <a:latin typeface="Cambria Math"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+1</m:t>
                                  </m:r>
                                </m:sub>
                              </m:sSub>
                              <m:r>
                                <a:rPr lang="en-US" altLang="zh-TW" sz="2000" b="0" i="1" smtClean="0">
                                  <a:latin typeface="Cambria Math" panose="02040503050406030204" pitchFamily="18" charset="0"/>
                                </a:rPr>
                                <m:t>−</m:t>
                              </m:r>
                              <m:sSub>
                                <m:sSubPr>
                                  <m:ctrlPr>
                                    <a:rPr lang="en-US" altLang="zh-TW" sz="2000" b="0" i="1" smtClean="0">
                                      <a:latin typeface="Cambria Math" charset="0"/>
                                    </a:rPr>
                                  </m:ctrlPr>
                                </m:sSubPr>
                                <m:e>
                                  <m:r>
                                    <a:rPr lang="en-US" altLang="zh-TW" sz="2000" b="0" i="1" smtClean="0">
                                      <a:latin typeface="Cambria Math" panose="02040503050406030204" pitchFamily="18" charset="0"/>
                                    </a:rPr>
                                    <m:t>𝑓</m:t>
                                  </m:r>
                                </m:e>
                                <m:sub>
                                  <m:r>
                                    <a:rPr lang="en-US" altLang="zh-TW" sz="2000" b="0" i="1" smtClean="0">
                                      <a:latin typeface="Cambria Math" panose="02040503050406030204" pitchFamily="18" charset="0"/>
                                    </a:rPr>
                                    <m:t>𝑛</m:t>
                                  </m:r>
                                  <m:r>
                                    <a:rPr lang="en-US" altLang="zh-TW" sz="2000" b="0" i="1" smtClean="0">
                                      <a:latin typeface="Cambria Math" panose="02040503050406030204" pitchFamily="18" charset="0"/>
                                    </a:rPr>
                                    <m:t>−1</m:t>
                                  </m:r>
                                </m:sub>
                              </m:sSub>
                            </m:e>
                          </m:mr>
                          <m:mr>
                            <m:e>
                              <m:sSub>
                                <m:sSubPr>
                                  <m:ctrlPr>
                                    <a:rPr lang="en-US" altLang="zh-TW" sz="2000" i="1">
                                      <a:latin typeface="Cambria Math"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r>
                                <m:rPr>
                                  <m:brk m:alnAt="7"/>
                                </m:rPr>
                                <a:rPr lang="en-US" altLang="zh-TW" sz="2000" i="1">
                                  <a:latin typeface="Cambria Math" panose="02040503050406030204" pitchFamily="18" charset="0"/>
                                </a:rPr>
                                <m:t>+</m:t>
                              </m:r>
                              <m:sSub>
                                <m:sSubPr>
                                  <m:ctrlPr>
                                    <a:rPr lang="en-US" altLang="zh-TW" sz="2000" i="1">
                                      <a:latin typeface="Cambria Math" charset="0"/>
                                    </a:rPr>
                                  </m:ctrlPr>
                                </m:sSubPr>
                                <m:e>
                                  <m:r>
                                    <a:rPr lang="en-US" altLang="zh-TW" sz="2000" i="1">
                                      <a:latin typeface="Cambria Math" panose="02040503050406030204" pitchFamily="18" charset="0"/>
                                    </a:rPr>
                                    <m:t>𝑓</m:t>
                                  </m:r>
                                </m:e>
                                <m:sub>
                                  <m:r>
                                    <a:rPr lang="en-US" altLang="zh-TW" sz="2000" i="1">
                                      <a:latin typeface="Cambria Math" panose="02040503050406030204" pitchFamily="18" charset="0"/>
                                    </a:rPr>
                                    <m:t>𝑛</m:t>
                                  </m:r>
                                  <m:r>
                                    <a:rPr lang="en-US" altLang="zh-TW" sz="2000" i="1">
                                      <a:latin typeface="Cambria Math" panose="02040503050406030204" pitchFamily="18" charset="0"/>
                                    </a:rPr>
                                    <m:t>−1</m:t>
                                  </m:r>
                                </m:sub>
                              </m:sSub>
                            </m:e>
                          </m:mr>
                        </m:m>
                      </m:e>
                    </m:d>
                  </m:oMath>
                </a14:m>
                <a:r>
                  <a:rPr lang="en-US" altLang="zh-TW" sz="2000" i="1" dirty="0" smtClean="0"/>
                  <a:t> </a:t>
                </a:r>
                <a:endParaRPr lang="en-US" altLang="zh-TW" sz="2000" i="1" dirty="0"/>
              </a:p>
              <a:p>
                <a:pPr marL="0" indent="0">
                  <a:buNone/>
                </a:pPr>
                <a:endParaRPr lang="en-US" altLang="zh-TW" dirty="0" smtClean="0"/>
              </a:p>
              <a:p>
                <a:pPr marL="0" indent="0">
                  <a:buNone/>
                </a:pPr>
                <a:r>
                  <a:rPr lang="en-US" altLang="zh-TW" dirty="0"/>
                  <a:t> </a:t>
                </a:r>
                <a:r>
                  <a:rPr lang="en-US" altLang="zh-TW" dirty="0" smtClean="0"/>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4"/>
          <a:stretch>
            <a:fillRect/>
          </a:stretch>
        </p:blipFill>
        <p:spPr>
          <a:xfrm>
            <a:off x="3116263" y="2852936"/>
            <a:ext cx="3024335" cy="1836029"/>
          </a:xfrm>
          <a:prstGeom prst="rect">
            <a:avLst/>
          </a:prstGeom>
        </p:spPr>
      </p:pic>
    </p:spTree>
    <p:extLst>
      <p:ext uri="{BB962C8B-B14F-4D97-AF65-F5344CB8AC3E}">
        <p14:creationId xmlns:p14="http://schemas.microsoft.com/office/powerpoint/2010/main" val="30478609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1443" name="Rectangle 2"/>
          <p:cNvSpPr>
            <a:spLocks noGrp="1" noChangeArrowheads="1"/>
          </p:cNvSpPr>
          <p:nvPr>
            <p:ph type="title"/>
          </p:nvPr>
        </p:nvSpPr>
        <p:spPr/>
        <p:txBody>
          <a:bodyPr/>
          <a:lstStyle/>
          <a:p>
            <a:pPr eaLnBrk="1" hangingPunct="1"/>
            <a:r>
              <a:rPr lang="en-US" altLang="zh-TW" smtClean="0"/>
              <a:t>8.13.3 Case Three: Two Zero Crossings</a:t>
            </a:r>
          </a:p>
        </p:txBody>
      </p:sp>
      <p:sp>
        <p:nvSpPr>
          <p:cNvPr id="61444" name="Rectangle 3"/>
          <p:cNvSpPr>
            <a:spLocks noGrp="1" noChangeArrowheads="1"/>
          </p:cNvSpPr>
          <p:nvPr>
            <p:ph type="body" sz="half" idx="1"/>
          </p:nvPr>
        </p:nvSpPr>
        <p:spPr>
          <a:xfrm>
            <a:off x="684213" y="2041525"/>
            <a:ext cx="8064500" cy="4411663"/>
          </a:xfrm>
        </p:spPr>
        <p:txBody>
          <a:bodyPr/>
          <a:lstStyle/>
          <a:p>
            <a:pPr eaLnBrk="1" hangingPunct="1"/>
            <a:r>
              <a:rPr lang="en-US" altLang="zh-TW" sz="2600" i="1" smtClean="0"/>
              <a:t>LABEL1</a:t>
            </a:r>
            <a:r>
              <a:rPr lang="en-US" altLang="zh-TW" sz="2600" smtClean="0"/>
              <a:t>, </a:t>
            </a:r>
            <a:r>
              <a:rPr lang="en-US" altLang="zh-TW" sz="2600" i="1" smtClean="0"/>
              <a:t>LABEL2</a:t>
            </a:r>
            <a:r>
              <a:rPr lang="en-US" altLang="zh-TW" sz="2600" smtClean="0"/>
              <a:t>: assign label to each zero crossing</a:t>
            </a:r>
          </a:p>
          <a:p>
            <a:pPr eaLnBrk="1" hangingPunct="1"/>
            <a:endParaRPr lang="en-US" altLang="zh-TW" sz="2600" smtClean="0"/>
          </a:p>
        </p:txBody>
      </p:sp>
      <p:pic>
        <p:nvPicPr>
          <p:cNvPr id="6144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4864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2467" name="Rectangle 2"/>
          <p:cNvSpPr>
            <a:spLocks noGrp="1" noChangeArrowheads="1"/>
          </p:cNvSpPr>
          <p:nvPr>
            <p:ph type="title"/>
          </p:nvPr>
        </p:nvSpPr>
        <p:spPr/>
        <p:txBody>
          <a:bodyPr/>
          <a:lstStyle/>
          <a:p>
            <a:pPr eaLnBrk="1" hangingPunct="1"/>
            <a:r>
              <a:rPr lang="en-US" altLang="zh-TW" smtClean="0"/>
              <a:t>8.13.3 Case Four: More Then Two Zero Crossings</a:t>
            </a:r>
          </a:p>
        </p:txBody>
      </p:sp>
      <p:sp>
        <p:nvSpPr>
          <p:cNvPr id="62468"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smtClean="0"/>
              <a:t>more than two zero crossings: choose the one closest to pixel center</a:t>
            </a:r>
          </a:p>
          <a:p>
            <a:pPr eaLnBrk="1" hangingPunct="1"/>
            <a:r>
              <a:rPr lang="en-US" altLang="zh-TW" sz="2600" dirty="0" smtClean="0"/>
              <a:t>more than two zero crossings: after ignoring the other, same as case 3</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3491" name="Rectangle 2"/>
          <p:cNvSpPr>
            <a:spLocks noGrp="1" noChangeArrowheads="1"/>
          </p:cNvSpPr>
          <p:nvPr>
            <p:ph type="title"/>
          </p:nvPr>
        </p:nvSpPr>
        <p:spPr/>
        <p:txBody>
          <a:bodyPr/>
          <a:lstStyle/>
          <a:p>
            <a:pPr eaLnBrk="1" hangingPunct="1"/>
            <a:r>
              <a:rPr lang="en-US" altLang="zh-TW" smtClean="0"/>
              <a:t>8.13.4 Summary of Topographic Classification Scheme</a:t>
            </a:r>
          </a:p>
        </p:txBody>
      </p:sp>
      <mc:AlternateContent xmlns:mc="http://schemas.openxmlformats.org/markup-compatibility/2006" xmlns:a14="http://schemas.microsoft.com/office/drawing/2010/main">
        <mc:Choice Requires="a14">
          <p:sp>
            <p:nvSpPr>
              <p:cNvPr id="63492" name="Rectangle 3"/>
              <p:cNvSpPr>
                <a:spLocks noGrp="1" noChangeArrowheads="1"/>
              </p:cNvSpPr>
              <p:nvPr>
                <p:ph type="body" sz="half" idx="1"/>
              </p:nvPr>
            </p:nvSpPr>
            <p:spPr>
              <a:xfrm>
                <a:off x="684213" y="2041525"/>
                <a:ext cx="7920037" cy="4411663"/>
              </a:xfrm>
            </p:spPr>
            <p:txBody>
              <a:bodyPr/>
              <a:lstStyle/>
              <a:p>
                <a:pPr eaLnBrk="1" hangingPunct="1"/>
                <a:r>
                  <a:rPr lang="en-US" altLang="zh-TW" sz="2400" dirty="0" smtClean="0"/>
                  <a:t>one pass through the image, at each pixel</a:t>
                </a:r>
              </a:p>
              <a:p>
                <a:pPr marL="514350" indent="-514350" eaLnBrk="1" hangingPunct="1">
                  <a:buFont typeface="+mj-lt"/>
                  <a:buAutoNum type="arabicPeriod"/>
                </a:pPr>
                <a:r>
                  <a:rPr lang="en-US" altLang="zh-TW" sz="2400" dirty="0" smtClean="0"/>
                  <a:t>calculate fitting coefficients, </a:t>
                </a:r>
                <a14:m>
                  <m:oMath xmlns:m="http://schemas.openxmlformats.org/officeDocument/2006/math">
                    <m:sSub>
                      <m:sSubPr>
                        <m:ctrlPr>
                          <a:rPr lang="en-US" altLang="zh-TW" sz="2400" i="1" smtClean="0">
                            <a:latin typeface="Cambria Math" charset="0"/>
                          </a:rPr>
                        </m:ctrlPr>
                      </m:sSubPr>
                      <m:e>
                        <m:r>
                          <a:rPr lang="en-US" altLang="zh-TW" sz="2400" b="0" i="1" smtClean="0">
                            <a:latin typeface="Cambria Math"/>
                          </a:rPr>
                          <m:t>𝑘</m:t>
                        </m:r>
                      </m:e>
                      <m:sub>
                        <m:r>
                          <a:rPr lang="en-US" altLang="zh-TW" sz="2400" b="0" i="1" smtClean="0">
                            <a:latin typeface="Cambria Math"/>
                          </a:rPr>
                          <m:t>1</m:t>
                        </m:r>
                      </m:sub>
                    </m:sSub>
                  </m:oMath>
                </a14:m>
                <a:r>
                  <a:rPr lang="en-US" altLang="zh-TW" sz="2400" dirty="0" smtClean="0"/>
                  <a:t> through </a:t>
                </a:r>
                <a14:m>
                  <m:oMath xmlns:m="http://schemas.openxmlformats.org/officeDocument/2006/math">
                    <m:sSub>
                      <m:sSubPr>
                        <m:ctrlPr>
                          <a:rPr lang="en-US" altLang="zh-TW" sz="2400" i="1" smtClean="0">
                            <a:latin typeface="Cambria Math" charset="0"/>
                          </a:rPr>
                        </m:ctrlPr>
                      </m:sSubPr>
                      <m:e>
                        <m:r>
                          <a:rPr lang="en-US" altLang="zh-TW" sz="2400" b="0" i="1" smtClean="0">
                            <a:latin typeface="Cambria Math"/>
                          </a:rPr>
                          <m:t>𝑘</m:t>
                        </m:r>
                      </m:e>
                      <m:sub>
                        <m:r>
                          <a:rPr lang="en-US" altLang="zh-TW" sz="2400" b="0" i="1" smtClean="0">
                            <a:latin typeface="Cambria Math" panose="02040503050406030204" pitchFamily="18" charset="0"/>
                          </a:rPr>
                          <m:t>10</m:t>
                        </m:r>
                      </m:sub>
                    </m:sSub>
                  </m:oMath>
                </a14:m>
                <a:r>
                  <a:rPr lang="en-US" altLang="zh-TW" sz="2400" dirty="0" smtClean="0"/>
                  <a:t> of cubic polynomial</a:t>
                </a:r>
              </a:p>
              <a:p>
                <a:pPr marL="514350" indent="-514350" eaLnBrk="1" hangingPunct="1">
                  <a:buFont typeface="+mj-lt"/>
                  <a:buAutoNum type="arabicPeriod"/>
                </a:pPr>
                <a:r>
                  <a:rPr lang="en-US" altLang="zh-TW" sz="2400" dirty="0" smtClean="0"/>
                  <a:t>use above coefficients to find gradient, gradient magnitude, and the eigenvalues and eigenvector of Hessian</a:t>
                </a:r>
              </a:p>
              <a:p>
                <a:pPr marL="514350" indent="-514350" eaLnBrk="1" hangingPunct="1">
                  <a:buFont typeface="+mj-lt"/>
                  <a:buAutoNum type="arabicPeriod"/>
                </a:pPr>
                <a:r>
                  <a:rPr lang="en-US" altLang="zh-TW" sz="2400" dirty="0" smtClean="0"/>
                  <a:t>search in eigenvector direction for zero crossing of first derivative</a:t>
                </a:r>
              </a:p>
              <a:p>
                <a:pPr marL="514350" indent="-514350" eaLnBrk="1" hangingPunct="1">
                  <a:buFont typeface="+mj-lt"/>
                  <a:buAutoNum type="arabicPeriod"/>
                </a:pPr>
                <a:r>
                  <a:rPr lang="en-US" altLang="zh-TW" sz="2400" dirty="0" err="1" smtClean="0"/>
                  <a:t>recompute</a:t>
                </a:r>
                <a:r>
                  <a:rPr lang="en-US" altLang="zh-TW" sz="2400" dirty="0" smtClean="0"/>
                  <a:t> gradient, gradient magnitude, second derivative at each zero crossing of the first directional derivative, then classify</a:t>
                </a:r>
              </a:p>
              <a:p>
                <a:pPr eaLnBrk="1" hangingPunct="1"/>
                <a:endParaRPr lang="en-US" altLang="zh-TW" sz="2600" dirty="0" smtClean="0"/>
              </a:p>
              <a:p>
                <a:pPr eaLnBrk="1" hangingPunct="1"/>
                <a:endParaRPr lang="en-US" altLang="zh-TW" sz="2600" dirty="0" smtClean="0"/>
              </a:p>
            </p:txBody>
          </p:sp>
        </mc:Choice>
        <mc:Fallback xmlns="">
          <p:sp>
            <p:nvSpPr>
              <p:cNvPr id="63492" name="Rectangle 3"/>
              <p:cNvSpPr>
                <a:spLocks noGrp="1" noRot="1" noChangeAspect="1" noMove="1" noResize="1" noEditPoints="1" noAdjustHandles="1" noChangeArrowheads="1" noChangeShapeType="1" noTextEdit="1"/>
              </p:cNvSpPr>
              <p:nvPr>
                <p:ph type="body" sz="half" idx="1"/>
              </p:nvPr>
            </p:nvSpPr>
            <p:spPr>
              <a:xfrm>
                <a:off x="684213" y="2041525"/>
                <a:ext cx="7920037" cy="4411663"/>
              </a:xfrm>
              <a:blipFill rotWithShape="0">
                <a:blip r:embed="rId2"/>
                <a:stretch>
                  <a:fillRect l="-385" t="-967" r="-1848" b="-3177"/>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8611" name="Rectangle 3"/>
          <p:cNvSpPr>
            <a:spLocks noGrp="1" noChangeArrowheads="1"/>
          </p:cNvSpPr>
          <p:nvPr>
            <p:ph type="body" idx="1"/>
          </p:nvPr>
        </p:nvSpPr>
        <p:spPr>
          <a:xfrm>
            <a:off x="2843213" y="2924175"/>
            <a:ext cx="3382962" cy="1458913"/>
          </a:xfrm>
        </p:spPr>
        <p:txBody>
          <a:bodyPr/>
          <a:lstStyle/>
          <a:p>
            <a:pPr eaLnBrk="1" hangingPunct="1"/>
            <a:r>
              <a:rPr lang="en-US" altLang="zh-TW" sz="8900" smtClean="0"/>
              <a:t>END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 Relative Maxima</a:t>
            </a:r>
            <a:endParaRPr lang="zh-TW" altLang="en-US" dirty="0"/>
          </a:p>
        </p:txBody>
      </p:sp>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mc:AlternateContent xmlns:mc="http://schemas.openxmlformats.org/markup-compatibility/2006" xmlns:a14="http://schemas.microsoft.com/office/drawing/2010/main">
        <mc:Choice Requires="a14">
          <p:sp>
            <p:nvSpPr>
              <p:cNvPr id="8" name="內容版面配置區 7"/>
              <p:cNvSpPr>
                <a:spLocks noGrp="1"/>
              </p:cNvSpPr>
              <p:nvPr>
                <p:ph idx="1"/>
              </p:nvPr>
            </p:nvSpPr>
            <p:spPr/>
            <p:txBody>
              <a:bodyPr/>
              <a:lstStyle/>
              <a:p>
                <a:r>
                  <a:rPr lang="en-US" altLang="zh-TW" sz="2400" dirty="0" smtClean="0"/>
                  <a:t>The quadratic </a:t>
                </a:r>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 </m:t>
                    </m:r>
                    <m:acc>
                      <m:accPr>
                        <m:chr m:val="̂"/>
                        <m:ctrlPr>
                          <a:rPr lang="en-US" altLang="zh-TW" sz="2400" i="1" smtClean="0">
                            <a:latin typeface="Cambria Math" charset="0"/>
                          </a:rPr>
                        </m:ctrlPr>
                      </m:accPr>
                      <m:e>
                        <m:r>
                          <m:rPr>
                            <m:sty m:val="p"/>
                          </m:rPr>
                          <a:rPr lang="en-US" altLang="zh-TW" sz="2400" b="0" i="0" smtClean="0">
                            <a:latin typeface="Cambria Math" panose="02040503050406030204" pitchFamily="18" charset="0"/>
                          </a:rPr>
                          <m:t>c</m:t>
                        </m:r>
                      </m:e>
                    </m:acc>
                    <m:sSup>
                      <m:sSupPr>
                        <m:ctrlPr>
                          <a:rPr lang="en-US" altLang="zh-TW" sz="2400" i="1" smtClean="0">
                            <a:latin typeface="Cambria Math" charset="0"/>
                          </a:rPr>
                        </m:ctrlPr>
                      </m:sSupPr>
                      <m:e>
                        <m:r>
                          <m:rPr>
                            <m:sty m:val="p"/>
                          </m:rPr>
                          <a:rPr lang="en-US" altLang="zh-TW" sz="2400" b="0" i="0" smtClean="0">
                            <a:latin typeface="Cambria Math" panose="02040503050406030204" pitchFamily="18" charset="0"/>
                          </a:rPr>
                          <m:t>m</m:t>
                        </m:r>
                      </m:e>
                      <m:sup>
                        <m:r>
                          <a:rPr lang="en-US" altLang="zh-TW" sz="2400" b="0" i="0" smtClean="0">
                            <a:latin typeface="Cambria Math" panose="02040503050406030204" pitchFamily="18" charset="0"/>
                          </a:rPr>
                          <m:t>2</m:t>
                        </m:r>
                      </m:sup>
                    </m:sSup>
                    <m:r>
                      <a:rPr lang="en-US" altLang="zh-TW" sz="2400" b="0" i="0" smtClean="0">
                        <a:latin typeface="Cambria Math" panose="02040503050406030204" pitchFamily="18" charset="0"/>
                      </a:rPr>
                      <m:t>+</m:t>
                    </m:r>
                    <m:acc>
                      <m:accPr>
                        <m:chr m:val="̂"/>
                        <m:ctrlPr>
                          <a:rPr lang="en-US" altLang="zh-TW" sz="2400" i="1" smtClean="0">
                            <a:latin typeface="Cambria Math" charset="0"/>
                          </a:rPr>
                        </m:ctrlPr>
                      </m:accPr>
                      <m:e>
                        <m:r>
                          <m:rPr>
                            <m:sty m:val="p"/>
                          </m:rPr>
                          <a:rPr lang="en-US" altLang="zh-TW" sz="2400" b="0" i="0" smtClean="0">
                            <a:latin typeface="Cambria Math" panose="02040503050406030204" pitchFamily="18" charset="0"/>
                          </a:rPr>
                          <m:t>b</m:t>
                        </m:r>
                      </m:e>
                    </m:acc>
                    <m:r>
                      <m:rPr>
                        <m:sty m:val="p"/>
                      </m:rPr>
                      <a:rPr lang="en-US" altLang="zh-TW" sz="2400" b="0" i="0" smtClean="0">
                        <a:latin typeface="Cambria Math" panose="02040503050406030204" pitchFamily="18" charset="0"/>
                      </a:rPr>
                      <m:t>m</m:t>
                    </m:r>
                    <m:r>
                      <a:rPr lang="en-US" altLang="zh-TW" sz="2400" b="0" i="0" smtClean="0">
                        <a:latin typeface="Cambria Math" panose="02040503050406030204" pitchFamily="18" charset="0"/>
                      </a:rPr>
                      <m:t>+</m:t>
                    </m:r>
                    <m:acc>
                      <m:accPr>
                        <m:chr m:val="̂"/>
                        <m:ctrlPr>
                          <a:rPr lang="en-US" altLang="zh-TW" sz="2400" i="1" smtClean="0">
                            <a:latin typeface="Cambria Math" charset="0"/>
                          </a:rPr>
                        </m:ctrlPr>
                      </m:accPr>
                      <m:e>
                        <m:r>
                          <m:rPr>
                            <m:sty m:val="p"/>
                          </m:rPr>
                          <a:rPr lang="en-US" altLang="zh-TW" sz="2400" b="0" i="0" smtClean="0">
                            <a:latin typeface="Cambria Math" panose="02040503050406030204" pitchFamily="18" charset="0"/>
                          </a:rPr>
                          <m:t>a</m:t>
                        </m:r>
                      </m:e>
                    </m:acc>
                  </m:oMath>
                </a14:m>
                <a:r>
                  <a:rPr lang="zh-TW" altLang="en-US" sz="2400" dirty="0" smtClean="0"/>
                  <a:t> </a:t>
                </a:r>
                <a:r>
                  <a:rPr lang="en-US" altLang="zh-TW" sz="2400" dirty="0" smtClean="0"/>
                  <a:t>has relative extrema at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x</m:t>
                        </m:r>
                      </m:e>
                      <m:sub>
                        <m:r>
                          <a:rPr lang="en-US" altLang="zh-TW" sz="2400" b="0" i="0" smtClean="0">
                            <a:latin typeface="Cambria Math" panose="02040503050406030204" pitchFamily="18" charset="0"/>
                          </a:rPr>
                          <m:t>0</m:t>
                        </m:r>
                      </m:sub>
                    </m:sSub>
                    <m:r>
                      <a:rPr lang="en-US" altLang="zh-TW" sz="2400" b="0" i="0" smtClean="0">
                        <a:latin typeface="Cambria Math" panose="02040503050406030204" pitchFamily="18" charset="0"/>
                      </a:rPr>
                      <m:t>=−</m:t>
                    </m:r>
                    <m:acc>
                      <m:accPr>
                        <m:chr m:val="̂"/>
                        <m:ctrlPr>
                          <a:rPr lang="en-US" altLang="zh-TW" sz="2400" b="0" i="1" smtClean="0">
                            <a:latin typeface="Cambria Math" charset="0"/>
                          </a:rPr>
                        </m:ctrlPr>
                      </m:accPr>
                      <m:e>
                        <m:r>
                          <m:rPr>
                            <m:sty m:val="p"/>
                          </m:rPr>
                          <a:rPr lang="en-US" altLang="zh-TW" sz="2400" b="0" i="0" smtClean="0">
                            <a:latin typeface="Cambria Math" panose="02040503050406030204" pitchFamily="18" charset="0"/>
                          </a:rPr>
                          <m:t>b</m:t>
                        </m:r>
                      </m:e>
                    </m:acc>
                    <m:r>
                      <a:rPr lang="en-US" altLang="zh-TW" sz="2400" b="0" i="0" smtClean="0">
                        <a:latin typeface="Cambria Math" panose="02040503050406030204" pitchFamily="18" charset="0"/>
                      </a:rPr>
                      <m:t>/2</m:t>
                    </m:r>
                    <m:acc>
                      <m:accPr>
                        <m:chr m:val="̂"/>
                        <m:ctrlPr>
                          <a:rPr lang="en-US" altLang="zh-TW" sz="2400" b="0" i="1" smtClean="0">
                            <a:latin typeface="Cambria Math" charset="0"/>
                          </a:rPr>
                        </m:ctrlPr>
                      </m:accPr>
                      <m:e>
                        <m:r>
                          <m:rPr>
                            <m:sty m:val="p"/>
                          </m:rPr>
                          <a:rPr lang="en-US" altLang="zh-TW" sz="2400" b="0" i="0" smtClean="0">
                            <a:latin typeface="Cambria Math" panose="02040503050406030204" pitchFamily="18" charset="0"/>
                          </a:rPr>
                          <m:t>c</m:t>
                        </m:r>
                      </m:e>
                    </m:acc>
                  </m:oMath>
                </a14:m>
                <a:endParaRPr lang="en-US" altLang="zh-TW" sz="2400" dirty="0" smtClean="0"/>
              </a:p>
              <a:p>
                <a:r>
                  <a:rPr lang="en-US" altLang="zh-TW" sz="2400" dirty="0" smtClean="0"/>
                  <a:t>The extremum is a relative maximum when </a:t>
                </a:r>
                <a14:m>
                  <m:oMath xmlns:m="http://schemas.openxmlformats.org/officeDocument/2006/math">
                    <m:acc>
                      <m:accPr>
                        <m:chr m:val="̂"/>
                        <m:ctrlPr>
                          <a:rPr lang="en-US" altLang="zh-TW" sz="2400" i="1" smtClean="0">
                            <a:latin typeface="Cambria Math" charset="0"/>
                          </a:rPr>
                        </m:ctrlPr>
                      </m:accPr>
                      <m:e>
                        <m:r>
                          <m:rPr>
                            <m:sty m:val="p"/>
                          </m:rPr>
                          <a:rPr lang="en-US" altLang="zh-TW" sz="2400" b="0" i="0" smtClean="0">
                            <a:latin typeface="Cambria Math" panose="02040503050406030204" pitchFamily="18" charset="0"/>
                          </a:rPr>
                          <m:t>c</m:t>
                        </m:r>
                      </m:e>
                    </m:acc>
                    <m:r>
                      <a:rPr lang="en-US" altLang="zh-TW" sz="2400" i="0" smtClean="0">
                        <a:latin typeface="Cambria Math" panose="02040503050406030204" pitchFamily="18" charset="0"/>
                        <a:ea typeface="Cambria Math" panose="02040503050406030204" pitchFamily="18" charset="0"/>
                      </a:rPr>
                      <m:t>&lt;</m:t>
                    </m:r>
                    <m:r>
                      <a:rPr lang="en-US" altLang="zh-TW" sz="2400" b="0" i="0" smtClean="0">
                        <a:latin typeface="Cambria Math" panose="02040503050406030204" pitchFamily="18" charset="0"/>
                        <a:ea typeface="Cambria Math" panose="02040503050406030204" pitchFamily="18" charset="0"/>
                      </a:rPr>
                      <m:t>0</m:t>
                    </m:r>
                  </m:oMath>
                </a14:m>
                <a:endParaRPr lang="en-US" altLang="zh-TW" sz="2400" dirty="0" smtClean="0"/>
              </a:p>
              <a:p>
                <a:endParaRPr lang="en-US" altLang="zh-TW" sz="2400" dirty="0"/>
              </a:p>
              <a:p>
                <a:r>
                  <a:rPr lang="en-US" altLang="zh-TW" sz="2400" dirty="0" smtClean="0"/>
                  <a:t>The algorithm then amounts to the following</a:t>
                </a:r>
                <a:endParaRPr lang="zh-TW" altLang="en-US" sz="2400" dirty="0"/>
              </a:p>
            </p:txBody>
          </p:sp>
        </mc:Choice>
        <mc:Fallback xmlns="">
          <p:sp>
            <p:nvSpPr>
              <p:cNvPr id="8" name="內容版面配置區 7"/>
              <p:cNvSpPr>
                <a:spLocks noGrp="1" noRot="1" noChangeAspect="1" noMove="1" noResize="1" noEditPoints="1" noAdjustHandles="1" noChangeArrowheads="1" noChangeShapeType="1" noTextEdit="1"/>
              </p:cNvSpPr>
              <p:nvPr>
                <p:ph idx="1"/>
              </p:nvPr>
            </p:nvSpPr>
            <p:spPr>
              <a:blipFill rotWithShape="0">
                <a:blip r:embed="rId3"/>
                <a:stretch>
                  <a:fillRect l="-296" t="-552" r="-444"/>
                </a:stretch>
              </a:blipFill>
            </p:spPr>
            <p:txBody>
              <a:bodyPr/>
              <a:lstStyle/>
              <a:p>
                <a:r>
                  <a:rPr lang="zh-TW" altLang="en-US">
                    <a:noFill/>
                  </a:rPr>
                  <a:t> </a:t>
                </a:r>
              </a:p>
            </p:txBody>
          </p:sp>
        </mc:Fallback>
      </mc:AlternateContent>
      <p:pic>
        <p:nvPicPr>
          <p:cNvPr id="6" name="內容版面配置區 4"/>
          <p:cNvPicPr>
            <a:picLocks noChangeAspect="1"/>
          </p:cNvPicPr>
          <p:nvPr/>
        </p:nvPicPr>
        <p:blipFill>
          <a:blip r:embed="rId4"/>
          <a:stretch>
            <a:fillRect/>
          </a:stretch>
        </p:blipFill>
        <p:spPr bwMode="auto">
          <a:xfrm>
            <a:off x="1482427" y="4653136"/>
            <a:ext cx="7222133" cy="112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0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en-US" altLang="zh-TW" dirty="0" smtClean="0"/>
              <a:t>Break time</a:t>
            </a:r>
            <a:endParaRPr kumimoji="1"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1409323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2291" name="Rectangle 2"/>
          <p:cNvSpPr>
            <a:spLocks noGrp="1" noChangeArrowheads="1"/>
          </p:cNvSpPr>
          <p:nvPr>
            <p:ph type="title"/>
          </p:nvPr>
        </p:nvSpPr>
        <p:spPr/>
        <p:txBody>
          <a:bodyPr/>
          <a:lstStyle/>
          <a:p>
            <a:pPr eaLnBrk="1" hangingPunct="1"/>
            <a:r>
              <a:rPr lang="en-US" altLang="zh-TW" dirty="0" smtClean="0"/>
              <a:t>8.3 Sloped Facet Parameter and Error Estimation</a:t>
            </a:r>
          </a:p>
        </p:txBody>
      </p:sp>
      <p:sp>
        <p:nvSpPr>
          <p:cNvPr id="12292" name="Rectangle 3"/>
          <p:cNvSpPr>
            <a:spLocks noGrp="1" noChangeArrowheads="1"/>
          </p:cNvSpPr>
          <p:nvPr>
            <p:ph type="body" idx="1"/>
          </p:nvPr>
        </p:nvSpPr>
        <p:spPr/>
        <p:txBody>
          <a:bodyPr/>
          <a:lstStyle/>
          <a:p>
            <a:pPr eaLnBrk="1" hangingPunct="1"/>
            <a:r>
              <a:rPr lang="en-US" altLang="zh-TW" sz="2400" dirty="0"/>
              <a:t>W</a:t>
            </a:r>
            <a:r>
              <a:rPr lang="en-US" altLang="zh-TW" sz="2400" dirty="0" smtClean="0"/>
              <a:t>e </a:t>
            </a:r>
            <a:r>
              <a:rPr lang="en-US" altLang="zh-TW" sz="2400" dirty="0"/>
              <a:t>employ a </a:t>
            </a:r>
            <a:r>
              <a:rPr lang="en-US" altLang="zh-TW" sz="2400" dirty="0">
                <a:solidFill>
                  <a:srgbClr val="FF0000"/>
                </a:solidFill>
              </a:rPr>
              <a:t>least-squares procedure </a:t>
            </a:r>
            <a:r>
              <a:rPr lang="en-US" altLang="zh-TW" sz="2400" dirty="0"/>
              <a:t>both to </a:t>
            </a:r>
            <a:r>
              <a:rPr lang="en-US" altLang="zh-TW" sz="2400" dirty="0">
                <a:solidFill>
                  <a:srgbClr val="0000FF"/>
                </a:solidFill>
              </a:rPr>
              <a:t>estimate the parameters of the sloped facet model </a:t>
            </a:r>
            <a:r>
              <a:rPr lang="en-US" altLang="zh-TW" sz="2400" dirty="0"/>
              <a:t>for a given two-dimensional rectangular neighborhood whose row index set is R and whose column index set is C and to </a:t>
            </a:r>
            <a:r>
              <a:rPr lang="en-US" altLang="zh-TW" sz="2400" dirty="0">
                <a:solidFill>
                  <a:srgbClr val="0000FF"/>
                </a:solidFill>
              </a:rPr>
              <a:t>estimate the noise </a:t>
            </a:r>
            <a:r>
              <a:rPr lang="en-US" altLang="zh-TW" sz="2400" dirty="0" smtClean="0">
                <a:solidFill>
                  <a:srgbClr val="0000FF"/>
                </a:solidFill>
              </a:rPr>
              <a:t>variance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2291" name="Rectangle 2"/>
          <p:cNvSpPr>
            <a:spLocks noGrp="1" noChangeArrowheads="1"/>
          </p:cNvSpPr>
          <p:nvPr>
            <p:ph type="title"/>
          </p:nvPr>
        </p:nvSpPr>
        <p:spPr/>
        <p:txBody>
          <a:bodyPr/>
          <a:lstStyle/>
          <a:p>
            <a:pPr eaLnBrk="1" hangingPunct="1"/>
            <a:r>
              <a:rPr lang="en-US" altLang="zh-TW" dirty="0" smtClean="0"/>
              <a:t>8.3 Sloped Facet Parameter and Error Estimation</a:t>
            </a: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1"/>
              </p:nvPr>
            </p:nvSpPr>
            <p:spPr/>
            <p:txBody>
              <a:bodyPr/>
              <a:lstStyle/>
              <a:p>
                <a:pPr eaLnBrk="1" hangingPunct="1"/>
                <a:r>
                  <a:rPr lang="en-US" altLang="zh-TW" sz="2400" dirty="0" smtClean="0"/>
                  <a:t>Assume the coordinate of the given pixel are (0,0) in its central neighborhood, and assume each</a:t>
                </a:r>
                <a:r>
                  <a:rPr lang="zh-TW" altLang="en-US" sz="2400" dirty="0" smtClean="0"/>
                  <a:t> </a:t>
                </a:r>
                <a:r>
                  <a:rPr lang="en-US" altLang="zh-TW" sz="2400" dirty="0" smtClean="0"/>
                  <a:t>(</a:t>
                </a:r>
                <a:r>
                  <a:rPr lang="en-US" altLang="zh-TW" sz="2400" dirty="0" err="1" smtClean="0"/>
                  <a:t>r,c</a:t>
                </a:r>
                <a:r>
                  <a:rPr lang="en-US" altLang="zh-TW" sz="2400" dirty="0" smtClean="0"/>
                  <a:t>) </a:t>
                </a:r>
                <a:r>
                  <a:rPr lang="zh-TW" altLang="en-US" sz="1600" dirty="0" smtClean="0"/>
                  <a:t>∈ </a:t>
                </a:r>
                <a:r>
                  <a:rPr lang="en-US" altLang="zh-TW" sz="2400" dirty="0" smtClean="0"/>
                  <a:t>R </a:t>
                </a:r>
                <a:r>
                  <a:rPr lang="en-US" altLang="zh-TW" sz="1400" dirty="0" smtClean="0"/>
                  <a:t>X </a:t>
                </a:r>
                <a:r>
                  <a:rPr lang="en-US" altLang="zh-TW" sz="2400" dirty="0" smtClean="0"/>
                  <a:t>C</a:t>
                </a:r>
              </a:p>
              <a:p>
                <a:pPr eaLnBrk="1" hangingPunct="1"/>
                <a:r>
                  <a:rPr lang="en-US" altLang="zh-TW" sz="2400" dirty="0"/>
                  <a:t>I</a:t>
                </a:r>
                <a:r>
                  <a:rPr lang="en-US" altLang="zh-TW" sz="2400" dirty="0" smtClean="0"/>
                  <a:t>mage function</a:t>
                </a:r>
                <a:r>
                  <a:rPr lang="en-US" altLang="zh-TW" sz="2400" dirty="0"/>
                  <a:t> </a:t>
                </a:r>
                <a:r>
                  <a:rPr lang="en-US" altLang="zh-TW" sz="2400" dirty="0" smtClean="0"/>
                  <a:t>g is modeled by</a:t>
                </a:r>
              </a:p>
              <a:p>
                <a:pPr eaLnBrk="1" hangingPunct="1"/>
                <a:endParaRPr lang="zh-TW" altLang="en-US" sz="2800" dirty="0" smtClean="0"/>
              </a:p>
              <a:p>
                <a:pPr eaLnBrk="1" hangingPunct="1"/>
                <a:endParaRPr lang="en-US" altLang="zh-TW" sz="2800" dirty="0"/>
              </a:p>
              <a:p>
                <a:pPr marL="638175" lvl="2" indent="-342900" eaLnBrk="1" hangingPunct="1">
                  <a:buClr>
                    <a:schemeClr val="tx2"/>
                  </a:buClr>
                </a:pPr>
                <a:endParaRPr lang="zh-TW" altLang="en-US" sz="2000" dirty="0" smtClean="0"/>
              </a:p>
              <a:p>
                <a:pPr marL="638175" lvl="2" indent="-342900" eaLnBrk="1" hangingPunct="1">
                  <a:buClr>
                    <a:schemeClr val="tx2"/>
                  </a:buClr>
                </a:pPr>
                <a:r>
                  <a:rPr lang="en-US" altLang="zh-TW" sz="2000" dirty="0" smtClean="0"/>
                  <a:t>Where </a:t>
                </a:r>
                <a14:m>
                  <m:oMath xmlns:m="http://schemas.openxmlformats.org/officeDocument/2006/math">
                    <m:r>
                      <m:rPr>
                        <m:sty m:val="p"/>
                      </m:rPr>
                      <a:rPr lang="zh-TW" altLang="en-US" sz="2000" i="0" smtClean="0">
                        <a:latin typeface="Cambria Math" panose="02040503050406030204" pitchFamily="18" charset="0"/>
                      </a:rPr>
                      <m:t>η</m:t>
                    </m:r>
                  </m:oMath>
                </a14:m>
                <a:r>
                  <a:rPr lang="en-US" altLang="zh-TW" sz="2000" dirty="0" smtClean="0"/>
                  <a:t> </a:t>
                </a:r>
                <a:r>
                  <a:rPr lang="en-US" altLang="zh-TW" sz="2000" dirty="0" smtClean="0">
                    <a:solidFill>
                      <a:srgbClr val="FF0000"/>
                    </a:solidFill>
                  </a:rPr>
                  <a:t>is a random variable indexed on </a:t>
                </a:r>
                <a14:m>
                  <m:oMath xmlns:m="http://schemas.openxmlformats.org/officeDocument/2006/math">
                    <m:r>
                      <a:rPr lang="en-US" altLang="zh-TW" sz="2000" b="0" i="0" smtClean="0">
                        <a:solidFill>
                          <a:srgbClr val="FF0000"/>
                        </a:solidFill>
                        <a:latin typeface="Cambria Math" panose="02040503050406030204" pitchFamily="18" charset="0"/>
                      </a:rPr>
                      <m:t> </m:t>
                    </m:r>
                    <m:r>
                      <m:rPr>
                        <m:sty m:val="p"/>
                      </m:rPr>
                      <a:rPr lang="en-US" altLang="zh-TW" sz="2000" b="0" i="0" smtClean="0">
                        <a:solidFill>
                          <a:srgbClr val="FF0000"/>
                        </a:solidFill>
                        <a:latin typeface="Cambria Math" panose="02040503050406030204" pitchFamily="18" charset="0"/>
                      </a:rPr>
                      <m:t>R</m:t>
                    </m:r>
                    <m:r>
                      <a:rPr lang="en-US" altLang="zh-TW" sz="2000" b="0" i="0" smtClean="0">
                        <a:solidFill>
                          <a:srgbClr val="FF0000"/>
                        </a:solidFill>
                        <a:latin typeface="Cambria Math" panose="02040503050406030204" pitchFamily="18" charset="0"/>
                        <a:ea typeface="Cambria Math" panose="02040503050406030204" pitchFamily="18" charset="0"/>
                      </a:rPr>
                      <m:t>×</m:t>
                    </m:r>
                    <m:r>
                      <m:rPr>
                        <m:sty m:val="p"/>
                      </m:rPr>
                      <a:rPr lang="en-US" altLang="zh-TW" sz="2000" b="0" i="0" smtClean="0">
                        <a:solidFill>
                          <a:srgbClr val="FF0000"/>
                        </a:solidFill>
                        <a:latin typeface="Cambria Math" panose="02040503050406030204" pitchFamily="18" charset="0"/>
                        <a:ea typeface="Cambria Math" panose="02040503050406030204" pitchFamily="18" charset="0"/>
                      </a:rPr>
                      <m:t>C</m:t>
                    </m:r>
                  </m:oMath>
                </a14:m>
                <a:r>
                  <a:rPr lang="en-US" altLang="zh-TW" sz="2000" dirty="0" smtClean="0">
                    <a:solidFill>
                      <a:srgbClr val="FF0000"/>
                    </a:solidFill>
                  </a:rPr>
                  <a:t> </a:t>
                </a:r>
                <a:r>
                  <a:rPr lang="en-US" altLang="zh-TW" sz="2000" dirty="0" smtClean="0"/>
                  <a:t>, which represents noise. </a:t>
                </a:r>
                <a:endParaRPr lang="en-US" altLang="zh-TW" sz="2000" dirty="0" smtClean="0">
                  <a:latin typeface="Cambria Math" panose="02040503050406030204" pitchFamily="18" charset="0"/>
                </a:endParaRPr>
              </a:p>
              <a:p>
                <a:pPr marL="638175" lvl="2" indent="-342900" eaLnBrk="1" hangingPunct="1">
                  <a:buClr>
                    <a:schemeClr val="tx2"/>
                  </a:buClr>
                </a:pPr>
                <a:r>
                  <a:rPr lang="en-US" altLang="zh-TW" sz="2000" dirty="0" smtClean="0"/>
                  <a:t>We assume that </a:t>
                </a:r>
                <a14:m>
                  <m:oMath xmlns:m="http://schemas.openxmlformats.org/officeDocument/2006/math">
                    <m:r>
                      <m:rPr>
                        <m:sty m:val="p"/>
                      </m:rPr>
                      <a:rPr lang="zh-TW" altLang="en-US" sz="2000" i="0" smtClean="0">
                        <a:solidFill>
                          <a:srgbClr val="FF0000"/>
                        </a:solidFill>
                        <a:latin typeface="Cambria Math" panose="02040503050406030204" pitchFamily="18" charset="0"/>
                      </a:rPr>
                      <m:t>η</m:t>
                    </m:r>
                    <m:r>
                      <a:rPr lang="en-US" altLang="zh-TW" sz="2000" b="0" i="0" smtClean="0">
                        <a:solidFill>
                          <a:srgbClr val="FF0000"/>
                        </a:solidFill>
                        <a:latin typeface="Cambria Math" panose="02040503050406030204" pitchFamily="18" charset="0"/>
                      </a:rPr>
                      <m:t>~</m:t>
                    </m:r>
                    <m:r>
                      <m:rPr>
                        <m:sty m:val="p"/>
                      </m:rPr>
                      <a:rPr lang="en-US" altLang="zh-TW" sz="2000" b="0" i="0" smtClean="0">
                        <a:solidFill>
                          <a:srgbClr val="FF0000"/>
                        </a:solidFill>
                        <a:latin typeface="Cambria Math" panose="02040503050406030204" pitchFamily="18" charset="0"/>
                      </a:rPr>
                      <m:t>N</m:t>
                    </m:r>
                    <m:r>
                      <a:rPr lang="en-US" altLang="zh-TW" sz="2000" i="0">
                        <a:solidFill>
                          <a:srgbClr val="FF0000"/>
                        </a:solidFill>
                        <a:latin typeface="Cambria Math" panose="02040503050406030204" pitchFamily="18" charset="0"/>
                      </a:rPr>
                      <m:t>(</m:t>
                    </m:r>
                    <m:r>
                      <a:rPr lang="en-US" altLang="zh-TW" sz="2000" b="0" i="0" smtClean="0">
                        <a:solidFill>
                          <a:srgbClr val="FF0000"/>
                        </a:solidFill>
                        <a:latin typeface="Cambria Math" panose="02040503050406030204" pitchFamily="18" charset="0"/>
                      </a:rPr>
                      <m:t>0,</m:t>
                    </m:r>
                    <m:sSup>
                      <m:sSupPr>
                        <m:ctrlPr>
                          <a:rPr lang="en-US" altLang="zh-TW" sz="2000" i="1" smtClean="0">
                            <a:solidFill>
                              <a:srgbClr val="FF0000"/>
                            </a:solidFill>
                            <a:latin typeface="Cambria Math" charset="0"/>
                          </a:rPr>
                        </m:ctrlPr>
                      </m:sSupPr>
                      <m:e>
                        <m:r>
                          <m:rPr>
                            <m:sty m:val="p"/>
                          </m:rPr>
                          <a:rPr lang="zh-TW" altLang="en-US" sz="2000" i="0" smtClean="0">
                            <a:solidFill>
                              <a:srgbClr val="FF0000"/>
                            </a:solidFill>
                            <a:latin typeface="Cambria Math" panose="02040503050406030204" pitchFamily="18" charset="0"/>
                          </a:rPr>
                          <m:t>σ</m:t>
                        </m:r>
                      </m:e>
                      <m:sup>
                        <m:r>
                          <a:rPr lang="en-US" altLang="zh-TW" sz="2000" b="0" i="0" smtClean="0">
                            <a:solidFill>
                              <a:srgbClr val="FF0000"/>
                            </a:solidFill>
                            <a:latin typeface="Cambria Math" panose="02040503050406030204" pitchFamily="18" charset="0"/>
                          </a:rPr>
                          <m:t>2</m:t>
                        </m:r>
                      </m:sup>
                    </m:sSup>
                    <m:r>
                      <a:rPr lang="en-US" altLang="zh-TW" sz="2000" b="0" i="0" smtClean="0">
                        <a:solidFill>
                          <a:srgbClr val="FF0000"/>
                        </a:solidFill>
                        <a:latin typeface="Cambria Math" panose="02040503050406030204" pitchFamily="18" charset="0"/>
                      </a:rPr>
                      <m:t>)</m:t>
                    </m:r>
                  </m:oMath>
                </a14:m>
                <a:r>
                  <a:rPr lang="en-US" altLang="zh-TW" sz="2000" dirty="0" smtClean="0">
                    <a:solidFill>
                      <a:srgbClr val="FF0000"/>
                    </a:solidFill>
                  </a:rPr>
                  <a:t> is noise having mean 0 and variance </a:t>
                </a:r>
                <a14:m>
                  <m:oMath xmlns:m="http://schemas.openxmlformats.org/officeDocument/2006/math">
                    <m:sSup>
                      <m:sSupPr>
                        <m:ctrlPr>
                          <a:rPr lang="en-US" altLang="zh-TW" sz="2000" i="1">
                            <a:solidFill>
                              <a:srgbClr val="FF0000"/>
                            </a:solidFill>
                            <a:latin typeface="Cambria Math" charset="0"/>
                          </a:rPr>
                        </m:ctrlPr>
                      </m:sSupPr>
                      <m:e>
                        <m:r>
                          <m:rPr>
                            <m:sty m:val="p"/>
                          </m:rPr>
                          <a:rPr lang="zh-TW" altLang="en-US" sz="2000">
                            <a:solidFill>
                              <a:srgbClr val="FF0000"/>
                            </a:solidFill>
                            <a:latin typeface="Cambria Math" panose="02040503050406030204" pitchFamily="18" charset="0"/>
                          </a:rPr>
                          <m:t>σ</m:t>
                        </m:r>
                      </m:e>
                      <m:sup>
                        <m:r>
                          <a:rPr lang="en-US" altLang="zh-TW" sz="2000">
                            <a:solidFill>
                              <a:srgbClr val="FF0000"/>
                            </a:solidFill>
                            <a:latin typeface="Cambria Math" panose="02040503050406030204" pitchFamily="18" charset="0"/>
                          </a:rPr>
                          <m:t>2</m:t>
                        </m:r>
                      </m:sup>
                    </m:sSup>
                  </m:oMath>
                </a14:m>
                <a:r>
                  <a:rPr lang="en-US" altLang="zh-TW" sz="2000" dirty="0" smtClean="0">
                    <a:solidFill>
                      <a:srgbClr val="FF0000"/>
                    </a:solidFill>
                  </a:rPr>
                  <a:t> </a:t>
                </a:r>
                <a:r>
                  <a:rPr lang="en-US" altLang="zh-TW" sz="2000" dirty="0" smtClean="0"/>
                  <a:t>and that the noise for any two pixels is independent.</a:t>
                </a:r>
              </a:p>
            </p:txBody>
          </p:sp>
        </mc:Choice>
        <mc:Fallback xmlns="">
          <p:sp>
            <p:nvSpPr>
              <p:cNvPr id="12292" name="Rectangle 3"/>
              <p:cNvSpPr>
                <a:spLocks noGrp="1" noRot="1" noChangeAspect="1" noMove="1" noResize="1" noEditPoints="1" noAdjustHandles="1" noChangeArrowheads="1" noChangeShapeType="1" noTextEdit="1"/>
              </p:cNvSpPr>
              <p:nvPr>
                <p:ph type="body" idx="1"/>
              </p:nvPr>
            </p:nvSpPr>
            <p:spPr>
              <a:blipFill rotWithShape="0">
                <a:blip r:embed="rId4"/>
                <a:stretch>
                  <a:fillRect l="-296" t="-967" r="-1111"/>
                </a:stretch>
              </a:blipFill>
            </p:spPr>
            <p:txBody>
              <a:bodyPr/>
              <a:lstStyle/>
              <a:p>
                <a:r>
                  <a:rPr lang="zh-TW" altLang="en-US">
                    <a:noFill/>
                  </a:rPr>
                  <a:t> </a:t>
                </a:r>
              </a:p>
            </p:txBody>
          </p:sp>
        </mc:Fallback>
      </mc:AlternateContent>
      <p:graphicFrame>
        <p:nvGraphicFramePr>
          <p:cNvPr id="12293" name="Object 9"/>
          <p:cNvGraphicFramePr>
            <a:graphicFrameLocks noGrp="1" noChangeAspect="1"/>
          </p:cNvGraphicFramePr>
          <p:nvPr>
            <p:ph sz="quarter" idx="4294967295"/>
            <p:extLst>
              <p:ext uri="{D42A27DB-BD31-4B8C-83A1-F6EECF244321}">
                <p14:modId xmlns:p14="http://schemas.microsoft.com/office/powerpoint/2010/main" val="71156181"/>
              </p:ext>
            </p:extLst>
          </p:nvPr>
        </p:nvGraphicFramePr>
        <p:xfrm>
          <a:off x="2267744" y="3573016"/>
          <a:ext cx="4445931" cy="504056"/>
        </p:xfrm>
        <a:graphic>
          <a:graphicData uri="http://schemas.openxmlformats.org/presentationml/2006/ole">
            <mc:AlternateContent xmlns:mc="http://schemas.openxmlformats.org/markup-compatibility/2006">
              <mc:Choice xmlns:v="urn:schemas-microsoft-com:vml" Requires="v">
                <p:oleObj spid="_x0000_s1108" name="方程式" r:id="rId5" imgW="1790700" imgH="203200" progId="Equation.3">
                  <p:embed/>
                </p:oleObj>
              </mc:Choice>
              <mc:Fallback>
                <p:oleObj name="方程式" r:id="rId5" imgW="17907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3573016"/>
                        <a:ext cx="4445931" cy="50405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6469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eaLnBrk="1" hangingPunct="1"/>
                <a:r>
                  <a:rPr lang="en-US" altLang="zh-TW" sz="2400" dirty="0" smtClean="0"/>
                  <a:t>The least-squares procedure determine parameters</a:t>
                </a:r>
                <a:r>
                  <a:rPr lang="zh-TW" altLang="en-US" sz="2400" dirty="0" smtClean="0"/>
                  <a:t> </a:t>
                </a:r>
                <a14:m>
                  <m:oMath xmlns:m="http://schemas.openxmlformats.org/officeDocument/2006/math">
                    <m:acc>
                      <m:accPr>
                        <m:chr m:val="̂"/>
                        <m:ctrlPr>
                          <a:rPr lang="en-US" altLang="zh-TW" sz="2400" i="1">
                            <a:latin typeface="Cambria Math" charset="0"/>
                          </a:rPr>
                        </m:ctrlPr>
                      </m:accPr>
                      <m:e>
                        <m:r>
                          <m:rPr>
                            <m:sty m:val="p"/>
                          </m:rPr>
                          <a:rPr lang="en-US" altLang="zh-TW" sz="2400">
                            <a:latin typeface="Cambria Math" panose="02040503050406030204" pitchFamily="18" charset="0"/>
                          </a:rPr>
                          <m:t>a</m:t>
                        </m:r>
                      </m:e>
                    </m:acc>
                  </m:oMath>
                </a14:m>
                <a:r>
                  <a:rPr lang="en-US" altLang="zh-TW" sz="2400" dirty="0"/>
                  <a:t> , </a:t>
                </a:r>
                <a14:m>
                  <m:oMath xmlns:m="http://schemas.openxmlformats.org/officeDocument/2006/math">
                    <m:acc>
                      <m:accPr>
                        <m:chr m:val="̂"/>
                        <m:ctrlPr>
                          <a:rPr lang="en-US" altLang="zh-TW" sz="2400" i="1">
                            <a:latin typeface="Cambria Math" charset="0"/>
                          </a:rPr>
                        </m:ctrlPr>
                      </m:accPr>
                      <m:e>
                        <m:r>
                          <m:rPr>
                            <m:sty m:val="p"/>
                          </m:rPr>
                          <a:rPr lang="en-US" altLang="zh-TW" sz="2400">
                            <a:latin typeface="Cambria Math" panose="02040503050406030204" pitchFamily="18" charset="0"/>
                          </a:rPr>
                          <m:t>b</m:t>
                        </m:r>
                      </m:e>
                    </m:acc>
                  </m:oMath>
                </a14:m>
                <a:r>
                  <a:rPr lang="en-US" altLang="zh-TW" sz="2400" dirty="0"/>
                  <a:t>, </a:t>
                </a:r>
                <a14:m>
                  <m:oMath xmlns:m="http://schemas.openxmlformats.org/officeDocument/2006/math">
                    <m:acc>
                      <m:accPr>
                        <m:chr m:val="̂"/>
                        <m:ctrlPr>
                          <a:rPr lang="en-US" altLang="zh-TW" sz="2400" i="1">
                            <a:latin typeface="Cambria Math" charset="0"/>
                          </a:rPr>
                        </m:ctrlPr>
                      </m:accPr>
                      <m:e>
                        <m:r>
                          <m:rPr>
                            <m:sty m:val="p"/>
                          </m:rPr>
                          <a:rPr lang="en-US" altLang="zh-TW" sz="2400">
                            <a:latin typeface="Cambria Math" panose="02040503050406030204" pitchFamily="18" charset="0"/>
                          </a:rPr>
                          <m:t>c</m:t>
                        </m:r>
                      </m:e>
                    </m:acc>
                  </m:oMath>
                </a14:m>
                <a:r>
                  <a:rPr lang="en-US" altLang="zh-TW" sz="2400" dirty="0" smtClean="0"/>
                  <a:t> that minimize the sum of the squared differences between the fitted surface and the observed one</a:t>
                </a:r>
              </a:p>
              <a:p>
                <a:pPr eaLnBrk="1" hangingPunct="1"/>
                <a:endParaRPr lang="en-US" altLang="zh-TW" sz="2400" dirty="0"/>
              </a:p>
              <a:p>
                <a:pPr marL="0" indent="0" eaLnBrk="1" hangingPunct="1">
                  <a:buNone/>
                </a:pPr>
                <a:endParaRPr lang="en-US" altLang="zh-TW" sz="2400" dirty="0"/>
              </a:p>
              <a:p>
                <a:pPr marL="0" indent="0" eaLnBrk="1" hangingPunct="1">
                  <a:buNone/>
                </a:pPr>
                <a:endParaRPr lang="en-US" altLang="zh-TW" sz="2400" dirty="0"/>
              </a:p>
              <a:p>
                <a:pPr eaLnBrk="1" hangingPunct="1"/>
                <a:r>
                  <a:rPr lang="en-US" altLang="zh-TW" sz="2400" dirty="0"/>
                  <a:t>Taking the partial derivatives of </a:t>
                </a:r>
                <a14:m>
                  <m:oMath xmlns:m="http://schemas.openxmlformats.org/officeDocument/2006/math">
                    <m:sSubSup>
                      <m:sSubSupPr>
                        <m:ctrlPr>
                          <a:rPr lang="en-US" altLang="zh-TW" sz="2400" i="1">
                            <a:latin typeface="Cambria Math" charset="0"/>
                          </a:rPr>
                        </m:ctrlPr>
                      </m:sSubSupPr>
                      <m:e>
                        <m:r>
                          <m:rPr>
                            <m:sty m:val="p"/>
                          </m:rPr>
                          <a:rPr lang="zh-TW" altLang="en-US" sz="2400">
                            <a:latin typeface="Cambria Math" panose="02040503050406030204" pitchFamily="18" charset="0"/>
                          </a:rPr>
                          <m:t>ε</m:t>
                        </m:r>
                      </m:e>
                      <m:sub>
                        <m:r>
                          <m:rPr>
                            <m:sty m:val="p"/>
                          </m:rPr>
                          <a:rPr lang="en-US" altLang="zh-TW" sz="2400">
                            <a:latin typeface="Cambria Math" panose="02040503050406030204" pitchFamily="18" charset="0"/>
                          </a:rPr>
                          <m:t>n</m:t>
                        </m:r>
                      </m:sub>
                      <m:sup>
                        <m:r>
                          <a:rPr lang="en-US" altLang="zh-TW" sz="2400">
                            <a:latin typeface="Cambria Math" panose="02040503050406030204" pitchFamily="18" charset="0"/>
                          </a:rPr>
                          <m:t>2</m:t>
                        </m:r>
                      </m:sup>
                    </m:sSubSup>
                  </m:oMath>
                </a14:m>
                <a:r>
                  <a:rPr lang="en-US" altLang="zh-TW" sz="2400" dirty="0"/>
                  <a:t> and setting them to zero</a:t>
                </a:r>
              </a:p>
              <a:p>
                <a:pPr eaLnBrk="1" hangingPunct="1"/>
                <a:endParaRPr lang="en-US" altLang="zh-TW" sz="2400" dirty="0" smtClean="0"/>
              </a:p>
              <a:p>
                <a:pPr eaLnBrk="1" hangingPunct="1"/>
                <a:endParaRPr lang="en-US" altLang="zh-TW" dirty="0" smtClean="0"/>
              </a:p>
              <a:p>
                <a:pPr eaLnBrk="1" hangingPunct="1"/>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4"/>
                <a:stretch>
                  <a:fillRect l="-296" t="-552" r="-3185"/>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graphicFrame>
        <p:nvGraphicFramePr>
          <p:cNvPr id="5" name="Object 11"/>
          <p:cNvGraphicFramePr>
            <a:graphicFrameLocks noChangeAspect="1"/>
          </p:cNvGraphicFramePr>
          <p:nvPr>
            <p:extLst>
              <p:ext uri="{D42A27DB-BD31-4B8C-83A1-F6EECF244321}">
                <p14:modId xmlns:p14="http://schemas.microsoft.com/office/powerpoint/2010/main" val="302366560"/>
              </p:ext>
            </p:extLst>
          </p:nvPr>
        </p:nvGraphicFramePr>
        <p:xfrm>
          <a:off x="1983581" y="3308656"/>
          <a:ext cx="5160963" cy="917575"/>
        </p:xfrm>
        <a:graphic>
          <a:graphicData uri="http://schemas.openxmlformats.org/presentationml/2006/ole">
            <mc:AlternateContent xmlns:mc="http://schemas.openxmlformats.org/markup-compatibility/2006">
              <mc:Choice xmlns:v="urn:schemas-microsoft-com:vml" Requires="v">
                <p:oleObj spid="_x0000_s85257" name="方程式" r:id="rId5" imgW="2070100" imgH="368300" progId="Equation.3">
                  <p:embed/>
                </p:oleObj>
              </mc:Choice>
              <mc:Fallback>
                <p:oleObj name="方程式" r:id="rId5" imgW="20701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581" y="3308656"/>
                        <a:ext cx="5160963"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圖片 5"/>
          <p:cNvPicPr>
            <a:picLocks noChangeAspect="1"/>
          </p:cNvPicPr>
          <p:nvPr/>
        </p:nvPicPr>
        <p:blipFill>
          <a:blip r:embed="rId7"/>
          <a:stretch>
            <a:fillRect/>
          </a:stretch>
        </p:blipFill>
        <p:spPr>
          <a:xfrm>
            <a:off x="2074092" y="5085184"/>
            <a:ext cx="5449842" cy="1137139"/>
          </a:xfrm>
          <a:prstGeom prst="rect">
            <a:avLst/>
          </a:prstGeom>
        </p:spPr>
      </p:pic>
    </p:spTree>
    <p:extLst>
      <p:ext uri="{BB962C8B-B14F-4D97-AF65-F5344CB8AC3E}">
        <p14:creationId xmlns:p14="http://schemas.microsoft.com/office/powerpoint/2010/main" val="1134191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sz="2400" dirty="0" smtClean="0"/>
              <a:t>Without loss of generality, we choose our coordinate </a:t>
            </a:r>
            <a:r>
              <a:rPr lang="en-US" altLang="zh-TW" sz="2400" i="1" dirty="0" smtClean="0"/>
              <a:t>R</a:t>
            </a:r>
            <a:r>
              <a:rPr lang="en-US" altLang="zh-TW" sz="2400" dirty="0" smtClean="0"/>
              <a:t>x</a:t>
            </a:r>
            <a:r>
              <a:rPr lang="en-US" altLang="zh-TW" sz="2400" i="1" dirty="0" smtClean="0"/>
              <a:t>C</a:t>
            </a:r>
            <a:r>
              <a:rPr lang="en-US" altLang="zh-TW" sz="2400" dirty="0" smtClean="0"/>
              <a:t> so that the center of the neighborhood </a:t>
            </a:r>
            <a:r>
              <a:rPr lang="en-US" altLang="zh-TW" sz="2400" i="1" dirty="0" smtClean="0"/>
              <a:t>R</a:t>
            </a:r>
            <a:r>
              <a:rPr lang="en-US" altLang="zh-TW" sz="2400" dirty="0" smtClean="0"/>
              <a:t>x</a:t>
            </a:r>
            <a:r>
              <a:rPr lang="en-US" altLang="zh-TW" sz="2400" i="1" dirty="0" smtClean="0"/>
              <a:t>C</a:t>
            </a:r>
            <a:r>
              <a:rPr lang="en-US" altLang="zh-TW" sz="2400" dirty="0" smtClean="0"/>
              <a:t> has coordinates (0, 0)</a:t>
            </a:r>
          </a:p>
          <a:p>
            <a:r>
              <a:rPr lang="en-US" altLang="zh-TW" sz="2400" dirty="0" smtClean="0"/>
              <a:t>The symmetry in the chosen coordinate system leads to</a:t>
            </a:r>
          </a:p>
          <a:p>
            <a:endParaRPr lang="en-US" altLang="zh-TW" sz="2400" dirty="0"/>
          </a:p>
          <a:p>
            <a:endParaRPr lang="en-US" altLang="zh-TW" sz="2400" dirty="0" smtClean="0"/>
          </a:p>
          <a:p>
            <a:r>
              <a:rPr lang="en-US" altLang="zh-TW" sz="2400" dirty="0" smtClean="0"/>
              <a:t>Hence</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3"/>
          <a:stretch>
            <a:fillRect/>
          </a:stretch>
        </p:blipFill>
        <p:spPr>
          <a:xfrm>
            <a:off x="2801460" y="3861048"/>
            <a:ext cx="3185582" cy="561336"/>
          </a:xfrm>
          <a:prstGeom prst="rect">
            <a:avLst/>
          </a:prstGeom>
        </p:spPr>
      </p:pic>
      <p:pic>
        <p:nvPicPr>
          <p:cNvPr id="6" name="圖片 5"/>
          <p:cNvPicPr>
            <a:picLocks noChangeAspect="1"/>
          </p:cNvPicPr>
          <p:nvPr/>
        </p:nvPicPr>
        <p:blipFill>
          <a:blip r:embed="rId4"/>
          <a:stretch>
            <a:fillRect/>
          </a:stretch>
        </p:blipFill>
        <p:spPr>
          <a:xfrm>
            <a:off x="2856901" y="4835134"/>
            <a:ext cx="2952948" cy="1618054"/>
          </a:xfrm>
          <a:prstGeom prst="rect">
            <a:avLst/>
          </a:prstGeom>
        </p:spPr>
      </p:pic>
    </p:spTree>
    <p:extLst>
      <p:ext uri="{BB962C8B-B14F-4D97-AF65-F5344CB8AC3E}">
        <p14:creationId xmlns:p14="http://schemas.microsoft.com/office/powerpoint/2010/main" val="3610215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Solving for </a:t>
                </a:r>
                <a14:m>
                  <m:oMath xmlns:m="http://schemas.openxmlformats.org/officeDocument/2006/math">
                    <m:acc>
                      <m:accPr>
                        <m:chr m:val="̂"/>
                        <m:ctrlPr>
                          <a:rPr lang="en-US" altLang="zh-TW" i="1" smtClean="0">
                            <a:latin typeface="Cambria Math" charset="0"/>
                          </a:rPr>
                        </m:ctrlPr>
                      </m:accPr>
                      <m:e>
                        <m:r>
                          <a:rPr lang="zh-TW" altLang="en-US" i="1" smtClean="0">
                            <a:latin typeface="Cambria Math" panose="02040503050406030204" pitchFamily="18" charset="0"/>
                          </a:rPr>
                          <m:t>𝛼</m:t>
                        </m:r>
                      </m:e>
                    </m:acc>
                  </m:oMath>
                </a14:m>
                <a:r>
                  <a:rPr lang="en-US" altLang="zh-TW" dirty="0" smtClean="0"/>
                  <a:t>, </a:t>
                </a:r>
                <a14:m>
                  <m:oMath xmlns:m="http://schemas.openxmlformats.org/officeDocument/2006/math">
                    <m:acc>
                      <m:accPr>
                        <m:chr m:val="̂"/>
                        <m:ctrlPr>
                          <a:rPr lang="en-US" altLang="zh-TW" i="1" smtClean="0">
                            <a:latin typeface="Cambria Math" charset="0"/>
                          </a:rPr>
                        </m:ctrlPr>
                      </m:accPr>
                      <m:e>
                        <m:r>
                          <a:rPr lang="zh-TW" altLang="en-US" i="1" smtClean="0">
                            <a:latin typeface="Cambria Math" panose="02040503050406030204" pitchFamily="18" charset="0"/>
                          </a:rPr>
                          <m:t>𝛽</m:t>
                        </m:r>
                      </m:e>
                    </m:acc>
                  </m:oMath>
                </a14:m>
                <a:r>
                  <a:rPr lang="en-US" altLang="zh-TW" dirty="0" smtClean="0"/>
                  <a:t>, and </a:t>
                </a:r>
                <a14:m>
                  <m:oMath xmlns:m="http://schemas.openxmlformats.org/officeDocument/2006/math">
                    <m:acc>
                      <m:accPr>
                        <m:chr m:val="̂"/>
                        <m:ctrlPr>
                          <a:rPr lang="en-US" altLang="zh-TW" i="1" smtClean="0">
                            <a:latin typeface="Cambria Math" charset="0"/>
                          </a:rPr>
                        </m:ctrlPr>
                      </m:accPr>
                      <m:e>
                        <m:r>
                          <a:rPr lang="zh-TW" altLang="en-US" i="1" smtClean="0">
                            <a:latin typeface="Cambria Math" panose="02040503050406030204" pitchFamily="18" charset="0"/>
                          </a:rPr>
                          <m:t>𝛾</m:t>
                        </m:r>
                      </m:e>
                    </m:acc>
                  </m:oMath>
                </a14:m>
                <a:r>
                  <a:rPr lang="en-US" altLang="zh-TW" dirty="0" smtClean="0"/>
                  <a:t> , we obtain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741" t="-1243"/>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8" name="圖片 7"/>
          <p:cNvPicPr>
            <a:picLocks noChangeAspect="1"/>
          </p:cNvPicPr>
          <p:nvPr/>
        </p:nvPicPr>
        <p:blipFill>
          <a:blip r:embed="rId3"/>
          <a:stretch>
            <a:fillRect/>
          </a:stretch>
        </p:blipFill>
        <p:spPr>
          <a:xfrm>
            <a:off x="2699792" y="2984200"/>
            <a:ext cx="2880320" cy="2328534"/>
          </a:xfrm>
          <a:prstGeom prst="rect">
            <a:avLst/>
          </a:prstGeom>
        </p:spPr>
      </p:pic>
    </p:spTree>
    <p:extLst>
      <p:ext uri="{BB962C8B-B14F-4D97-AF65-F5344CB8AC3E}">
        <p14:creationId xmlns:p14="http://schemas.microsoft.com/office/powerpoint/2010/main" val="3792411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Replacing </a:t>
                </a:r>
                <a14:m>
                  <m:oMath xmlns:m="http://schemas.openxmlformats.org/officeDocument/2006/math">
                    <m:r>
                      <m:rPr>
                        <m:sty m:val="p"/>
                      </m:rPr>
                      <a:rPr lang="en-US" altLang="zh-TW" sz="2400" i="0" dirty="0" smtClean="0">
                        <a:latin typeface="Cambria Math" panose="02040503050406030204" pitchFamily="18" charset="0"/>
                      </a:rPr>
                      <m:t>g</m:t>
                    </m:r>
                    <m:r>
                      <a:rPr lang="en-US" altLang="zh-TW" sz="2400" i="0" dirty="0" smtClean="0">
                        <a:latin typeface="Cambria Math" panose="02040503050406030204" pitchFamily="18" charset="0"/>
                      </a:rPr>
                      <m:t>(</m:t>
                    </m:r>
                    <m:r>
                      <m:rPr>
                        <m:sty m:val="p"/>
                      </m:rPr>
                      <a:rPr lang="en-US" altLang="zh-TW" sz="2400" i="0" dirty="0" smtClean="0">
                        <a:latin typeface="Cambria Math" panose="02040503050406030204" pitchFamily="18" charset="0"/>
                      </a:rPr>
                      <m:t>r</m:t>
                    </m:r>
                    <m:r>
                      <a:rPr lang="en-US" altLang="zh-TW" sz="2400" i="0" dirty="0" smtClean="0">
                        <a:latin typeface="Cambria Math" panose="02040503050406030204" pitchFamily="18" charset="0"/>
                      </a:rPr>
                      <m:t>, </m:t>
                    </m:r>
                    <m:r>
                      <m:rPr>
                        <m:sty m:val="p"/>
                      </m:rPr>
                      <a:rPr lang="en-US" altLang="zh-TW" sz="2400" i="0" dirty="0" smtClean="0">
                        <a:latin typeface="Cambria Math" panose="02040503050406030204" pitchFamily="18" charset="0"/>
                      </a:rPr>
                      <m:t>c</m:t>
                    </m:r>
                    <m:r>
                      <a:rPr lang="en-US" altLang="zh-TW" sz="2400" i="0" dirty="0" smtClean="0">
                        <a:latin typeface="Cambria Math" panose="02040503050406030204" pitchFamily="18" charset="0"/>
                      </a:rPr>
                      <m:t>) </m:t>
                    </m:r>
                  </m:oMath>
                </a14:m>
                <a:r>
                  <a:rPr lang="en-US" altLang="zh-TW" sz="2400" dirty="0" smtClean="0"/>
                  <a:t>by </a:t>
                </a:r>
                <a14:m>
                  <m:oMath xmlns:m="http://schemas.openxmlformats.org/officeDocument/2006/math">
                    <m:r>
                      <m:rPr>
                        <m:sty m:val="p"/>
                      </m:rPr>
                      <a:rPr lang="zh-TW" altLang="en-US" sz="2400" i="0" smtClean="0">
                        <a:latin typeface="Cambria Math" panose="02040503050406030204" pitchFamily="18" charset="0"/>
                      </a:rPr>
                      <m:t>α</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β</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γ</m:t>
                    </m:r>
                    <m:r>
                      <a:rPr lang="en-US" altLang="zh-TW" sz="2400" b="0" i="0" smtClean="0">
                        <a:latin typeface="Cambria Math" panose="02040503050406030204" pitchFamily="18" charset="0"/>
                      </a:rPr>
                      <m:t>+</m:t>
                    </m:r>
                    <m:r>
                      <m:rPr>
                        <m:sty m:val="p"/>
                      </m:rPr>
                      <a:rPr lang="zh-TW" altLang="en-US" sz="2400" b="0" i="0" smtClean="0">
                        <a:latin typeface="Cambria Math" panose="02040503050406030204" pitchFamily="18" charset="0"/>
                      </a:rPr>
                      <m:t>η</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 </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oMath>
                </a14:m>
                <a:r>
                  <a:rPr lang="en-US" altLang="zh-TW" sz="2400" dirty="0" smtClean="0"/>
                  <a:t> and simplifying the equations will allow us to see explicitly the dependence of </a:t>
                </a:r>
                <a14:m>
                  <m:oMath xmlns:m="http://schemas.openxmlformats.org/officeDocument/2006/math">
                    <m:acc>
                      <m:accPr>
                        <m:chr m:val="̂"/>
                        <m:ctrlPr>
                          <a:rPr lang="en-US" altLang="zh-TW" sz="2400" i="1">
                            <a:latin typeface="Cambria Math" charset="0"/>
                          </a:rPr>
                        </m:ctrlPr>
                      </m:accPr>
                      <m:e>
                        <m:r>
                          <a:rPr lang="zh-TW" altLang="en-US" sz="2400" i="1">
                            <a:latin typeface="Cambria Math" panose="02040503050406030204" pitchFamily="18" charset="0"/>
                          </a:rPr>
                          <m:t>𝛼</m:t>
                        </m:r>
                      </m:e>
                    </m:acc>
                  </m:oMath>
                </a14:m>
                <a:r>
                  <a:rPr lang="en-US" altLang="zh-TW" sz="2400" dirty="0"/>
                  <a:t>, </a:t>
                </a:r>
                <a14:m>
                  <m:oMath xmlns:m="http://schemas.openxmlformats.org/officeDocument/2006/math">
                    <m:acc>
                      <m:accPr>
                        <m:chr m:val="̂"/>
                        <m:ctrlPr>
                          <a:rPr lang="en-US" altLang="zh-TW" sz="2400" i="1">
                            <a:latin typeface="Cambria Math" charset="0"/>
                          </a:rPr>
                        </m:ctrlPr>
                      </m:accPr>
                      <m:e>
                        <m:r>
                          <a:rPr lang="zh-TW" altLang="en-US" sz="2400" i="1">
                            <a:latin typeface="Cambria Math" panose="02040503050406030204" pitchFamily="18" charset="0"/>
                          </a:rPr>
                          <m:t>𝛽</m:t>
                        </m:r>
                      </m:e>
                    </m:acc>
                  </m:oMath>
                </a14:m>
                <a:r>
                  <a:rPr lang="en-US" altLang="zh-TW" sz="2400" dirty="0"/>
                  <a:t>, and </a:t>
                </a:r>
                <a14:m>
                  <m:oMath xmlns:m="http://schemas.openxmlformats.org/officeDocument/2006/math">
                    <m:acc>
                      <m:accPr>
                        <m:chr m:val="̂"/>
                        <m:ctrlPr>
                          <a:rPr lang="en-US" altLang="zh-TW" sz="2400" i="1">
                            <a:latin typeface="Cambria Math" charset="0"/>
                          </a:rPr>
                        </m:ctrlPr>
                      </m:accPr>
                      <m:e>
                        <m:r>
                          <a:rPr lang="zh-TW" altLang="en-US" sz="2400" i="1">
                            <a:latin typeface="Cambria Math" panose="02040503050406030204" pitchFamily="18" charset="0"/>
                          </a:rPr>
                          <m:t>𝛾</m:t>
                        </m:r>
                      </m:e>
                    </m:acc>
                  </m:oMath>
                </a14:m>
                <a:r>
                  <a:rPr lang="en-US" altLang="zh-TW" sz="2400" dirty="0" smtClean="0"/>
                  <a:t> on the noise</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10635"/>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6" name="圖片 5"/>
          <p:cNvPicPr>
            <a:picLocks noChangeAspect="1"/>
          </p:cNvPicPr>
          <p:nvPr/>
        </p:nvPicPr>
        <p:blipFill>
          <a:blip r:embed="rId4"/>
          <a:stretch>
            <a:fillRect/>
          </a:stretch>
        </p:blipFill>
        <p:spPr>
          <a:xfrm>
            <a:off x="3116263" y="3356992"/>
            <a:ext cx="2736007" cy="1937631"/>
          </a:xfrm>
          <a:prstGeom prst="rect">
            <a:avLst/>
          </a:prstGeom>
        </p:spPr>
      </p:pic>
    </p:spTree>
    <p:extLst>
      <p:ext uri="{BB962C8B-B14F-4D97-AF65-F5344CB8AC3E}">
        <p14:creationId xmlns:p14="http://schemas.microsoft.com/office/powerpoint/2010/main" val="312582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m:rPr>
                        <m:sty m:val="p"/>
                      </m:rPr>
                      <a:rPr lang="zh-TW" altLang="en-US" i="0" smtClean="0">
                        <a:latin typeface="Cambria Math" panose="02040503050406030204" pitchFamily="18" charset="0"/>
                      </a:rPr>
                      <m:t>η</m:t>
                    </m:r>
                  </m:oMath>
                </a14:m>
                <a:r>
                  <a:rPr lang="en-US" altLang="zh-TW" dirty="0" smtClean="0"/>
                  <a:t> is noise having mean 0 and variance </a:t>
                </a:r>
                <a14:m>
                  <m:oMath xmlns:m="http://schemas.openxmlformats.org/officeDocument/2006/math">
                    <m:sSup>
                      <m:sSupPr>
                        <m:ctrlPr>
                          <a:rPr lang="en-US" altLang="zh-TW" i="1" smtClean="0">
                            <a:latin typeface="Cambria Math"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oMath>
                </a14:m>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6" name="圖片 5"/>
          <p:cNvPicPr>
            <a:picLocks noChangeAspect="1"/>
          </p:cNvPicPr>
          <p:nvPr/>
        </p:nvPicPr>
        <p:blipFill>
          <a:blip r:embed="rId4"/>
          <a:stretch>
            <a:fillRect/>
          </a:stretch>
        </p:blipFill>
        <p:spPr>
          <a:xfrm>
            <a:off x="1187624" y="3068960"/>
            <a:ext cx="2984789" cy="2734989"/>
          </a:xfrm>
          <a:prstGeom prst="rect">
            <a:avLst/>
          </a:prstGeom>
        </p:spPr>
      </p:pic>
    </p:spTree>
    <p:extLst>
      <p:ext uri="{BB962C8B-B14F-4D97-AF65-F5344CB8AC3E}">
        <p14:creationId xmlns:p14="http://schemas.microsoft.com/office/powerpoint/2010/main" val="97839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6147" name="Rectangle 2"/>
          <p:cNvSpPr>
            <a:spLocks noGrp="1" noChangeArrowheads="1"/>
          </p:cNvSpPr>
          <p:nvPr>
            <p:ph type="title"/>
          </p:nvPr>
        </p:nvSpPr>
        <p:spPr/>
        <p:txBody>
          <a:bodyPr/>
          <a:lstStyle/>
          <a:p>
            <a:pPr eaLnBrk="1" hangingPunct="1"/>
            <a:r>
              <a:rPr lang="en-US" altLang="zh-TW" dirty="0" smtClean="0"/>
              <a:t>8.1 Introduction</a:t>
            </a:r>
          </a:p>
        </p:txBody>
      </p:sp>
      <p:sp>
        <p:nvSpPr>
          <p:cNvPr id="6148" name="Rectangle 3"/>
          <p:cNvSpPr>
            <a:spLocks noGrp="1" noChangeArrowheads="1"/>
          </p:cNvSpPr>
          <p:nvPr>
            <p:ph type="body" idx="1"/>
          </p:nvPr>
        </p:nvSpPr>
        <p:spPr>
          <a:xfrm>
            <a:off x="395288" y="1917700"/>
            <a:ext cx="8748712" cy="4535488"/>
          </a:xfrm>
        </p:spPr>
        <p:txBody>
          <a:bodyPr/>
          <a:lstStyle/>
          <a:p>
            <a:pPr eaLnBrk="1" hangingPunct="1"/>
            <a:r>
              <a:rPr lang="en-US" altLang="zh-TW" sz="2400" dirty="0" smtClean="0"/>
              <a:t>The facet model principle states that the image can be thought of as an underlying continuum or piecewise continuous gray level intensity surface</a:t>
            </a:r>
            <a:r>
              <a:rPr lang="en-US" altLang="zh-TW" sz="2400" dirty="0" smtClean="0"/>
              <a:t>.</a:t>
            </a:r>
            <a:endParaRPr lang="en-US" altLang="zh-TW" sz="2400" dirty="0" smtClean="0"/>
          </a:p>
          <a:p>
            <a:pPr eaLnBrk="1" hangingPunct="1"/>
            <a:r>
              <a:rPr lang="en-US" altLang="zh-TW" sz="2400" dirty="0" smtClean="0"/>
              <a:t>observed digital image: noisy discretized sampling of distorted version of this surface</a:t>
            </a:r>
          </a:p>
          <a:p>
            <a:pPr eaLnBrk="1" hangingPunct="1"/>
            <a:endParaRPr lang="en-US" altLang="zh-TW" dirty="0" smtClean="0"/>
          </a:p>
        </p:txBody>
      </p:sp>
      <p:pic>
        <p:nvPicPr>
          <p:cNvPr id="6" name="內容版面配置區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969854"/>
            <a:ext cx="2895600" cy="275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346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圖片 4"/>
          <p:cNvPicPr>
            <a:picLocks noChangeAspect="1"/>
          </p:cNvPicPr>
          <p:nvPr/>
        </p:nvPicPr>
        <p:blipFill>
          <a:blip r:embed="rId3"/>
          <a:stretch>
            <a:fillRect/>
          </a:stretch>
        </p:blipFill>
        <p:spPr>
          <a:xfrm>
            <a:off x="3879604" y="2031579"/>
            <a:ext cx="1828800" cy="200025"/>
          </a:xfrm>
          <a:prstGeom prst="rect">
            <a:avLst/>
          </a:prstGeom>
        </p:spPr>
      </p:pic>
      <p:pic>
        <p:nvPicPr>
          <p:cNvPr id="7" name="圖片 6"/>
          <p:cNvPicPr>
            <a:picLocks noChangeAspect="1"/>
          </p:cNvPicPr>
          <p:nvPr/>
        </p:nvPicPr>
        <p:blipFill>
          <a:blip r:embed="rId4"/>
          <a:stretch>
            <a:fillRect/>
          </a:stretch>
        </p:blipFill>
        <p:spPr>
          <a:xfrm>
            <a:off x="3917704" y="2356602"/>
            <a:ext cx="1790700" cy="219075"/>
          </a:xfrm>
          <a:prstGeom prst="rect">
            <a:avLst/>
          </a:prstGeom>
        </p:spPr>
      </p:pic>
      <p:pic>
        <p:nvPicPr>
          <p:cNvPr id="8" name="圖片 7"/>
          <p:cNvPicPr>
            <a:picLocks noChangeAspect="1"/>
          </p:cNvPicPr>
          <p:nvPr/>
        </p:nvPicPr>
        <p:blipFill>
          <a:blip r:embed="rId5"/>
          <a:stretch>
            <a:fillRect/>
          </a:stretch>
        </p:blipFill>
        <p:spPr>
          <a:xfrm>
            <a:off x="2769394" y="2782528"/>
            <a:ext cx="4648200" cy="219075"/>
          </a:xfrm>
          <a:prstGeom prst="rect">
            <a:avLst/>
          </a:prstGeom>
        </p:spPr>
      </p:pic>
      <p:pic>
        <p:nvPicPr>
          <p:cNvPr id="9" name="圖片 8"/>
          <p:cNvPicPr>
            <a:picLocks noChangeAspect="1"/>
          </p:cNvPicPr>
          <p:nvPr/>
        </p:nvPicPr>
        <p:blipFill>
          <a:blip r:embed="rId6"/>
          <a:stretch>
            <a:fillRect/>
          </a:stretch>
        </p:blipFill>
        <p:spPr>
          <a:xfrm>
            <a:off x="2769394" y="3108366"/>
            <a:ext cx="4657725" cy="219075"/>
          </a:xfrm>
          <a:prstGeom prst="rect">
            <a:avLst/>
          </a:prstGeom>
        </p:spPr>
      </p:pic>
      <p:pic>
        <p:nvPicPr>
          <p:cNvPr id="10" name="圖片 9"/>
          <p:cNvPicPr>
            <a:picLocks noChangeAspect="1"/>
          </p:cNvPicPr>
          <p:nvPr/>
        </p:nvPicPr>
        <p:blipFill>
          <a:blip r:embed="rId7"/>
          <a:stretch>
            <a:fillRect/>
          </a:stretch>
        </p:blipFill>
        <p:spPr>
          <a:xfrm>
            <a:off x="2260718" y="3518194"/>
            <a:ext cx="5438775" cy="590550"/>
          </a:xfrm>
          <a:prstGeom prst="rect">
            <a:avLst/>
          </a:prstGeom>
        </p:spPr>
      </p:pic>
      <p:pic>
        <p:nvPicPr>
          <p:cNvPr id="12" name="圖片 11"/>
          <p:cNvPicPr>
            <a:picLocks noChangeAspect="1"/>
          </p:cNvPicPr>
          <p:nvPr/>
        </p:nvPicPr>
        <p:blipFill>
          <a:blip r:embed="rId8"/>
          <a:stretch>
            <a:fillRect/>
          </a:stretch>
        </p:blipFill>
        <p:spPr>
          <a:xfrm>
            <a:off x="2260718" y="4342753"/>
            <a:ext cx="5038725" cy="1924050"/>
          </a:xfrm>
          <a:prstGeom prst="rect">
            <a:avLst/>
          </a:prstGeom>
        </p:spPr>
      </p:pic>
      <p:sp>
        <p:nvSpPr>
          <p:cNvPr id="3" name="文字方塊 2"/>
          <p:cNvSpPr txBox="1"/>
          <p:nvPr/>
        </p:nvSpPr>
        <p:spPr>
          <a:xfrm>
            <a:off x="1042988" y="2231604"/>
            <a:ext cx="1440780" cy="369332"/>
          </a:xfrm>
          <a:prstGeom prst="rect">
            <a:avLst/>
          </a:prstGeom>
          <a:noFill/>
        </p:spPr>
        <p:txBody>
          <a:bodyPr wrap="square" rtlCol="0">
            <a:spAutoFit/>
          </a:bodyPr>
          <a:lstStyle/>
          <a:p>
            <a:r>
              <a:rPr kumimoji="1" lang="en-US" altLang="zh-TW" dirty="0" smtClean="0"/>
              <a:t>review</a:t>
            </a:r>
            <a:endParaRPr kumimoji="1" lang="zh-TW" altLang="en-US" dirty="0"/>
          </a:p>
        </p:txBody>
      </p:sp>
    </p:spTree>
    <p:extLst>
      <p:ext uri="{BB962C8B-B14F-4D97-AF65-F5344CB8AC3E}">
        <p14:creationId xmlns:p14="http://schemas.microsoft.com/office/powerpoint/2010/main" val="334545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Examining the squared error residual </a:t>
                </a:r>
                <a14:m>
                  <m:oMath xmlns:m="http://schemas.openxmlformats.org/officeDocument/2006/math">
                    <m:sSup>
                      <m:sSupPr>
                        <m:ctrlPr>
                          <a:rPr lang="en-US" altLang="zh-TW" i="1" smtClean="0">
                            <a:latin typeface="Cambria Math" charset="0"/>
                          </a:rPr>
                        </m:ctrlPr>
                      </m:sSupPr>
                      <m:e>
                        <m:r>
                          <a:rPr lang="zh-TW" altLang="en-US" i="1" smtClean="0">
                            <a:latin typeface="Cambria Math" panose="02040503050406030204" pitchFamily="18" charset="0"/>
                          </a:rPr>
                          <m:t>𝜀</m:t>
                        </m:r>
                      </m:e>
                      <m:sup>
                        <m:r>
                          <a:rPr lang="en-US" altLang="zh-TW" b="0" i="1" smtClean="0">
                            <a:latin typeface="Cambria Math" panose="02040503050406030204" pitchFamily="18" charset="0"/>
                          </a:rPr>
                          <m:t>2</m:t>
                        </m:r>
                      </m:sup>
                    </m:sSup>
                  </m:oMath>
                </a14:m>
                <a:r>
                  <a:rPr lang="en-US" altLang="zh-TW" dirty="0" smtClean="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4"/>
          <a:stretch>
            <a:fillRect/>
          </a:stretch>
        </p:blipFill>
        <p:spPr>
          <a:xfrm>
            <a:off x="684213" y="3324793"/>
            <a:ext cx="8064896" cy="1845125"/>
          </a:xfrm>
          <a:prstGeom prst="rect">
            <a:avLst/>
          </a:prstGeom>
        </p:spPr>
      </p:pic>
    </p:spTree>
    <p:extLst>
      <p:ext uri="{BB962C8B-B14F-4D97-AF65-F5344CB8AC3E}">
        <p14:creationId xmlns:p14="http://schemas.microsoft.com/office/powerpoint/2010/main" val="1158855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p:sp>
        <p:nvSpPr>
          <p:cNvPr id="3" name="內容版面配置區 2"/>
          <p:cNvSpPr>
            <a:spLocks noGrp="1"/>
          </p:cNvSpPr>
          <p:nvPr>
            <p:ph idx="1"/>
          </p:nvPr>
        </p:nvSpPr>
        <p:spPr/>
        <p:txBody>
          <a:bodyPr/>
          <a:lstStyle/>
          <a:p>
            <a:r>
              <a:rPr lang="en-US" altLang="zh-TW" sz="2400" dirty="0" smtClean="0"/>
              <a:t>Using the fact that</a:t>
            </a:r>
          </a:p>
          <a:p>
            <a:endParaRPr lang="en-US" altLang="zh-TW" dirty="0"/>
          </a:p>
          <a:p>
            <a:endParaRPr lang="en-US" altLang="zh-TW" dirty="0" smtClean="0"/>
          </a:p>
          <a:p>
            <a:pPr marL="0" indent="0">
              <a:buNone/>
            </a:pPr>
            <a:endParaRPr lang="en-US" altLang="zh-TW" dirty="0" smtClean="0"/>
          </a:p>
          <a:p>
            <a:r>
              <a:rPr lang="en-US" altLang="zh-TW" dirty="0" smtClean="0"/>
              <a:t>We obtain</a:t>
            </a:r>
            <a:endParaRPr lang="zh-TW" altLang="en-US" dirty="0"/>
          </a:p>
        </p:txBody>
      </p:sp>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3"/>
          <a:stretch>
            <a:fillRect/>
          </a:stretch>
        </p:blipFill>
        <p:spPr>
          <a:xfrm>
            <a:off x="3347863" y="2434501"/>
            <a:ext cx="2504703" cy="1659415"/>
          </a:xfrm>
          <a:prstGeom prst="rect">
            <a:avLst/>
          </a:prstGeom>
        </p:spPr>
      </p:pic>
      <p:pic>
        <p:nvPicPr>
          <p:cNvPr id="6" name="圖片 5"/>
          <p:cNvPicPr>
            <a:picLocks noChangeAspect="1"/>
          </p:cNvPicPr>
          <p:nvPr/>
        </p:nvPicPr>
        <p:blipFill>
          <a:blip r:embed="rId4"/>
          <a:stretch>
            <a:fillRect/>
          </a:stretch>
        </p:blipFill>
        <p:spPr>
          <a:xfrm>
            <a:off x="684213" y="4941168"/>
            <a:ext cx="7920235" cy="579961"/>
          </a:xfrm>
          <a:prstGeom prst="rect">
            <a:avLst/>
          </a:prstGeom>
        </p:spPr>
      </p:pic>
    </p:spTree>
    <p:extLst>
      <p:ext uri="{BB962C8B-B14F-4D97-AF65-F5344CB8AC3E}">
        <p14:creationId xmlns:p14="http://schemas.microsoft.com/office/powerpoint/2010/main" val="1489891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smtClean="0"/>
                  <a:t>Review chi-distribution</a:t>
                </a:r>
                <a:endParaRPr lang="en-US" altLang="zh-TW" sz="2400" dirty="0"/>
              </a:p>
              <a:p>
                <a:pPr lvl="8"/>
                <a:endParaRPr lang="en-US" altLang="zh-TW" sz="1600" dirty="0" smtClean="0"/>
              </a:p>
              <a:p>
                <a:r>
                  <a:rPr lang="en-US" altLang="zh-TW" sz="2400" dirty="0" smtClean="0"/>
                  <a:t>Assume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1</m:t>
                        </m:r>
                      </m:sub>
                    </m:sSub>
                  </m:oMath>
                </a14:m>
                <a:r>
                  <a:rPr lang="en-US" altLang="zh-TW" sz="2400" dirty="0" smtClean="0"/>
                  <a:t>,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2</m:t>
                        </m:r>
                      </m:sub>
                    </m:sSub>
                  </m:oMath>
                </a14:m>
                <a:r>
                  <a:rPr lang="en-US" altLang="zh-TW" sz="2400" dirty="0" smtClean="0"/>
                  <a:t>, …… ,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Z</m:t>
                        </m:r>
                      </m:e>
                      <m:sub>
                        <m:r>
                          <m:rPr>
                            <m:sty m:val="p"/>
                          </m:rPr>
                          <a:rPr lang="en-US" altLang="zh-TW" sz="2400" b="0" i="0" smtClean="0">
                            <a:latin typeface="Cambria Math" panose="02040503050406030204" pitchFamily="18" charset="0"/>
                          </a:rPr>
                          <m:t>n</m:t>
                        </m:r>
                      </m:sub>
                    </m:sSub>
                  </m:oMath>
                </a14:m>
                <a:r>
                  <a:rPr lang="en-US" altLang="zh-TW" sz="2400" dirty="0" smtClean="0"/>
                  <a:t> are independent variable , where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Z</m:t>
                        </m:r>
                      </m:e>
                      <m:sub>
                        <m:r>
                          <m:rPr>
                            <m:sty m:val="p"/>
                          </m:rPr>
                          <a:rPr lang="en-US" altLang="zh-TW" sz="2400" b="0" i="0" smtClean="0">
                            <a:latin typeface="Cambria Math" panose="02040503050406030204" pitchFamily="18" charset="0"/>
                          </a:rPr>
                          <m:t>i</m:t>
                        </m:r>
                      </m:sub>
                    </m:sSub>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d>
                      <m:dPr>
                        <m:ctrlPr>
                          <a:rPr lang="en-US" altLang="zh-TW" sz="2400" b="0" i="1" smtClean="0">
                            <a:latin typeface="Cambria Math" charset="0"/>
                          </a:rPr>
                        </m:ctrlPr>
                      </m:dPr>
                      <m:e>
                        <m:r>
                          <a:rPr lang="en-US" altLang="zh-TW" sz="2400" b="0" i="0" smtClean="0">
                            <a:latin typeface="Cambria Math" panose="02040503050406030204" pitchFamily="18" charset="0"/>
                          </a:rPr>
                          <m:t>0,1</m:t>
                        </m:r>
                      </m:e>
                    </m:d>
                    <m:r>
                      <a:rPr lang="en-US" altLang="zh-TW" sz="2400" b="0" i="0" smtClean="0">
                        <a:latin typeface="Cambria Math" panose="02040503050406030204" pitchFamily="18" charset="0"/>
                      </a:rPr>
                      <m:t>.</m:t>
                    </m:r>
                  </m:oMath>
                </a14:m>
                <a:endParaRPr lang="en-US" altLang="zh-TW" sz="2400" b="0" dirty="0" smtClean="0"/>
              </a:p>
              <a:p>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m:t>
                    </m:r>
                    <m:sSubSup>
                      <m:sSubSupPr>
                        <m:ctrlPr>
                          <a:rPr lang="en-US" altLang="zh-TW" sz="2400" i="1" smtClean="0">
                            <a:latin typeface="Cambria Math" charset="0"/>
                          </a:rPr>
                        </m:ctrlPr>
                      </m:sSubSup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1</m:t>
                        </m:r>
                      </m:sub>
                      <m:sup>
                        <m:r>
                          <a:rPr lang="en-US" altLang="zh-TW" sz="2400" b="0" i="0" smtClean="0">
                            <a:latin typeface="Cambria Math" panose="02040503050406030204" pitchFamily="18" charset="0"/>
                          </a:rPr>
                          <m:t>2</m:t>
                        </m:r>
                      </m:sup>
                    </m:sSubSup>
                    <m:r>
                      <a:rPr lang="en-US" altLang="zh-TW" sz="2400" b="0" i="0" smtClean="0">
                        <a:latin typeface="Cambria Math" panose="02040503050406030204" pitchFamily="18" charset="0"/>
                      </a:rPr>
                      <m:t>+</m:t>
                    </m:r>
                    <m:sSubSup>
                      <m:sSubSupPr>
                        <m:ctrlPr>
                          <a:rPr lang="en-US" altLang="zh-TW" sz="2400" i="1" smtClean="0">
                            <a:latin typeface="Cambria Math" charset="0"/>
                          </a:rPr>
                        </m:ctrlPr>
                      </m:sSubSupPr>
                      <m:e>
                        <m:r>
                          <m:rPr>
                            <m:sty m:val="p"/>
                          </m:rPr>
                          <a:rPr lang="en-US" altLang="zh-TW" sz="2400" b="0" i="0" smtClean="0">
                            <a:latin typeface="Cambria Math" panose="02040503050406030204" pitchFamily="18" charset="0"/>
                          </a:rPr>
                          <m:t>Z</m:t>
                        </m:r>
                      </m:e>
                      <m:sub>
                        <m:r>
                          <a:rPr lang="en-US" altLang="zh-TW" sz="2400" b="0" i="0" smtClean="0">
                            <a:latin typeface="Cambria Math" panose="02040503050406030204" pitchFamily="18" charset="0"/>
                          </a:rPr>
                          <m:t>2</m:t>
                        </m:r>
                      </m:sub>
                      <m:sup>
                        <m:r>
                          <a:rPr lang="en-US" altLang="zh-TW" sz="2400" b="0" i="0" smtClean="0">
                            <a:latin typeface="Cambria Math" panose="02040503050406030204" pitchFamily="18" charset="0"/>
                          </a:rPr>
                          <m:t>2</m:t>
                        </m:r>
                      </m:sup>
                    </m:sSubSup>
                    <m:r>
                      <a:rPr lang="en-US" altLang="zh-TW" sz="2400" b="0" i="0" smtClean="0">
                        <a:latin typeface="Cambria Math" panose="02040503050406030204" pitchFamily="18" charset="0"/>
                      </a:rPr>
                      <m:t>+…+</m:t>
                    </m:r>
                    <m:sSubSup>
                      <m:sSubSupPr>
                        <m:ctrlPr>
                          <a:rPr lang="en-US" altLang="zh-TW" sz="2400" i="1" smtClean="0">
                            <a:latin typeface="Cambria Math" charset="0"/>
                          </a:rPr>
                        </m:ctrlPr>
                      </m:sSubSupPr>
                      <m:e>
                        <m:r>
                          <m:rPr>
                            <m:sty m:val="p"/>
                          </m:rPr>
                          <a:rPr lang="en-US" altLang="zh-TW" sz="2400" b="0" i="0" smtClean="0">
                            <a:latin typeface="Cambria Math" panose="02040503050406030204" pitchFamily="18" charset="0"/>
                          </a:rPr>
                          <m:t>Z</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en-US" altLang="zh-TW" sz="2400" dirty="0" smtClean="0"/>
                  <a:t> is distributed </a:t>
                </a:r>
                <a:r>
                  <a:rPr lang="en-US" altLang="zh-TW" sz="2400" dirty="0"/>
                  <a:t>according to the chi-squared distribution with </a:t>
                </a:r>
                <a:r>
                  <a:rPr lang="en-US" altLang="zh-TW" sz="2400" dirty="0" smtClean="0">
                    <a:solidFill>
                      <a:srgbClr val="0070C0"/>
                    </a:solidFill>
                  </a:rPr>
                  <a:t>n</a:t>
                </a:r>
                <a:r>
                  <a:rPr lang="en-US" altLang="zh-TW" sz="2400" dirty="0"/>
                  <a:t> degrees of </a:t>
                </a:r>
                <a:r>
                  <a:rPr lang="en-US" altLang="zh-TW" sz="2400" dirty="0" smtClean="0"/>
                  <a:t>freedom.</a:t>
                </a:r>
              </a:p>
              <a:p>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m:t>
                    </m:r>
                    <m:sSubSup>
                      <m:sSubSupPr>
                        <m:ctrlPr>
                          <a:rPr lang="en-US" altLang="zh-TW" sz="2400" b="0" i="1" smtClean="0">
                            <a:latin typeface="Cambria Math" charset="0"/>
                          </a:rPr>
                        </m:ctrlPr>
                      </m:sSubSupPr>
                      <m:e>
                        <m:r>
                          <m:rPr>
                            <m:sty m:val="p"/>
                          </m:rPr>
                          <a:rPr lang="en-US" altLang="zh-TW" sz="2400" b="0" i="0" smtClean="0">
                            <a:latin typeface="Cambria Math" panose="02040503050406030204" pitchFamily="18" charset="0"/>
                          </a:rPr>
                          <m:t>X</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en-US" altLang="zh-TW" sz="2400" dirty="0" smtClean="0"/>
                  <a:t> </a:t>
                </a:r>
              </a:p>
              <a:p>
                <a:endParaRPr lang="en-US" altLang="zh-TW" dirty="0" smtClean="0"/>
              </a:p>
              <a:p>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921037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a:rPr lang="zh-TW" altLang="en-US" i="1" smtClean="0">
                        <a:latin typeface="Cambria Math" panose="02040503050406030204" pitchFamily="18" charset="0"/>
                      </a:rPr>
                      <m:t>𝜂</m:t>
                    </m:r>
                    <m:r>
                      <a:rPr lang="en-US" altLang="zh-TW" b="0" i="1" smtClean="0">
                        <a:latin typeface="Cambria Math" panose="02040503050406030204" pitchFamily="18" charset="0"/>
                      </a:rPr>
                      <m:t>~</m:t>
                    </m:r>
                    <m:r>
                      <a:rPr lang="en-US" altLang="zh-TW" b="0" i="1" smtClean="0">
                        <a:latin typeface="Cambria Math" panose="02040503050406030204" pitchFamily="18" charset="0"/>
                      </a:rPr>
                      <m:t>𝑁</m:t>
                    </m:r>
                    <m:r>
                      <a:rPr lang="en-US" altLang="zh-TW" b="0" i="1" smtClean="0">
                        <a:latin typeface="Cambria Math" panose="02040503050406030204" pitchFamily="18" charset="0"/>
                      </a:rPr>
                      <m:t>(0, </m:t>
                    </m:r>
                    <m:sSup>
                      <m:sSupPr>
                        <m:ctrlPr>
                          <a:rPr lang="en-US" altLang="zh-TW" b="0" i="1" smtClean="0">
                            <a:latin typeface="Cambria Math" charset="0"/>
                          </a:rPr>
                        </m:ctrlPr>
                      </m:sSupPr>
                      <m:e>
                        <m:r>
                          <a:rPr lang="zh-TW" altLang="en-US" b="0" i="1" smtClean="0">
                            <a:latin typeface="Cambria Math" panose="02040503050406030204" pitchFamily="18" charset="0"/>
                          </a:rPr>
                          <m:t>𝜎</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oMath>
                </a14:m>
                <a:endParaRPr lang="en-US" altLang="zh-TW" i="1" dirty="0" smtClean="0">
                  <a:latin typeface="Cambria Math" panose="02040503050406030204" pitchFamily="18" charset="0"/>
                </a:endParaRPr>
              </a:p>
              <a:p>
                <a:endParaRPr lang="en-US" altLang="zh-TW" i="1" dirty="0" smtClean="0">
                  <a:latin typeface="Cambria Math" panose="02040503050406030204" pitchFamily="18" charset="0"/>
                </a:endParaRPr>
              </a:p>
              <a:p>
                <a14:m>
                  <m:oMath xmlns:m="http://schemas.openxmlformats.org/officeDocument/2006/math">
                    <m:f>
                      <m:fPr>
                        <m:ctrlPr>
                          <a:rPr lang="en-US" altLang="zh-TW" i="1" smtClean="0">
                            <a:latin typeface="Cambria Math" charset="0"/>
                          </a:rPr>
                        </m:ctrlPr>
                      </m:fPr>
                      <m:num>
                        <m:nary>
                          <m:naryPr>
                            <m:chr m:val="∑"/>
                            <m:supHide m:val="on"/>
                            <m:ctrlPr>
                              <a:rPr lang="zh-TW" altLang="en-US" i="1">
                                <a:latin typeface="Cambria Math" charset="0"/>
                              </a:rPr>
                            </m:ctrlPr>
                          </m:naryPr>
                          <m:sub>
                            <m:r>
                              <m:rPr>
                                <m:brk m:alnAt="7"/>
                              </m:rPr>
                              <a:rPr lang="en-US" altLang="zh-TW" i="1">
                                <a:latin typeface="Cambria Math" panose="02040503050406030204" pitchFamily="18" charset="0"/>
                              </a:rPr>
                              <m:t>𝑟</m:t>
                            </m:r>
                          </m:sub>
                          <m:sup/>
                          <m:e>
                            <m:nary>
                              <m:naryPr>
                                <m:chr m:val="∑"/>
                                <m:supHide m:val="on"/>
                                <m:ctrlPr>
                                  <a:rPr lang="en-US" altLang="zh-TW" i="1">
                                    <a:latin typeface="Cambria Math" charset="0"/>
                                  </a:rPr>
                                </m:ctrlPr>
                              </m:naryPr>
                              <m:sub>
                                <m:r>
                                  <m:rPr>
                                    <m:brk m:alnAt="7"/>
                                  </m:rPr>
                                  <a:rPr lang="en-US" altLang="zh-TW" i="1">
                                    <a:latin typeface="Cambria Math" panose="02040503050406030204" pitchFamily="18" charset="0"/>
                                  </a:rPr>
                                  <m:t>𝑐</m:t>
                                </m:r>
                              </m:sub>
                              <m:sup/>
                              <m:e>
                                <m:sSup>
                                  <m:sSupPr>
                                    <m:ctrlPr>
                                      <a:rPr lang="en-US" altLang="zh-TW" i="1">
                                        <a:latin typeface="Cambria Math" charset="0"/>
                                      </a:rPr>
                                    </m:ctrlPr>
                                  </m:sSupPr>
                                  <m:e>
                                    <m:r>
                                      <a:rPr lang="zh-TW" altLang="en-US" i="1">
                                        <a:latin typeface="Cambria Math" panose="02040503050406030204" pitchFamily="18" charset="0"/>
                                      </a:rPr>
                                      <m:t>𝜂</m:t>
                                    </m:r>
                                  </m:e>
                                  <m:sup>
                                    <m:r>
                                      <a:rPr lang="en-US" altLang="zh-TW" i="1">
                                        <a:latin typeface="Cambria Math" panose="02040503050406030204" pitchFamily="18" charset="0"/>
                                      </a:rPr>
                                      <m:t>2</m:t>
                                    </m:r>
                                  </m:sup>
                                </m:sSup>
                                <m:r>
                                  <a:rPr lang="en-US" altLang="zh-TW" i="1">
                                    <a:latin typeface="Cambria Math" panose="02040503050406030204" pitchFamily="18" charset="0"/>
                                  </a:rPr>
                                  <m:t>(</m:t>
                                </m:r>
                                <m:r>
                                  <a:rPr lang="en-US" altLang="zh-TW" i="1">
                                    <a:latin typeface="Cambria Math" panose="02040503050406030204" pitchFamily="18" charset="0"/>
                                  </a:rPr>
                                  <m:t>𝑟</m:t>
                                </m:r>
                                <m:r>
                                  <a:rPr lang="en-US" altLang="zh-TW" i="1">
                                    <a:latin typeface="Cambria Math" panose="02040503050406030204" pitchFamily="18" charset="0"/>
                                  </a:rPr>
                                  <m:t>, </m:t>
                                </m:r>
                                <m:r>
                                  <a:rPr lang="en-US" altLang="zh-TW" i="1">
                                    <a:latin typeface="Cambria Math" panose="02040503050406030204" pitchFamily="18" charset="0"/>
                                  </a:rPr>
                                  <m:t>𝑐</m:t>
                                </m:r>
                                <m:r>
                                  <a:rPr lang="en-US" altLang="zh-TW" i="1">
                                    <a:latin typeface="Cambria Math" panose="02040503050406030204" pitchFamily="18" charset="0"/>
                                  </a:rPr>
                                  <m:t>)</m:t>
                                </m:r>
                              </m:e>
                            </m:nary>
                          </m:e>
                        </m:nary>
                      </m:num>
                      <m:den>
                        <m:sSup>
                          <m:sSupPr>
                            <m:ctrlPr>
                              <a:rPr lang="en-US" altLang="zh-TW" i="1" smtClean="0">
                                <a:latin typeface="Cambria Math"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den>
                    </m:f>
                  </m:oMath>
                </a14:m>
                <a:r>
                  <a:rPr lang="zh-TW" altLang="en-US" dirty="0" smtClean="0"/>
                  <a:t> </a:t>
                </a:r>
                <a:r>
                  <a:rPr lang="en-US" altLang="zh-TW" dirty="0" smtClean="0"/>
                  <a:t>is a chi-squared distribution with </a:t>
                </a:r>
                <a14:m>
                  <m:oMath xmlns:m="http://schemas.openxmlformats.org/officeDocument/2006/math">
                    <m:nary>
                      <m:naryPr>
                        <m:chr m:val="∑"/>
                        <m:supHide m:val="on"/>
                        <m:ctrlPr>
                          <a:rPr lang="en-US" altLang="zh-TW" i="1" smtClean="0">
                            <a:latin typeface="Cambria Math" charset="0"/>
                          </a:rPr>
                        </m:ctrlPr>
                      </m:naryPr>
                      <m:sub>
                        <m:r>
                          <m:rPr>
                            <m:brk m:alnAt="7"/>
                          </m:rPr>
                          <a:rPr lang="en-US" altLang="zh-TW" b="0" i="1" smtClean="0">
                            <a:latin typeface="Cambria Math" panose="02040503050406030204" pitchFamily="18" charset="0"/>
                          </a:rPr>
                          <m:t>𝑟</m:t>
                        </m:r>
                      </m:sub>
                      <m:sup/>
                      <m:e>
                        <m:nary>
                          <m:naryPr>
                            <m:chr m:val="∑"/>
                            <m:supHide m:val="on"/>
                            <m:ctrlPr>
                              <a:rPr lang="en-US" altLang="zh-TW" i="1" smtClean="0">
                                <a:latin typeface="Cambria Math" charset="0"/>
                              </a:rPr>
                            </m:ctrlPr>
                          </m:naryPr>
                          <m:sub>
                            <m:r>
                              <m:rPr>
                                <m:brk m:alnAt="7"/>
                              </m:rPr>
                              <a:rPr lang="en-US" altLang="zh-TW" b="0" i="1" smtClean="0">
                                <a:latin typeface="Cambria Math" panose="02040503050406030204" pitchFamily="18" charset="0"/>
                              </a:rPr>
                              <m:t>𝑐</m:t>
                            </m:r>
                          </m:sub>
                          <m:sup/>
                          <m:e>
                            <m:r>
                              <a:rPr lang="en-US" altLang="zh-TW" b="0" i="1" smtClean="0">
                                <a:latin typeface="Cambria Math" panose="02040503050406030204" pitchFamily="18" charset="0"/>
                              </a:rPr>
                              <m:t>1</m:t>
                            </m:r>
                          </m:e>
                        </m:nary>
                      </m:e>
                    </m:nary>
                  </m:oMath>
                </a14:m>
                <a:r>
                  <a:rPr lang="zh-TW" altLang="en-US" dirty="0" smtClean="0"/>
                  <a:t> </a:t>
                </a:r>
                <a:r>
                  <a:rPr lang="en-US" altLang="zh-TW" dirty="0" smtClean="0"/>
                  <a:t>degrees of freedom.</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24642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Because </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α</m:t>
                        </m:r>
                      </m:e>
                    </m:acc>
                  </m:oMath>
                </a14:m>
                <a:r>
                  <a:rPr lang="en-US" altLang="zh-TW" dirty="0" smtClean="0"/>
                  <a:t>, </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β</m:t>
                        </m:r>
                      </m:e>
                    </m:acc>
                  </m:oMath>
                </a14:m>
                <a:r>
                  <a:rPr lang="en-US" altLang="zh-TW" dirty="0" smtClean="0"/>
                  <a:t>, and </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γ</m:t>
                        </m:r>
                      </m:e>
                    </m:acc>
                  </m:oMath>
                </a14:m>
                <a:r>
                  <a:rPr lang="zh-TW" altLang="en-US" dirty="0" smtClean="0"/>
                  <a:t> </a:t>
                </a:r>
                <a:r>
                  <a:rPr lang="en-US" altLang="zh-TW" dirty="0" smtClean="0"/>
                  <a:t>are independent normal distributions</a:t>
                </a:r>
                <a:endParaRPr lang="en-US" altLang="zh-TW" dirty="0"/>
              </a:p>
              <a:p>
                <a:endParaRPr lang="en-US" altLang="zh-TW" dirty="0" smtClean="0"/>
              </a:p>
              <a:p>
                <a:endParaRPr lang="en-US" altLang="zh-TW" dirty="0"/>
              </a:p>
              <a:p>
                <a:r>
                  <a:rPr lang="en-US" altLang="zh-TW" dirty="0"/>
                  <a:t>is a chi-squared distribution with </a:t>
                </a:r>
                <a:r>
                  <a:rPr lang="en-US" altLang="zh-TW" dirty="0" smtClean="0"/>
                  <a:t>3 degrees </a:t>
                </a:r>
                <a:r>
                  <a:rPr lang="en-US" altLang="zh-TW" dirty="0"/>
                  <a:t>of </a:t>
                </a:r>
                <a:r>
                  <a:rPr lang="en-US" altLang="zh-TW" dirty="0" smtClean="0"/>
                  <a:t>freedom.</a:t>
                </a:r>
                <a:endParaRPr lang="zh-TW" altLang="en-US" dirty="0"/>
              </a:p>
              <a:p>
                <a:endParaRPr lang="en-US" altLang="zh-TW" dirty="0" smtClean="0"/>
              </a:p>
              <a:p>
                <a:endParaRPr lang="en-US" altLang="zh-TW" dirty="0" smtClean="0"/>
              </a:p>
              <a:p>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243" r="-2222"/>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4"/>
          <a:stretch>
            <a:fillRect/>
          </a:stretch>
        </p:blipFill>
        <p:spPr>
          <a:xfrm>
            <a:off x="1138911" y="3284984"/>
            <a:ext cx="6850303" cy="576064"/>
          </a:xfrm>
          <a:prstGeom prst="rect">
            <a:avLst/>
          </a:prstGeom>
        </p:spPr>
      </p:pic>
    </p:spTree>
    <p:extLst>
      <p:ext uri="{BB962C8B-B14F-4D97-AF65-F5344CB8AC3E}">
        <p14:creationId xmlns:p14="http://schemas.microsoft.com/office/powerpoint/2010/main" val="571009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8.3 Sloped Facet Parameter and Error Estimation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 </a:t>
                </a:r>
                <a14:m>
                  <m:oMath xmlns:m="http://schemas.openxmlformats.org/officeDocument/2006/math">
                    <m:sSup>
                      <m:sSupPr>
                        <m:ctrlPr>
                          <a:rPr lang="en-US" altLang="zh-TW" i="1">
                            <a:latin typeface="Cambria Math"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sSup>
                      <m:sSupPr>
                        <m:ctrlPr>
                          <a:rPr lang="en-US" altLang="zh-TW" i="1">
                            <a:latin typeface="Cambria Math"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oMath>
                </a14:m>
                <a:r>
                  <a:rPr lang="zh-TW" altLang="en-US" dirty="0"/>
                  <a:t> </a:t>
                </a:r>
                <a:r>
                  <a:rPr lang="en-US" altLang="zh-TW" dirty="0"/>
                  <a:t>is distributed as a chi-squared variate with </a:t>
                </a:r>
                <a14:m>
                  <m:oMath xmlns:m="http://schemas.openxmlformats.org/officeDocument/2006/math">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lang="zh-TW" altLang="en-US" dirty="0"/>
                  <a:t> </a:t>
                </a:r>
                <a:r>
                  <a:rPr lang="en-US" altLang="zh-TW" dirty="0"/>
                  <a:t>degrees of freedom.</a:t>
                </a:r>
              </a:p>
              <a:p>
                <a:endParaRPr lang="en-US" altLang="zh-TW" dirty="0"/>
              </a:p>
              <a:p>
                <a:r>
                  <a:rPr lang="en-US" altLang="zh-TW" dirty="0"/>
                  <a:t>This means that </a:t>
                </a:r>
                <a14:m>
                  <m:oMath xmlns:m="http://schemas.openxmlformats.org/officeDocument/2006/math">
                    <m:sSup>
                      <m:sSupPr>
                        <m:ctrlPr>
                          <a:rPr lang="en-US" altLang="zh-TW" i="1">
                            <a:latin typeface="Cambria Math" charset="0"/>
                          </a:rPr>
                        </m:ctrlPr>
                      </m:sSupPr>
                      <m:e>
                        <m:r>
                          <m:rPr>
                            <m:sty m:val="p"/>
                          </m:rPr>
                          <a:rPr lang="zh-TW" altLang="en-US">
                            <a:latin typeface="Cambria Math" panose="02040503050406030204" pitchFamily="18" charset="0"/>
                          </a:rPr>
                          <m:t>ε</m:t>
                        </m:r>
                      </m:e>
                      <m:sup>
                        <m:r>
                          <a:rPr lang="en-US" altLang="zh-TW">
                            <a:latin typeface="Cambria Math" panose="02040503050406030204" pitchFamily="18" charset="0"/>
                          </a:rPr>
                          <m:t>2</m:t>
                        </m:r>
                      </m:sup>
                    </m:sSup>
                    <m:r>
                      <a:rPr lang="en-US" altLang="zh-TW">
                        <a:latin typeface="Cambria Math" panose="02040503050406030204" pitchFamily="18" charset="0"/>
                      </a:rPr>
                      <m:t>/</m:t>
                    </m:r>
                    <m:r>
                      <a:rPr lang="en-US" altLang="zh-TW" i="1">
                        <a:latin typeface="Cambria Math" panose="02040503050406030204" pitchFamily="18" charset="0"/>
                      </a:rPr>
                      <m:t>(</m:t>
                    </m:r>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c</m:t>
                            </m:r>
                          </m:sub>
                          <m:sup/>
                          <m:e>
                            <m:r>
                              <a:rPr lang="en-US" altLang="zh-TW">
                                <a:latin typeface="Cambria Math" panose="02040503050406030204" pitchFamily="18" charset="0"/>
                              </a:rPr>
                              <m:t>1</m:t>
                            </m:r>
                          </m:e>
                        </m:nary>
                      </m:e>
                    </m:nary>
                    <m:r>
                      <a:rPr lang="en-US" altLang="zh-TW">
                        <a:latin typeface="Cambria Math" panose="02040503050406030204" pitchFamily="18" charset="0"/>
                      </a:rPr>
                      <m:t>−3)</m:t>
                    </m:r>
                  </m:oMath>
                </a14:m>
                <a:r>
                  <a:rPr lang="en-US" altLang="zh-TW" dirty="0"/>
                  <a:t> can be used as an unbiased estimator for </a:t>
                </a:r>
                <a14:m>
                  <m:oMath xmlns:m="http://schemas.openxmlformats.org/officeDocument/2006/math">
                    <m:sSup>
                      <m:sSupPr>
                        <m:ctrlPr>
                          <a:rPr lang="en-US" altLang="zh-TW" i="1">
                            <a:latin typeface="Cambria Math" charset="0"/>
                          </a:rPr>
                        </m:ctrlPr>
                      </m:sSupPr>
                      <m:e>
                        <m:r>
                          <a:rPr lang="zh-TW" altLang="en-US" i="1">
                            <a:latin typeface="Cambria Math" panose="02040503050406030204" pitchFamily="18" charset="0"/>
                          </a:rPr>
                          <m:t>𝜎</m:t>
                        </m:r>
                      </m:e>
                      <m:sup>
                        <m:r>
                          <a:rPr lang="en-US" altLang="zh-TW" i="1">
                            <a:latin typeface="Cambria Math" panose="02040503050406030204" pitchFamily="18" charset="0"/>
                          </a:rPr>
                          <m:t>2</m:t>
                        </m:r>
                      </m:sup>
                    </m:sSup>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r="-2444"/>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1923761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en-US" altLang="zh-TW" dirty="0" smtClean="0"/>
              <a:t>Break time</a:t>
            </a:r>
            <a:endParaRPr kumimoji="1"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1711586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3315" name="Rectangle 2"/>
          <p:cNvSpPr>
            <a:spLocks noGrp="1" noChangeArrowheads="1"/>
          </p:cNvSpPr>
          <p:nvPr>
            <p:ph type="title"/>
          </p:nvPr>
        </p:nvSpPr>
        <p:spPr/>
        <p:txBody>
          <a:bodyPr/>
          <a:lstStyle/>
          <a:p>
            <a:pPr eaLnBrk="1" hangingPunct="1"/>
            <a:r>
              <a:rPr lang="en-US" altLang="zh-TW" sz="3200" dirty="0" smtClean="0"/>
              <a:t>8.4 Facet-Based Peak Noise Removal</a:t>
            </a:r>
          </a:p>
        </p:txBody>
      </p:sp>
      <p:sp>
        <p:nvSpPr>
          <p:cNvPr id="13316" name="Rectangle 3"/>
          <p:cNvSpPr>
            <a:spLocks noGrp="1" noChangeArrowheads="1"/>
          </p:cNvSpPr>
          <p:nvPr>
            <p:ph type="body" sz="half" idx="1"/>
          </p:nvPr>
        </p:nvSpPr>
        <p:spPr>
          <a:xfrm>
            <a:off x="684213" y="2041525"/>
            <a:ext cx="8459787" cy="4816475"/>
          </a:xfrm>
        </p:spPr>
        <p:txBody>
          <a:bodyPr/>
          <a:lstStyle/>
          <a:p>
            <a:pPr eaLnBrk="1" hangingPunct="1"/>
            <a:r>
              <a:rPr lang="en-US" altLang="zh-TW" sz="2400" dirty="0" smtClean="0"/>
              <a:t>Peak </a:t>
            </a:r>
            <a:r>
              <a:rPr lang="en-US" altLang="zh-TW" sz="2400" dirty="0" smtClean="0"/>
              <a:t>noise pixel: a pixel whose gray level intensity significantly differs from neighborhood pixels.</a:t>
            </a:r>
          </a:p>
          <a:p>
            <a:pPr eaLnBrk="1" hangingPunct="1"/>
            <a:endParaRPr lang="en-US" altLang="zh-TW" sz="2400" dirty="0" smtClean="0"/>
          </a:p>
          <a:p>
            <a:pPr eaLnBrk="1" hangingPunct="1"/>
            <a:endParaRPr lang="en-US" altLang="zh-TW" sz="2400" dirty="0"/>
          </a:p>
          <a:p>
            <a:pPr eaLnBrk="1" hangingPunct="1"/>
            <a:endParaRPr lang="en-US" altLang="zh-TW" sz="2400" dirty="0" smtClean="0"/>
          </a:p>
          <a:p>
            <a:pPr marL="0" indent="0" eaLnBrk="1" hangingPunct="1">
              <a:buNone/>
            </a:pPr>
            <a:endParaRPr lang="en-US" altLang="zh-TW" sz="2400" dirty="0" smtClean="0"/>
          </a:p>
          <a:p>
            <a:pPr eaLnBrk="1" hangingPunct="1"/>
            <a:endParaRPr lang="en-US" altLang="zh-TW" sz="2400" dirty="0" smtClean="0"/>
          </a:p>
          <a:p>
            <a:pPr lvl="1" eaLnBrk="1" hangingPunct="1"/>
            <a:endParaRPr lang="en-US" altLang="zh-TW" sz="1600" dirty="0" smtClean="0"/>
          </a:p>
          <a:p>
            <a:pPr lvl="1" eaLnBrk="1" hangingPunct="1"/>
            <a:r>
              <a:rPr lang="en-US" altLang="zh-TW" sz="1600" dirty="0" smtClean="0"/>
              <a:t>It is difficult to judge that the center pixel in part (b) is peak noise, whereas it is easier in part (a)</a:t>
            </a:r>
          </a:p>
          <a:p>
            <a:pPr lvl="1" eaLnBrk="1" hangingPunct="1"/>
            <a:r>
              <a:rPr lang="en-US" altLang="zh-TW" sz="1600" dirty="0" smtClean="0"/>
              <a:t>This indicates that the gray level spatial statistic are important</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p:txBody>
      </p:sp>
      <p:pic>
        <p:nvPicPr>
          <p:cNvPr id="13317" name="Picture 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03165" y="3111786"/>
            <a:ext cx="2240185" cy="2020580"/>
          </a:xfrm>
          <a:noFill/>
        </p:spPr>
      </p:pic>
      <p:pic>
        <p:nvPicPr>
          <p:cNvPr id="13318" name="Picture 1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42209" y="3056098"/>
            <a:ext cx="2240185" cy="2076268"/>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8.4 Facet-Based Peak Noise Removal</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smtClean="0"/>
                  <a:t>Let N be a set of neighborhood pixels that does not contain the center pixel</a:t>
                </a:r>
              </a:p>
              <a:p>
                <a:endParaRPr lang="en-US" altLang="zh-TW" dirty="0"/>
              </a:p>
              <a:p>
                <a:pPr marL="0" indent="0">
                  <a:buNone/>
                </a:pPr>
                <a:endParaRPr lang="en-US" altLang="zh-TW" dirty="0"/>
              </a:p>
              <a:p>
                <a:endParaRPr lang="en-US" altLang="zh-TW" sz="2400" dirty="0" smtClean="0"/>
              </a:p>
              <a:p>
                <a:r>
                  <a:rPr lang="en-US" altLang="zh-TW" sz="2400" dirty="0" smtClean="0"/>
                  <a:t>Where </a:t>
                </a:r>
                <a14:m>
                  <m:oMath xmlns:m="http://schemas.openxmlformats.org/officeDocument/2006/math">
                    <m:r>
                      <m:rPr>
                        <m:sty m:val="p"/>
                      </m:rPr>
                      <a:rPr lang="zh-TW" altLang="en-US" sz="2400" i="0" smtClean="0">
                        <a:latin typeface="Cambria Math" panose="02040503050406030204" pitchFamily="18" charset="0"/>
                      </a:rPr>
                      <m:t>η</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r</m:t>
                    </m:r>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c</m:t>
                    </m:r>
                    <m:r>
                      <a:rPr lang="en-US" altLang="zh-TW" sz="2400" b="0" i="0" smtClean="0">
                        <a:latin typeface="Cambria Math" panose="02040503050406030204" pitchFamily="18" charset="0"/>
                      </a:rPr>
                      <m:t>)</m:t>
                    </m:r>
                  </m:oMath>
                </a14:m>
                <a:r>
                  <a:rPr lang="en-US" altLang="zh-TW" sz="2400" dirty="0" smtClean="0"/>
                  <a:t> is assumed to be independent additive Gaussian noise having mean 0 and variance </a:t>
                </a:r>
                <a14:m>
                  <m:oMath xmlns:m="http://schemas.openxmlformats.org/officeDocument/2006/math">
                    <m:sSup>
                      <m:sSupPr>
                        <m:ctrlPr>
                          <a:rPr lang="en-US" altLang="zh-TW" sz="2400" i="1" smtClean="0">
                            <a:latin typeface="Cambria Math" charset="0"/>
                          </a:rPr>
                        </m:ctrlPr>
                      </m:sSupPr>
                      <m:e>
                        <m:r>
                          <a:rPr lang="zh-TW" altLang="en-US" sz="2400" i="1" smtClean="0">
                            <a:latin typeface="Cambria Math" panose="02040503050406030204" pitchFamily="18" charset="0"/>
                          </a:rPr>
                          <m:t>𝜎</m:t>
                        </m:r>
                      </m:e>
                      <m:sup>
                        <m:r>
                          <a:rPr lang="en-US" altLang="zh-TW" sz="2400" b="0" i="1" smtClean="0">
                            <a:latin typeface="Cambria Math" panose="02040503050406030204" pitchFamily="18" charset="0"/>
                          </a:rPr>
                          <m:t>2</m:t>
                        </m:r>
                      </m:sup>
                    </m:sSup>
                  </m:oMath>
                </a14:m>
                <a:endParaRPr lang="en-US" altLang="zh-TW" dirty="0" smtClean="0"/>
              </a:p>
              <a:p>
                <a:endParaRPr lang="en-US" altLang="zh-TW" dirty="0"/>
              </a:p>
              <a:p>
                <a:endParaRPr lang="en-US" altLang="zh-TW" dirty="0" smtClean="0"/>
              </a:p>
              <a:p>
                <a:pPr marL="0" indent="0">
                  <a:buNone/>
                </a:pPr>
                <a:r>
                  <a:rPr lang="en-US" altLang="zh-TW" dirty="0" smtClean="0"/>
                  <a:t> </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4"/>
          <a:stretch>
            <a:fillRect/>
          </a:stretch>
        </p:blipFill>
        <p:spPr>
          <a:xfrm>
            <a:off x="2669344" y="3169551"/>
            <a:ext cx="3789437" cy="472695"/>
          </a:xfrm>
          <a:prstGeom prst="rect">
            <a:avLst/>
          </a:prstGeom>
        </p:spPr>
      </p:pic>
      <p:pic>
        <p:nvPicPr>
          <p:cNvPr id="7" name="圖片 6"/>
          <p:cNvPicPr>
            <a:picLocks noChangeAspect="1"/>
          </p:cNvPicPr>
          <p:nvPr/>
        </p:nvPicPr>
        <p:blipFill>
          <a:blip r:embed="rId5"/>
          <a:stretch>
            <a:fillRect/>
          </a:stretch>
        </p:blipFill>
        <p:spPr>
          <a:xfrm>
            <a:off x="1042988" y="4009187"/>
            <a:ext cx="7420446" cy="476338"/>
          </a:xfrm>
          <a:prstGeom prst="rect">
            <a:avLst/>
          </a:prstGeom>
        </p:spPr>
      </p:pic>
    </p:spTree>
    <p:extLst>
      <p:ext uri="{BB962C8B-B14F-4D97-AF65-F5344CB8AC3E}">
        <p14:creationId xmlns:p14="http://schemas.microsoft.com/office/powerpoint/2010/main" val="218986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8.1 Introduction</a:t>
            </a:r>
            <a:endParaRPr lang="zh-TW" altLang="en-US" dirty="0"/>
          </a:p>
        </p:txBody>
      </p:sp>
      <p:sp>
        <p:nvSpPr>
          <p:cNvPr id="3" name="內容版面配置區 2"/>
          <p:cNvSpPr>
            <a:spLocks noGrp="1"/>
          </p:cNvSpPr>
          <p:nvPr>
            <p:ph idx="1"/>
          </p:nvPr>
        </p:nvSpPr>
        <p:spPr/>
        <p:txBody>
          <a:bodyPr/>
          <a:lstStyle/>
          <a:p>
            <a:r>
              <a:rPr lang="en-US" altLang="zh-TW" sz="2800" dirty="0" smtClean="0"/>
              <a:t>To actually carry out the processing with the observed digital image requires a model describes </a:t>
            </a:r>
            <a:r>
              <a:rPr lang="en-US" altLang="zh-TW" sz="2800" dirty="0"/>
              <a:t>what the general form of the surface would be in the neighborhood of any </a:t>
            </a:r>
            <a:r>
              <a:rPr lang="en-US" altLang="zh-TW" sz="2800" dirty="0" smtClean="0"/>
              <a:t>pixel </a:t>
            </a:r>
            <a:endParaRPr lang="en-US" altLang="zh-TW" sz="2800" dirty="0"/>
          </a:p>
          <a:p>
            <a:endParaRPr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3096742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The least-squares procedure determines </a:t>
                </a:r>
                <a14:m>
                  <m:oMath xmlns:m="http://schemas.openxmlformats.org/officeDocument/2006/math">
                    <m:acc>
                      <m:accPr>
                        <m:chr m:val="̂"/>
                        <m:ctrlPr>
                          <a:rPr lang="en-US" altLang="zh-TW" sz="2400" i="1" smtClean="0">
                            <a:latin typeface="Cambria Math" charset="0"/>
                          </a:rPr>
                        </m:ctrlPr>
                      </m:accPr>
                      <m:e>
                        <m:r>
                          <a:rPr lang="zh-TW" altLang="en-US" sz="2400" i="1" smtClean="0">
                            <a:latin typeface="Cambria Math" panose="02040503050406030204" pitchFamily="18" charset="0"/>
                          </a:rPr>
                          <m:t>𝛼</m:t>
                        </m:r>
                      </m:e>
                    </m:acc>
                  </m:oMath>
                </a14:m>
                <a:r>
                  <a:rPr lang="en-US" altLang="zh-TW" sz="2400" dirty="0" smtClean="0"/>
                  <a:t>, </a:t>
                </a:r>
                <a14:m>
                  <m:oMath xmlns:m="http://schemas.openxmlformats.org/officeDocument/2006/math">
                    <m:acc>
                      <m:accPr>
                        <m:chr m:val="̂"/>
                        <m:ctrlPr>
                          <a:rPr lang="en-US" altLang="zh-TW" sz="2400" i="1" smtClean="0">
                            <a:latin typeface="Cambria Math" charset="0"/>
                          </a:rPr>
                        </m:ctrlPr>
                      </m:accPr>
                      <m:e>
                        <m:r>
                          <a:rPr lang="zh-TW" altLang="en-US" sz="2400" i="1" smtClean="0">
                            <a:latin typeface="Cambria Math" panose="02040503050406030204" pitchFamily="18" charset="0"/>
                          </a:rPr>
                          <m:t>𝛽</m:t>
                        </m:r>
                      </m:e>
                    </m:acc>
                  </m:oMath>
                </a14:m>
                <a:r>
                  <a:rPr lang="en-US" altLang="zh-TW" sz="2400" dirty="0" smtClean="0"/>
                  <a:t>, and </a:t>
                </a:r>
                <a14:m>
                  <m:oMath xmlns:m="http://schemas.openxmlformats.org/officeDocument/2006/math">
                    <m:acc>
                      <m:accPr>
                        <m:chr m:val="̂"/>
                        <m:ctrlPr>
                          <a:rPr lang="en-US" altLang="zh-TW" sz="2400" i="1" smtClean="0">
                            <a:latin typeface="Cambria Math" charset="0"/>
                          </a:rPr>
                        </m:ctrlPr>
                      </m:accPr>
                      <m:e>
                        <m:r>
                          <a:rPr lang="zh-TW" altLang="en-US" sz="2400" i="1" smtClean="0">
                            <a:latin typeface="Cambria Math" panose="02040503050406030204" pitchFamily="18" charset="0"/>
                          </a:rPr>
                          <m:t>𝛾</m:t>
                        </m:r>
                      </m:e>
                    </m:acc>
                  </m:oMath>
                </a14:m>
                <a:r>
                  <a:rPr lang="en-US" altLang="zh-TW" sz="2400" dirty="0" smtClean="0"/>
                  <a:t> which minimize the sum of the squared difference between the fitted surface are given by the observed one:</a:t>
                </a:r>
              </a:p>
              <a:p>
                <a:endParaRPr lang="en-US" altLang="zh-TW" sz="2400" dirty="0" smtClean="0"/>
              </a:p>
              <a:p>
                <a:endParaRPr lang="en-US" altLang="zh-TW" sz="2400" dirty="0"/>
              </a:p>
              <a:p>
                <a:r>
                  <a:rPr lang="en-US" altLang="zh-TW" sz="2400" dirty="0" smtClean="0"/>
                  <a:t>The minimizing </a:t>
                </a:r>
                <a14:m>
                  <m:oMath xmlns:m="http://schemas.openxmlformats.org/officeDocument/2006/math">
                    <m:acc>
                      <m:accPr>
                        <m:chr m:val="̂"/>
                        <m:ctrlPr>
                          <a:rPr lang="en-US" altLang="zh-TW" sz="2400" i="1">
                            <a:latin typeface="Cambria Math" charset="0"/>
                          </a:rPr>
                        </m:ctrlPr>
                      </m:accPr>
                      <m:e>
                        <m:r>
                          <a:rPr lang="zh-TW" altLang="en-US" sz="2400" i="1">
                            <a:latin typeface="Cambria Math" panose="02040503050406030204" pitchFamily="18" charset="0"/>
                          </a:rPr>
                          <m:t>𝛼</m:t>
                        </m:r>
                      </m:e>
                    </m:acc>
                  </m:oMath>
                </a14:m>
                <a:r>
                  <a:rPr lang="en-US" altLang="zh-TW" sz="2400" dirty="0"/>
                  <a:t>, </a:t>
                </a:r>
                <a14:m>
                  <m:oMath xmlns:m="http://schemas.openxmlformats.org/officeDocument/2006/math">
                    <m:acc>
                      <m:accPr>
                        <m:chr m:val="̂"/>
                        <m:ctrlPr>
                          <a:rPr lang="en-US" altLang="zh-TW" sz="2400" i="1">
                            <a:latin typeface="Cambria Math" charset="0"/>
                          </a:rPr>
                        </m:ctrlPr>
                      </m:accPr>
                      <m:e>
                        <m:r>
                          <a:rPr lang="zh-TW" altLang="en-US" sz="2400" i="1">
                            <a:latin typeface="Cambria Math" panose="02040503050406030204" pitchFamily="18" charset="0"/>
                          </a:rPr>
                          <m:t>𝛽</m:t>
                        </m:r>
                      </m:e>
                    </m:acc>
                  </m:oMath>
                </a14:m>
                <a:r>
                  <a:rPr lang="en-US" altLang="zh-TW" sz="2400" dirty="0"/>
                  <a:t>, and </a:t>
                </a:r>
                <a14:m>
                  <m:oMath xmlns:m="http://schemas.openxmlformats.org/officeDocument/2006/math">
                    <m:acc>
                      <m:accPr>
                        <m:chr m:val="̂"/>
                        <m:ctrlPr>
                          <a:rPr lang="en-US" altLang="zh-TW" sz="2400" i="1">
                            <a:latin typeface="Cambria Math" charset="0"/>
                          </a:rPr>
                        </m:ctrlPr>
                      </m:accPr>
                      <m:e>
                        <m:r>
                          <a:rPr lang="zh-TW" altLang="en-US" sz="2400" i="1">
                            <a:latin typeface="Cambria Math" panose="02040503050406030204" pitchFamily="18" charset="0"/>
                          </a:rPr>
                          <m:t>𝛾</m:t>
                        </m:r>
                      </m:e>
                    </m:acc>
                  </m:oMath>
                </a14:m>
                <a:r>
                  <a:rPr lang="en-US" altLang="zh-TW" sz="2400" dirty="0" smtClean="0"/>
                  <a:t> are given by</a:t>
                </a:r>
                <a:endParaRPr lang="en-US" altLang="zh-TW" sz="2400" dirty="0"/>
              </a:p>
              <a:p>
                <a:endParaRPr lang="en-US" altLang="zh-TW" sz="2400" dirty="0" smtClean="0"/>
              </a:p>
              <a:p>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552"/>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3501008"/>
            <a:ext cx="3634011" cy="751301"/>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741" y="5373216"/>
            <a:ext cx="1921110" cy="989663"/>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9823" y="5394778"/>
            <a:ext cx="1800143" cy="939205"/>
          </a:xfrm>
          <a:prstGeom prst="rect">
            <a:avLst/>
          </a:prstGeom>
        </p:spPr>
      </p:pic>
      <p:pic>
        <p:nvPicPr>
          <p:cNvPr id="9" name="圖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885" y="5382859"/>
            <a:ext cx="1910094" cy="857180"/>
          </a:xfrm>
          <a:prstGeom prst="rect">
            <a:avLst/>
          </a:prstGeom>
        </p:spPr>
      </p:pic>
    </p:spTree>
    <p:extLst>
      <p:ext uri="{BB962C8B-B14F-4D97-AF65-F5344CB8AC3E}">
        <p14:creationId xmlns:p14="http://schemas.microsoft.com/office/powerpoint/2010/main" val="2261238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0" dirty="0" smtClean="0"/>
                  <a:t>Under the hypothesis that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charset="0"/>
                          </a:rPr>
                        </m:ctrlPr>
                      </m:dPr>
                      <m:e>
                        <m:r>
                          <a:rPr lang="en-US" altLang="zh-TW" b="0" i="0" smtClean="0">
                            <a:latin typeface="Cambria Math" panose="02040503050406030204" pitchFamily="18" charset="0"/>
                          </a:rPr>
                          <m:t>0,0</m:t>
                        </m:r>
                      </m:e>
                    </m:d>
                  </m:oMath>
                </a14:m>
                <a:r>
                  <a:rPr lang="en-US" altLang="zh-TW" b="0" dirty="0" smtClean="0"/>
                  <a:t> is not peak noise, </a:t>
                </a:r>
                <a14:m>
                  <m:oMath xmlns:m="http://schemas.openxmlformats.org/officeDocument/2006/math">
                    <m:r>
                      <m:rPr>
                        <m:sty m:val="p"/>
                      </m:rPr>
                      <a:rPr lang="en-US" altLang="zh-TW" b="0" i="0" smtClean="0">
                        <a:latin typeface="Cambria Math" panose="02040503050406030204" pitchFamily="18" charset="0"/>
                      </a:rPr>
                      <m:t>g</m:t>
                    </m:r>
                    <m:d>
                      <m:dPr>
                        <m:ctrlPr>
                          <a:rPr lang="en-US" altLang="zh-TW" b="0" i="1" smtClean="0">
                            <a:latin typeface="Cambria Math" charset="0"/>
                          </a:rPr>
                        </m:ctrlPr>
                      </m:dPr>
                      <m:e>
                        <m:r>
                          <a:rPr lang="en-US" altLang="zh-TW" b="0" i="0" smtClean="0">
                            <a:latin typeface="Cambria Math" panose="02040503050406030204" pitchFamily="18" charset="0"/>
                          </a:rPr>
                          <m:t>0,0</m:t>
                        </m:r>
                      </m:e>
                    </m:d>
                    <m:r>
                      <a:rPr lang="en-US" altLang="zh-TW" b="0" i="0" smtClean="0">
                        <a:latin typeface="Cambria Math" panose="02040503050406030204" pitchFamily="18" charset="0"/>
                      </a:rPr>
                      <m:t>−</m:t>
                    </m:r>
                    <m:acc>
                      <m:accPr>
                        <m:chr m:val="̂"/>
                        <m:ctrlPr>
                          <a:rPr lang="en-US" altLang="zh-TW" b="0" i="1" smtClean="0">
                            <a:latin typeface="Cambria Math" charset="0"/>
                          </a:rPr>
                        </m:ctrlPr>
                      </m:accPr>
                      <m:e>
                        <m:r>
                          <m:rPr>
                            <m:sty m:val="p"/>
                          </m:rPr>
                          <a:rPr lang="zh-TW" altLang="en-US" b="0" i="0" smtClean="0">
                            <a:latin typeface="Cambria Math" panose="02040503050406030204" pitchFamily="18" charset="0"/>
                          </a:rPr>
                          <m:t>γ</m:t>
                        </m:r>
                      </m:e>
                    </m:acc>
                  </m:oMath>
                </a14:m>
                <a:r>
                  <a:rPr lang="en-US" altLang="zh-TW" dirty="0" smtClean="0"/>
                  <a:t> has a Gaussian distribution with mean 0 and variance </a:t>
                </a:r>
                <a14:m>
                  <m:oMath xmlns:m="http://schemas.openxmlformats.org/officeDocument/2006/math">
                    <m:sSup>
                      <m:sSupPr>
                        <m:ctrlPr>
                          <a:rPr lang="en-US" altLang="zh-TW" i="1" smtClean="0">
                            <a:latin typeface="Cambria Math"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r>
                      <a:rPr lang="en-US" altLang="zh-TW" i="0">
                        <a:latin typeface="Cambria Math" panose="02040503050406030204" pitchFamily="18" charset="0"/>
                      </a:rPr>
                      <m:t>1+</m:t>
                    </m:r>
                    <m:f>
                      <m:fPr>
                        <m:ctrlPr>
                          <a:rPr lang="en-US" altLang="zh-TW" i="1">
                            <a:latin typeface="Cambria Math" charset="0"/>
                          </a:rPr>
                        </m:ctrlPr>
                      </m:fPr>
                      <m:num>
                        <m:r>
                          <a:rPr lang="en-US" altLang="zh-TW" i="0">
                            <a:latin typeface="Cambria Math" panose="02040503050406030204" pitchFamily="18" charset="0"/>
                          </a:rPr>
                          <m:t>1</m:t>
                        </m:r>
                      </m:num>
                      <m:den>
                        <m:r>
                          <a:rPr lang="en-US" altLang="zh-TW" i="0">
                            <a:latin typeface="Cambria Math" panose="02040503050406030204" pitchFamily="18" charset="0"/>
                          </a:rPr>
                          <m:t>#</m:t>
                        </m:r>
                        <m:r>
                          <m:rPr>
                            <m:sty m:val="p"/>
                          </m:rPr>
                          <a:rPr lang="en-US" altLang="zh-TW" i="0">
                            <a:latin typeface="Cambria Math" panose="02040503050406030204" pitchFamily="18" charset="0"/>
                          </a:rPr>
                          <m:t>N</m:t>
                        </m:r>
                      </m:den>
                    </m:f>
                    <m:r>
                      <a:rPr lang="en-US" altLang="zh-TW" b="0" i="0" smtClean="0">
                        <a:latin typeface="Cambria Math" panose="02040503050406030204" pitchFamily="18" charset="0"/>
                      </a:rPr>
                      <m:t>)</m:t>
                    </m:r>
                  </m:oMath>
                </a14:m>
                <a:endParaRPr lang="en-US" altLang="zh-TW" dirty="0" smtClean="0"/>
              </a:p>
              <a:p>
                <a:endParaRPr lang="en-US" altLang="zh-TW" dirty="0"/>
              </a:p>
              <a:p>
                <a:r>
                  <a:rPr lang="en-US" altLang="zh-TW" dirty="0" smtClean="0"/>
                  <a:t>Hence </a:t>
                </a:r>
                <a14:m>
                  <m:oMath xmlns:m="http://schemas.openxmlformats.org/officeDocument/2006/math">
                    <m:f>
                      <m:fPr>
                        <m:ctrlPr>
                          <a:rPr lang="en-US" altLang="zh-TW" i="1" smtClean="0">
                            <a:latin typeface="Cambria Math" charset="0"/>
                          </a:rPr>
                        </m:ctrlPr>
                      </m:fPr>
                      <m:num>
                        <m:r>
                          <m:rPr>
                            <m:sty m:val="p"/>
                          </m:rPr>
                          <a:rPr lang="en-US" altLang="zh-TW" i="0">
                            <a:latin typeface="Cambria Math" panose="02040503050406030204" pitchFamily="18" charset="0"/>
                          </a:rPr>
                          <m:t>g</m:t>
                        </m:r>
                        <m:d>
                          <m:dPr>
                            <m:ctrlPr>
                              <a:rPr lang="en-US" altLang="zh-TW" i="1">
                                <a:latin typeface="Cambria Math" charset="0"/>
                              </a:rPr>
                            </m:ctrlPr>
                          </m:dPr>
                          <m:e>
                            <m:r>
                              <a:rPr lang="en-US" altLang="zh-TW" i="0">
                                <a:latin typeface="Cambria Math" panose="02040503050406030204" pitchFamily="18" charset="0"/>
                              </a:rPr>
                              <m:t>0,0</m:t>
                            </m:r>
                          </m:e>
                        </m:d>
                        <m:r>
                          <a:rPr lang="en-US" altLang="zh-TW" i="0">
                            <a:latin typeface="Cambria Math" panose="02040503050406030204" pitchFamily="18" charset="0"/>
                          </a:rPr>
                          <m:t>−</m:t>
                        </m:r>
                        <m:acc>
                          <m:accPr>
                            <m:chr m:val="̂"/>
                            <m:ctrlPr>
                              <a:rPr lang="en-US" altLang="zh-TW" i="1">
                                <a:latin typeface="Cambria Math" charset="0"/>
                              </a:rPr>
                            </m:ctrlPr>
                          </m:accPr>
                          <m:e>
                            <m:r>
                              <m:rPr>
                                <m:sty m:val="p"/>
                              </m:rPr>
                              <a:rPr lang="zh-TW" altLang="en-US" i="0">
                                <a:latin typeface="Cambria Math" panose="02040503050406030204" pitchFamily="18" charset="0"/>
                              </a:rPr>
                              <m:t>γ</m:t>
                            </m:r>
                          </m:e>
                        </m:acc>
                      </m:num>
                      <m:den>
                        <m:r>
                          <a:rPr lang="zh-TW" altLang="en-US" i="1" smtClean="0">
                            <a:latin typeface="Cambria Math" panose="02040503050406030204" pitchFamily="18" charset="0"/>
                          </a:rPr>
                          <m:t>𝜎</m:t>
                        </m:r>
                        <m:rad>
                          <m:radPr>
                            <m:degHide m:val="on"/>
                            <m:ctrlPr>
                              <a:rPr lang="en-US" altLang="zh-TW" i="1" smtClean="0">
                                <a:latin typeface="Cambria Math" charset="0"/>
                              </a:rPr>
                            </m:ctrlPr>
                          </m:radPr>
                          <m:deg/>
                          <m:e>
                            <m:r>
                              <a:rPr lang="en-US" altLang="zh-TW" b="0" i="0" smtClean="0">
                                <a:latin typeface="Cambria Math" panose="02040503050406030204" pitchFamily="18" charset="0"/>
                              </a:rPr>
                              <m:t>1+</m:t>
                            </m:r>
                            <m:f>
                              <m:fPr>
                                <m:ctrlPr>
                                  <a:rPr lang="en-US" altLang="zh-TW" b="0" i="1" smtClean="0">
                                    <a:latin typeface="Cambria Math" charset="0"/>
                                  </a:rPr>
                                </m:ctrlPr>
                              </m:fPr>
                              <m:num>
                                <m:r>
                                  <a:rPr lang="en-US" altLang="zh-TW" b="0" i="0" smtClean="0">
                                    <a:latin typeface="Cambria Math" panose="02040503050406030204" pitchFamily="18" charset="0"/>
                                  </a:rPr>
                                  <m:t>1</m:t>
                                </m:r>
                              </m:num>
                              <m:den>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N</m:t>
                                </m:r>
                              </m:den>
                            </m:f>
                          </m:e>
                        </m:rad>
                      </m:den>
                    </m:f>
                  </m:oMath>
                </a14:m>
                <a:r>
                  <a:rPr lang="zh-TW" altLang="en-US" dirty="0" smtClean="0"/>
                  <a:t> </a:t>
                </a:r>
                <a:r>
                  <a:rPr lang="en-US" altLang="zh-TW" dirty="0" smtClean="0"/>
                  <a:t>has mean 0 and variance 1</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r="-148"/>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50913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zh-TW" altLang="en-US" sz="2400" dirty="0" smtClean="0"/>
                  <a:t>統計定義</a:t>
                </a:r>
                <a:endParaRPr lang="zh-TW" altLang="en-US" sz="2400" dirty="0"/>
              </a:p>
              <a:p>
                <a:r>
                  <a:rPr lang="en-US" altLang="zh-TW" sz="2400" dirty="0" smtClean="0"/>
                  <a:t>t-distribution</a:t>
                </a:r>
              </a:p>
              <a:p>
                <a14:m>
                  <m:oMath xmlns:m="http://schemas.openxmlformats.org/officeDocument/2006/math">
                    <m:r>
                      <m:rPr>
                        <m:sty m:val="p"/>
                      </m:rPr>
                      <a:rPr lang="en-US" altLang="zh-TW" sz="2400" b="0" i="0" smtClean="0">
                        <a:latin typeface="Cambria Math" panose="02040503050406030204" pitchFamily="18" charset="0"/>
                      </a:rPr>
                      <m:t>Z</m:t>
                    </m:r>
                    <m:r>
                      <a:rPr lang="en-US" altLang="zh-TW" sz="2400" b="0" i="0" smtClean="0">
                        <a:latin typeface="Cambria Math" panose="02040503050406030204" pitchFamily="18" charset="0"/>
                      </a:rPr>
                      <m:t>~</m:t>
                    </m:r>
                    <m:r>
                      <m:rPr>
                        <m:sty m:val="p"/>
                      </m:rPr>
                      <a:rPr lang="en-US" altLang="zh-TW" sz="2400" i="0">
                        <a:latin typeface="Cambria Math" panose="02040503050406030204" pitchFamily="18" charset="0"/>
                      </a:rPr>
                      <m:t>N</m:t>
                    </m:r>
                  </m:oMath>
                </a14:m>
                <a:r>
                  <a:rPr lang="en-US" altLang="zh-TW" sz="2400" dirty="0" smtClean="0"/>
                  <a:t>(0,1), </a:t>
                </a:r>
                <a14:m>
                  <m:oMath xmlns:m="http://schemas.openxmlformats.org/officeDocument/2006/math">
                    <m:r>
                      <m:rPr>
                        <m:sty m:val="p"/>
                      </m:rPr>
                      <a:rPr lang="en-US" altLang="zh-TW" sz="2400" b="0" i="0" smtClean="0">
                        <a:latin typeface="Cambria Math" panose="02040503050406030204" pitchFamily="18" charset="0"/>
                      </a:rPr>
                      <m:t>Y</m:t>
                    </m:r>
                    <m:r>
                      <a:rPr lang="en-US" altLang="zh-TW" sz="2400" b="0" i="0" smtClean="0">
                        <a:latin typeface="Cambria Math" panose="02040503050406030204" pitchFamily="18" charset="0"/>
                      </a:rPr>
                      <m:t>~</m:t>
                    </m:r>
                    <m:sSubSup>
                      <m:sSubSupPr>
                        <m:ctrlPr>
                          <a:rPr lang="en-US" altLang="zh-TW" sz="2400" b="0" i="1" smtClean="0">
                            <a:latin typeface="Cambria Math" charset="0"/>
                          </a:rPr>
                        </m:ctrlPr>
                      </m:sSubSupPr>
                      <m:e>
                        <m:r>
                          <m:rPr>
                            <m:sty m:val="p"/>
                          </m:rPr>
                          <a:rPr lang="zh-TW" altLang="en-US" sz="2400" b="0" i="0" smtClean="0">
                            <a:latin typeface="Cambria Math" panose="02040503050406030204" pitchFamily="18" charset="0"/>
                          </a:rPr>
                          <m:t>χ</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zh-TW" altLang="en-US" sz="2400" dirty="0" smtClean="0"/>
                  <a:t>  </a:t>
                </a:r>
                <a:r>
                  <a:rPr lang="en-US" altLang="zh-TW" sz="2400" dirty="0" smtClean="0"/>
                  <a:t>, </a:t>
                </a:r>
                <a14:m>
                  <m:oMath xmlns:m="http://schemas.openxmlformats.org/officeDocument/2006/math">
                    <m:r>
                      <m:rPr>
                        <m:sty m:val="p"/>
                      </m:rPr>
                      <a:rPr lang="en-US" altLang="zh-TW" sz="2400" i="0">
                        <a:latin typeface="Cambria Math" panose="02040503050406030204" pitchFamily="18" charset="0"/>
                      </a:rPr>
                      <m:t>Z</m:t>
                    </m:r>
                  </m:oMath>
                </a14:m>
                <a:r>
                  <a:rPr lang="en-US" altLang="zh-TW" sz="2400" dirty="0" smtClean="0"/>
                  <a:t> and </a:t>
                </a:r>
                <a14:m>
                  <m:oMath xmlns:m="http://schemas.openxmlformats.org/officeDocument/2006/math">
                    <m:r>
                      <m:rPr>
                        <m:sty m:val="p"/>
                      </m:rPr>
                      <a:rPr lang="en-US" altLang="zh-TW" sz="2400" i="0">
                        <a:latin typeface="Cambria Math" panose="02040503050406030204" pitchFamily="18" charset="0"/>
                      </a:rPr>
                      <m:t>Y</m:t>
                    </m:r>
                  </m:oMath>
                </a14:m>
                <a:r>
                  <a:rPr lang="en-US" altLang="zh-TW" sz="2400" dirty="0" smtClean="0"/>
                  <a:t> are independent.</a:t>
                </a:r>
              </a:p>
              <a:p>
                <a:endParaRPr lang="en-US" altLang="zh-TW" sz="2400" dirty="0"/>
              </a:p>
              <a:p>
                <a14:m>
                  <m:oMath xmlns:m="http://schemas.openxmlformats.org/officeDocument/2006/math">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rPr>
                      <m:t>=</m:t>
                    </m:r>
                    <m:f>
                      <m:fPr>
                        <m:ctrlPr>
                          <a:rPr lang="en-US" altLang="zh-TW" sz="2400" b="0" i="1" smtClean="0">
                            <a:latin typeface="Cambria Math" charset="0"/>
                          </a:rPr>
                        </m:ctrlPr>
                      </m:fPr>
                      <m:num>
                        <m:r>
                          <m:rPr>
                            <m:sty m:val="p"/>
                          </m:rPr>
                          <a:rPr lang="en-US" altLang="zh-TW" sz="2400" b="0" i="0" smtClean="0">
                            <a:latin typeface="Cambria Math" panose="02040503050406030204" pitchFamily="18" charset="0"/>
                          </a:rPr>
                          <m:t>Z</m:t>
                        </m:r>
                      </m:num>
                      <m:den>
                        <m:rad>
                          <m:radPr>
                            <m:degHide m:val="on"/>
                            <m:ctrlPr>
                              <a:rPr lang="en-US" altLang="zh-TW" sz="2400" b="0" i="1" smtClean="0">
                                <a:latin typeface="Cambria Math" charset="0"/>
                              </a:rPr>
                            </m:ctrlPr>
                          </m:radPr>
                          <m:deg/>
                          <m:e>
                            <m:f>
                              <m:fPr>
                                <m:type m:val="skw"/>
                                <m:ctrlPr>
                                  <a:rPr lang="en-US" altLang="zh-TW" sz="2400" b="0" i="1" smtClean="0">
                                    <a:latin typeface="Cambria Math" charset="0"/>
                                  </a:rPr>
                                </m:ctrlPr>
                              </m:fPr>
                              <m:num>
                                <m:r>
                                  <m:rPr>
                                    <m:sty m:val="p"/>
                                  </m:rPr>
                                  <a:rPr lang="en-US" altLang="zh-TW" sz="2400" b="0" i="0" smtClean="0">
                                    <a:latin typeface="Cambria Math" panose="02040503050406030204" pitchFamily="18" charset="0"/>
                                  </a:rPr>
                                  <m:t>Y</m:t>
                                </m:r>
                              </m:num>
                              <m:den>
                                <m:r>
                                  <m:rPr>
                                    <m:sty m:val="p"/>
                                  </m:rPr>
                                  <a:rPr lang="en-US" altLang="zh-TW" sz="2400" b="0" i="0" smtClean="0">
                                    <a:latin typeface="Cambria Math" panose="02040503050406030204" pitchFamily="18" charset="0"/>
                                  </a:rPr>
                                  <m:t>n</m:t>
                                </m:r>
                              </m:den>
                            </m:f>
                          </m:e>
                        </m:rad>
                      </m:den>
                    </m:f>
                  </m:oMath>
                </a14:m>
                <a:r>
                  <a:rPr lang="zh-TW" altLang="en-US" sz="2400" dirty="0" smtClean="0"/>
                  <a:t>  </a:t>
                </a:r>
                <a:r>
                  <a:rPr lang="en-US" altLang="zh-TW" sz="2400" dirty="0" smtClean="0"/>
                  <a:t>is a t-distribution with n degrees of freedom, denoted as </a:t>
                </a:r>
                <a14:m>
                  <m:oMath xmlns:m="http://schemas.openxmlformats.org/officeDocument/2006/math">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rPr>
                      <m:t>~</m:t>
                    </m:r>
                    <m:sSub>
                      <m:sSubPr>
                        <m:ctrlPr>
                          <a:rPr lang="en-US" altLang="zh-TW" sz="2400" b="0" i="1" smtClean="0">
                            <a:latin typeface="Cambria Math" charset="0"/>
                          </a:rPr>
                        </m:ctrlPr>
                      </m:sSubPr>
                      <m:e>
                        <m:r>
                          <m:rPr>
                            <m:sty m:val="p"/>
                          </m:rPr>
                          <a:rPr lang="en-US" altLang="zh-TW" sz="2400" b="0" i="0" smtClean="0">
                            <a:latin typeface="Cambria Math" panose="02040503050406030204" pitchFamily="18" charset="0"/>
                          </a:rPr>
                          <m:t>t</m:t>
                        </m:r>
                      </m:e>
                      <m:sub>
                        <m:r>
                          <m:rPr>
                            <m:sty m:val="p"/>
                          </m:rPr>
                          <a:rPr lang="en-US" altLang="zh-TW" sz="2400" b="0" i="0" smtClean="0">
                            <a:latin typeface="Cambria Math" panose="02040503050406030204" pitchFamily="18" charset="0"/>
                          </a:rPr>
                          <m:t>n</m:t>
                        </m:r>
                      </m:sub>
                    </m:sSub>
                  </m:oMath>
                </a14:m>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1111" t="-1105"/>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575744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smtClean="0"/>
                  <a:t>We have already obtained that </a:t>
                </a:r>
                <a14:m>
                  <m:oMath xmlns:m="http://schemas.openxmlformats.org/officeDocument/2006/math">
                    <m:sSup>
                      <m:sSupPr>
                        <m:ctrlPr>
                          <a:rPr lang="en-US" altLang="zh-TW" sz="2400" i="1" smtClean="0">
                            <a:latin typeface="Cambria Math" charset="0"/>
                          </a:rPr>
                        </m:ctrlPr>
                      </m:sSupPr>
                      <m:e>
                        <m:r>
                          <m:rPr>
                            <m:sty m:val="p"/>
                          </m:rPr>
                          <a:rPr lang="zh-TW" altLang="en-US" sz="2400" i="0" smtClean="0">
                            <a:latin typeface="Cambria Math" panose="02040503050406030204" pitchFamily="18" charset="0"/>
                          </a:rPr>
                          <m:t>ε</m:t>
                        </m:r>
                      </m:e>
                      <m:sup>
                        <m:r>
                          <a:rPr lang="en-US" altLang="zh-TW" sz="2400" b="0" i="0" smtClean="0">
                            <a:latin typeface="Cambria Math" panose="02040503050406030204" pitchFamily="18" charset="0"/>
                          </a:rPr>
                          <m:t>2</m:t>
                        </m:r>
                      </m:sup>
                    </m:sSup>
                    <m:r>
                      <a:rPr lang="en-US" altLang="zh-TW" sz="2400" b="0" i="0" smtClean="0">
                        <a:latin typeface="Cambria Math" panose="02040503050406030204" pitchFamily="18" charset="0"/>
                      </a:rPr>
                      <m:t>/</m:t>
                    </m:r>
                    <m:sSup>
                      <m:sSupPr>
                        <m:ctrlPr>
                          <a:rPr lang="en-US" altLang="zh-TW" sz="2400" b="0" i="1" smtClean="0">
                            <a:latin typeface="Cambria Math" charset="0"/>
                          </a:rPr>
                        </m:ctrlPr>
                      </m:sSupPr>
                      <m:e>
                        <m:r>
                          <m:rPr>
                            <m:sty m:val="p"/>
                          </m:rPr>
                          <a:rPr lang="zh-TW" altLang="en-US" sz="2400" b="0" i="0" smtClean="0">
                            <a:latin typeface="Cambria Math" panose="02040503050406030204" pitchFamily="18" charset="0"/>
                          </a:rPr>
                          <m:t>σ</m:t>
                        </m:r>
                      </m:e>
                      <m:sup>
                        <m:r>
                          <a:rPr lang="en-US" altLang="zh-TW" sz="2400" b="0" i="0" smtClean="0">
                            <a:latin typeface="Cambria Math" panose="02040503050406030204" pitchFamily="18" charset="0"/>
                          </a:rPr>
                          <m:t>2</m:t>
                        </m:r>
                      </m:sup>
                    </m:sSup>
                  </m:oMath>
                </a14:m>
                <a:r>
                  <a:rPr lang="zh-TW" altLang="en-US" sz="2400" dirty="0" smtClean="0"/>
                  <a:t> </a:t>
                </a:r>
                <a:r>
                  <a:rPr lang="en-US" altLang="zh-TW" sz="2400" dirty="0" smtClean="0"/>
                  <a:t>has a chi-squared distribution with </a:t>
                </a:r>
                <a14:m>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m:t>
                    </m:r>
                  </m:oMath>
                </a14:m>
                <a:r>
                  <a:rPr lang="zh-TW" altLang="en-US" sz="2400" dirty="0" smtClean="0"/>
                  <a:t> </a:t>
                </a:r>
                <a:r>
                  <a:rPr lang="en-US" altLang="zh-TW" sz="2400" dirty="0" smtClean="0"/>
                  <a:t>degrees of freedom.</a:t>
                </a:r>
              </a:p>
              <a:p>
                <a:endParaRPr lang="en-US" altLang="zh-TW" sz="2400" dirty="0"/>
              </a:p>
              <a:p>
                <a:r>
                  <a:rPr lang="en-US" altLang="zh-TW" sz="2400" dirty="0" smtClean="0"/>
                  <a:t>Hence </a:t>
                </a:r>
                <a14:m>
                  <m:oMath xmlns:m="http://schemas.openxmlformats.org/officeDocument/2006/math">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rPr>
                      <m:t>=</m:t>
                    </m:r>
                    <m:f>
                      <m:fPr>
                        <m:ctrlPr>
                          <a:rPr lang="en-US" altLang="zh-TW" sz="2400" i="1">
                            <a:latin typeface="Cambria Math" charset="0"/>
                          </a:rPr>
                        </m:ctrlPr>
                      </m:fPr>
                      <m:num>
                        <m:r>
                          <a:rPr lang="en-US" altLang="zh-TW" sz="2400" b="0" i="0" smtClean="0">
                            <a:latin typeface="Cambria Math" panose="02040503050406030204" pitchFamily="18" charset="0"/>
                          </a:rPr>
                          <m:t>(</m:t>
                        </m:r>
                        <m:r>
                          <m:rPr>
                            <m:sty m:val="p"/>
                          </m:rPr>
                          <a:rPr lang="en-US" altLang="zh-TW" sz="2400" i="0">
                            <a:latin typeface="Cambria Math" panose="02040503050406030204" pitchFamily="18" charset="0"/>
                          </a:rPr>
                          <m:t>g</m:t>
                        </m:r>
                        <m:d>
                          <m:dPr>
                            <m:ctrlPr>
                              <a:rPr lang="en-US" altLang="zh-TW" sz="2400" i="1">
                                <a:latin typeface="Cambria Math" charset="0"/>
                              </a:rPr>
                            </m:ctrlPr>
                          </m:dPr>
                          <m:e>
                            <m:r>
                              <a:rPr lang="en-US" altLang="zh-TW" sz="2400" i="0">
                                <a:latin typeface="Cambria Math" panose="02040503050406030204" pitchFamily="18" charset="0"/>
                              </a:rPr>
                              <m:t>0,0</m:t>
                            </m:r>
                          </m:e>
                        </m:d>
                        <m:r>
                          <a:rPr lang="en-US" altLang="zh-TW" sz="2400" i="0">
                            <a:latin typeface="Cambria Math" panose="02040503050406030204" pitchFamily="18" charset="0"/>
                          </a:rPr>
                          <m:t>−</m:t>
                        </m:r>
                        <m:acc>
                          <m:accPr>
                            <m:chr m:val="̂"/>
                            <m:ctrlPr>
                              <a:rPr lang="en-US" altLang="zh-TW" sz="2400" i="1">
                                <a:latin typeface="Cambria Math" charset="0"/>
                              </a:rPr>
                            </m:ctrlPr>
                          </m:accPr>
                          <m:e>
                            <m:r>
                              <m:rPr>
                                <m:sty m:val="p"/>
                              </m:rPr>
                              <a:rPr lang="zh-TW" altLang="en-US" sz="2400" i="0">
                                <a:latin typeface="Cambria Math" panose="02040503050406030204" pitchFamily="18" charset="0"/>
                              </a:rPr>
                              <m:t>γ</m:t>
                            </m:r>
                          </m:e>
                        </m:acc>
                        <m:r>
                          <a:rPr lang="en-US" altLang="zh-TW" sz="2400" b="0" i="0" smtClean="0">
                            <a:latin typeface="Cambria Math" panose="02040503050406030204" pitchFamily="18" charset="0"/>
                          </a:rPr>
                          <m:t>)</m:t>
                        </m:r>
                        <m:rad>
                          <m:radPr>
                            <m:degHide m:val="on"/>
                            <m:ctrlPr>
                              <a:rPr lang="en-US" altLang="zh-TW" sz="2400" b="0" i="1" smtClean="0">
                                <a:latin typeface="Cambria Math" charset="0"/>
                              </a:rPr>
                            </m:ctrlPr>
                          </m:radPr>
                          <m:deg/>
                          <m:e>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m:t>
                            </m:r>
                          </m:e>
                        </m:rad>
                      </m:num>
                      <m:den>
                        <m:rad>
                          <m:radPr>
                            <m:degHide m:val="on"/>
                            <m:ctrlPr>
                              <a:rPr lang="en-US" altLang="zh-TW" sz="2400" i="1">
                                <a:latin typeface="Cambria Math" charset="0"/>
                              </a:rPr>
                            </m:ctrlPr>
                          </m:radPr>
                          <m:deg/>
                          <m:e>
                            <m:r>
                              <a:rPr lang="en-US" altLang="zh-TW" sz="2400" b="0" i="0" smtClean="0">
                                <a:latin typeface="Cambria Math" panose="02040503050406030204" pitchFamily="18" charset="0"/>
                              </a:rPr>
                              <m:t>(</m:t>
                            </m:r>
                            <m:r>
                              <a:rPr lang="en-US" altLang="zh-TW" sz="2400" i="0">
                                <a:latin typeface="Cambria Math" panose="02040503050406030204" pitchFamily="18" charset="0"/>
                              </a:rPr>
                              <m:t>1+</m:t>
                            </m:r>
                            <m:f>
                              <m:fPr>
                                <m:ctrlPr>
                                  <a:rPr lang="en-US" altLang="zh-TW" sz="2400" i="1">
                                    <a:latin typeface="Cambria Math" charset="0"/>
                                  </a:rPr>
                                </m:ctrlPr>
                              </m:fPr>
                              <m:num>
                                <m:r>
                                  <a:rPr lang="en-US" altLang="zh-TW" sz="2400" i="0">
                                    <a:latin typeface="Cambria Math" panose="02040503050406030204" pitchFamily="18" charset="0"/>
                                  </a:rPr>
                                  <m:t>1</m:t>
                                </m:r>
                              </m:num>
                              <m:den>
                                <m:r>
                                  <a:rPr lang="en-US" altLang="zh-TW" sz="2400" i="0">
                                    <a:latin typeface="Cambria Math" panose="02040503050406030204" pitchFamily="18" charset="0"/>
                                  </a:rPr>
                                  <m:t>#</m:t>
                                </m:r>
                                <m:r>
                                  <m:rPr>
                                    <m:sty m:val="p"/>
                                  </m:rPr>
                                  <a:rPr lang="en-US" altLang="zh-TW" sz="2400" i="0">
                                    <a:latin typeface="Cambria Math" panose="02040503050406030204" pitchFamily="18" charset="0"/>
                                  </a:rPr>
                                  <m:t>N</m:t>
                                </m:r>
                              </m:den>
                            </m:f>
                            <m:r>
                              <a:rPr lang="en-US" altLang="zh-TW" sz="2400" b="0" i="0" smtClean="0">
                                <a:latin typeface="Cambria Math" panose="02040503050406030204" pitchFamily="18" charset="0"/>
                              </a:rPr>
                              <m:t>)</m:t>
                            </m:r>
                            <m:sSup>
                              <m:sSupPr>
                                <m:ctrlPr>
                                  <a:rPr lang="en-US" altLang="zh-TW" sz="2400" b="0" i="1" smtClean="0">
                                    <a:latin typeface="Cambria Math" charset="0"/>
                                  </a:rPr>
                                </m:ctrlPr>
                              </m:sSupPr>
                              <m:e>
                                <m:r>
                                  <m:rPr>
                                    <m:sty m:val="p"/>
                                  </m:rPr>
                                  <a:rPr lang="zh-TW" altLang="en-US" sz="2400" b="0" i="0" smtClean="0">
                                    <a:latin typeface="Cambria Math" panose="02040503050406030204" pitchFamily="18" charset="0"/>
                                  </a:rPr>
                                  <m:t>ε</m:t>
                                </m:r>
                              </m:e>
                              <m:sup>
                                <m:r>
                                  <a:rPr lang="en-US" altLang="zh-TW" sz="2400" b="0" i="0" smtClean="0">
                                    <a:latin typeface="Cambria Math" panose="02040503050406030204" pitchFamily="18" charset="0"/>
                                  </a:rPr>
                                  <m:t>2</m:t>
                                </m:r>
                              </m:sup>
                            </m:sSup>
                          </m:e>
                        </m:rad>
                      </m:den>
                    </m:f>
                  </m:oMath>
                </a14:m>
                <a:r>
                  <a:rPr lang="zh-TW" altLang="en-US" sz="2400" dirty="0" smtClean="0"/>
                  <a:t> </a:t>
                </a:r>
                <a:r>
                  <a:rPr lang="en-US" altLang="zh-TW" sz="2400" dirty="0" smtClean="0"/>
                  <a:t>has a t-distribution with </a:t>
                </a:r>
                <a14:m>
                  <m:oMath xmlns:m="http://schemas.openxmlformats.org/officeDocument/2006/math">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m:t>
                    </m:r>
                  </m:oMath>
                </a14:m>
                <a:r>
                  <a:rPr lang="en-US" altLang="zh-TW" sz="2400" dirty="0" smtClean="0"/>
                  <a:t> degrees of freedom</a:t>
                </a:r>
                <a:endParaRPr lang="zh-TW" altLang="en-US" sz="24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2236070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err="1" smtClean="0"/>
                  <a:t>Th</a:t>
                </a:r>
                <a:r>
                  <a:rPr lang="en-US" altLang="zh-TW" sz="2400" dirty="0" smtClean="0"/>
                  <a:t>e center pixel is judged to be a peak noise pixel if a test of the hypothesis </a:t>
                </a:r>
                <a14:m>
                  <m:oMath xmlns:m="http://schemas.openxmlformats.org/officeDocument/2006/math">
                    <m:r>
                      <m:rPr>
                        <m:sty m:val="p"/>
                      </m:rPr>
                      <a:rPr lang="en-US" altLang="zh-TW" sz="2400">
                        <a:latin typeface="Cambria Math" panose="02040503050406030204" pitchFamily="18" charset="0"/>
                      </a:rPr>
                      <m:t>g</m:t>
                    </m:r>
                    <m:d>
                      <m:dPr>
                        <m:ctrlPr>
                          <a:rPr lang="en-US" altLang="zh-TW" sz="2400" i="1">
                            <a:latin typeface="Cambria Math" charset="0"/>
                          </a:rPr>
                        </m:ctrlPr>
                      </m:dPr>
                      <m:e>
                        <m:r>
                          <a:rPr lang="en-US" altLang="zh-TW" sz="2400">
                            <a:latin typeface="Cambria Math" panose="02040503050406030204" pitchFamily="18" charset="0"/>
                          </a:rPr>
                          <m:t>0,0</m:t>
                        </m:r>
                      </m:e>
                    </m:d>
                    <m:r>
                      <a:rPr lang="en-US" altLang="zh-TW" sz="2400" b="0" i="1" smtClean="0">
                        <a:latin typeface="Cambria Math" charset="0"/>
                      </a:rPr>
                      <m:t>=</m:t>
                    </m:r>
                    <m:acc>
                      <m:accPr>
                        <m:chr m:val="̂"/>
                        <m:ctrlPr>
                          <a:rPr lang="en-US" altLang="zh-TW" sz="2400" i="1">
                            <a:latin typeface="Cambria Math" charset="0"/>
                          </a:rPr>
                        </m:ctrlPr>
                      </m:accPr>
                      <m:e>
                        <m:r>
                          <m:rPr>
                            <m:sty m:val="p"/>
                          </m:rPr>
                          <a:rPr lang="zh-TW" altLang="en-US" sz="2400">
                            <a:latin typeface="Cambria Math" panose="02040503050406030204" pitchFamily="18" charset="0"/>
                          </a:rPr>
                          <m:t>γ</m:t>
                        </m:r>
                      </m:e>
                    </m:acc>
                  </m:oMath>
                </a14:m>
                <a:r>
                  <a:rPr lang="en-US" altLang="zh-TW" sz="2400" dirty="0" smtClean="0"/>
                  <a:t> rejects the hypothesis</a:t>
                </a:r>
              </a:p>
              <a:p>
                <a:endParaRPr lang="en-US" altLang="zh-TW" sz="2400" dirty="0" smtClean="0"/>
              </a:p>
              <a:p>
                <a:r>
                  <a:rPr lang="en-US" altLang="zh-TW" sz="2400" dirty="0" smtClean="0"/>
                  <a:t>Let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T</m:t>
                        </m:r>
                      </m:e>
                      <m:sub>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N</m:t>
                        </m:r>
                        <m:r>
                          <a:rPr lang="en-US" altLang="zh-TW" sz="2400" b="0" i="0" smtClean="0">
                            <a:latin typeface="Cambria Math" panose="02040503050406030204" pitchFamily="18" charset="0"/>
                          </a:rPr>
                          <m:t>−3, </m:t>
                        </m:r>
                        <m:r>
                          <m:rPr>
                            <m:sty m:val="p"/>
                          </m:rPr>
                          <a:rPr lang="en-US" altLang="zh-TW" sz="2400" b="0" i="0" smtClean="0">
                            <a:latin typeface="Cambria Math" panose="02040503050406030204" pitchFamily="18" charset="0"/>
                          </a:rPr>
                          <m:t>p</m:t>
                        </m:r>
                      </m:sub>
                    </m:sSub>
                  </m:oMath>
                </a14:m>
                <a:r>
                  <a:rPr lang="zh-TW" altLang="en-US" sz="2400" dirty="0" smtClean="0"/>
                  <a:t> </a:t>
                </a:r>
                <a:r>
                  <a:rPr lang="en-US" altLang="zh-TW" sz="2400" dirty="0" smtClean="0"/>
                  <a:t>be the number satisfying </a:t>
                </a:r>
                <a:endParaRPr lang="en-US" altLang="zh-TW" sz="2400"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tLang="zh-TW" sz="2400" b="0" i="0" smtClean="0">
                          <a:latin typeface="Cambria Math" panose="02040503050406030204" pitchFamily="18" charset="0"/>
                        </a:rPr>
                        <m:t>P</m:t>
                      </m:r>
                      <m:d>
                        <m:dPr>
                          <m:ctrlPr>
                            <a:rPr lang="en-US" altLang="zh-TW" sz="2400" b="0" i="1" smtClean="0">
                              <a:latin typeface="Cambria Math" charset="0"/>
                            </a:rPr>
                          </m:ctrlPr>
                        </m:dPr>
                        <m:e>
                          <m:r>
                            <m:rPr>
                              <m:sty m:val="p"/>
                            </m:rPr>
                            <a:rPr lang="en-US" altLang="zh-TW" sz="2400" b="0" i="0" smtClean="0">
                              <a:latin typeface="Cambria Math" panose="02040503050406030204" pitchFamily="18" charset="0"/>
                            </a:rPr>
                            <m:t>t</m:t>
                          </m:r>
                          <m:r>
                            <a:rPr lang="en-US" altLang="zh-TW" sz="2400" b="0" i="0" smtClean="0">
                              <a:latin typeface="Cambria Math" panose="02040503050406030204" pitchFamily="18" charset="0"/>
                              <a:ea typeface="Cambria Math" panose="02040503050406030204" pitchFamily="18" charset="0"/>
                            </a:rPr>
                            <m:t>≤</m:t>
                          </m:r>
                          <m:sSub>
                            <m:sSubPr>
                              <m:ctrlPr>
                                <a:rPr lang="en-US" altLang="zh-TW" sz="2400" i="1">
                                  <a:latin typeface="Cambria Math" charset="0"/>
                                </a:rPr>
                              </m:ctrlPr>
                            </m:sSubPr>
                            <m:e>
                              <m:r>
                                <m:rPr>
                                  <m:sty m:val="p"/>
                                </m:rPr>
                                <a:rPr lang="en-US" altLang="zh-TW" sz="2400" i="0">
                                  <a:latin typeface="Cambria Math" panose="02040503050406030204" pitchFamily="18" charset="0"/>
                                </a:rPr>
                                <m:t>T</m:t>
                              </m:r>
                            </m:e>
                            <m:sub>
                              <m:r>
                                <a:rPr lang="en-US" altLang="zh-TW" sz="2400" i="0">
                                  <a:latin typeface="Cambria Math" panose="02040503050406030204" pitchFamily="18" charset="0"/>
                                </a:rPr>
                                <m:t>#</m:t>
                              </m:r>
                              <m:r>
                                <m:rPr>
                                  <m:sty m:val="p"/>
                                </m:rPr>
                                <a:rPr lang="en-US" altLang="zh-TW" sz="2400" i="0">
                                  <a:latin typeface="Cambria Math" panose="02040503050406030204" pitchFamily="18" charset="0"/>
                                </a:rPr>
                                <m:t>N</m:t>
                              </m:r>
                              <m:r>
                                <a:rPr lang="en-US" altLang="zh-TW" sz="2400" i="0">
                                  <a:latin typeface="Cambria Math" panose="02040503050406030204" pitchFamily="18" charset="0"/>
                                </a:rPr>
                                <m:t>−3, </m:t>
                              </m:r>
                              <m:r>
                                <m:rPr>
                                  <m:sty m:val="p"/>
                                </m:rPr>
                                <a:rPr lang="en-US" altLang="zh-TW" sz="2400" i="0">
                                  <a:latin typeface="Cambria Math" panose="02040503050406030204" pitchFamily="18" charset="0"/>
                                </a:rPr>
                                <m:t>p</m:t>
                              </m:r>
                            </m:sub>
                          </m:sSub>
                        </m:e>
                      </m:d>
                      <m:r>
                        <a:rPr lang="en-US" altLang="zh-TW" sz="2400" b="0" i="0" smtClean="0">
                          <a:latin typeface="Cambria Math" panose="02040503050406030204" pitchFamily="18" charset="0"/>
                        </a:rPr>
                        <m:t>=1−</m:t>
                      </m:r>
                      <m:r>
                        <m:rPr>
                          <m:sty m:val="p"/>
                        </m:rPr>
                        <a:rPr lang="en-US" altLang="zh-TW" sz="2400" b="0" i="0" smtClean="0">
                          <a:latin typeface="Cambria Math" panose="02040503050406030204" pitchFamily="18" charset="0"/>
                        </a:rPr>
                        <m:t>p</m:t>
                      </m:r>
                    </m:oMath>
                  </m:oMathPara>
                </a14:m>
                <a:endParaRPr lang="en-US" altLang="zh-TW" sz="2400" dirty="0" smtClean="0"/>
              </a:p>
              <a:p>
                <a:endParaRPr lang="en-US" altLang="zh-TW" dirty="0"/>
              </a:p>
              <a:p>
                <a14:m>
                  <m:oMath xmlns:m="http://schemas.openxmlformats.org/officeDocument/2006/math">
                    <m:sSub>
                      <m:sSubPr>
                        <m:ctrlPr>
                          <a:rPr lang="en-US" altLang="zh-TW" i="1">
                            <a:latin typeface="Cambria Math" charset="0"/>
                          </a:rPr>
                        </m:ctrlPr>
                      </m:sSubPr>
                      <m:e>
                        <m:r>
                          <m:rPr>
                            <m:sty m:val="p"/>
                          </m:rPr>
                          <a:rPr lang="en-US" altLang="zh-TW">
                            <a:latin typeface="Cambria Math" panose="02040503050406030204" pitchFamily="18" charset="0"/>
                          </a:rPr>
                          <m:t>T</m:t>
                        </m:r>
                      </m:e>
                      <m:sub>
                        <m:r>
                          <a:rPr lang="en-US" altLang="zh-TW">
                            <a:latin typeface="Cambria Math" panose="02040503050406030204" pitchFamily="18" charset="0"/>
                          </a:rPr>
                          <m:t>#</m:t>
                        </m:r>
                        <m:r>
                          <m:rPr>
                            <m:sty m:val="p"/>
                          </m:rPr>
                          <a:rPr lang="en-US" altLang="zh-TW">
                            <a:latin typeface="Cambria Math" panose="02040503050406030204" pitchFamily="18" charset="0"/>
                          </a:rPr>
                          <m:t>N</m:t>
                        </m:r>
                        <m:r>
                          <a:rPr lang="en-US" altLang="zh-TW">
                            <a:latin typeface="Cambria Math" panose="02040503050406030204" pitchFamily="18" charset="0"/>
                          </a:rPr>
                          <m:t>−3, </m:t>
                        </m:r>
                        <m:r>
                          <m:rPr>
                            <m:sty m:val="p"/>
                          </m:rPr>
                          <a:rPr lang="en-US" altLang="zh-TW">
                            <a:latin typeface="Cambria Math" panose="02040503050406030204" pitchFamily="18" charset="0"/>
                          </a:rPr>
                          <m:t>p</m:t>
                        </m:r>
                      </m:sub>
                    </m:sSub>
                  </m:oMath>
                </a14:m>
                <a:r>
                  <a:rPr lang="en-US" altLang="zh-TW" dirty="0" smtClean="0"/>
                  <a:t> is a threshold.</a:t>
                </a:r>
              </a:p>
              <a:p>
                <a:endParaRPr lang="en-US" altLang="zh-TW" dirty="0"/>
              </a:p>
              <a:p>
                <a:endParaRPr lang="zh-TW" altLang="en-US" dirty="0"/>
              </a:p>
              <a:p>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526925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a:t>If </a:t>
                </a:r>
                <a14:m>
                  <m:oMath xmlns:m="http://schemas.openxmlformats.org/officeDocument/2006/math">
                    <m:r>
                      <m:rPr>
                        <m:sty m:val="p"/>
                      </m:rPr>
                      <a:rPr lang="en-US" altLang="zh-TW" sz="2400">
                        <a:latin typeface="Cambria Math" panose="02040503050406030204" pitchFamily="18" charset="0"/>
                      </a:rPr>
                      <m:t>t</m:t>
                    </m:r>
                    <m:r>
                      <a:rPr lang="en-US" altLang="zh-TW" sz="2400">
                        <a:latin typeface="Cambria Math" panose="02040503050406030204" pitchFamily="18" charset="0"/>
                        <a:ea typeface="Cambria Math" panose="02040503050406030204" pitchFamily="18" charset="0"/>
                      </a:rPr>
                      <m:t>&gt;</m:t>
                    </m:r>
                    <m:sSub>
                      <m:sSubPr>
                        <m:ctrlPr>
                          <a:rPr lang="en-US" altLang="zh-TW" sz="2400" i="1">
                            <a:latin typeface="Cambria Math" charset="0"/>
                          </a:rPr>
                        </m:ctrlPr>
                      </m:sSubPr>
                      <m:e>
                        <m:r>
                          <m:rPr>
                            <m:sty m:val="p"/>
                          </m:rPr>
                          <a:rPr lang="en-US" altLang="zh-TW" sz="2400">
                            <a:latin typeface="Cambria Math" panose="02040503050406030204" pitchFamily="18" charset="0"/>
                          </a:rPr>
                          <m:t>T</m:t>
                        </m:r>
                      </m:e>
                      <m:sub>
                        <m:r>
                          <a:rPr lang="en-US" altLang="zh-TW" sz="2400">
                            <a:latin typeface="Cambria Math" panose="02040503050406030204" pitchFamily="18" charset="0"/>
                          </a:rPr>
                          <m:t>#</m:t>
                        </m:r>
                        <m:r>
                          <m:rPr>
                            <m:sty m:val="p"/>
                          </m:rPr>
                          <a:rPr lang="en-US" altLang="zh-TW" sz="2400">
                            <a:latin typeface="Cambria Math" panose="02040503050406030204" pitchFamily="18" charset="0"/>
                          </a:rPr>
                          <m:t>N</m:t>
                        </m:r>
                        <m:r>
                          <a:rPr lang="en-US" altLang="zh-TW" sz="2400">
                            <a:latin typeface="Cambria Math" panose="02040503050406030204" pitchFamily="18" charset="0"/>
                          </a:rPr>
                          <m:t>−3, </m:t>
                        </m:r>
                        <m:r>
                          <m:rPr>
                            <m:sty m:val="p"/>
                          </m:rPr>
                          <a:rPr lang="en-US" altLang="zh-TW" sz="2400">
                            <a:latin typeface="Cambria Math" panose="02040503050406030204" pitchFamily="18" charset="0"/>
                          </a:rPr>
                          <m:t>p</m:t>
                        </m:r>
                      </m:sub>
                    </m:sSub>
                  </m:oMath>
                </a14:m>
                <a:r>
                  <a:rPr lang="en-US" altLang="zh-TW" sz="2400" dirty="0"/>
                  <a:t> </a:t>
                </a:r>
                <a:endParaRPr lang="en-US" altLang="zh-TW" sz="2400" dirty="0" smtClean="0"/>
              </a:p>
              <a:p>
                <a:pPr lvl="1"/>
                <a:r>
                  <a:rPr lang="en-US" altLang="zh-TW" dirty="0" smtClean="0"/>
                  <a:t>the </a:t>
                </a:r>
                <a:r>
                  <a:rPr lang="en-US" altLang="zh-TW" dirty="0"/>
                  <a:t>hypothesis of the equality of </a:t>
                </a:r>
                <a14:m>
                  <m:oMath xmlns:m="http://schemas.openxmlformats.org/officeDocument/2006/math">
                    <m:r>
                      <m:rPr>
                        <m:sty m:val="p"/>
                      </m:rPr>
                      <a:rPr lang="en-US" altLang="zh-TW" smtClean="0">
                        <a:solidFill>
                          <a:srgbClr val="0000FF"/>
                        </a:solidFill>
                        <a:latin typeface="Cambria Math" panose="02040503050406030204" pitchFamily="18" charset="0"/>
                      </a:rPr>
                      <m:t>g</m:t>
                    </m:r>
                    <m:d>
                      <m:dPr>
                        <m:ctrlPr>
                          <a:rPr lang="en-US" altLang="zh-TW" i="1">
                            <a:solidFill>
                              <a:srgbClr val="0000FF"/>
                            </a:solidFill>
                            <a:latin typeface="Cambria Math" charset="0"/>
                          </a:rPr>
                        </m:ctrlPr>
                      </m:dPr>
                      <m:e>
                        <m:r>
                          <a:rPr lang="en-US" altLang="zh-TW">
                            <a:solidFill>
                              <a:srgbClr val="0000FF"/>
                            </a:solidFill>
                            <a:latin typeface="Cambria Math" panose="02040503050406030204" pitchFamily="18" charset="0"/>
                          </a:rPr>
                          <m:t>0,0</m:t>
                        </m:r>
                      </m:e>
                    </m:d>
                  </m:oMath>
                </a14:m>
                <a:r>
                  <a:rPr lang="zh-TW" altLang="en-US" dirty="0">
                    <a:solidFill>
                      <a:srgbClr val="0000FF"/>
                    </a:solidFill>
                  </a:rPr>
                  <a:t> </a:t>
                </a:r>
                <a:r>
                  <a:rPr lang="en-US" altLang="zh-TW" dirty="0" smtClean="0">
                    <a:solidFill>
                      <a:srgbClr val="0000FF"/>
                    </a:solidFill>
                  </a:rPr>
                  <a:t>and </a:t>
                </a:r>
                <a14:m>
                  <m:oMath xmlns:m="http://schemas.openxmlformats.org/officeDocument/2006/math">
                    <m:acc>
                      <m:accPr>
                        <m:chr m:val="̂"/>
                        <m:ctrlPr>
                          <a:rPr lang="en-US" altLang="zh-TW" i="1">
                            <a:solidFill>
                              <a:srgbClr val="0000FF"/>
                            </a:solidFill>
                            <a:latin typeface="Cambria Math" charset="0"/>
                          </a:rPr>
                        </m:ctrlPr>
                      </m:accPr>
                      <m:e>
                        <m:r>
                          <m:rPr>
                            <m:sty m:val="p"/>
                          </m:rPr>
                          <a:rPr lang="zh-TW" altLang="en-US">
                            <a:solidFill>
                              <a:srgbClr val="0000FF"/>
                            </a:solidFill>
                            <a:latin typeface="Cambria Math" panose="02040503050406030204" pitchFamily="18" charset="0"/>
                          </a:rPr>
                          <m:t>γ</m:t>
                        </m:r>
                      </m:e>
                    </m:acc>
                  </m:oMath>
                </a14:m>
                <a:r>
                  <a:rPr lang="zh-TW" altLang="en-US" dirty="0">
                    <a:solidFill>
                      <a:srgbClr val="FF0000"/>
                    </a:solidFill>
                  </a:rPr>
                  <a:t> </a:t>
                </a:r>
                <a:r>
                  <a:rPr lang="en-US" altLang="zh-TW" dirty="0">
                    <a:solidFill>
                      <a:srgbClr val="FF0000"/>
                    </a:solidFill>
                  </a:rPr>
                  <a:t>is rejected</a:t>
                </a:r>
                <a:r>
                  <a:rPr lang="en-US" altLang="zh-TW" dirty="0"/>
                  <a:t>, and the output value for the center pixel is given by </a:t>
                </a:r>
                <a14:m>
                  <m:oMath xmlns:m="http://schemas.openxmlformats.org/officeDocument/2006/math">
                    <m:acc>
                      <m:accPr>
                        <m:chr m:val="̂"/>
                        <m:ctrlPr>
                          <a:rPr lang="en-US" altLang="zh-TW" i="1">
                            <a:latin typeface="Cambria Math" charset="0"/>
                          </a:rPr>
                        </m:ctrlPr>
                      </m:accPr>
                      <m:e>
                        <m:r>
                          <m:rPr>
                            <m:sty m:val="p"/>
                          </m:rPr>
                          <a:rPr lang="zh-TW" altLang="en-US">
                            <a:latin typeface="Cambria Math" panose="02040503050406030204" pitchFamily="18" charset="0"/>
                          </a:rPr>
                          <m:t>γ</m:t>
                        </m:r>
                      </m:e>
                    </m:acc>
                  </m:oMath>
                </a14:m>
                <a:r>
                  <a:rPr lang="en-US" altLang="zh-TW" dirty="0" smtClean="0"/>
                  <a:t>.</a:t>
                </a:r>
              </a:p>
              <a:p>
                <a:pPr marL="0" indent="0">
                  <a:buNone/>
                </a:pPr>
                <a:endParaRPr lang="en-US" altLang="zh-TW" dirty="0" smtClean="0"/>
              </a:p>
              <a:p>
                <a:r>
                  <a:rPr lang="en-US" altLang="zh-TW" sz="2400" dirty="0" smtClean="0"/>
                  <a:t>If </a:t>
                </a:r>
                <a14:m>
                  <m:oMath xmlns:m="http://schemas.openxmlformats.org/officeDocument/2006/math">
                    <m:r>
                      <m:rPr>
                        <m:sty m:val="p"/>
                      </m:rPr>
                      <a:rPr lang="en-US" altLang="zh-TW" sz="2400">
                        <a:latin typeface="Cambria Math" panose="02040503050406030204" pitchFamily="18" charset="0"/>
                      </a:rPr>
                      <m:t>t</m:t>
                    </m:r>
                    <m:r>
                      <a:rPr lang="en-US" altLang="zh-TW" sz="2400">
                        <a:latin typeface="Cambria Math" panose="02040503050406030204" pitchFamily="18" charset="0"/>
                        <a:ea typeface="Cambria Math" panose="02040503050406030204" pitchFamily="18" charset="0"/>
                      </a:rPr>
                      <m:t>≤</m:t>
                    </m:r>
                    <m:sSub>
                      <m:sSubPr>
                        <m:ctrlPr>
                          <a:rPr lang="en-US" altLang="zh-TW" sz="2400" i="1">
                            <a:latin typeface="Cambria Math" charset="0"/>
                          </a:rPr>
                        </m:ctrlPr>
                      </m:sSubPr>
                      <m:e>
                        <m:r>
                          <m:rPr>
                            <m:sty m:val="p"/>
                          </m:rPr>
                          <a:rPr lang="en-US" altLang="zh-TW" sz="2400">
                            <a:latin typeface="Cambria Math" panose="02040503050406030204" pitchFamily="18" charset="0"/>
                          </a:rPr>
                          <m:t>T</m:t>
                        </m:r>
                      </m:e>
                      <m:sub>
                        <m:r>
                          <a:rPr lang="en-US" altLang="zh-TW" sz="2400">
                            <a:latin typeface="Cambria Math" panose="02040503050406030204" pitchFamily="18" charset="0"/>
                          </a:rPr>
                          <m:t>#</m:t>
                        </m:r>
                        <m:r>
                          <m:rPr>
                            <m:sty m:val="p"/>
                          </m:rPr>
                          <a:rPr lang="en-US" altLang="zh-TW" sz="2400">
                            <a:latin typeface="Cambria Math" panose="02040503050406030204" pitchFamily="18" charset="0"/>
                          </a:rPr>
                          <m:t>N</m:t>
                        </m:r>
                        <m:r>
                          <a:rPr lang="en-US" altLang="zh-TW" sz="2400">
                            <a:latin typeface="Cambria Math" panose="02040503050406030204" pitchFamily="18" charset="0"/>
                          </a:rPr>
                          <m:t>−3, </m:t>
                        </m:r>
                        <m:r>
                          <m:rPr>
                            <m:sty m:val="p"/>
                          </m:rPr>
                          <a:rPr lang="en-US" altLang="zh-TW" sz="2400">
                            <a:latin typeface="Cambria Math" panose="02040503050406030204" pitchFamily="18" charset="0"/>
                          </a:rPr>
                          <m:t>p</m:t>
                        </m:r>
                      </m:sub>
                    </m:sSub>
                  </m:oMath>
                </a14:m>
                <a:r>
                  <a:rPr lang="en-US" altLang="zh-TW" sz="2400" dirty="0"/>
                  <a:t> </a:t>
                </a:r>
                <a:endParaRPr lang="en-US" altLang="zh-TW" sz="2400" dirty="0" smtClean="0"/>
              </a:p>
              <a:p>
                <a:pPr lvl="1"/>
                <a:r>
                  <a:rPr lang="en-US" altLang="zh-TW" dirty="0" smtClean="0"/>
                  <a:t>the </a:t>
                </a:r>
                <a:r>
                  <a:rPr lang="en-US" altLang="zh-TW" dirty="0"/>
                  <a:t>hypothesis of the equality of </a:t>
                </a:r>
                <a14:m>
                  <m:oMath xmlns:m="http://schemas.openxmlformats.org/officeDocument/2006/math">
                    <m:r>
                      <m:rPr>
                        <m:sty m:val="p"/>
                      </m:rPr>
                      <a:rPr lang="en-US" altLang="zh-TW" smtClean="0">
                        <a:solidFill>
                          <a:srgbClr val="0000FF"/>
                        </a:solidFill>
                        <a:latin typeface="Cambria Math" panose="02040503050406030204" pitchFamily="18" charset="0"/>
                      </a:rPr>
                      <m:t>g</m:t>
                    </m:r>
                    <m:d>
                      <m:dPr>
                        <m:ctrlPr>
                          <a:rPr lang="en-US" altLang="zh-TW" i="1">
                            <a:solidFill>
                              <a:srgbClr val="0000FF"/>
                            </a:solidFill>
                            <a:latin typeface="Cambria Math" charset="0"/>
                          </a:rPr>
                        </m:ctrlPr>
                      </m:dPr>
                      <m:e>
                        <m:r>
                          <a:rPr lang="en-US" altLang="zh-TW">
                            <a:solidFill>
                              <a:srgbClr val="0000FF"/>
                            </a:solidFill>
                            <a:latin typeface="Cambria Math" panose="02040503050406030204" pitchFamily="18" charset="0"/>
                          </a:rPr>
                          <m:t>0,0</m:t>
                        </m:r>
                      </m:e>
                    </m:d>
                  </m:oMath>
                </a14:m>
                <a:r>
                  <a:rPr lang="zh-TW" altLang="en-US" dirty="0">
                    <a:solidFill>
                      <a:srgbClr val="0000FF"/>
                    </a:solidFill>
                  </a:rPr>
                  <a:t> </a:t>
                </a:r>
                <a:r>
                  <a:rPr lang="en-US" altLang="zh-TW" dirty="0">
                    <a:solidFill>
                      <a:srgbClr val="0000FF"/>
                    </a:solidFill>
                  </a:rPr>
                  <a:t>and </a:t>
                </a:r>
                <a14:m>
                  <m:oMath xmlns:m="http://schemas.openxmlformats.org/officeDocument/2006/math">
                    <m:acc>
                      <m:accPr>
                        <m:chr m:val="̂"/>
                        <m:ctrlPr>
                          <a:rPr lang="en-US" altLang="zh-TW" i="1" smtClean="0">
                            <a:solidFill>
                              <a:srgbClr val="0000FF"/>
                            </a:solidFill>
                            <a:latin typeface="Cambria Math" charset="0"/>
                          </a:rPr>
                        </m:ctrlPr>
                      </m:accPr>
                      <m:e>
                        <m:r>
                          <m:rPr>
                            <m:sty m:val="p"/>
                          </m:rPr>
                          <a:rPr lang="zh-TW" altLang="en-US">
                            <a:solidFill>
                              <a:srgbClr val="0000FF"/>
                            </a:solidFill>
                            <a:latin typeface="Cambria Math" panose="02040503050406030204" pitchFamily="18" charset="0"/>
                          </a:rPr>
                          <m:t>γ</m:t>
                        </m:r>
                      </m:e>
                    </m:acc>
                  </m:oMath>
                </a14:m>
                <a:r>
                  <a:rPr lang="zh-TW" altLang="en-US" dirty="0">
                    <a:solidFill>
                      <a:srgbClr val="FF0000"/>
                    </a:solidFill>
                  </a:rPr>
                  <a:t> </a:t>
                </a:r>
                <a:r>
                  <a:rPr lang="en-US" altLang="zh-TW" dirty="0">
                    <a:solidFill>
                      <a:srgbClr val="FF0000"/>
                    </a:solidFill>
                  </a:rPr>
                  <a:t>is not rejected</a:t>
                </a:r>
                <a:r>
                  <a:rPr lang="en-US" altLang="zh-TW" dirty="0"/>
                  <a:t>, and the output value for the center pixel is given by </a:t>
                </a:r>
                <a14:m>
                  <m:oMath xmlns:m="http://schemas.openxmlformats.org/officeDocument/2006/math">
                    <m:r>
                      <m:rPr>
                        <m:sty m:val="p"/>
                      </m:rPr>
                      <a:rPr lang="en-US" altLang="zh-TW">
                        <a:latin typeface="Cambria Math" panose="02040503050406030204" pitchFamily="18" charset="0"/>
                      </a:rPr>
                      <m:t>g</m:t>
                    </m:r>
                    <m:d>
                      <m:dPr>
                        <m:ctrlPr>
                          <a:rPr lang="en-US" altLang="zh-TW" i="1">
                            <a:latin typeface="Cambria Math" charset="0"/>
                          </a:rPr>
                        </m:ctrlPr>
                      </m:dPr>
                      <m:e>
                        <m:r>
                          <a:rPr lang="en-US" altLang="zh-TW">
                            <a:latin typeface="Cambria Math" panose="02040503050406030204" pitchFamily="18" charset="0"/>
                          </a:rPr>
                          <m:t>0,0</m:t>
                        </m:r>
                      </m:e>
                    </m:d>
                  </m:oMath>
                </a14:m>
                <a:r>
                  <a:rPr lang="en-US" altLang="zh-TW" dirty="0"/>
                  <a:t>.</a:t>
                </a:r>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1105" r="-2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1879180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8.4 Facet-Based Peak Noise Removal</a:t>
            </a:r>
            <a:endParaRPr lang="zh-TW" altLang="en-US" sz="32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m:rPr>
                        <m:sty m:val="p"/>
                      </m:rPr>
                      <a:rPr lang="en-US" altLang="zh-TW">
                        <a:latin typeface="Cambria Math" panose="02040503050406030204" pitchFamily="18" charset="0"/>
                      </a:rPr>
                      <m:t>P</m:t>
                    </m:r>
                    <m:d>
                      <m:dPr>
                        <m:ctrlPr>
                          <a:rPr lang="en-US" altLang="zh-TW" i="1">
                            <a:latin typeface="Cambria Math" charset="0"/>
                          </a:rPr>
                        </m:ctrlPr>
                      </m:dPr>
                      <m:e>
                        <m:r>
                          <m:rPr>
                            <m:sty m:val="p"/>
                          </m:rPr>
                          <a:rPr lang="en-US" altLang="zh-TW">
                            <a:latin typeface="Cambria Math" panose="02040503050406030204" pitchFamily="18" charset="0"/>
                          </a:rPr>
                          <m:t>t</m:t>
                        </m:r>
                        <m:r>
                          <a:rPr lang="en-US" altLang="zh-TW">
                            <a:latin typeface="Cambria Math" panose="02040503050406030204" pitchFamily="18" charset="0"/>
                            <a:ea typeface="Cambria Math" panose="02040503050406030204" pitchFamily="18" charset="0"/>
                          </a:rPr>
                          <m:t>≤</m:t>
                        </m:r>
                        <m:sSub>
                          <m:sSubPr>
                            <m:ctrlPr>
                              <a:rPr lang="en-US" altLang="zh-TW" i="1">
                                <a:latin typeface="Cambria Math" charset="0"/>
                              </a:rPr>
                            </m:ctrlPr>
                          </m:sSubPr>
                          <m:e>
                            <m:r>
                              <m:rPr>
                                <m:sty m:val="p"/>
                              </m:rPr>
                              <a:rPr lang="en-US" altLang="zh-TW">
                                <a:latin typeface="Cambria Math" panose="02040503050406030204" pitchFamily="18" charset="0"/>
                              </a:rPr>
                              <m:t>T</m:t>
                            </m:r>
                          </m:e>
                          <m:sub>
                            <m:r>
                              <a:rPr lang="en-US" altLang="zh-TW">
                                <a:latin typeface="Cambria Math" panose="02040503050406030204" pitchFamily="18" charset="0"/>
                              </a:rPr>
                              <m:t>#</m:t>
                            </m:r>
                            <m:r>
                              <m:rPr>
                                <m:sty m:val="p"/>
                              </m:rPr>
                              <a:rPr lang="en-US" altLang="zh-TW">
                                <a:latin typeface="Cambria Math" panose="02040503050406030204" pitchFamily="18" charset="0"/>
                              </a:rPr>
                              <m:t>N</m:t>
                            </m:r>
                            <m:r>
                              <a:rPr lang="en-US" altLang="zh-TW">
                                <a:latin typeface="Cambria Math" panose="02040503050406030204" pitchFamily="18" charset="0"/>
                              </a:rPr>
                              <m:t>−3, </m:t>
                            </m:r>
                            <m:r>
                              <m:rPr>
                                <m:sty m:val="p"/>
                              </m:rPr>
                              <a:rPr lang="en-US" altLang="zh-TW">
                                <a:latin typeface="Cambria Math" panose="02040503050406030204" pitchFamily="18" charset="0"/>
                              </a:rPr>
                              <m:t>p</m:t>
                            </m:r>
                          </m:sub>
                        </m:sSub>
                      </m:e>
                    </m:d>
                    <m:r>
                      <a:rPr lang="en-US" altLang="zh-TW">
                        <a:latin typeface="Cambria Math" panose="02040503050406030204" pitchFamily="18" charset="0"/>
                      </a:rPr>
                      <m:t>=1−</m:t>
                    </m:r>
                    <m:r>
                      <m:rPr>
                        <m:sty m:val="p"/>
                      </m:rPr>
                      <a:rPr lang="en-US" altLang="zh-TW">
                        <a:latin typeface="Cambria Math" panose="02040503050406030204" pitchFamily="18" charset="0"/>
                      </a:rPr>
                      <m:t>p</m:t>
                    </m:r>
                  </m:oMath>
                </a14:m>
                <a:endParaRPr lang="en-US" altLang="zh-TW" dirty="0" smtClean="0"/>
              </a:p>
              <a:p>
                <a:endParaRPr lang="en-US" altLang="zh-TW" dirty="0"/>
              </a:p>
              <a:p>
                <a:r>
                  <a:rPr lang="en-US" altLang="zh-TW" dirty="0" smtClean="0"/>
                  <a:t>The reasonable value for p is 0.05 to 0.01</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1628356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en-US" altLang="zh-TW" dirty="0" smtClean="0"/>
              <a:t>Break time</a:t>
            </a:r>
            <a:endParaRPr kumimoji="1"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165390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8.5 Iterated Facet Model</a:t>
            </a:r>
            <a:endParaRPr lang="zh-TW" altLang="en-US" dirty="0"/>
          </a:p>
        </p:txBody>
      </p:sp>
      <p:sp>
        <p:nvSpPr>
          <p:cNvPr id="3" name="內容版面配置區 2"/>
          <p:cNvSpPr>
            <a:spLocks noGrp="1"/>
          </p:cNvSpPr>
          <p:nvPr>
            <p:ph idx="1"/>
          </p:nvPr>
        </p:nvSpPr>
        <p:spPr/>
        <p:txBody>
          <a:bodyPr/>
          <a:lstStyle/>
          <a:p>
            <a:r>
              <a:rPr lang="en-US" altLang="zh-TW" sz="2800" dirty="0" smtClean="0"/>
              <a:t>The iterated model for ideal image assume that the spatial of the image can be partitioned into connected regions called </a:t>
            </a:r>
            <a:r>
              <a:rPr lang="en-US" altLang="zh-TW" sz="2800" i="1" dirty="0" smtClean="0">
                <a:solidFill>
                  <a:srgbClr val="FF0000"/>
                </a:solidFill>
              </a:rPr>
              <a:t>facets</a:t>
            </a:r>
            <a:r>
              <a:rPr lang="en-US" altLang="zh-TW" sz="2800" dirty="0" smtClean="0"/>
              <a:t>, each of which satisfies certain gray level and shape constraints.</a:t>
            </a:r>
            <a:endParaRPr lang="zh-TW" altLang="en-US" sz="2800" dirty="0"/>
          </a:p>
        </p:txBody>
      </p:sp>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920587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4339" name="Rectangle 2"/>
          <p:cNvSpPr>
            <a:spLocks noGrp="1" noChangeArrowheads="1"/>
          </p:cNvSpPr>
          <p:nvPr>
            <p:ph type="title"/>
          </p:nvPr>
        </p:nvSpPr>
        <p:spPr/>
        <p:txBody>
          <a:bodyPr/>
          <a:lstStyle/>
          <a:p>
            <a:pPr eaLnBrk="1" hangingPunct="1"/>
            <a:r>
              <a:rPr lang="en-US" altLang="zh-TW" dirty="0" smtClean="0"/>
              <a:t>8.5 Iterated Facet Model</a:t>
            </a:r>
          </a:p>
        </p:txBody>
      </p:sp>
      <p:sp>
        <p:nvSpPr>
          <p:cNvPr id="14340" name="Rectangle 3"/>
          <p:cNvSpPr>
            <a:spLocks noGrp="1" noChangeArrowheads="1"/>
          </p:cNvSpPr>
          <p:nvPr>
            <p:ph type="body" sz="half" idx="1"/>
          </p:nvPr>
        </p:nvSpPr>
        <p:spPr>
          <a:xfrm>
            <a:off x="685800" y="1981200"/>
            <a:ext cx="7847013" cy="4184650"/>
          </a:xfrm>
        </p:spPr>
        <p:txBody>
          <a:bodyPr/>
          <a:lstStyle/>
          <a:p>
            <a:pPr eaLnBrk="1" hangingPunct="1"/>
            <a:r>
              <a:rPr lang="en-US" altLang="zh-TW" sz="3200" dirty="0" smtClean="0"/>
              <a:t>gray level constraint: </a:t>
            </a:r>
          </a:p>
          <a:p>
            <a:pPr marL="742950" lvl="1" indent="-285750" eaLnBrk="1" hangingPunct="1"/>
            <a:r>
              <a:rPr lang="en-US" altLang="zh-TW" sz="2000" dirty="0" smtClean="0"/>
              <a:t>gray levels in each facet must be a polynomial function of row-column coordinates</a:t>
            </a:r>
          </a:p>
          <a:p>
            <a:pPr eaLnBrk="1" hangingPunct="1"/>
            <a:r>
              <a:rPr lang="en-US" altLang="zh-TW" sz="3200" dirty="0" smtClean="0"/>
              <a:t>shape constraint: </a:t>
            </a:r>
          </a:p>
          <a:p>
            <a:pPr marL="742950" lvl="1" indent="-285750" eaLnBrk="1" hangingPunct="1"/>
            <a:r>
              <a:rPr lang="en-US" altLang="zh-TW" sz="2000" dirty="0" smtClean="0"/>
              <a:t>each facet must be sufficiently smooth in shape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9219" name="Rectangle 2"/>
          <p:cNvSpPr>
            <a:spLocks noGrp="1" noChangeArrowheads="1"/>
          </p:cNvSpPr>
          <p:nvPr>
            <p:ph type="title"/>
          </p:nvPr>
        </p:nvSpPr>
        <p:spPr/>
        <p:txBody>
          <a:bodyPr/>
          <a:lstStyle/>
          <a:p>
            <a:pPr eaLnBrk="1" hangingPunct="1"/>
            <a:r>
              <a:rPr lang="en-US" altLang="zh-TW" dirty="0" smtClean="0"/>
              <a:t>8.1 Introduction</a:t>
            </a:r>
          </a:p>
        </p:txBody>
      </p:sp>
      <p:sp>
        <p:nvSpPr>
          <p:cNvPr id="9220" name="Rectangle 3"/>
          <p:cNvSpPr>
            <a:spLocks noGrp="1" noChangeArrowheads="1"/>
          </p:cNvSpPr>
          <p:nvPr>
            <p:ph type="body" idx="1"/>
          </p:nvPr>
        </p:nvSpPr>
        <p:spPr/>
        <p:txBody>
          <a:bodyPr/>
          <a:lstStyle/>
          <a:p>
            <a:pPr eaLnBrk="1" hangingPunct="1">
              <a:lnSpc>
                <a:spcPct val="90000"/>
              </a:lnSpc>
            </a:pPr>
            <a:r>
              <a:rPr lang="en-US" altLang="zh-TW" sz="2800" dirty="0" smtClean="0"/>
              <a:t>general forms:</a:t>
            </a:r>
          </a:p>
          <a:p>
            <a:pPr marL="0" indent="0" eaLnBrk="1" hangingPunct="1">
              <a:lnSpc>
                <a:spcPct val="90000"/>
              </a:lnSpc>
              <a:buNone/>
            </a:pPr>
            <a:r>
              <a:rPr lang="en-US" altLang="zh-TW" sz="2800" dirty="0" smtClean="0"/>
              <a:t>	some mathematical </a:t>
            </a:r>
            <a:r>
              <a:rPr lang="en-US" altLang="zh-TW" sz="2800" dirty="0"/>
              <a:t>formulas</a:t>
            </a:r>
            <a:endParaRPr lang="en-US" altLang="zh-TW" sz="2800" dirty="0" smtClean="0"/>
          </a:p>
          <a:p>
            <a:pPr eaLnBrk="1" hangingPunct="1">
              <a:lnSpc>
                <a:spcPct val="90000"/>
              </a:lnSpc>
              <a:buFont typeface="Wingdings" panose="05000000000000000000" pitchFamily="2" charset="2"/>
              <a:buNone/>
            </a:pPr>
            <a:r>
              <a:rPr lang="en-US" altLang="zh-TW" sz="2800" dirty="0" smtClean="0"/>
              <a:t>	 1. piecewise constant (flat facet model), </a:t>
            </a:r>
            <a:endParaRPr lang="zh-TW" altLang="en-US" sz="2800" dirty="0" smtClean="0"/>
          </a:p>
          <a:p>
            <a:pPr eaLnBrk="1" hangingPunct="1">
              <a:lnSpc>
                <a:spcPct val="90000"/>
              </a:lnSpc>
              <a:buFont typeface="Wingdings" panose="05000000000000000000" pitchFamily="2" charset="2"/>
              <a:buNone/>
            </a:pPr>
            <a:r>
              <a:rPr lang="zh-TW" altLang="en-US" sz="2800" dirty="0" smtClean="0"/>
              <a:t>		</a:t>
            </a:r>
            <a:r>
              <a:rPr lang="en-US" altLang="zh-TW" sz="2800" dirty="0" smtClean="0"/>
              <a:t>Ideal</a:t>
            </a:r>
            <a:r>
              <a:rPr lang="zh-TW" altLang="en-US" sz="2800" dirty="0" smtClean="0"/>
              <a:t> </a:t>
            </a:r>
            <a:r>
              <a:rPr lang="en-US" altLang="zh-TW" sz="2800" dirty="0" smtClean="0"/>
              <a:t>region: constant gray level</a:t>
            </a:r>
          </a:p>
          <a:p>
            <a:pPr eaLnBrk="1" hangingPunct="1">
              <a:lnSpc>
                <a:spcPct val="90000"/>
              </a:lnSpc>
              <a:buFont typeface="Wingdings" panose="05000000000000000000" pitchFamily="2" charset="2"/>
              <a:buNone/>
            </a:pPr>
            <a:r>
              <a:rPr lang="en-US" altLang="zh-TW" sz="2800" dirty="0" smtClean="0"/>
              <a:t>	 2. piecewise linear (sloped facet model), 	ideal region: sloped plane gray level</a:t>
            </a:r>
          </a:p>
          <a:p>
            <a:pPr eaLnBrk="1" hangingPunct="1">
              <a:lnSpc>
                <a:spcPct val="90000"/>
              </a:lnSpc>
              <a:buFont typeface="Wingdings" panose="05000000000000000000" pitchFamily="2" charset="2"/>
              <a:buNone/>
            </a:pPr>
            <a:r>
              <a:rPr lang="en-US" altLang="zh-TW" sz="2800" dirty="0" smtClean="0"/>
              <a:t>	 3. piecewise quadratic, gray level surface: 	bivariate quadratic</a:t>
            </a:r>
          </a:p>
          <a:p>
            <a:pPr eaLnBrk="1" hangingPunct="1">
              <a:lnSpc>
                <a:spcPct val="90000"/>
              </a:lnSpc>
              <a:buFont typeface="Wingdings" panose="05000000000000000000" pitchFamily="2" charset="2"/>
              <a:buNone/>
            </a:pPr>
            <a:r>
              <a:rPr lang="en-US" altLang="zh-TW" sz="2800" dirty="0" smtClean="0"/>
              <a:t>	 4. piecewise cubic, gray level surface: cubic 	surfaces</a:t>
            </a:r>
          </a:p>
          <a:p>
            <a:pPr eaLnBrk="1" hangingPunct="1">
              <a:lnSpc>
                <a:spcPct val="90000"/>
              </a:lnSpc>
            </a:pPr>
            <a:endParaRPr lang="en-US" altLang="zh-TW"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8.5 Iterated Facet Model</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Each pixel in image is contained in </a:t>
                </a:r>
                <a14:m>
                  <m:oMath xmlns:m="http://schemas.openxmlformats.org/officeDocument/2006/math">
                    <m:sSup>
                      <m:sSupPr>
                        <m:ctrlPr>
                          <a:rPr lang="en-US" altLang="zh-TW" i="1" smtClean="0">
                            <a:latin typeface="Cambria Math" charset="0"/>
                          </a:rPr>
                        </m:ctrlPr>
                      </m:sSupPr>
                      <m:e>
                        <m:r>
                          <m:rPr>
                            <m:sty m:val="p"/>
                          </m:rPr>
                          <a:rPr lang="en-US" altLang="zh-TW" i="0">
                            <a:latin typeface="Cambria Math" panose="02040503050406030204" pitchFamily="18" charset="0"/>
                          </a:rPr>
                          <m:t>K</m:t>
                        </m:r>
                      </m:e>
                      <m:sup>
                        <m:r>
                          <a:rPr lang="en-US" altLang="zh-TW" i="0">
                            <a:latin typeface="Cambria Math" panose="02040503050406030204" pitchFamily="18" charset="0"/>
                          </a:rPr>
                          <m:t>2</m:t>
                        </m:r>
                      </m:sup>
                    </m:sSup>
                  </m:oMath>
                </a14:m>
                <a:r>
                  <a:rPr lang="zh-TW" altLang="en-US" dirty="0" smtClean="0"/>
                  <a:t> </a:t>
                </a:r>
                <a:r>
                  <a:rPr lang="en-US" altLang="zh-TW" dirty="0" smtClean="0"/>
                  <a:t>different </a:t>
                </a:r>
                <a14:m>
                  <m:oMath xmlns:m="http://schemas.openxmlformats.org/officeDocument/2006/math">
                    <m:r>
                      <m:rPr>
                        <m:sty m:val="p"/>
                      </m:rPr>
                      <a:rPr lang="en-US" altLang="zh-TW" b="0" i="0" smtClean="0">
                        <a:latin typeface="Cambria Math" panose="02040503050406030204" pitchFamily="18" charset="0"/>
                      </a:rPr>
                      <m:t>K</m:t>
                    </m:r>
                    <m:r>
                      <a:rPr lang="en-US" altLang="zh-TW" b="0" i="0" smtClean="0">
                        <a:latin typeface="Cambria Math" panose="02040503050406030204" pitchFamily="18" charset="0"/>
                        <a:ea typeface="Cambria Math" panose="02040503050406030204" pitchFamily="18" charset="0"/>
                      </a:rPr>
                      <m:t>×</m:t>
                    </m:r>
                    <m:r>
                      <m:rPr>
                        <m:sty m:val="p"/>
                      </m:rPr>
                      <a:rPr lang="en-US" altLang="zh-TW" b="0" i="0" smtClean="0">
                        <a:latin typeface="Cambria Math" panose="02040503050406030204" pitchFamily="18" charset="0"/>
                      </a:rPr>
                      <m:t>K</m:t>
                    </m:r>
                  </m:oMath>
                </a14:m>
                <a:r>
                  <a:rPr lang="zh-TW" altLang="en-US" dirty="0" smtClean="0"/>
                  <a:t> </a:t>
                </a:r>
                <a:r>
                  <a:rPr lang="en-US" altLang="zh-TW" dirty="0" smtClean="0"/>
                  <a:t>blocks.</a:t>
                </a:r>
              </a:p>
              <a:p>
                <a:endParaRPr lang="en-US" altLang="zh-TW" dirty="0"/>
              </a:p>
              <a:p>
                <a:r>
                  <a:rPr lang="en-US" altLang="zh-TW" dirty="0" smtClean="0"/>
                  <a:t>Each </a:t>
                </a:r>
                <a14:m>
                  <m:oMath xmlns:m="http://schemas.openxmlformats.org/officeDocument/2006/math">
                    <m:r>
                      <m:rPr>
                        <m:sty m:val="p"/>
                      </m:rPr>
                      <a:rPr lang="en-US" altLang="zh-TW" b="0" i="0" smtClean="0">
                        <a:latin typeface="Cambria Math" panose="02040503050406030204" pitchFamily="18" charset="0"/>
                      </a:rPr>
                      <m:t>K</m:t>
                    </m:r>
                    <m:r>
                      <a:rPr lang="en-US" altLang="zh-TW" b="0" i="0" smtClean="0">
                        <a:latin typeface="Cambria Math" panose="02040503050406030204" pitchFamily="18" charset="0"/>
                        <a:ea typeface="Cambria Math" panose="02040503050406030204" pitchFamily="18" charset="0"/>
                      </a:rPr>
                      <m:t>×</m:t>
                    </m:r>
                    <m:r>
                      <m:rPr>
                        <m:sty m:val="p"/>
                      </m:rPr>
                      <a:rPr lang="en-US" altLang="zh-TW" b="0" i="0" smtClean="0">
                        <a:latin typeface="Cambria Math" panose="02040503050406030204" pitchFamily="18" charset="0"/>
                        <a:ea typeface="Cambria Math" panose="02040503050406030204" pitchFamily="18" charset="0"/>
                      </a:rPr>
                      <m:t>K</m:t>
                    </m:r>
                  </m:oMath>
                </a14:m>
                <a:r>
                  <a:rPr lang="zh-TW" altLang="en-US" dirty="0" smtClean="0"/>
                  <a:t> </a:t>
                </a:r>
                <a:r>
                  <a:rPr lang="en-US" altLang="zh-TW" dirty="0" smtClean="0"/>
                  <a:t>block fits a polynomial model.</a:t>
                </a:r>
              </a:p>
              <a:p>
                <a:endParaRPr lang="en-US" altLang="zh-TW" dirty="0"/>
              </a:p>
              <a:p>
                <a:r>
                  <a:rPr lang="en-US" altLang="zh-TW" dirty="0" smtClean="0"/>
                  <a:t>Set the output gray value to be that gray value fitted by the block with smallest error variance.</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667"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176847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5363" name="Rectangle 2"/>
          <p:cNvSpPr>
            <a:spLocks noGrp="1" noChangeArrowheads="1"/>
          </p:cNvSpPr>
          <p:nvPr>
            <p:ph type="title"/>
          </p:nvPr>
        </p:nvSpPr>
        <p:spPr/>
        <p:txBody>
          <a:bodyPr/>
          <a:lstStyle/>
          <a:p>
            <a:pPr eaLnBrk="1" hangingPunct="1"/>
            <a:r>
              <a:rPr lang="en-US" altLang="zh-TW" dirty="0" smtClean="0"/>
              <a:t>8.6 Gradient-Based Facet Edge Detection</a:t>
            </a:r>
          </a:p>
        </p:txBody>
      </p:sp>
      <p:sp>
        <p:nvSpPr>
          <p:cNvPr id="15364" name="Rectangle 3"/>
          <p:cNvSpPr>
            <a:spLocks noGrp="1" noChangeArrowheads="1"/>
          </p:cNvSpPr>
          <p:nvPr>
            <p:ph type="body" sz="half" idx="1"/>
          </p:nvPr>
        </p:nvSpPr>
        <p:spPr>
          <a:xfrm>
            <a:off x="684213" y="2041525"/>
            <a:ext cx="8280400" cy="4483100"/>
          </a:xfrm>
        </p:spPr>
        <p:txBody>
          <a:bodyPr/>
          <a:lstStyle/>
          <a:p>
            <a:pPr eaLnBrk="1" hangingPunct="1"/>
            <a:r>
              <a:rPr lang="en-US" altLang="zh-TW" sz="3200" dirty="0" smtClean="0"/>
              <a:t>gradient-based facet edge detection: high values in first partial derivative (sharp discontinuities)</a:t>
            </a:r>
          </a:p>
          <a:p>
            <a:pPr eaLnBrk="1" hangingPunct="1"/>
            <a:endParaRPr lang="en-US" altLang="zh-TW" sz="26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When a neighborhood is fitted with  the sloped facet model , </a:t>
                </a:r>
                <a14:m>
                  <m:oMath xmlns:m="http://schemas.openxmlformats.org/officeDocument/2006/math">
                    <m:acc>
                      <m:accPr>
                        <m:chr m:val="̂"/>
                        <m:ctrlPr>
                          <a:rPr lang="en-US" altLang="zh-TW" i="1" smtClean="0">
                            <a:latin typeface="Cambria Math" charset="0"/>
                          </a:rPr>
                        </m:ctrlPr>
                      </m:accPr>
                      <m:e>
                        <m:r>
                          <m:rPr>
                            <m:sty m:val="p"/>
                          </m:rPr>
                          <a:rPr lang="zh-TW" altLang="en-US" i="0" smtClean="0">
                            <a:latin typeface="Cambria Math" panose="02040503050406030204" pitchFamily="18" charset="0"/>
                          </a:rPr>
                          <m:t>α</m:t>
                        </m:r>
                      </m:e>
                    </m:acc>
                    <m:r>
                      <m:rPr>
                        <m:sty m:val="p"/>
                      </m:rPr>
                      <a:rPr lang="en-US" altLang="zh-TW" b="0" i="0" smtClean="0">
                        <a:latin typeface="Cambria Math" panose="02040503050406030204" pitchFamily="18" charset="0"/>
                      </a:rPr>
                      <m:t>r</m:t>
                    </m:r>
                    <m:r>
                      <a:rPr lang="en-US" altLang="zh-TW" b="0" i="0" smtClean="0">
                        <a:latin typeface="Cambria Math" panose="02040503050406030204" pitchFamily="18" charset="0"/>
                      </a:rPr>
                      <m:t>+</m:t>
                    </m:r>
                    <m:acc>
                      <m:accPr>
                        <m:chr m:val="̂"/>
                        <m:ctrlPr>
                          <a:rPr lang="en-US" altLang="zh-TW" b="0" i="1" smtClean="0">
                            <a:latin typeface="Cambria Math" charset="0"/>
                          </a:rPr>
                        </m:ctrlPr>
                      </m:accPr>
                      <m:e>
                        <m:r>
                          <m:rPr>
                            <m:sty m:val="p"/>
                          </m:rPr>
                          <a:rPr lang="zh-TW" altLang="en-US" b="0" i="0" smtClean="0">
                            <a:latin typeface="Cambria Math" panose="02040503050406030204" pitchFamily="18" charset="0"/>
                          </a:rPr>
                          <m:t>β</m:t>
                        </m:r>
                      </m:e>
                    </m:acc>
                    <m:r>
                      <m:rPr>
                        <m:sty m:val="p"/>
                      </m:rPr>
                      <a:rPr lang="en-US" altLang="zh-TW" b="0" i="0" smtClean="0">
                        <a:latin typeface="Cambria Math" panose="02040503050406030204" pitchFamily="18" charset="0"/>
                      </a:rPr>
                      <m:t>c</m:t>
                    </m:r>
                    <m:r>
                      <a:rPr lang="en-US" altLang="zh-TW" b="0" i="0" smtClean="0">
                        <a:latin typeface="Cambria Math" panose="02040503050406030204" pitchFamily="18" charset="0"/>
                      </a:rPr>
                      <m:t>+</m:t>
                    </m:r>
                    <m:acc>
                      <m:accPr>
                        <m:chr m:val="̂"/>
                        <m:ctrlPr>
                          <a:rPr lang="en-US" altLang="zh-TW" b="0" i="1" smtClean="0">
                            <a:latin typeface="Cambria Math" charset="0"/>
                          </a:rPr>
                        </m:ctrlPr>
                      </m:accPr>
                      <m:e>
                        <m:r>
                          <m:rPr>
                            <m:sty m:val="p"/>
                          </m:rPr>
                          <a:rPr lang="zh-TW" altLang="en-US" b="0" i="0" smtClean="0">
                            <a:latin typeface="Cambria Math" panose="02040503050406030204" pitchFamily="18" charset="0"/>
                          </a:rPr>
                          <m:t>γ</m:t>
                        </m:r>
                      </m:e>
                    </m:acc>
                  </m:oMath>
                </a14:m>
                <a:r>
                  <a:rPr lang="en-US" altLang="zh-TW" dirty="0" smtClean="0"/>
                  <a:t>, a gradient magnitude of </a:t>
                </a:r>
                <a14:m>
                  <m:oMath xmlns:m="http://schemas.openxmlformats.org/officeDocument/2006/math">
                    <m:rad>
                      <m:radPr>
                        <m:degHide m:val="on"/>
                        <m:ctrlPr>
                          <a:rPr lang="en-US" altLang="zh-TW" i="1" smtClean="0">
                            <a:latin typeface="Cambria Math" charset="0"/>
                          </a:rPr>
                        </m:ctrlPr>
                      </m:radPr>
                      <m:deg/>
                      <m:e>
                        <m:sSup>
                          <m:sSupPr>
                            <m:ctrlPr>
                              <a:rPr lang="en-US" altLang="zh-TW" i="1" smtClean="0">
                                <a:latin typeface="Cambria Math" charset="0"/>
                              </a:rPr>
                            </m:ctrlPr>
                          </m:sSupPr>
                          <m:e>
                            <m:acc>
                              <m:accPr>
                                <m:chr m:val="̂"/>
                                <m:ctrlPr>
                                  <a:rPr lang="en-US" altLang="zh-TW" i="1" smtClean="0">
                                    <a:latin typeface="Cambria Math" charset="0"/>
                                  </a:rPr>
                                </m:ctrlPr>
                              </m:accPr>
                              <m:e>
                                <m:r>
                                  <m:rPr>
                                    <m:sty m:val="p"/>
                                  </m:rPr>
                                  <a:rPr lang="zh-TW" altLang="en-US" i="0" smtClean="0">
                                    <a:latin typeface="Cambria Math" panose="02040503050406030204" pitchFamily="18" charset="0"/>
                                  </a:rPr>
                                  <m:t>α</m:t>
                                </m:r>
                              </m:e>
                            </m:acc>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sSup>
                          <m:sSupPr>
                            <m:ctrlPr>
                              <a:rPr lang="en-US" altLang="zh-TW" b="0" i="1" smtClean="0">
                                <a:latin typeface="Cambria Math" charset="0"/>
                              </a:rPr>
                            </m:ctrlPr>
                          </m:sSupPr>
                          <m:e>
                            <m:acc>
                              <m:accPr>
                                <m:chr m:val="̂"/>
                                <m:ctrlPr>
                                  <a:rPr lang="en-US" altLang="zh-TW" b="0" i="1" smtClean="0">
                                    <a:latin typeface="Cambria Math" charset="0"/>
                                  </a:rPr>
                                </m:ctrlPr>
                              </m:accPr>
                              <m:e>
                                <m:r>
                                  <m:rPr>
                                    <m:sty m:val="p"/>
                                  </m:rPr>
                                  <a:rPr lang="zh-TW" altLang="en-US" b="0" i="0" smtClean="0">
                                    <a:latin typeface="Cambria Math" panose="02040503050406030204" pitchFamily="18" charset="0"/>
                                  </a:rPr>
                                  <m:t>β</m:t>
                                </m:r>
                              </m:e>
                            </m:acc>
                          </m:e>
                          <m:sup>
                            <m:r>
                              <a:rPr lang="en-US" altLang="zh-TW" b="0" i="0" smtClean="0">
                                <a:latin typeface="Cambria Math" panose="02040503050406030204" pitchFamily="18" charset="0"/>
                              </a:rPr>
                              <m:t>2</m:t>
                            </m:r>
                          </m:sup>
                        </m:sSup>
                      </m:e>
                    </m:rad>
                  </m:oMath>
                </a14:m>
                <a:r>
                  <a:rPr lang="zh-TW" altLang="en-US" dirty="0" smtClean="0"/>
                  <a:t> </a:t>
                </a:r>
                <a:r>
                  <a:rPr lang="en-US" altLang="zh-TW" dirty="0" smtClean="0"/>
                  <a:t>will result.</a:t>
                </a:r>
              </a:p>
              <a:p>
                <a:endParaRPr lang="en-US" altLang="zh-TW" dirty="0"/>
              </a:p>
              <a:p>
                <a:r>
                  <a:rPr lang="en-US" altLang="zh-TW" dirty="0" smtClean="0"/>
                  <a:t>Use the estimated gradient </a:t>
                </a:r>
                <a14:m>
                  <m:oMath xmlns:m="http://schemas.openxmlformats.org/officeDocument/2006/math">
                    <m:rad>
                      <m:radPr>
                        <m:degHide m:val="on"/>
                        <m:ctrlPr>
                          <a:rPr lang="en-US" altLang="zh-TW" i="1">
                            <a:latin typeface="Cambria Math" charset="0"/>
                          </a:rPr>
                        </m:ctrlPr>
                      </m:radPr>
                      <m:deg/>
                      <m:e>
                        <m:sSup>
                          <m:sSupPr>
                            <m:ctrlPr>
                              <a:rPr lang="en-US" altLang="zh-TW" i="1">
                                <a:latin typeface="Cambria Math" charset="0"/>
                              </a:rPr>
                            </m:ctrlPr>
                          </m:sSupPr>
                          <m:e>
                            <m:acc>
                              <m:accPr>
                                <m:chr m:val="̂"/>
                                <m:ctrlPr>
                                  <a:rPr lang="en-US" altLang="zh-TW" i="1">
                                    <a:latin typeface="Cambria Math" charset="0"/>
                                  </a:rPr>
                                </m:ctrlPr>
                              </m:accPr>
                              <m:e>
                                <m:r>
                                  <m:rPr>
                                    <m:sty m:val="p"/>
                                  </m:rPr>
                                  <a:rPr lang="zh-TW" altLang="en-US" i="0">
                                    <a:latin typeface="Cambria Math" panose="02040503050406030204" pitchFamily="18" charset="0"/>
                                  </a:rPr>
                                  <m:t>α</m:t>
                                </m:r>
                              </m:e>
                            </m:acc>
                          </m:e>
                          <m:sup>
                            <m:r>
                              <a:rPr lang="en-US" altLang="zh-TW" i="0">
                                <a:latin typeface="Cambria Math" panose="02040503050406030204" pitchFamily="18" charset="0"/>
                              </a:rPr>
                              <m:t>2</m:t>
                            </m:r>
                          </m:sup>
                        </m:sSup>
                        <m:r>
                          <a:rPr lang="en-US" altLang="zh-TW" i="0">
                            <a:latin typeface="Cambria Math" panose="02040503050406030204" pitchFamily="18" charset="0"/>
                          </a:rPr>
                          <m:t>+</m:t>
                        </m:r>
                        <m:sSup>
                          <m:sSupPr>
                            <m:ctrlPr>
                              <a:rPr lang="en-US" altLang="zh-TW" i="1">
                                <a:latin typeface="Cambria Math" charset="0"/>
                              </a:rPr>
                            </m:ctrlPr>
                          </m:sSupPr>
                          <m:e>
                            <m:acc>
                              <m:accPr>
                                <m:chr m:val="̂"/>
                                <m:ctrlPr>
                                  <a:rPr lang="en-US" altLang="zh-TW" i="1">
                                    <a:latin typeface="Cambria Math" charset="0"/>
                                  </a:rPr>
                                </m:ctrlPr>
                              </m:accPr>
                              <m:e>
                                <m:r>
                                  <m:rPr>
                                    <m:sty m:val="p"/>
                                  </m:rPr>
                                  <a:rPr lang="zh-TW" altLang="en-US" i="0">
                                    <a:latin typeface="Cambria Math" panose="02040503050406030204" pitchFamily="18" charset="0"/>
                                  </a:rPr>
                                  <m:t>β</m:t>
                                </m:r>
                              </m:e>
                            </m:acc>
                          </m:e>
                          <m:sup>
                            <m:r>
                              <a:rPr lang="en-US" altLang="zh-TW" i="0">
                                <a:latin typeface="Cambria Math" panose="02040503050406030204" pitchFamily="18" charset="0"/>
                              </a:rPr>
                              <m:t>2</m:t>
                            </m:r>
                          </m:sup>
                        </m:sSup>
                      </m:e>
                    </m:rad>
                  </m:oMath>
                </a14:m>
                <a:r>
                  <a:rPr lang="zh-TW" altLang="en-US" dirty="0" smtClean="0"/>
                  <a:t> </a:t>
                </a:r>
                <a:r>
                  <a:rPr lang="en-US" altLang="zh-TW" dirty="0" smtClean="0"/>
                  <a:t>as the basis for edge detection.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667"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4092982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acc>
                      <m:accPr>
                        <m:chr m:val="̂"/>
                        <m:ctrlPr>
                          <a:rPr lang="zh-TW" altLang="en-US" i="1" smtClean="0">
                            <a:latin typeface="Cambria Math" charset="0"/>
                          </a:rPr>
                        </m:ctrlPr>
                      </m:accPr>
                      <m:e>
                        <m:r>
                          <m:rPr>
                            <m:sty m:val="p"/>
                          </m:rPr>
                          <a:rPr lang="zh-TW" altLang="en-US" i="0" smtClean="0">
                            <a:latin typeface="Cambria Math" panose="02040503050406030204" pitchFamily="18" charset="0"/>
                          </a:rPr>
                          <m:t>α</m:t>
                        </m:r>
                      </m:e>
                    </m:acc>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N</m:t>
                    </m:r>
                    <m:r>
                      <a:rPr lang="en-US" altLang="zh-TW" b="0" i="0" smtClean="0">
                        <a:latin typeface="Cambria Math" panose="02040503050406030204" pitchFamily="18" charset="0"/>
                      </a:rPr>
                      <m:t>(</m:t>
                    </m:r>
                    <m:r>
                      <m:rPr>
                        <m:sty m:val="p"/>
                      </m:rPr>
                      <a:rPr lang="zh-TW" altLang="en-US" b="0" i="0" smtClean="0">
                        <a:latin typeface="Cambria Math" panose="02040503050406030204" pitchFamily="18" charset="0"/>
                      </a:rPr>
                      <m:t>α</m:t>
                    </m:r>
                    <m:r>
                      <a:rPr lang="en-US" altLang="zh-TW" b="0" i="0" smtClean="0">
                        <a:latin typeface="Cambria Math" panose="02040503050406030204" pitchFamily="18" charset="0"/>
                      </a:rPr>
                      <m:t>, </m:t>
                    </m:r>
                    <m:f>
                      <m:fPr>
                        <m:ctrlPr>
                          <a:rPr lang="en-US" altLang="zh-TW" b="0" i="1" smtClean="0">
                            <a:latin typeface="Cambria Math" charset="0"/>
                          </a:rPr>
                        </m:ctrlPr>
                      </m:fPr>
                      <m:num>
                        <m:sSup>
                          <m:sSupPr>
                            <m:ctrlPr>
                              <a:rPr lang="en-US" altLang="zh-TW" b="0" i="1" smtClean="0">
                                <a:latin typeface="Cambria Math" charset="0"/>
                              </a:rPr>
                            </m:ctrlPr>
                          </m:sSupPr>
                          <m:e>
                            <m:r>
                              <m:rPr>
                                <m:sty m:val="p"/>
                              </m:rPr>
                              <a:rPr lang="zh-TW" altLang="en-US" b="0" i="0" smtClean="0">
                                <a:latin typeface="Cambria Math" panose="02040503050406030204" pitchFamily="18" charset="0"/>
                              </a:rPr>
                              <m:t>σ</m:t>
                            </m:r>
                          </m:e>
                          <m:sup>
                            <m:r>
                              <a:rPr lang="en-US" altLang="zh-TW" b="0" i="0" smtClean="0">
                                <a:latin typeface="Cambria Math" panose="02040503050406030204" pitchFamily="18" charset="0"/>
                              </a:rPr>
                              <m:t>2</m:t>
                            </m:r>
                          </m:sup>
                        </m:sSup>
                      </m:num>
                      <m:den>
                        <m:nary>
                          <m:naryPr>
                            <m:chr m:val="∑"/>
                            <m:supHide m:val="on"/>
                            <m:ctrlPr>
                              <a:rPr lang="en-US" altLang="zh-TW" b="0" i="1" smtClean="0">
                                <a:latin typeface="Cambria Math" charset="0"/>
                              </a:rPr>
                            </m:ctrlPr>
                          </m:naryPr>
                          <m:sub>
                            <m:r>
                              <m:rPr>
                                <m:sty m:val="p"/>
                                <m:brk m:alnAt="7"/>
                              </m:rPr>
                              <a:rPr lang="en-US" altLang="zh-TW" b="0" i="0" smtClean="0">
                                <a:latin typeface="Cambria Math" panose="02040503050406030204" pitchFamily="18" charset="0"/>
                              </a:rPr>
                              <m:t>r</m:t>
                            </m:r>
                          </m:sub>
                          <m:sup/>
                          <m:e>
                            <m:nary>
                              <m:naryPr>
                                <m:chr m:val="∑"/>
                                <m:supHide m:val="on"/>
                                <m:ctrlPr>
                                  <a:rPr lang="en-US" altLang="zh-TW" b="0" i="1" smtClean="0">
                                    <a:latin typeface="Cambria Math" charset="0"/>
                                  </a:rPr>
                                </m:ctrlPr>
                              </m:naryPr>
                              <m:sub>
                                <m:r>
                                  <m:rPr>
                                    <m:sty m:val="p"/>
                                    <m:brk m:alnAt="7"/>
                                  </m:rPr>
                                  <a:rPr lang="en-US" altLang="zh-TW" b="0" i="0" smtClean="0">
                                    <a:latin typeface="Cambria Math" panose="02040503050406030204" pitchFamily="18" charset="0"/>
                                  </a:rPr>
                                  <m:t>c</m:t>
                                </m:r>
                              </m:sub>
                              <m:sup/>
                              <m:e>
                                <m:sSup>
                                  <m:sSupPr>
                                    <m:ctrlPr>
                                      <a:rPr lang="en-US" altLang="zh-TW" b="0" i="1" smtClean="0">
                                        <a:latin typeface="Cambria Math" charset="0"/>
                                      </a:rPr>
                                    </m:ctrlPr>
                                  </m:sSupPr>
                                  <m:e>
                                    <m:r>
                                      <m:rPr>
                                        <m:sty m:val="p"/>
                                      </m:rPr>
                                      <a:rPr lang="en-US" altLang="zh-TW" b="0" i="0" smtClean="0">
                                        <a:latin typeface="Cambria Math" panose="02040503050406030204" pitchFamily="18" charset="0"/>
                                      </a:rPr>
                                      <m:t>r</m:t>
                                    </m:r>
                                  </m:e>
                                  <m:sup>
                                    <m:r>
                                      <a:rPr lang="en-US" altLang="zh-TW" b="0" i="0" smtClean="0">
                                        <a:latin typeface="Cambria Math" panose="02040503050406030204" pitchFamily="18" charset="0"/>
                                      </a:rPr>
                                      <m:t>2</m:t>
                                    </m:r>
                                  </m:sup>
                                </m:sSup>
                              </m:e>
                            </m:nary>
                          </m:e>
                        </m:nary>
                      </m:den>
                    </m:f>
                    <m:r>
                      <a:rPr lang="en-US" altLang="zh-TW" b="0" i="0" smtClean="0">
                        <a:latin typeface="Cambria Math" panose="02040503050406030204" pitchFamily="18" charset="0"/>
                      </a:rPr>
                      <m:t>)</m:t>
                    </m:r>
                  </m:oMath>
                </a14:m>
                <a:endParaRPr lang="en-US" altLang="zh-TW" dirty="0" smtClean="0"/>
              </a:p>
              <a:p>
                <a14:m>
                  <m:oMath xmlns:m="http://schemas.openxmlformats.org/officeDocument/2006/math">
                    <m:acc>
                      <m:accPr>
                        <m:chr m:val="̂"/>
                        <m:ctrlPr>
                          <a:rPr lang="zh-TW" altLang="en-US" i="1">
                            <a:latin typeface="Cambria Math" charset="0"/>
                          </a:rPr>
                        </m:ctrlPr>
                      </m:accPr>
                      <m:e>
                        <m:r>
                          <m:rPr>
                            <m:sty m:val="p"/>
                          </m:rPr>
                          <a:rPr lang="zh-TW" altLang="en-US" i="0" smtClean="0">
                            <a:latin typeface="Cambria Math" panose="02040503050406030204" pitchFamily="18" charset="0"/>
                          </a:rPr>
                          <m:t>β</m:t>
                        </m:r>
                      </m:e>
                    </m:acc>
                    <m:r>
                      <a:rPr lang="en-US" altLang="zh-TW" i="0">
                        <a:latin typeface="Cambria Math" panose="02040503050406030204" pitchFamily="18" charset="0"/>
                      </a:rPr>
                      <m:t>~</m:t>
                    </m:r>
                    <m:r>
                      <m:rPr>
                        <m:sty m:val="p"/>
                      </m:rPr>
                      <a:rPr lang="en-US" altLang="zh-TW" i="0">
                        <a:latin typeface="Cambria Math" panose="02040503050406030204" pitchFamily="18" charset="0"/>
                      </a:rPr>
                      <m:t>N</m:t>
                    </m:r>
                    <m:r>
                      <a:rPr lang="en-US" altLang="zh-TW" i="0">
                        <a:latin typeface="Cambria Math" panose="02040503050406030204" pitchFamily="18" charset="0"/>
                      </a:rPr>
                      <m:t>(</m:t>
                    </m:r>
                    <m:r>
                      <m:rPr>
                        <m:sty m:val="p"/>
                      </m:rPr>
                      <a:rPr lang="zh-TW" altLang="en-US" i="0" smtClean="0">
                        <a:latin typeface="Cambria Math" panose="02040503050406030204" pitchFamily="18" charset="0"/>
                      </a:rPr>
                      <m:t>β</m:t>
                    </m:r>
                    <m:r>
                      <a:rPr lang="en-US" altLang="zh-TW" i="0">
                        <a:latin typeface="Cambria Math" panose="02040503050406030204" pitchFamily="18" charset="0"/>
                      </a:rPr>
                      <m:t>, </m:t>
                    </m:r>
                    <m:f>
                      <m:fPr>
                        <m:ctrlPr>
                          <a:rPr lang="en-US" altLang="zh-TW" i="1">
                            <a:latin typeface="Cambria Math" charset="0"/>
                          </a:rPr>
                        </m:ctrlPr>
                      </m:fPr>
                      <m:num>
                        <m:sSup>
                          <m:sSupPr>
                            <m:ctrlPr>
                              <a:rPr lang="en-US" altLang="zh-TW" i="1">
                                <a:latin typeface="Cambria Math" charset="0"/>
                              </a:rPr>
                            </m:ctrlPr>
                          </m:sSupPr>
                          <m:e>
                            <m:r>
                              <m:rPr>
                                <m:sty m:val="p"/>
                              </m:rPr>
                              <a:rPr lang="zh-TW" altLang="en-US" i="0">
                                <a:latin typeface="Cambria Math" panose="02040503050406030204" pitchFamily="18" charset="0"/>
                              </a:rPr>
                              <m:t>σ</m:t>
                            </m:r>
                          </m:e>
                          <m:sup>
                            <m:r>
                              <a:rPr lang="en-US" altLang="zh-TW" i="0">
                                <a:latin typeface="Cambria Math" panose="02040503050406030204" pitchFamily="18" charset="0"/>
                              </a:rPr>
                              <m:t>2</m:t>
                            </m:r>
                          </m:sup>
                        </m:sSup>
                      </m:num>
                      <m:den>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charset="0"/>
                                      </a:rPr>
                                    </m:ctrlPr>
                                  </m:sSupPr>
                                  <m:e>
                                    <m:r>
                                      <m:rPr>
                                        <m:sty m:val="p"/>
                                      </m:rPr>
                                      <a:rPr lang="en-US" altLang="zh-TW" b="0" i="0" smtClean="0">
                                        <a:latin typeface="Cambria Math" panose="02040503050406030204" pitchFamily="18" charset="0"/>
                                      </a:rPr>
                                      <m:t>c</m:t>
                                    </m:r>
                                  </m:e>
                                  <m:sup>
                                    <m:r>
                                      <a:rPr lang="en-US" altLang="zh-TW" i="0">
                                        <a:latin typeface="Cambria Math" panose="02040503050406030204" pitchFamily="18" charset="0"/>
                                      </a:rPr>
                                      <m:t>2</m:t>
                                    </m:r>
                                  </m:sup>
                                </m:sSup>
                              </m:e>
                            </m:nary>
                          </m:e>
                        </m:nary>
                      </m:den>
                    </m:f>
                    <m:r>
                      <a:rPr lang="en-US" altLang="zh-TW" i="0">
                        <a:latin typeface="Cambria Math" panose="02040503050406030204" pitchFamily="18" charset="0"/>
                      </a:rPr>
                      <m:t>)</m:t>
                    </m:r>
                  </m:oMath>
                </a14:m>
                <a:endParaRPr lang="en-US" altLang="zh-TW" dirty="0" smtClean="0"/>
              </a:p>
              <a:p>
                <a14:m>
                  <m:oMath xmlns:m="http://schemas.openxmlformats.org/officeDocument/2006/math">
                    <m:acc>
                      <m:accPr>
                        <m:chr m:val="̂"/>
                        <m:ctrlPr>
                          <a:rPr lang="zh-TW" altLang="en-US" i="1">
                            <a:latin typeface="Cambria Math" charset="0"/>
                          </a:rPr>
                        </m:ctrlPr>
                      </m:accPr>
                      <m:e>
                        <m:r>
                          <m:rPr>
                            <m:sty m:val="p"/>
                          </m:rPr>
                          <a:rPr lang="zh-TW" altLang="en-US" i="0">
                            <a:latin typeface="Cambria Math" panose="02040503050406030204" pitchFamily="18" charset="0"/>
                          </a:rPr>
                          <m:t>α</m:t>
                        </m:r>
                      </m:e>
                    </m:acc>
                  </m:oMath>
                </a14:m>
                <a:r>
                  <a:rPr lang="en-US" altLang="zh-TW" dirty="0" smtClean="0"/>
                  <a:t> , </a:t>
                </a:r>
                <a14:m>
                  <m:oMath xmlns:m="http://schemas.openxmlformats.org/officeDocument/2006/math">
                    <m:acc>
                      <m:accPr>
                        <m:chr m:val="̂"/>
                        <m:ctrlPr>
                          <a:rPr lang="zh-TW" altLang="en-US" i="1">
                            <a:latin typeface="Cambria Math" charset="0"/>
                          </a:rPr>
                        </m:ctrlPr>
                      </m:accPr>
                      <m:e>
                        <m:r>
                          <m:rPr>
                            <m:sty m:val="p"/>
                          </m:rPr>
                          <a:rPr lang="zh-TW" altLang="en-US" i="0">
                            <a:latin typeface="Cambria Math" panose="02040503050406030204" pitchFamily="18" charset="0"/>
                          </a:rPr>
                          <m:t>β</m:t>
                        </m:r>
                      </m:e>
                    </m:acc>
                  </m:oMath>
                </a14:m>
                <a:r>
                  <a:rPr lang="en-US" altLang="zh-TW" dirty="0" smtClean="0"/>
                  <a:t> are independent</a:t>
                </a:r>
              </a:p>
              <a:p>
                <a14:m>
                  <m:oMath xmlns:m="http://schemas.openxmlformats.org/officeDocument/2006/math">
                    <m:f>
                      <m:fPr>
                        <m:ctrlPr>
                          <a:rPr lang="en-US" altLang="zh-TW" i="1" smtClean="0">
                            <a:latin typeface="Cambria Math" charset="0"/>
                          </a:rPr>
                        </m:ctrlPr>
                      </m:fPr>
                      <m:num>
                        <m:sSup>
                          <m:sSupPr>
                            <m:ctrlPr>
                              <a:rPr lang="en-US" altLang="zh-TW" i="1" smtClean="0">
                                <a:latin typeface="Cambria Math" charset="0"/>
                              </a:rPr>
                            </m:ctrlPr>
                          </m:sSupPr>
                          <m:e>
                            <m:r>
                              <a:rPr lang="en-US" altLang="zh-TW" b="0" i="0" smtClean="0">
                                <a:latin typeface="Cambria Math" panose="02040503050406030204" pitchFamily="18" charset="0"/>
                              </a:rPr>
                              <m:t>(</m:t>
                            </m:r>
                            <m:acc>
                              <m:accPr>
                                <m:chr m:val="̂"/>
                                <m:ctrlPr>
                                  <a:rPr lang="en-US" altLang="zh-TW" b="0" i="1" smtClean="0">
                                    <a:latin typeface="Cambria Math" charset="0"/>
                                  </a:rPr>
                                </m:ctrlPr>
                              </m:accPr>
                              <m:e>
                                <m:r>
                                  <m:rPr>
                                    <m:sty m:val="p"/>
                                  </m:rPr>
                                  <a:rPr lang="zh-TW" altLang="en-US" b="0" i="0" smtClean="0">
                                    <a:latin typeface="Cambria Math" panose="02040503050406030204" pitchFamily="18" charset="0"/>
                                  </a:rPr>
                                  <m:t>α</m:t>
                                </m:r>
                              </m:e>
                            </m:acc>
                            <m:r>
                              <a:rPr lang="en-US" altLang="zh-TW" b="0" i="0" smtClean="0">
                                <a:latin typeface="Cambria Math" panose="02040503050406030204" pitchFamily="18" charset="0"/>
                              </a:rPr>
                              <m:t>−</m:t>
                            </m:r>
                            <m:r>
                              <m:rPr>
                                <m:sty m:val="p"/>
                              </m:rPr>
                              <a:rPr lang="zh-TW" altLang="en-US" b="0" i="0" smtClean="0">
                                <a:latin typeface="Cambria Math" panose="02040503050406030204" pitchFamily="18" charset="0"/>
                              </a:rPr>
                              <m:t>α</m:t>
                            </m:r>
                            <m:r>
                              <a:rPr lang="en-US" altLang="zh-TW" b="0" i="0" smtClean="0">
                                <a:latin typeface="Cambria Math" panose="02040503050406030204" pitchFamily="18" charset="0"/>
                              </a:rPr>
                              <m:t>)</m:t>
                            </m:r>
                          </m:e>
                          <m:sup>
                            <m:r>
                              <a:rPr lang="en-US" altLang="zh-TW" b="0" i="0" smtClean="0">
                                <a:latin typeface="Cambria Math" panose="02040503050406030204" pitchFamily="18" charset="0"/>
                              </a:rPr>
                              <m:t>2</m:t>
                            </m:r>
                          </m:sup>
                        </m:sSup>
                        <m:nary>
                          <m:naryPr>
                            <m:chr m:val="∑"/>
                            <m:supHide m:val="on"/>
                            <m:ctrlPr>
                              <a:rPr lang="en-US" altLang="zh-TW" i="1" smtClean="0">
                                <a:latin typeface="Cambria Math" charset="0"/>
                              </a:rPr>
                            </m:ctrlPr>
                          </m:naryPr>
                          <m:sub>
                            <m:r>
                              <m:rPr>
                                <m:sty m:val="p"/>
                                <m:brk m:alnAt="7"/>
                              </m:rPr>
                              <a:rPr lang="en-US" altLang="zh-TW" b="0" i="0" smtClean="0">
                                <a:latin typeface="Cambria Math" panose="02040503050406030204" pitchFamily="18" charset="0"/>
                              </a:rPr>
                              <m:t>r</m:t>
                            </m:r>
                          </m:sub>
                          <m:sup/>
                          <m:e>
                            <m:nary>
                              <m:naryPr>
                                <m:chr m:val="∑"/>
                                <m:supHide m:val="on"/>
                                <m:ctrlPr>
                                  <a:rPr lang="en-US" altLang="zh-TW" i="1" smtClean="0">
                                    <a:latin typeface="Cambria Math" charset="0"/>
                                  </a:rPr>
                                </m:ctrlPr>
                              </m:naryPr>
                              <m:sub>
                                <m:r>
                                  <m:rPr>
                                    <m:sty m:val="p"/>
                                    <m:brk m:alnAt="7"/>
                                  </m:rPr>
                                  <a:rPr lang="en-US" altLang="zh-TW" b="0" i="0" smtClean="0">
                                    <a:latin typeface="Cambria Math" panose="02040503050406030204" pitchFamily="18" charset="0"/>
                                  </a:rPr>
                                  <m:t>c</m:t>
                                </m:r>
                              </m:sub>
                              <m:sup/>
                              <m:e>
                                <m:sSup>
                                  <m:sSupPr>
                                    <m:ctrlPr>
                                      <a:rPr lang="en-US" altLang="zh-TW" i="1" smtClean="0">
                                        <a:latin typeface="Cambria Math" charset="0"/>
                                      </a:rPr>
                                    </m:ctrlPr>
                                  </m:sSupPr>
                                  <m:e>
                                    <m:r>
                                      <m:rPr>
                                        <m:sty m:val="p"/>
                                      </m:rPr>
                                      <a:rPr lang="en-US" altLang="zh-TW" b="0" i="0" smtClean="0">
                                        <a:latin typeface="Cambria Math" panose="02040503050406030204" pitchFamily="18" charset="0"/>
                                      </a:rPr>
                                      <m:t>r</m:t>
                                    </m:r>
                                  </m:e>
                                  <m:sup>
                                    <m:r>
                                      <a:rPr lang="en-US" altLang="zh-TW" b="0" i="0" smtClean="0">
                                        <a:latin typeface="Cambria Math" panose="02040503050406030204" pitchFamily="18" charset="0"/>
                                      </a:rPr>
                                      <m:t>2</m:t>
                                    </m:r>
                                  </m:sup>
                                </m:sSup>
                              </m:e>
                            </m:nary>
                          </m:e>
                        </m:nary>
                        <m:r>
                          <a:rPr lang="en-US" altLang="zh-TW" b="0" i="0" smtClean="0">
                            <a:latin typeface="Cambria Math" panose="02040503050406030204" pitchFamily="18" charset="0"/>
                          </a:rPr>
                          <m:t>+</m:t>
                        </m:r>
                        <m:sSup>
                          <m:sSupPr>
                            <m:ctrlPr>
                              <a:rPr lang="en-US" altLang="zh-TW" i="1">
                                <a:latin typeface="Cambria Math" charset="0"/>
                              </a:rPr>
                            </m:ctrlPr>
                          </m:sSupPr>
                          <m:e>
                            <m:r>
                              <a:rPr lang="en-US" altLang="zh-TW" i="0">
                                <a:latin typeface="Cambria Math" panose="02040503050406030204" pitchFamily="18" charset="0"/>
                              </a:rPr>
                              <m:t>(</m:t>
                            </m:r>
                            <m:acc>
                              <m:accPr>
                                <m:chr m:val="̂"/>
                                <m:ctrlPr>
                                  <a:rPr lang="en-US" altLang="zh-TW" i="1">
                                    <a:latin typeface="Cambria Math" charset="0"/>
                                  </a:rPr>
                                </m:ctrlPr>
                              </m:accPr>
                              <m:e>
                                <m:r>
                                  <m:rPr>
                                    <m:sty m:val="p"/>
                                  </m:rPr>
                                  <a:rPr lang="zh-TW" altLang="en-US" i="0" smtClean="0">
                                    <a:latin typeface="Cambria Math" panose="02040503050406030204" pitchFamily="18" charset="0"/>
                                  </a:rPr>
                                  <m:t>β</m:t>
                                </m:r>
                              </m:e>
                            </m:acc>
                            <m:r>
                              <a:rPr lang="en-US" altLang="zh-TW" i="0">
                                <a:latin typeface="Cambria Math" panose="02040503050406030204" pitchFamily="18" charset="0"/>
                              </a:rPr>
                              <m:t>−</m:t>
                            </m:r>
                            <m:r>
                              <m:rPr>
                                <m:sty m:val="p"/>
                              </m:rPr>
                              <a:rPr lang="zh-TW" altLang="en-US" i="0" smtClean="0">
                                <a:latin typeface="Cambria Math" panose="02040503050406030204" pitchFamily="18" charset="0"/>
                              </a:rPr>
                              <m:t>β</m:t>
                            </m:r>
                            <m:r>
                              <a:rPr lang="en-US" altLang="zh-TW" i="0">
                                <a:latin typeface="Cambria Math" panose="02040503050406030204" pitchFamily="18" charset="0"/>
                              </a:rPr>
                              <m:t>)</m:t>
                            </m:r>
                          </m:e>
                          <m:sup>
                            <m:r>
                              <a:rPr lang="en-US" altLang="zh-TW" i="0">
                                <a:latin typeface="Cambria Math" panose="02040503050406030204" pitchFamily="18" charset="0"/>
                              </a:rPr>
                              <m:t>2</m:t>
                            </m:r>
                          </m:sup>
                        </m:sSup>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charset="0"/>
                                      </a:rPr>
                                    </m:ctrlPr>
                                  </m:sSupPr>
                                  <m:e>
                                    <m:r>
                                      <m:rPr>
                                        <m:sty m:val="p"/>
                                      </m:rPr>
                                      <a:rPr lang="en-US" altLang="zh-TW" b="0" i="0" smtClean="0">
                                        <a:latin typeface="Cambria Math" panose="02040503050406030204" pitchFamily="18" charset="0"/>
                                      </a:rPr>
                                      <m:t>c</m:t>
                                    </m:r>
                                  </m:e>
                                  <m:sup>
                                    <m:r>
                                      <a:rPr lang="en-US" altLang="zh-TW" i="0">
                                        <a:latin typeface="Cambria Math" panose="02040503050406030204" pitchFamily="18" charset="0"/>
                                      </a:rPr>
                                      <m:t>2</m:t>
                                    </m:r>
                                  </m:sup>
                                </m:sSup>
                              </m:e>
                            </m:nary>
                          </m:e>
                        </m:nary>
                      </m:num>
                      <m:den>
                        <m:sSup>
                          <m:sSupPr>
                            <m:ctrlPr>
                              <a:rPr lang="en-US" altLang="zh-TW" i="1" smtClean="0">
                                <a:latin typeface="Cambria Math"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den>
                    </m:f>
                    <m:r>
                      <a:rPr lang="en-US" altLang="zh-TW" b="0" i="0" smtClean="0">
                        <a:latin typeface="Cambria Math" panose="02040503050406030204" pitchFamily="18" charset="0"/>
                      </a:rPr>
                      <m:t>~</m:t>
                    </m:r>
                    <m:sSubSup>
                      <m:sSubSupPr>
                        <m:ctrlPr>
                          <a:rPr lang="en-US" altLang="zh-TW" b="0" i="1" smtClean="0">
                            <a:latin typeface="Cambria Math" charset="0"/>
                          </a:rPr>
                        </m:ctrlPr>
                      </m:sSubSupPr>
                      <m:e>
                        <m:r>
                          <m:rPr>
                            <m:sty m:val="p"/>
                          </m:rPr>
                          <a:rPr lang="zh-TW" altLang="en-US" b="0" i="0" smtClean="0">
                            <a:latin typeface="Cambria Math" panose="02040503050406030204" pitchFamily="18" charset="0"/>
                          </a:rPr>
                          <m:t>χ</m:t>
                        </m:r>
                      </m:e>
                      <m:sub>
                        <m:r>
                          <a:rPr lang="en-US" altLang="zh-TW" b="0" i="0" smtClean="0">
                            <a:latin typeface="Cambria Math" panose="02040503050406030204" pitchFamily="18" charset="0"/>
                          </a:rPr>
                          <m:t>2</m:t>
                        </m:r>
                      </m:sub>
                      <m:sup>
                        <m:r>
                          <a:rPr lang="en-US" altLang="zh-TW" b="0" i="0" smtClean="0">
                            <a:latin typeface="Cambria Math" panose="02040503050406030204" pitchFamily="18" charset="0"/>
                          </a:rPr>
                          <m:t>2</m:t>
                        </m:r>
                      </m:sup>
                    </m:sSubSup>
                  </m:oMath>
                </a14:m>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423330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It follows that to test the hypothesis of no edge under the assumption that </a:t>
                </a:r>
                <a14:m>
                  <m:oMath xmlns:m="http://schemas.openxmlformats.org/officeDocument/2006/math">
                    <m:r>
                      <a:rPr lang="zh-TW" altLang="en-US" i="1" smtClean="0">
                        <a:latin typeface="Cambria Math" panose="02040503050406030204" pitchFamily="18" charset="0"/>
                      </a:rPr>
                      <m:t>𝛼</m:t>
                    </m:r>
                    <m:r>
                      <a:rPr lang="en-US" altLang="zh-TW" b="0" i="1" smtClean="0">
                        <a:latin typeface="Cambria Math" panose="02040503050406030204" pitchFamily="18" charset="0"/>
                      </a:rPr>
                      <m:t>=</m:t>
                    </m:r>
                    <m:r>
                      <a:rPr lang="zh-TW" altLang="en-US" b="0" i="1" smtClean="0">
                        <a:latin typeface="Cambria Math" panose="02040503050406030204" pitchFamily="18" charset="0"/>
                      </a:rPr>
                      <m:t>𝛽</m:t>
                    </m:r>
                    <m:r>
                      <a:rPr lang="en-US" altLang="zh-TW" b="0" i="1" smtClean="0">
                        <a:latin typeface="Cambria Math" panose="02040503050406030204" pitchFamily="18" charset="0"/>
                      </a:rPr>
                      <m:t>=0</m:t>
                    </m:r>
                  </m:oMath>
                </a14:m>
                <a:r>
                  <a:rPr lang="en-US" altLang="zh-TW" dirty="0" smtClean="0"/>
                  <a:t>, we use the statistic G:</a:t>
                </a:r>
              </a:p>
              <a:p>
                <a:endParaRPr lang="en-US" altLang="zh-TW" dirty="0" smtClean="0"/>
              </a:p>
              <a:p>
                <a14:m>
                  <m:oMath xmlns:m="http://schemas.openxmlformats.org/officeDocument/2006/math">
                    <m:r>
                      <m:rPr>
                        <m:sty m:val="p"/>
                      </m:rPr>
                      <a:rPr lang="en-US" altLang="zh-TW" b="0" i="0" smtClean="0">
                        <a:latin typeface="Cambria Math" panose="02040503050406030204" pitchFamily="18" charset="0"/>
                      </a:rPr>
                      <m:t>G</m:t>
                    </m:r>
                    <m:r>
                      <a:rPr lang="en-US" altLang="zh-TW" b="0" i="0" smtClean="0">
                        <a:latin typeface="Cambria Math" panose="02040503050406030204" pitchFamily="18" charset="0"/>
                      </a:rPr>
                      <m:t>=</m:t>
                    </m:r>
                    <m:f>
                      <m:fPr>
                        <m:ctrlPr>
                          <a:rPr lang="en-US" altLang="zh-TW" i="1">
                            <a:latin typeface="Cambria Math" charset="0"/>
                          </a:rPr>
                        </m:ctrlPr>
                      </m:fPr>
                      <m:num>
                        <m:sSup>
                          <m:sSupPr>
                            <m:ctrlPr>
                              <a:rPr lang="en-US" altLang="zh-TW" i="1">
                                <a:latin typeface="Cambria Math" charset="0"/>
                              </a:rPr>
                            </m:ctrlPr>
                          </m:sSupPr>
                          <m:e>
                            <m:acc>
                              <m:accPr>
                                <m:chr m:val="̂"/>
                                <m:ctrlPr>
                                  <a:rPr lang="en-US" altLang="zh-TW" i="1">
                                    <a:latin typeface="Cambria Math" charset="0"/>
                                  </a:rPr>
                                </m:ctrlPr>
                              </m:accPr>
                              <m:e>
                                <m:r>
                                  <m:rPr>
                                    <m:sty m:val="p"/>
                                  </m:rPr>
                                  <a:rPr lang="zh-TW" altLang="en-US" i="0">
                                    <a:latin typeface="Cambria Math" panose="02040503050406030204" pitchFamily="18" charset="0"/>
                                  </a:rPr>
                                  <m:t>α</m:t>
                                </m:r>
                              </m:e>
                            </m:acc>
                          </m:e>
                          <m:sup>
                            <m:r>
                              <a:rPr lang="en-US" altLang="zh-TW" i="0">
                                <a:latin typeface="Cambria Math" panose="02040503050406030204" pitchFamily="18" charset="0"/>
                              </a:rPr>
                              <m:t>2</m:t>
                            </m:r>
                          </m:sup>
                        </m:sSup>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charset="0"/>
                                      </a:rPr>
                                    </m:ctrlPr>
                                  </m:sSupPr>
                                  <m:e>
                                    <m:r>
                                      <m:rPr>
                                        <m:sty m:val="p"/>
                                      </m:rPr>
                                      <a:rPr lang="en-US" altLang="zh-TW" i="0">
                                        <a:latin typeface="Cambria Math" panose="02040503050406030204" pitchFamily="18" charset="0"/>
                                      </a:rPr>
                                      <m:t>r</m:t>
                                    </m:r>
                                  </m:e>
                                  <m:sup>
                                    <m:r>
                                      <a:rPr lang="en-US" altLang="zh-TW" i="0">
                                        <a:latin typeface="Cambria Math" panose="02040503050406030204" pitchFamily="18" charset="0"/>
                                      </a:rPr>
                                      <m:t>2</m:t>
                                    </m:r>
                                  </m:sup>
                                </m:sSup>
                              </m:e>
                            </m:nary>
                          </m:e>
                        </m:nary>
                        <m:r>
                          <a:rPr lang="en-US" altLang="zh-TW" i="0">
                            <a:latin typeface="Cambria Math" panose="02040503050406030204" pitchFamily="18" charset="0"/>
                          </a:rPr>
                          <m:t>+</m:t>
                        </m:r>
                        <m:sSup>
                          <m:sSupPr>
                            <m:ctrlPr>
                              <a:rPr lang="en-US" altLang="zh-TW" i="1">
                                <a:latin typeface="Cambria Math" charset="0"/>
                              </a:rPr>
                            </m:ctrlPr>
                          </m:sSupPr>
                          <m:e>
                            <m:acc>
                              <m:accPr>
                                <m:chr m:val="̂"/>
                                <m:ctrlPr>
                                  <a:rPr lang="en-US" altLang="zh-TW" i="1">
                                    <a:latin typeface="Cambria Math" charset="0"/>
                                  </a:rPr>
                                </m:ctrlPr>
                              </m:accPr>
                              <m:e>
                                <m:r>
                                  <m:rPr>
                                    <m:sty m:val="p"/>
                                  </m:rPr>
                                  <a:rPr lang="zh-TW" altLang="en-US" i="0">
                                    <a:latin typeface="Cambria Math" panose="02040503050406030204" pitchFamily="18" charset="0"/>
                                  </a:rPr>
                                  <m:t>β</m:t>
                                </m:r>
                              </m:e>
                            </m:acc>
                          </m:e>
                          <m:sup>
                            <m:r>
                              <a:rPr lang="en-US" altLang="zh-TW" i="0">
                                <a:latin typeface="Cambria Math" panose="02040503050406030204" pitchFamily="18" charset="0"/>
                              </a:rPr>
                              <m:t>2</m:t>
                            </m:r>
                          </m:sup>
                        </m:sSup>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i="0">
                                    <a:latin typeface="Cambria Math" panose="02040503050406030204" pitchFamily="18" charset="0"/>
                                  </a:rPr>
                                  <m:t>c</m:t>
                                </m:r>
                              </m:sub>
                              <m:sup/>
                              <m:e>
                                <m:sSup>
                                  <m:sSupPr>
                                    <m:ctrlPr>
                                      <a:rPr lang="en-US" altLang="zh-TW" i="1">
                                        <a:latin typeface="Cambria Math" charset="0"/>
                                      </a:rPr>
                                    </m:ctrlPr>
                                  </m:sSupPr>
                                  <m:e>
                                    <m:r>
                                      <m:rPr>
                                        <m:sty m:val="p"/>
                                      </m:rPr>
                                      <a:rPr lang="en-US" altLang="zh-TW" i="0">
                                        <a:latin typeface="Cambria Math" panose="02040503050406030204" pitchFamily="18" charset="0"/>
                                      </a:rPr>
                                      <m:t>c</m:t>
                                    </m:r>
                                  </m:e>
                                  <m:sup>
                                    <m:r>
                                      <a:rPr lang="en-US" altLang="zh-TW" i="0">
                                        <a:latin typeface="Cambria Math" panose="02040503050406030204" pitchFamily="18" charset="0"/>
                                      </a:rPr>
                                      <m:t>2</m:t>
                                    </m:r>
                                  </m:sup>
                                </m:sSup>
                              </m:e>
                            </m:nary>
                          </m:e>
                        </m:nary>
                      </m:num>
                      <m:den>
                        <m:sSup>
                          <m:sSupPr>
                            <m:ctrlPr>
                              <a:rPr lang="en-US" altLang="zh-TW" i="1">
                                <a:latin typeface="Cambria Math" charset="0"/>
                              </a:rPr>
                            </m:ctrlPr>
                          </m:sSupPr>
                          <m:e>
                            <m:r>
                              <m:rPr>
                                <m:sty m:val="p"/>
                              </m:rPr>
                              <a:rPr lang="zh-TW" altLang="en-US" i="0">
                                <a:latin typeface="Cambria Math" panose="02040503050406030204" pitchFamily="18" charset="0"/>
                              </a:rPr>
                              <m:t>σ</m:t>
                            </m:r>
                          </m:e>
                          <m:sup>
                            <m:r>
                              <a:rPr lang="en-US" altLang="zh-TW" i="0">
                                <a:latin typeface="Cambria Math" panose="02040503050406030204" pitchFamily="18" charset="0"/>
                              </a:rPr>
                              <m:t>2</m:t>
                            </m:r>
                          </m:sup>
                        </m:sSup>
                      </m:den>
                    </m:f>
                    <m:r>
                      <a:rPr lang="en-US" altLang="zh-TW">
                        <a:latin typeface="Cambria Math" panose="02040503050406030204" pitchFamily="18" charset="0"/>
                      </a:rPr>
                      <m:t>~</m:t>
                    </m:r>
                    <m:sSubSup>
                      <m:sSubSupPr>
                        <m:ctrlPr>
                          <a:rPr lang="en-US" altLang="zh-TW" i="1">
                            <a:latin typeface="Cambria Math" charset="0"/>
                          </a:rPr>
                        </m:ctrlPr>
                      </m:sSubSupPr>
                      <m:e>
                        <m:r>
                          <m:rPr>
                            <m:sty m:val="p"/>
                          </m:rPr>
                          <a:rPr lang="zh-TW" altLang="en-US">
                            <a:latin typeface="Cambria Math" panose="02040503050406030204" pitchFamily="18" charset="0"/>
                          </a:rPr>
                          <m:t>χ</m:t>
                        </m:r>
                      </m:e>
                      <m:sub>
                        <m:r>
                          <a:rPr lang="en-US" altLang="zh-TW">
                            <a:latin typeface="Cambria Math" panose="02040503050406030204" pitchFamily="18" charset="0"/>
                          </a:rPr>
                          <m:t>2</m:t>
                        </m:r>
                      </m:sub>
                      <m:sup>
                        <m:r>
                          <a:rPr lang="en-US" altLang="zh-TW">
                            <a:latin typeface="Cambria Math" panose="02040503050406030204" pitchFamily="18" charset="0"/>
                          </a:rPr>
                          <m:t>2</m:t>
                        </m:r>
                      </m:sup>
                    </m:sSubSup>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2791908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If </a:t>
                </a:r>
                <a14:m>
                  <m:oMath xmlns:m="http://schemas.openxmlformats.org/officeDocument/2006/math">
                    <m:sSubSup>
                      <m:sSubSupPr>
                        <m:ctrlPr>
                          <a:rPr lang="en-US" altLang="zh-TW" i="1" smtClean="0">
                            <a:latin typeface="Cambria Math"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oMath>
                </a14:m>
                <a:r>
                  <a:rPr lang="zh-TW" altLang="en-US" dirty="0" smtClean="0"/>
                  <a:t> </a:t>
                </a:r>
                <a:r>
                  <a:rPr lang="en-US" altLang="zh-TW" dirty="0" smtClean="0"/>
                  <a:t>represents the squared residual fitting error from the </a:t>
                </a:r>
                <a:r>
                  <a:rPr lang="en-US" altLang="zh-TW" i="1" dirty="0" smtClean="0"/>
                  <a:t>n-</a:t>
                </a:r>
                <a:r>
                  <a:rPr lang="en-US" altLang="zh-TW" dirty="0" err="1" smtClean="0"/>
                  <a:t>th</a:t>
                </a:r>
                <a:r>
                  <a:rPr lang="en-US" altLang="zh-TW" dirty="0" smtClean="0"/>
                  <a:t> neighborhood and the images has </a:t>
                </a:r>
                <a:r>
                  <a:rPr lang="en-US" altLang="zh-TW" i="1" dirty="0" smtClean="0"/>
                  <a:t>N</a:t>
                </a:r>
                <a:r>
                  <a:rPr lang="zh-TW" altLang="en-US" dirty="0" smtClean="0"/>
                  <a:t> </a:t>
                </a:r>
                <a:r>
                  <a:rPr lang="en-US" altLang="zh-TW" dirty="0" smtClean="0"/>
                  <a:t>neighborhoods, then we may use </a:t>
                </a:r>
                <a14:m>
                  <m:oMath xmlns:m="http://schemas.openxmlformats.org/officeDocument/2006/math">
                    <m:acc>
                      <m:accPr>
                        <m:chr m:val="̂"/>
                        <m:ctrlPr>
                          <a:rPr lang="en-US" altLang="zh-TW" i="1" smtClean="0">
                            <a:latin typeface="Cambria Math" charset="0"/>
                          </a:rPr>
                        </m:ctrlPr>
                      </m:accPr>
                      <m:e>
                        <m:sSup>
                          <m:sSupPr>
                            <m:ctrlPr>
                              <a:rPr lang="en-US" altLang="zh-TW" i="1" smtClean="0">
                                <a:latin typeface="Cambria Math" charset="0"/>
                              </a:rPr>
                            </m:ctrlPr>
                          </m:sSupPr>
                          <m:e>
                            <m:r>
                              <m:rPr>
                                <m:sty m:val="p"/>
                              </m:rPr>
                              <a:rPr lang="zh-TW" altLang="en-US" i="0" smtClean="0">
                                <a:latin typeface="Cambria Math" panose="02040503050406030204" pitchFamily="18" charset="0"/>
                              </a:rPr>
                              <m:t>σ</m:t>
                            </m:r>
                          </m:e>
                          <m:sup>
                            <m:r>
                              <a:rPr lang="en-US" altLang="zh-TW" b="0" i="0" smtClean="0">
                                <a:latin typeface="Cambria Math" panose="02040503050406030204" pitchFamily="18" charset="0"/>
                              </a:rPr>
                              <m:t>2</m:t>
                            </m:r>
                          </m:sup>
                        </m:sSup>
                      </m:e>
                    </m:acc>
                    <m:r>
                      <a:rPr lang="en-US" altLang="zh-TW" b="0" i="0" smtClean="0">
                        <a:latin typeface="Cambria Math" panose="02040503050406030204" pitchFamily="18" charset="0"/>
                      </a:rPr>
                      <m:t>=</m:t>
                    </m:r>
                    <m:f>
                      <m:fPr>
                        <m:ctrlPr>
                          <a:rPr lang="en-US" altLang="zh-TW" b="0" i="1" smtClean="0">
                            <a:latin typeface="Cambria Math" charset="0"/>
                          </a:rPr>
                        </m:ctrlPr>
                      </m:fPr>
                      <m:num>
                        <m:f>
                          <m:fPr>
                            <m:ctrlPr>
                              <a:rPr lang="en-US" altLang="zh-TW" b="0" i="1" smtClean="0">
                                <a:latin typeface="Cambria Math" charset="0"/>
                              </a:rPr>
                            </m:ctrlPr>
                          </m:fPr>
                          <m:num>
                            <m:r>
                              <a:rPr lang="en-US" altLang="zh-TW" b="0" i="0" smtClean="0">
                                <a:latin typeface="Cambria Math" panose="02040503050406030204" pitchFamily="18" charset="0"/>
                              </a:rPr>
                              <m:t>1</m:t>
                            </m:r>
                          </m:num>
                          <m:den>
                            <m:r>
                              <m:rPr>
                                <m:sty m:val="p"/>
                              </m:rPr>
                              <a:rPr lang="en-US" altLang="zh-TW" b="0" i="0" smtClean="0">
                                <a:latin typeface="Cambria Math" panose="02040503050406030204" pitchFamily="18" charset="0"/>
                              </a:rPr>
                              <m:t>N</m:t>
                            </m:r>
                          </m:den>
                        </m:f>
                        <m:nary>
                          <m:naryPr>
                            <m:chr m:val="∑"/>
                            <m:ctrlPr>
                              <a:rPr lang="en-US" altLang="zh-TW" b="0" i="1" smtClean="0">
                                <a:latin typeface="Cambria Math" charset="0"/>
                              </a:rPr>
                            </m:ctrlPr>
                          </m:naryPr>
                          <m:sub>
                            <m:r>
                              <m:rPr>
                                <m:sty m:val="p"/>
                                <m:brk m:alnAt="23"/>
                              </m:rPr>
                              <a:rPr lang="en-US" altLang="zh-TW" b="0" i="0" smtClean="0">
                                <a:latin typeface="Cambria Math" panose="02040503050406030204" pitchFamily="18" charset="0"/>
                              </a:rPr>
                              <m:t>n</m:t>
                            </m:r>
                            <m:r>
                              <a:rPr lang="en-US" altLang="zh-TW" b="0" i="0" smtClean="0">
                                <a:latin typeface="Cambria Math" panose="02040503050406030204" pitchFamily="18" charset="0"/>
                              </a:rPr>
                              <m:t>=1</m:t>
                            </m:r>
                          </m:sub>
                          <m:sup>
                            <m:r>
                              <m:rPr>
                                <m:sty m:val="p"/>
                              </m:rPr>
                              <a:rPr lang="en-US" altLang="zh-TW" b="0" i="0" smtClean="0">
                                <a:latin typeface="Cambria Math" panose="02040503050406030204" pitchFamily="18" charset="0"/>
                              </a:rPr>
                              <m:t>N</m:t>
                            </m:r>
                          </m:sup>
                          <m:e>
                            <m:sSubSup>
                              <m:sSubSupPr>
                                <m:ctrlPr>
                                  <a:rPr lang="en-US" altLang="zh-TW" i="1">
                                    <a:latin typeface="Cambria Math" charset="0"/>
                                  </a:rPr>
                                </m:ctrlPr>
                              </m:sSubSupPr>
                              <m:e>
                                <m:r>
                                  <m:rPr>
                                    <m:sty m:val="p"/>
                                  </m:rPr>
                                  <a:rPr lang="zh-TW" altLang="en-US" i="0">
                                    <a:latin typeface="Cambria Math" panose="02040503050406030204" pitchFamily="18" charset="0"/>
                                  </a:rPr>
                                  <m:t>ε</m:t>
                                </m:r>
                              </m:e>
                              <m:sub>
                                <m:r>
                                  <m:rPr>
                                    <m:sty m:val="p"/>
                                  </m:rPr>
                                  <a:rPr lang="en-US" altLang="zh-TW" i="0">
                                    <a:latin typeface="Cambria Math" panose="02040503050406030204" pitchFamily="18" charset="0"/>
                                  </a:rPr>
                                  <m:t>n</m:t>
                                </m:r>
                              </m:sub>
                              <m:sup>
                                <m:r>
                                  <a:rPr lang="en-US" altLang="zh-TW" i="0">
                                    <a:latin typeface="Cambria Math" panose="02040503050406030204" pitchFamily="18" charset="0"/>
                                  </a:rPr>
                                  <m:t>2</m:t>
                                </m:r>
                              </m:sup>
                            </m:sSubSup>
                          </m:e>
                        </m:nary>
                      </m:num>
                      <m:den>
                        <m:nary>
                          <m:naryPr>
                            <m:chr m:val="∑"/>
                            <m:supHide m:val="on"/>
                            <m:ctrlPr>
                              <a:rPr lang="en-US" altLang="zh-TW" b="0" i="1" smtClean="0">
                                <a:latin typeface="Cambria Math" charset="0"/>
                              </a:rPr>
                            </m:ctrlPr>
                          </m:naryPr>
                          <m:sub>
                            <m:r>
                              <m:rPr>
                                <m:sty m:val="p"/>
                                <m:brk m:alnAt="7"/>
                              </m:rPr>
                              <a:rPr lang="en-US" altLang="zh-TW" b="0" i="0" smtClean="0">
                                <a:latin typeface="Cambria Math" panose="02040503050406030204" pitchFamily="18" charset="0"/>
                              </a:rPr>
                              <m:t>r</m:t>
                            </m:r>
                          </m:sub>
                          <m:sup/>
                          <m:e>
                            <m:nary>
                              <m:naryPr>
                                <m:chr m:val="∑"/>
                                <m:supHide m:val="on"/>
                                <m:ctrlPr>
                                  <a:rPr lang="en-US" altLang="zh-TW" b="0" i="1" smtClean="0">
                                    <a:latin typeface="Cambria Math" charset="0"/>
                                  </a:rPr>
                                </m:ctrlPr>
                              </m:naryPr>
                              <m:sub>
                                <m:r>
                                  <m:rPr>
                                    <m:sty m:val="p"/>
                                    <m:brk m:alnAt="7"/>
                                  </m:rPr>
                                  <a:rPr lang="en-US" altLang="zh-TW" b="0" i="0" smtClean="0">
                                    <a:latin typeface="Cambria Math" panose="02040503050406030204" pitchFamily="18" charset="0"/>
                                  </a:rPr>
                                  <m:t>c</m:t>
                                </m:r>
                              </m:sub>
                              <m:sup/>
                              <m:e>
                                <m:r>
                                  <a:rPr lang="en-US" altLang="zh-TW" b="0" i="0" smtClean="0">
                                    <a:latin typeface="Cambria Math" panose="02040503050406030204" pitchFamily="18" charset="0"/>
                                  </a:rPr>
                                  <m:t>1</m:t>
                                </m:r>
                              </m:e>
                            </m:nary>
                          </m:e>
                        </m:nary>
                        <m:r>
                          <a:rPr lang="en-US" altLang="zh-TW" b="0" i="0" smtClean="0">
                            <a:latin typeface="Cambria Math" panose="02040503050406030204" pitchFamily="18" charset="0"/>
                          </a:rPr>
                          <m:t>−3</m:t>
                        </m:r>
                      </m:den>
                    </m:f>
                  </m:oMath>
                </a14:m>
                <a:r>
                  <a:rPr lang="zh-TW" altLang="en-US" dirty="0" smtClean="0"/>
                  <a:t> </a:t>
                </a:r>
                <a:r>
                  <a:rPr lang="en-US" altLang="zh-TW" dirty="0" smtClean="0"/>
                  <a:t>in replace of </a:t>
                </a:r>
                <a14:m>
                  <m:oMath xmlns:m="http://schemas.openxmlformats.org/officeDocument/2006/math">
                    <m:sSup>
                      <m:sSupPr>
                        <m:ctrlPr>
                          <a:rPr lang="en-US" altLang="zh-TW" i="1" smtClean="0">
                            <a:latin typeface="Cambria Math"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oMath>
                </a14:m>
                <a:r>
                  <a:rPr lang="en-US" altLang="zh-TW" dirty="0" smtClean="0"/>
                  <a:t>.</a:t>
                </a:r>
              </a:p>
              <a:p>
                <a14:m>
                  <m:oMath xmlns:m="http://schemas.openxmlformats.org/officeDocument/2006/math">
                    <m:r>
                      <m:rPr>
                        <m:sty m:val="p"/>
                      </m:rPr>
                      <a:rPr lang="en-US" altLang="zh-TW">
                        <a:latin typeface="Cambria Math" panose="02040503050406030204" pitchFamily="18" charset="0"/>
                      </a:rPr>
                      <m:t>G</m:t>
                    </m:r>
                    <m:r>
                      <a:rPr lang="en-US" altLang="zh-TW">
                        <a:latin typeface="Cambria Math" panose="02040503050406030204" pitchFamily="18" charset="0"/>
                      </a:rPr>
                      <m:t>=</m:t>
                    </m:r>
                    <m:f>
                      <m:fPr>
                        <m:ctrlPr>
                          <a:rPr lang="en-US" altLang="zh-TW" i="1">
                            <a:latin typeface="Cambria Math" charset="0"/>
                          </a:rPr>
                        </m:ctrlPr>
                      </m:fPr>
                      <m:num>
                        <m:sSup>
                          <m:sSupPr>
                            <m:ctrlPr>
                              <a:rPr lang="en-US" altLang="zh-TW" i="1">
                                <a:latin typeface="Cambria Math" charset="0"/>
                              </a:rPr>
                            </m:ctrlPr>
                          </m:sSupPr>
                          <m:e>
                            <m:acc>
                              <m:accPr>
                                <m:chr m:val="̂"/>
                                <m:ctrlPr>
                                  <a:rPr lang="en-US" altLang="zh-TW" i="1">
                                    <a:latin typeface="Cambria Math" charset="0"/>
                                  </a:rPr>
                                </m:ctrlPr>
                              </m:accPr>
                              <m:e>
                                <m:r>
                                  <m:rPr>
                                    <m:sty m:val="p"/>
                                  </m:rPr>
                                  <a:rPr lang="zh-TW" altLang="en-US">
                                    <a:latin typeface="Cambria Math" panose="02040503050406030204" pitchFamily="18" charset="0"/>
                                  </a:rPr>
                                  <m:t>α</m:t>
                                </m:r>
                              </m:e>
                            </m:acc>
                          </m:e>
                          <m:sup>
                            <m:r>
                              <a:rPr lang="en-US" altLang="zh-TW">
                                <a:latin typeface="Cambria Math" panose="02040503050406030204" pitchFamily="18" charset="0"/>
                              </a:rPr>
                              <m:t>2</m:t>
                            </m:r>
                          </m:sup>
                        </m:sSup>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c</m:t>
                                </m:r>
                              </m:sub>
                              <m:sup/>
                              <m:e>
                                <m:sSup>
                                  <m:sSupPr>
                                    <m:ctrlPr>
                                      <a:rPr lang="en-US" altLang="zh-TW" i="1">
                                        <a:latin typeface="Cambria Math" charset="0"/>
                                      </a:rPr>
                                    </m:ctrlPr>
                                  </m:sSupPr>
                                  <m:e>
                                    <m:r>
                                      <m:rPr>
                                        <m:sty m:val="p"/>
                                      </m:rPr>
                                      <a:rPr lang="en-US" altLang="zh-TW">
                                        <a:latin typeface="Cambria Math" panose="02040503050406030204" pitchFamily="18" charset="0"/>
                                      </a:rPr>
                                      <m:t>r</m:t>
                                    </m:r>
                                  </m:e>
                                  <m:sup>
                                    <m:r>
                                      <a:rPr lang="en-US" altLang="zh-TW">
                                        <a:latin typeface="Cambria Math" panose="02040503050406030204" pitchFamily="18" charset="0"/>
                                      </a:rPr>
                                      <m:t>2</m:t>
                                    </m:r>
                                  </m:sup>
                                </m:sSup>
                              </m:e>
                            </m:nary>
                          </m:e>
                        </m:nary>
                        <m:r>
                          <a:rPr lang="en-US" altLang="zh-TW">
                            <a:latin typeface="Cambria Math" panose="02040503050406030204" pitchFamily="18" charset="0"/>
                          </a:rPr>
                          <m:t>+</m:t>
                        </m:r>
                        <m:sSup>
                          <m:sSupPr>
                            <m:ctrlPr>
                              <a:rPr lang="en-US" altLang="zh-TW" i="1">
                                <a:latin typeface="Cambria Math" charset="0"/>
                              </a:rPr>
                            </m:ctrlPr>
                          </m:sSupPr>
                          <m:e>
                            <m:acc>
                              <m:accPr>
                                <m:chr m:val="̂"/>
                                <m:ctrlPr>
                                  <a:rPr lang="en-US" altLang="zh-TW" i="1">
                                    <a:latin typeface="Cambria Math" charset="0"/>
                                  </a:rPr>
                                </m:ctrlPr>
                              </m:accPr>
                              <m:e>
                                <m:r>
                                  <m:rPr>
                                    <m:sty m:val="p"/>
                                  </m:rPr>
                                  <a:rPr lang="zh-TW" altLang="en-US">
                                    <a:latin typeface="Cambria Math" panose="02040503050406030204" pitchFamily="18" charset="0"/>
                                  </a:rPr>
                                  <m:t>β</m:t>
                                </m:r>
                              </m:e>
                            </m:acc>
                          </m:e>
                          <m:sup>
                            <m:r>
                              <a:rPr lang="en-US" altLang="zh-TW">
                                <a:latin typeface="Cambria Math" panose="02040503050406030204" pitchFamily="18" charset="0"/>
                              </a:rPr>
                              <m:t>2</m:t>
                            </m:r>
                          </m:sup>
                        </m:sSup>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r</m:t>
                            </m:r>
                          </m:sub>
                          <m:sup/>
                          <m:e>
                            <m:nary>
                              <m:naryPr>
                                <m:chr m:val="∑"/>
                                <m:supHide m:val="on"/>
                                <m:ctrlPr>
                                  <a:rPr lang="en-US" altLang="zh-TW" i="1">
                                    <a:latin typeface="Cambria Math" charset="0"/>
                                  </a:rPr>
                                </m:ctrlPr>
                              </m:naryPr>
                              <m:sub>
                                <m:r>
                                  <m:rPr>
                                    <m:sty m:val="p"/>
                                    <m:brk m:alnAt="7"/>
                                  </m:rPr>
                                  <a:rPr lang="en-US" altLang="zh-TW">
                                    <a:latin typeface="Cambria Math" panose="02040503050406030204" pitchFamily="18" charset="0"/>
                                  </a:rPr>
                                  <m:t>c</m:t>
                                </m:r>
                              </m:sub>
                              <m:sup/>
                              <m:e>
                                <m:sSup>
                                  <m:sSupPr>
                                    <m:ctrlPr>
                                      <a:rPr lang="en-US" altLang="zh-TW" i="1">
                                        <a:latin typeface="Cambria Math" charset="0"/>
                                      </a:rPr>
                                    </m:ctrlPr>
                                  </m:sSupPr>
                                  <m:e>
                                    <m:r>
                                      <m:rPr>
                                        <m:sty m:val="p"/>
                                      </m:rPr>
                                      <a:rPr lang="en-US" altLang="zh-TW">
                                        <a:latin typeface="Cambria Math" panose="02040503050406030204" pitchFamily="18" charset="0"/>
                                      </a:rPr>
                                      <m:t>c</m:t>
                                    </m:r>
                                  </m:e>
                                  <m:sup>
                                    <m:r>
                                      <a:rPr lang="en-US" altLang="zh-TW">
                                        <a:latin typeface="Cambria Math" panose="02040503050406030204" pitchFamily="18" charset="0"/>
                                      </a:rPr>
                                      <m:t>2</m:t>
                                    </m:r>
                                  </m:sup>
                                </m:sSup>
                              </m:e>
                            </m:nary>
                          </m:e>
                        </m:nary>
                      </m:num>
                      <m:den>
                        <m:acc>
                          <m:accPr>
                            <m:chr m:val="̂"/>
                            <m:ctrlPr>
                              <a:rPr lang="en-US" altLang="zh-TW" i="1" smtClean="0">
                                <a:latin typeface="Cambria Math" charset="0"/>
                              </a:rPr>
                            </m:ctrlPr>
                          </m:accPr>
                          <m:e>
                            <m:sSup>
                              <m:sSupPr>
                                <m:ctrlPr>
                                  <a:rPr lang="en-US" altLang="zh-TW" i="1">
                                    <a:latin typeface="Cambria Math" charset="0"/>
                                  </a:rPr>
                                </m:ctrlPr>
                              </m:sSupPr>
                              <m:e>
                                <m:r>
                                  <m:rPr>
                                    <m:sty m:val="p"/>
                                  </m:rPr>
                                  <a:rPr lang="zh-TW" altLang="en-US">
                                    <a:latin typeface="Cambria Math" panose="02040503050406030204" pitchFamily="18" charset="0"/>
                                  </a:rPr>
                                  <m:t>σ</m:t>
                                </m:r>
                              </m:e>
                              <m:sup>
                                <m:r>
                                  <a:rPr lang="en-US" altLang="zh-TW">
                                    <a:latin typeface="Cambria Math" panose="02040503050406030204" pitchFamily="18" charset="0"/>
                                  </a:rPr>
                                  <m:t>2</m:t>
                                </m:r>
                              </m:sup>
                            </m:sSup>
                          </m:e>
                        </m:acc>
                      </m:den>
                    </m:f>
                  </m:oMath>
                </a14:m>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53355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8.6 Gradient-Based Facet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The false-alarm rate is the conditional probability that the edge detector classifies a pixel as an edge given that the pixel is not a edge.</a:t>
                </a:r>
              </a:p>
              <a:p>
                <a:r>
                  <a:rPr lang="en-US" altLang="zh-TW" dirty="0" smtClean="0"/>
                  <a:t>Suppose the false-alarm rate is to be held to 1%. Then since </a:t>
                </a:r>
                <a14:m>
                  <m:oMath xmlns:m="http://schemas.openxmlformats.org/officeDocument/2006/math">
                    <m:r>
                      <a:rPr lang="en-US" altLang="zh-TW" b="0" i="1" smtClean="0">
                        <a:latin typeface="Cambria Math" panose="02040503050406030204" pitchFamily="18" charset="0"/>
                      </a:rPr>
                      <m:t>𝑃</m:t>
                    </m:r>
                    <m:d>
                      <m:dPr>
                        <m:ctrlPr>
                          <a:rPr lang="en-US" altLang="zh-TW" b="0" i="1" smtClean="0">
                            <a:latin typeface="Cambria Math" charset="0"/>
                          </a:rPr>
                        </m:ctrlPr>
                      </m:dPr>
                      <m:e>
                        <m:sSubSup>
                          <m:sSubSupPr>
                            <m:ctrlPr>
                              <a:rPr lang="en-US" altLang="zh-TW" b="0" i="1" smtClean="0">
                                <a:latin typeface="Cambria Math" charset="0"/>
                              </a:rPr>
                            </m:ctrlPr>
                          </m:sSubSupPr>
                          <m:e>
                            <m:r>
                              <a:rPr lang="zh-TW" altLang="en-US" b="0" i="1" smtClean="0">
                                <a:latin typeface="Cambria Math" panose="02040503050406030204" pitchFamily="18" charset="0"/>
                              </a:rPr>
                              <m:t>𝜒</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&gt;9.21</m:t>
                        </m:r>
                      </m:e>
                    </m:d>
                    <m:r>
                      <a:rPr lang="en-US" altLang="zh-TW" b="0" i="1" smtClean="0">
                        <a:latin typeface="Cambria Math" panose="02040503050406030204" pitchFamily="18" charset="0"/>
                      </a:rPr>
                      <m:t>=0.01</m:t>
                    </m:r>
                  </m:oMath>
                </a14:m>
                <a:r>
                  <a:rPr lang="en-US" altLang="zh-TW" dirty="0" smtClean="0"/>
                  <a:t>, the threshold we used must be at least 9.21</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741" t="-1796" r="-6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4149490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6387" name="Rectangle 2"/>
          <p:cNvSpPr>
            <a:spLocks noGrp="1" noChangeArrowheads="1"/>
          </p:cNvSpPr>
          <p:nvPr>
            <p:ph type="title"/>
          </p:nvPr>
        </p:nvSpPr>
        <p:spPr/>
        <p:txBody>
          <a:bodyPr/>
          <a:lstStyle/>
          <a:p>
            <a:pPr eaLnBrk="1" hangingPunct="1"/>
            <a:r>
              <a:rPr lang="en-US" altLang="zh-TW" dirty="0" smtClean="0"/>
              <a:t>8.7 Bayesian Approach to Gradient Edge Detection</a:t>
            </a:r>
          </a:p>
        </p:txBody>
      </p:sp>
      <p:sp>
        <p:nvSpPr>
          <p:cNvPr id="16388" name="Rectangle 3"/>
          <p:cNvSpPr>
            <a:spLocks noGrp="1" noChangeArrowheads="1"/>
          </p:cNvSpPr>
          <p:nvPr>
            <p:ph type="body" sz="half" idx="1"/>
          </p:nvPr>
        </p:nvSpPr>
        <p:spPr>
          <a:xfrm>
            <a:off x="684213" y="2041525"/>
            <a:ext cx="8459787" cy="4556125"/>
          </a:xfrm>
        </p:spPr>
        <p:txBody>
          <a:bodyPr/>
          <a:lstStyle/>
          <a:p>
            <a:pPr eaLnBrk="1" hangingPunct="1">
              <a:lnSpc>
                <a:spcPct val="90000"/>
              </a:lnSpc>
            </a:pPr>
            <a:r>
              <a:rPr lang="en-US" altLang="zh-TW" sz="2600" dirty="0" smtClean="0"/>
              <a:t>The Bayesian approach to the decision of whether or not </a:t>
            </a:r>
            <a:r>
              <a:rPr lang="en-US" altLang="zh-TW" sz="2600" dirty="0" smtClean="0">
                <a:solidFill>
                  <a:srgbClr val="0000FF"/>
                </a:solidFill>
              </a:rPr>
              <a:t>an observed gradient magnitude </a:t>
            </a:r>
            <a:r>
              <a:rPr lang="en-US" altLang="zh-TW" sz="2600" b="1" i="1" dirty="0" smtClean="0">
                <a:solidFill>
                  <a:srgbClr val="0000FF"/>
                </a:solidFill>
              </a:rPr>
              <a:t>G</a:t>
            </a:r>
            <a:r>
              <a:rPr lang="en-US" altLang="zh-TW" sz="2600" dirty="0" smtClean="0"/>
              <a:t> is statistically significant and therefore participates in some edge is to decide there is an edge (statistically significant gradient) when,</a:t>
            </a:r>
          </a:p>
          <a:p>
            <a:pPr eaLnBrk="1" hangingPunct="1">
              <a:lnSpc>
                <a:spcPct val="90000"/>
              </a:lnSpc>
            </a:pPr>
            <a:endParaRPr lang="en-US" altLang="zh-TW" sz="2600" dirty="0" smtClean="0"/>
          </a:p>
          <a:p>
            <a:pPr eaLnBrk="1" hangingPunct="1">
              <a:lnSpc>
                <a:spcPct val="90000"/>
              </a:lnSpc>
            </a:pPr>
            <a:endParaRPr lang="en-US" altLang="zh-TW" sz="2600" dirty="0" smtClean="0"/>
          </a:p>
          <a:p>
            <a:pPr eaLnBrk="1" hangingPunct="1">
              <a:lnSpc>
                <a:spcPct val="90000"/>
              </a:lnSpc>
            </a:pPr>
            <a:r>
              <a:rPr lang="en-US" altLang="zh-TW" sz="2600" dirty="0" smtClean="0"/>
              <a:t>                 : given gradient magnitude conditional probability of edge</a:t>
            </a:r>
          </a:p>
          <a:p>
            <a:pPr eaLnBrk="1" hangingPunct="1">
              <a:lnSpc>
                <a:spcPct val="90000"/>
              </a:lnSpc>
            </a:pPr>
            <a:r>
              <a:rPr lang="en-US" altLang="zh-TW" sz="2600" dirty="0" smtClean="0"/>
              <a:t>                     : given gradient magnitude conditional probability of </a:t>
            </a:r>
            <a:r>
              <a:rPr lang="en-US" altLang="zh-TW" sz="2600" dirty="0" err="1" smtClean="0"/>
              <a:t>nonedge</a:t>
            </a:r>
            <a:endParaRPr lang="en-US" altLang="zh-TW" sz="2600" dirty="0" smtClean="0"/>
          </a:p>
        </p:txBody>
      </p:sp>
      <p:pic>
        <p:nvPicPr>
          <p:cNvPr id="16389" name="Picture 1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484438" y="4037013"/>
            <a:ext cx="4392612" cy="471487"/>
          </a:xfrm>
          <a:noFill/>
        </p:spPr>
      </p:pic>
      <p:pic>
        <p:nvPicPr>
          <p:cNvPr id="16390" name="Picture 1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114425" y="4797425"/>
            <a:ext cx="1441450" cy="366713"/>
          </a:xfrm>
          <a:noFill/>
        </p:spPr>
      </p:pic>
      <p:pic>
        <p:nvPicPr>
          <p:cNvPr id="1639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5661025"/>
            <a:ext cx="19431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8.7 Bayesian Approach to Gradient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r>
                  <a:rPr lang="en-US" altLang="zh-TW" dirty="0" smtClean="0"/>
                  <a:t>Hence a decision for edge is made whenever</a:t>
                </a:r>
              </a:p>
              <a:p>
                <a:endParaRPr lang="en-US" altLang="zh-TW" dirty="0"/>
              </a:p>
              <a:p>
                <a14:m>
                  <m:oMath xmlns:m="http://schemas.openxmlformats.org/officeDocument/2006/math">
                    <m:r>
                      <m:rPr>
                        <m:sty m:val="p"/>
                      </m:rPr>
                      <a:rPr lang="en-US" altLang="zh-TW" b="0" i="0" smtClean="0">
                        <a:latin typeface="Cambria Math" panose="02040503050406030204" pitchFamily="18" charset="0"/>
                      </a:rPr>
                      <m:t>P</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G</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nonedge</m:t>
                    </m:r>
                    <m:r>
                      <a:rPr lang="en-US" altLang="zh-TW" b="0" i="0" smtClean="0">
                        <a:latin typeface="Cambria Math" panose="02040503050406030204" pitchFamily="18" charset="0"/>
                      </a:rPr>
                      <m:t>)</m:t>
                    </m:r>
                  </m:oMath>
                </a14:m>
                <a:r>
                  <a:rPr lang="en-US" altLang="zh-TW" dirty="0" smtClean="0"/>
                  <a:t> is known to be the density function of a </a:t>
                </a:r>
                <a14:m>
                  <m:oMath xmlns:m="http://schemas.openxmlformats.org/officeDocument/2006/math">
                    <m:sSubSup>
                      <m:sSubSupPr>
                        <m:ctrlPr>
                          <a:rPr lang="en-US" altLang="zh-TW" i="1" smtClean="0">
                            <a:latin typeface="Cambria Math" charset="0"/>
                          </a:rPr>
                        </m:ctrlPr>
                      </m:sSubSupPr>
                      <m:e>
                        <m:r>
                          <m:rPr>
                            <m:sty m:val="p"/>
                          </m:rPr>
                          <a:rPr lang="zh-TW" altLang="en-US" i="0" smtClean="0">
                            <a:latin typeface="Cambria Math" panose="02040503050406030204" pitchFamily="18" charset="0"/>
                          </a:rPr>
                          <m:t>χ</m:t>
                        </m:r>
                      </m:e>
                      <m:sub>
                        <m:r>
                          <a:rPr lang="en-US" altLang="zh-TW" b="0" i="0" smtClean="0">
                            <a:latin typeface="Cambria Math" panose="02040503050406030204" pitchFamily="18" charset="0"/>
                          </a:rPr>
                          <m:t>2</m:t>
                        </m:r>
                      </m:sub>
                      <m:sup>
                        <m:r>
                          <a:rPr lang="en-US" altLang="zh-TW" b="0" i="0" smtClean="0">
                            <a:latin typeface="Cambria Math" panose="02040503050406030204" pitchFamily="18" charset="0"/>
                          </a:rPr>
                          <m:t>2</m:t>
                        </m:r>
                      </m:sup>
                    </m:sSubSup>
                  </m:oMath>
                </a14:m>
                <a:r>
                  <a:rPr lang="en-US" altLang="zh-TW" dirty="0" smtClean="0"/>
                  <a:t> variate.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741" r="-741"/>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26519" y="2167136"/>
            <a:ext cx="3816350" cy="757238"/>
          </a:xfrm>
          <a:prstGeom prst="rect">
            <a:avLst/>
          </a:prstGeom>
          <a:noFill/>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67744" y="2852936"/>
            <a:ext cx="4895850" cy="744538"/>
          </a:xfrm>
          <a:prstGeom prst="rect">
            <a:avLst/>
          </a:prstGeom>
          <a:noFill/>
        </p:spPr>
      </p:pic>
      <p:pic>
        <p:nvPicPr>
          <p:cNvPr id="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282" y="4283274"/>
            <a:ext cx="50403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888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8.7 Bayesian Approach to Gradient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Infer </a:t>
                </a:r>
                <a14:m>
                  <m:oMath xmlns:m="http://schemas.openxmlformats.org/officeDocument/2006/math">
                    <m:r>
                      <m:rPr>
                        <m:sty m:val="p"/>
                      </m:rPr>
                      <a:rPr lang="en-US" altLang="zh-TW" b="0" i="0" smtClean="0">
                        <a:latin typeface="Cambria Math" panose="02040503050406030204" pitchFamily="18" charset="0"/>
                      </a:rPr>
                      <m:t>P</m:t>
                    </m:r>
                    <m:d>
                      <m:dPr>
                        <m:ctrlPr>
                          <a:rPr lang="en-US" altLang="zh-TW" b="0" i="1" smtClean="0">
                            <a:latin typeface="Cambria Math" charset="0"/>
                          </a:rPr>
                        </m:ctrlPr>
                      </m:dPr>
                      <m:e>
                        <m:r>
                          <m:rPr>
                            <m:sty m:val="p"/>
                          </m:rPr>
                          <a:rPr lang="en-US" altLang="zh-TW" b="0" i="0" smtClean="0">
                            <a:latin typeface="Cambria Math" panose="02040503050406030204" pitchFamily="18" charset="0"/>
                          </a:rPr>
                          <m:t>G</m:t>
                        </m:r>
                      </m:e>
                      <m:e>
                        <m:r>
                          <m:rPr>
                            <m:sty m:val="p"/>
                          </m:rPr>
                          <a:rPr lang="en-US" altLang="zh-TW" b="0" i="0" smtClean="0">
                            <a:latin typeface="Cambria Math" panose="02040503050406030204" pitchFamily="18" charset="0"/>
                          </a:rPr>
                          <m:t>edge</m:t>
                        </m:r>
                      </m:e>
                    </m:d>
                  </m:oMath>
                </a14:m>
                <a:r>
                  <a:rPr lang="zh-TW" altLang="en-US" dirty="0" smtClean="0"/>
                  <a:t> </a:t>
                </a:r>
                <a:r>
                  <a:rPr lang="en-US" altLang="zh-TW" dirty="0" smtClean="0"/>
                  <a:t>from </a:t>
                </a:r>
                <a14:m>
                  <m:oMath xmlns:m="http://schemas.openxmlformats.org/officeDocument/2006/math">
                    <m:r>
                      <m:rPr>
                        <m:sty m:val="p"/>
                      </m:rPr>
                      <a:rPr lang="en-US" altLang="zh-TW" b="0" i="0" smtClean="0">
                        <a:latin typeface="Cambria Math" panose="02040503050406030204" pitchFamily="18" charset="0"/>
                      </a:rPr>
                      <m:t>P</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G</m:t>
                    </m:r>
                    <m:r>
                      <a:rPr lang="en-US" altLang="zh-TW" b="0" i="0" smtClean="0">
                        <a:latin typeface="Cambria Math" panose="02040503050406030204" pitchFamily="18" charset="0"/>
                      </a:rPr>
                      <m:t>)</m:t>
                    </m:r>
                  </m:oMath>
                </a14:m>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741" t="-1796"/>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6048375"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20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en-US" altLang="zh-TW" dirty="0" smtClean="0"/>
              <a:t>Break time</a:t>
            </a:r>
            <a:endParaRPr kumimoji="1"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113417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8.7 Bayesian Approach to Gradient Edge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The threshold t for G is determined as that value t for which</a:t>
                </a:r>
              </a:p>
              <a:p>
                <a14:m>
                  <m:oMath xmlns:m="http://schemas.openxmlformats.org/officeDocument/2006/math">
                    <m:r>
                      <m:rPr>
                        <m:sty m:val="p"/>
                      </m:rPr>
                      <a:rPr lang="en-US" altLang="zh-TW" b="0" i="0" smtClean="0">
                        <a:latin typeface="Cambria Math" panose="02040503050406030204" pitchFamily="18" charset="0"/>
                      </a:rPr>
                      <m:t>P</m:t>
                    </m:r>
                    <m:d>
                      <m:dPr>
                        <m:ctrlPr>
                          <a:rPr lang="en-US" altLang="zh-TW" b="0" i="1" smtClean="0">
                            <a:latin typeface="Cambria Math" charset="0"/>
                          </a:rPr>
                        </m:ctrlPr>
                      </m:dPr>
                      <m:e>
                        <m:r>
                          <m:rPr>
                            <m:sty m:val="p"/>
                          </m:rPr>
                          <a:rPr lang="en-US" altLang="zh-TW" b="0" i="0" smtClean="0">
                            <a:latin typeface="Cambria Math" panose="02040503050406030204" pitchFamily="18" charset="0"/>
                          </a:rPr>
                          <m:t>t</m:t>
                        </m:r>
                      </m:e>
                      <m:e>
                        <m:r>
                          <m:rPr>
                            <m:sty m:val="p"/>
                          </m:rPr>
                          <a:rPr lang="en-US" altLang="zh-TW" b="0" i="0" smtClean="0">
                            <a:latin typeface="Cambria Math" panose="02040503050406030204" pitchFamily="18" charset="0"/>
                          </a:rPr>
                          <m:t>edge</m:t>
                        </m:r>
                      </m:e>
                    </m:d>
                    <m:r>
                      <m:rPr>
                        <m:sty m:val="p"/>
                      </m:rPr>
                      <a:rPr lang="en-US" altLang="zh-TW" b="0" i="0" smtClean="0">
                        <a:latin typeface="Cambria Math" panose="02040503050406030204" pitchFamily="18" charset="0"/>
                      </a:rPr>
                      <m:t>P</m:t>
                    </m:r>
                    <m:d>
                      <m:dPr>
                        <m:ctrlPr>
                          <a:rPr lang="en-US" altLang="zh-TW" b="0" i="1" smtClean="0">
                            <a:latin typeface="Cambria Math" charset="0"/>
                          </a:rPr>
                        </m:ctrlPr>
                      </m:dPr>
                      <m:e>
                        <m:r>
                          <m:rPr>
                            <m:sty m:val="p"/>
                          </m:rPr>
                          <a:rPr lang="en-US" altLang="zh-TW" b="0" i="0" smtClean="0">
                            <a:latin typeface="Cambria Math" panose="02040503050406030204" pitchFamily="18" charset="0"/>
                          </a:rPr>
                          <m:t>edge</m:t>
                        </m:r>
                      </m:e>
                    </m:d>
                    <m:r>
                      <a:rPr lang="en-US" altLang="zh-TW" b="0" i="0" smtClean="0">
                        <a:latin typeface="Cambria Math" panose="02040503050406030204" pitchFamily="18" charset="0"/>
                      </a:rPr>
                      <m:t>=</m:t>
                    </m:r>
                    <m:r>
                      <m:rPr>
                        <m:sty m:val="p"/>
                      </m:rPr>
                      <a:rPr lang="en-US" altLang="zh-TW" i="0">
                        <a:latin typeface="Cambria Math" panose="02040503050406030204" pitchFamily="18" charset="0"/>
                      </a:rPr>
                      <m:t>P</m:t>
                    </m:r>
                    <m:d>
                      <m:dPr>
                        <m:ctrlPr>
                          <a:rPr lang="en-US" altLang="zh-TW" i="1">
                            <a:latin typeface="Cambria Math" charset="0"/>
                          </a:rPr>
                        </m:ctrlPr>
                      </m:dPr>
                      <m:e>
                        <m:r>
                          <m:rPr>
                            <m:sty m:val="p"/>
                          </m:rPr>
                          <a:rPr lang="en-US" altLang="zh-TW" i="0">
                            <a:latin typeface="Cambria Math" panose="02040503050406030204" pitchFamily="18" charset="0"/>
                          </a:rPr>
                          <m:t>t</m:t>
                        </m:r>
                      </m:e>
                      <m:e>
                        <m:r>
                          <m:rPr>
                            <m:sty m:val="p"/>
                          </m:rPr>
                          <a:rPr lang="en-US" altLang="zh-TW" b="0" i="0" smtClean="0">
                            <a:latin typeface="Cambria Math" panose="02040503050406030204" pitchFamily="18" charset="0"/>
                          </a:rPr>
                          <m:t>non</m:t>
                        </m:r>
                        <m:r>
                          <m:rPr>
                            <m:sty m:val="p"/>
                          </m:rPr>
                          <a:rPr lang="en-US" altLang="zh-TW" i="0">
                            <a:latin typeface="Cambria Math" panose="02040503050406030204" pitchFamily="18" charset="0"/>
                          </a:rPr>
                          <m:t>edge</m:t>
                        </m:r>
                      </m:e>
                    </m:d>
                    <m:r>
                      <m:rPr>
                        <m:sty m:val="p"/>
                      </m:rPr>
                      <a:rPr lang="en-US" altLang="zh-TW" i="0">
                        <a:latin typeface="Cambria Math" panose="02040503050406030204" pitchFamily="18" charset="0"/>
                      </a:rPr>
                      <m:t>P</m:t>
                    </m:r>
                    <m:d>
                      <m:dPr>
                        <m:ctrlPr>
                          <a:rPr lang="en-US" altLang="zh-TW" i="1">
                            <a:latin typeface="Cambria Math" charset="0"/>
                          </a:rPr>
                        </m:ctrlPr>
                      </m:dPr>
                      <m:e>
                        <m:r>
                          <m:rPr>
                            <m:sty m:val="p"/>
                          </m:rPr>
                          <a:rPr lang="en-US" altLang="zh-TW" b="0" i="0" smtClean="0">
                            <a:latin typeface="Cambria Math" panose="02040503050406030204" pitchFamily="18" charset="0"/>
                          </a:rPr>
                          <m:t>non</m:t>
                        </m:r>
                        <m:r>
                          <m:rPr>
                            <m:sty m:val="p"/>
                          </m:rPr>
                          <a:rPr lang="en-US" altLang="zh-TW" i="0">
                            <a:latin typeface="Cambria Math" panose="02040503050406030204" pitchFamily="18" charset="0"/>
                          </a:rPr>
                          <m:t>edge</m:t>
                        </m:r>
                      </m:e>
                    </m:d>
                  </m:oMath>
                </a14:m>
                <a:endParaRPr lang="en-US" altLang="zh-TW" dirty="0" smtClean="0"/>
              </a:p>
              <a:p>
                <a:r>
                  <a:rPr lang="en-US" altLang="zh-TW" dirty="0" smtClean="0"/>
                  <a:t>Implies that the threshold t must satisfy that</a:t>
                </a:r>
                <a:r>
                  <a:rPr lang="zh-TW" altLang="en-US" dirty="0" smtClean="0"/>
                  <a:t> </a:t>
                </a:r>
                <a14:m>
                  <m:oMath xmlns:m="http://schemas.openxmlformats.org/officeDocument/2006/math">
                    <m:r>
                      <m:rPr>
                        <m:sty m:val="p"/>
                      </m:rPr>
                      <a:rPr lang="en-US" altLang="zh-TW" b="0" i="0" smtClean="0">
                        <a:latin typeface="Cambria Math" panose="02040503050406030204" pitchFamily="18" charset="0"/>
                      </a:rPr>
                      <m:t>P</m:t>
                    </m:r>
                    <m:d>
                      <m:dPr>
                        <m:ctrlPr>
                          <a:rPr lang="en-US" altLang="zh-TW" b="0" i="1" smtClean="0">
                            <a:latin typeface="Cambria Math" charset="0"/>
                          </a:rPr>
                        </m:ctrlPr>
                      </m:dPr>
                      <m:e>
                        <m:r>
                          <m:rPr>
                            <m:sty m:val="p"/>
                          </m:rPr>
                          <a:rPr lang="en-US" altLang="zh-TW" b="0" i="0" smtClean="0">
                            <a:latin typeface="Cambria Math" panose="02040503050406030204" pitchFamily="18" charset="0"/>
                          </a:rPr>
                          <m:t>t</m:t>
                        </m:r>
                      </m:e>
                    </m:d>
                    <m:r>
                      <a:rPr lang="en-US" altLang="zh-TW" b="0" i="0" smtClean="0">
                        <a:latin typeface="Cambria Math" panose="02040503050406030204" pitchFamily="18" charset="0"/>
                      </a:rPr>
                      <m:t>=2</m:t>
                    </m:r>
                    <m:r>
                      <m:rPr>
                        <m:sty m:val="p"/>
                      </m:rPr>
                      <a:rPr lang="en-US" altLang="zh-TW">
                        <a:latin typeface="Cambria Math" panose="02040503050406030204" pitchFamily="18" charset="0"/>
                      </a:rPr>
                      <m:t>P</m:t>
                    </m:r>
                    <m:d>
                      <m:dPr>
                        <m:ctrlPr>
                          <a:rPr lang="en-US" altLang="zh-TW" i="1">
                            <a:latin typeface="Cambria Math" charset="0"/>
                          </a:rPr>
                        </m:ctrlPr>
                      </m:dPr>
                      <m:e>
                        <m:r>
                          <m:rPr>
                            <m:sty m:val="p"/>
                          </m:rPr>
                          <a:rPr lang="en-US" altLang="zh-TW">
                            <a:latin typeface="Cambria Math" panose="02040503050406030204" pitchFamily="18" charset="0"/>
                          </a:rPr>
                          <m:t>t</m:t>
                        </m:r>
                      </m:e>
                      <m:e>
                        <m:r>
                          <m:rPr>
                            <m:sty m:val="p"/>
                          </m:rPr>
                          <a:rPr lang="en-US" altLang="zh-TW">
                            <a:latin typeface="Cambria Math" panose="02040503050406030204" pitchFamily="18" charset="0"/>
                          </a:rPr>
                          <m:t>nonedge</m:t>
                        </m:r>
                      </m:e>
                    </m:d>
                    <m:r>
                      <m:rPr>
                        <m:sty m:val="p"/>
                      </m:rPr>
                      <a:rPr lang="en-US" altLang="zh-TW">
                        <a:latin typeface="Cambria Math" panose="02040503050406030204" pitchFamily="18" charset="0"/>
                      </a:rPr>
                      <m:t>P</m:t>
                    </m:r>
                    <m:d>
                      <m:dPr>
                        <m:ctrlPr>
                          <a:rPr lang="en-US" altLang="zh-TW" i="1">
                            <a:latin typeface="Cambria Math" charset="0"/>
                          </a:rPr>
                        </m:ctrlPr>
                      </m:dPr>
                      <m:e>
                        <m:r>
                          <m:rPr>
                            <m:sty m:val="p"/>
                          </m:rPr>
                          <a:rPr lang="en-US" altLang="zh-TW">
                            <a:latin typeface="Cambria Math" panose="02040503050406030204" pitchFamily="18" charset="0"/>
                          </a:rPr>
                          <m:t>nonedge</m:t>
                        </m:r>
                      </m:e>
                    </m:d>
                  </m:oMath>
                </a14:m>
                <a:endParaRPr lang="en-US" altLang="zh-TW" dirty="0" smtClean="0"/>
              </a:p>
              <a:p>
                <a:endParaRPr lang="en-US" altLang="zh-TW" dirty="0" smtClean="0"/>
              </a:p>
              <a:p>
                <a14:m>
                  <m:oMath xmlns:m="http://schemas.openxmlformats.org/officeDocument/2006/math">
                    <m:r>
                      <m:rPr>
                        <m:sty m:val="p"/>
                      </m:rPr>
                      <a:rPr lang="en-US" altLang="zh-TW">
                        <a:latin typeface="Cambria Math" panose="02040503050406030204" pitchFamily="18" charset="0"/>
                      </a:rPr>
                      <m:t>P</m:t>
                    </m:r>
                    <m:d>
                      <m:dPr>
                        <m:ctrlPr>
                          <a:rPr lang="en-US" altLang="zh-TW" i="1">
                            <a:latin typeface="Cambria Math" charset="0"/>
                          </a:rPr>
                        </m:ctrlPr>
                      </m:dPr>
                      <m:e>
                        <m:r>
                          <m:rPr>
                            <m:sty m:val="p"/>
                          </m:rPr>
                          <a:rPr lang="en-US" altLang="zh-TW">
                            <a:latin typeface="Cambria Math" panose="02040503050406030204" pitchFamily="18" charset="0"/>
                          </a:rPr>
                          <m:t>nonedge</m:t>
                        </m:r>
                      </m:e>
                    </m:d>
                  </m:oMath>
                </a14:m>
                <a:r>
                  <a:rPr lang="en-US" altLang="zh-TW" dirty="0" smtClean="0"/>
                  <a:t> is a user-specified prior probability of </a:t>
                </a:r>
                <a:r>
                  <a:rPr lang="en-US" altLang="zh-TW" dirty="0" err="1" smtClean="0"/>
                  <a:t>nonedge</a:t>
                </a:r>
                <a:r>
                  <a:rPr lang="en-US" altLang="zh-TW" dirty="0" smtClean="0"/>
                  <a:t>, 0.9 to 0.95 are reasonable.</a:t>
                </a:r>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741" t="-1796" b="-7873"/>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2599448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8435" name="Rectangle 2"/>
          <p:cNvSpPr>
            <a:spLocks noGrp="1" noChangeArrowheads="1"/>
          </p:cNvSpPr>
          <p:nvPr>
            <p:ph type="title"/>
          </p:nvPr>
        </p:nvSpPr>
        <p:spPr/>
        <p:txBody>
          <a:bodyPr/>
          <a:lstStyle/>
          <a:p>
            <a:pPr eaLnBrk="1" hangingPunct="1"/>
            <a:r>
              <a:rPr lang="en-US" altLang="zh-TW" smtClean="0"/>
              <a:t>8.8 Zero-Crossing Edge Detector</a:t>
            </a:r>
          </a:p>
        </p:txBody>
      </p:sp>
      <p:sp>
        <p:nvSpPr>
          <p:cNvPr id="18436" name="Rectangle 3"/>
          <p:cNvSpPr>
            <a:spLocks noGrp="1" noChangeArrowheads="1"/>
          </p:cNvSpPr>
          <p:nvPr>
            <p:ph type="body" sz="half" idx="1"/>
          </p:nvPr>
        </p:nvSpPr>
        <p:spPr>
          <a:xfrm>
            <a:off x="684213" y="2041525"/>
            <a:ext cx="7991475" cy="4627563"/>
          </a:xfrm>
        </p:spPr>
        <p:txBody>
          <a:bodyPr/>
          <a:lstStyle/>
          <a:p>
            <a:pPr eaLnBrk="1" hangingPunct="1"/>
            <a:r>
              <a:rPr lang="en-US" altLang="zh-TW" sz="2600" dirty="0" smtClean="0"/>
              <a:t>compare</a:t>
            </a:r>
          </a:p>
          <a:p>
            <a:pPr lvl="1" eaLnBrk="1" hangingPunct="1"/>
            <a:r>
              <a:rPr lang="en-US" altLang="zh-TW" sz="2200" dirty="0" smtClean="0"/>
              <a:t>gradient edge detector: looks for high values of first derivatives</a:t>
            </a:r>
          </a:p>
          <a:p>
            <a:pPr lvl="1" eaLnBrk="1" hangingPunct="1"/>
            <a:r>
              <a:rPr lang="en-US" altLang="zh-TW" sz="2200" dirty="0" smtClean="0"/>
              <a:t>zero-crossing edge detector: looks for relative maxima in first derivative</a:t>
            </a:r>
          </a:p>
          <a:p>
            <a:pPr eaLnBrk="1" hangingPunct="1"/>
            <a:r>
              <a:rPr lang="en-US" altLang="zh-TW" sz="2600" dirty="0" smtClean="0"/>
              <a:t>zero-crossing: pixel as edge if zero crossing of second directional derivative underlying gray level intensity function </a:t>
            </a:r>
            <a:r>
              <a:rPr lang="en-US" altLang="zh-TW" sz="2600" i="1" dirty="0" smtClean="0"/>
              <a:t>f </a:t>
            </a:r>
            <a:r>
              <a:rPr lang="en-US" altLang="zh-TW" sz="2600" dirty="0" smtClean="0"/>
              <a:t>takes the form</a:t>
            </a:r>
          </a:p>
        </p:txBody>
      </p:sp>
      <p:pic>
        <p:nvPicPr>
          <p:cNvPr id="18437"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5516563"/>
            <a:ext cx="8569325" cy="333375"/>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19459" name="Rectangle 2"/>
          <p:cNvSpPr>
            <a:spLocks noGrp="1" noChangeArrowheads="1"/>
          </p:cNvSpPr>
          <p:nvPr>
            <p:ph type="title"/>
          </p:nvPr>
        </p:nvSpPr>
        <p:spPr/>
        <p:txBody>
          <a:bodyPr/>
          <a:lstStyle/>
          <a:p>
            <a:pPr eaLnBrk="1" hangingPunct="1"/>
            <a:r>
              <a:rPr lang="en-US" altLang="zh-TW" smtClean="0"/>
              <a:t>8.8.1 Discrete Orthogonal Polynomials</a:t>
            </a:r>
          </a:p>
        </p:txBody>
      </p:sp>
      <p:sp>
        <p:nvSpPr>
          <p:cNvPr id="19460" name="Rectangle 3"/>
          <p:cNvSpPr>
            <a:spLocks noGrp="1" noChangeArrowheads="1"/>
          </p:cNvSpPr>
          <p:nvPr>
            <p:ph type="body" idx="1"/>
          </p:nvPr>
        </p:nvSpPr>
        <p:spPr/>
        <p:txBody>
          <a:bodyPr/>
          <a:lstStyle/>
          <a:p>
            <a:pPr eaLnBrk="1" hangingPunct="1"/>
            <a:r>
              <a:rPr lang="en-US" altLang="zh-TW" dirty="0" smtClean="0"/>
              <a:t>The underlying functions from which the directional derivative are computed </a:t>
            </a:r>
            <a:r>
              <a:rPr lang="en-US" altLang="zh-TW" dirty="0" smtClean="0">
                <a:solidFill>
                  <a:srgbClr val="0000FF"/>
                </a:solidFill>
              </a:rPr>
              <a:t>are easy to represent as linear combinations of the polynomials</a:t>
            </a:r>
            <a:r>
              <a:rPr lang="en-US" altLang="zh-TW" dirty="0" smtClean="0"/>
              <a:t> in any polynomial basis set.</a:t>
            </a:r>
          </a:p>
          <a:p>
            <a:pPr eaLnBrk="1" hangingPunct="1"/>
            <a:r>
              <a:rPr lang="en-US" altLang="zh-TW" dirty="0" smtClean="0"/>
              <a:t>basis set: the discrete orthogonal polynomials</a:t>
            </a:r>
          </a:p>
          <a:p>
            <a:pPr lvl="1" eaLnBrk="1" hangingPunct="1"/>
            <a:endParaRPr lang="en-US" altLang="zh-TW"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0483" name="Rectangle 2"/>
          <p:cNvSpPr>
            <a:spLocks noGrp="1" noChangeArrowheads="1"/>
          </p:cNvSpPr>
          <p:nvPr>
            <p:ph type="title"/>
          </p:nvPr>
        </p:nvSpPr>
        <p:spPr/>
        <p:txBody>
          <a:bodyPr/>
          <a:lstStyle/>
          <a:p>
            <a:pPr eaLnBrk="1" hangingPunct="1"/>
            <a:r>
              <a:rPr lang="en-US" altLang="zh-TW" smtClean="0"/>
              <a:t>8.8.1 Discrete Orthogonal Polynomials</a:t>
            </a:r>
          </a:p>
        </p:txBody>
      </p:sp>
      <p:sp>
        <p:nvSpPr>
          <p:cNvPr id="20484" name="Rectangle 3"/>
          <p:cNvSpPr>
            <a:spLocks noGrp="1" noChangeArrowheads="1"/>
          </p:cNvSpPr>
          <p:nvPr>
            <p:ph type="body" sz="half" idx="1"/>
          </p:nvPr>
        </p:nvSpPr>
        <p:spPr>
          <a:xfrm>
            <a:off x="684213" y="2041525"/>
            <a:ext cx="7991475" cy="2179638"/>
          </a:xfrm>
        </p:spPr>
        <p:txBody>
          <a:bodyPr/>
          <a:lstStyle/>
          <a:p>
            <a:pPr eaLnBrk="1" hangingPunct="1"/>
            <a:r>
              <a:rPr lang="en-US" altLang="zh-TW" sz="2600" dirty="0" smtClean="0"/>
              <a:t>discrete orthogonal polynomial basis set of size </a:t>
            </a:r>
            <a:r>
              <a:rPr lang="en-US" altLang="zh-TW" sz="2600" i="1" dirty="0" smtClean="0"/>
              <a:t>N</a:t>
            </a:r>
            <a:r>
              <a:rPr lang="en-US" altLang="zh-TW" sz="2600" dirty="0" smtClean="0"/>
              <a:t>: polynomials deg. 0..</a:t>
            </a:r>
            <a:r>
              <a:rPr lang="en-US" altLang="zh-TW" sz="2600" i="1" dirty="0" smtClean="0"/>
              <a:t>N </a:t>
            </a:r>
            <a:r>
              <a:rPr lang="en-US" altLang="zh-TW" sz="2600" dirty="0" smtClean="0"/>
              <a:t>- 1 </a:t>
            </a:r>
          </a:p>
          <a:p>
            <a:pPr eaLnBrk="1" hangingPunct="1"/>
            <a:r>
              <a:rPr lang="en-US" altLang="zh-TW" sz="2600" dirty="0" smtClean="0"/>
              <a:t>discrete </a:t>
            </a:r>
            <a:r>
              <a:rPr lang="en-US" altLang="zh-TW" sz="2600" dirty="0" err="1" smtClean="0"/>
              <a:t>Chebyshev</a:t>
            </a:r>
            <a:r>
              <a:rPr lang="en-US" altLang="zh-TW" sz="2600" dirty="0" smtClean="0"/>
              <a:t> polynomials: these unique polynomials</a:t>
            </a:r>
          </a:p>
          <a:p>
            <a:pPr eaLnBrk="1" hangingPunct="1"/>
            <a:endParaRPr lang="en-US" altLang="zh-TW" sz="2600" dirty="0" smtClean="0"/>
          </a:p>
        </p:txBody>
      </p:sp>
      <p:pic>
        <p:nvPicPr>
          <p:cNvPr id="20485"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24300" y="3521075"/>
            <a:ext cx="1439863" cy="1060450"/>
          </a:xfrm>
          <a:noFill/>
        </p:spPr>
      </p:pic>
      <p:pic>
        <p:nvPicPr>
          <p:cNvPr id="20486" name="Picture 1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124075" y="4679950"/>
            <a:ext cx="5472113" cy="477838"/>
          </a:xfrm>
          <a:noFill/>
        </p:spPr>
      </p:pic>
      <p:pic>
        <p:nvPicPr>
          <p:cNvPr id="2048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788" y="5359400"/>
            <a:ext cx="66976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6102350"/>
            <a:ext cx="79200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1507" name="Rectangle 2"/>
          <p:cNvSpPr>
            <a:spLocks noGrp="1" noChangeArrowheads="1"/>
          </p:cNvSpPr>
          <p:nvPr>
            <p:ph type="title"/>
          </p:nvPr>
        </p:nvSpPr>
        <p:spPr/>
        <p:txBody>
          <a:bodyPr/>
          <a:lstStyle/>
          <a:p>
            <a:pPr eaLnBrk="1" hangingPunct="1"/>
            <a:r>
              <a:rPr lang="en-US" altLang="zh-TW" smtClean="0"/>
              <a:t>8.8.1 Discrete Orthogonal Polynomials (cont’)</a:t>
            </a:r>
          </a:p>
        </p:txBody>
      </p:sp>
      <p:pic>
        <p:nvPicPr>
          <p:cNvPr id="21508" name="Picture 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42988" y="3071744"/>
            <a:ext cx="5256213" cy="3436938"/>
          </a:xfrm>
          <a:noFill/>
        </p:spPr>
      </p:pic>
      <p:sp>
        <p:nvSpPr>
          <p:cNvPr id="21509" name="Rectangle 8"/>
          <p:cNvSpPr>
            <a:spLocks noChangeArrowheads="1"/>
          </p:cNvSpPr>
          <p:nvPr/>
        </p:nvSpPr>
        <p:spPr bwMode="auto">
          <a:xfrm>
            <a:off x="684213" y="2041525"/>
            <a:ext cx="799147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a:t>discrete orthogonal polynomials can be recursively generated</a:t>
            </a:r>
          </a:p>
        </p:txBody>
      </p:sp>
      <p:pic>
        <p:nvPicPr>
          <p:cNvPr id="21510" name="Picture 11"/>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59563" y="5661025"/>
            <a:ext cx="1511300" cy="785813"/>
          </a:xfrm>
          <a:noFill/>
        </p:spPr>
      </p:pic>
      <p:sp>
        <p:nvSpPr>
          <p:cNvPr id="21511" name="Rectangle 13"/>
          <p:cNvSpPr>
            <a:spLocks noChangeArrowheads="1"/>
          </p:cNvSpPr>
          <p:nvPr/>
        </p:nvSpPr>
        <p:spPr bwMode="auto">
          <a:xfrm>
            <a:off x="6443663" y="5805488"/>
            <a:ext cx="4318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en-US" altLang="zh-TW" sz="260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頁尾版面配置區 6"/>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2531" name="Rectangle 1026"/>
          <p:cNvSpPr>
            <a:spLocks noGrp="1" noChangeArrowheads="1"/>
          </p:cNvSpPr>
          <p:nvPr>
            <p:ph type="title" sz="quarter"/>
          </p:nvPr>
        </p:nvSpPr>
        <p:spPr/>
        <p:txBody>
          <a:bodyPr/>
          <a:lstStyle/>
          <a:p>
            <a:pPr eaLnBrk="1" hangingPunct="1"/>
            <a:r>
              <a:rPr lang="en-US" altLang="zh-TW" smtClean="0"/>
              <a:t>8.8.2 Two-Dimensional Discrete Orthogonal Polynomials</a:t>
            </a:r>
          </a:p>
        </p:txBody>
      </p:sp>
      <p:pic>
        <p:nvPicPr>
          <p:cNvPr id="22532" name="Picture 103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9388" y="3082925"/>
            <a:ext cx="2627312" cy="2290763"/>
          </a:xfrm>
          <a:noFill/>
        </p:spPr>
      </p:pic>
      <p:sp>
        <p:nvSpPr>
          <p:cNvPr id="22534" name="Rectangle 1041"/>
          <p:cNvSpPr>
            <a:spLocks noChangeArrowheads="1"/>
          </p:cNvSpPr>
          <p:nvPr/>
        </p:nvSpPr>
        <p:spPr bwMode="auto">
          <a:xfrm>
            <a:off x="6300788" y="4941888"/>
            <a:ext cx="1439862"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22535" name="Rectangle 1031"/>
          <p:cNvSpPr>
            <a:spLocks noChangeArrowheads="1"/>
          </p:cNvSpPr>
          <p:nvPr/>
        </p:nvSpPr>
        <p:spPr bwMode="auto">
          <a:xfrm>
            <a:off x="684213" y="2041525"/>
            <a:ext cx="7991475"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2-D </a:t>
            </a:r>
            <a:r>
              <a:rPr lang="en-US" altLang="en-US" sz="2600" dirty="0"/>
              <a:t>discrete orthogonal polynomials creatable from tensor products of </a:t>
            </a:r>
            <a:r>
              <a:rPr lang="en-US" altLang="zh-TW" sz="2600" dirty="0"/>
              <a:t>1</a:t>
            </a:r>
            <a:r>
              <a:rPr lang="en-US" altLang="en-US" sz="2600" dirty="0"/>
              <a:t>D</a:t>
            </a:r>
            <a:r>
              <a:rPr lang="en-US" altLang="zh-TW" sz="2600" dirty="0"/>
              <a:t> </a:t>
            </a:r>
            <a:r>
              <a:rPr lang="en-US" altLang="en-US" sz="2600" dirty="0"/>
              <a:t>from above equations</a:t>
            </a:r>
          </a:p>
        </p:txBody>
      </p:sp>
      <p:pic>
        <p:nvPicPr>
          <p:cNvPr id="3" name="圖片 2"/>
          <p:cNvPicPr>
            <a:picLocks noChangeAspect="1"/>
          </p:cNvPicPr>
          <p:nvPr/>
        </p:nvPicPr>
        <p:blipFill>
          <a:blip r:embed="rId4"/>
          <a:stretch>
            <a:fillRect/>
          </a:stretch>
        </p:blipFill>
        <p:spPr>
          <a:xfrm>
            <a:off x="2916238" y="2984428"/>
            <a:ext cx="6191250" cy="242887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3"/>
          <p:cNvSpPr>
            <a:spLocks noGrp="1"/>
          </p:cNvSpPr>
          <p:nvPr>
            <p:ph type="ftr" sz="quarter" idx="10"/>
          </p:nvPr>
        </p:nvSpPr>
        <p:spPr/>
        <p:txBody>
          <a:bodyPr/>
          <a:lstStyle/>
          <a:p>
            <a:r>
              <a:rPr lang="en-US" altLang="zh-TW" b="1">
                <a:effectLst>
                  <a:outerShdw blurRad="38100" dist="38100" dir="2700000" algn="tl">
                    <a:srgbClr val="C0C0C0"/>
                  </a:outerShdw>
                </a:effectLst>
              </a:rPr>
              <a:t>DC &amp; CV Lab.</a:t>
            </a:r>
          </a:p>
          <a:p>
            <a:r>
              <a:rPr lang="en-US" altLang="zh-TW">
                <a:latin typeface="Comic Sans MS" charset="0"/>
              </a:rPr>
              <a:t>CSIE NTU</a:t>
            </a:r>
          </a:p>
        </p:txBody>
      </p:sp>
      <p:sp>
        <p:nvSpPr>
          <p:cNvPr id="575491" name="Rectangle 1027"/>
          <p:cNvSpPr>
            <a:spLocks noGrp="1" noChangeArrowheads="1"/>
          </p:cNvSpPr>
          <p:nvPr>
            <p:ph type="body" idx="1"/>
          </p:nvPr>
        </p:nvSpPr>
        <p:spPr/>
        <p:txBody>
          <a:bodyPr/>
          <a:lstStyle/>
          <a:p>
            <a:r>
              <a:rPr lang="en-US" altLang="zh-TW" sz="2400" dirty="0"/>
              <a:t>the exact fitting problem is to determine </a:t>
            </a:r>
            <a:r>
              <a:rPr lang="en-US" altLang="zh-TW" sz="2400" dirty="0" smtClean="0"/>
              <a:t>the coefficients           </a:t>
            </a:r>
            <a:r>
              <a:rPr lang="en-US" altLang="zh-TW" dirty="0"/>
              <a:t>	              </a:t>
            </a:r>
            <a:r>
              <a:rPr lang="en-US" altLang="zh-TW" sz="2400" dirty="0"/>
              <a:t>such that </a:t>
            </a:r>
            <a:endParaRPr lang="en-US" altLang="zh-TW" dirty="0"/>
          </a:p>
          <a:p>
            <a:endParaRPr lang="en-US" altLang="zh-TW" sz="2400" dirty="0" smtClean="0"/>
          </a:p>
          <a:p>
            <a:r>
              <a:rPr lang="en-US" altLang="zh-TW" sz="2400" dirty="0" smtClean="0"/>
              <a:t>The approximate fitting problem is to determine coefficients a</a:t>
            </a:r>
            <a:r>
              <a:rPr lang="en-US" altLang="zh-TW" sz="2400" baseline="-25000" dirty="0" smtClean="0"/>
              <a:t>0</a:t>
            </a:r>
            <a:r>
              <a:rPr lang="en-US" altLang="zh-TW" sz="2400" dirty="0" smtClean="0"/>
              <a:t>,…,</a:t>
            </a:r>
            <a:r>
              <a:rPr lang="en-US" altLang="zh-TW" sz="2400" dirty="0" err="1" smtClean="0"/>
              <a:t>a</a:t>
            </a:r>
            <a:r>
              <a:rPr lang="en-US" altLang="zh-TW" sz="2400" baseline="-25000" dirty="0" err="1" smtClean="0"/>
              <a:t>K</a:t>
            </a:r>
            <a:r>
              <a:rPr lang="en-US" altLang="zh-TW" sz="2400" dirty="0" smtClean="0"/>
              <a:t>, K </a:t>
            </a:r>
            <a:r>
              <a:rPr lang="zh-TW" altLang="en-US" sz="2400" dirty="0"/>
              <a:t>≦</a:t>
            </a:r>
            <a:r>
              <a:rPr lang="en-US" altLang="zh-TW" sz="2400" dirty="0" smtClean="0"/>
              <a:t> N-1, such that</a:t>
            </a:r>
          </a:p>
          <a:p>
            <a:pPr marL="0" indent="0">
              <a:buNone/>
            </a:pPr>
            <a:r>
              <a:rPr lang="en-US" altLang="zh-TW" sz="2400" dirty="0" smtClean="0"/>
              <a:t>                       Is minimized. the </a:t>
            </a:r>
            <a:r>
              <a:rPr lang="en-US" altLang="zh-TW" sz="2400" dirty="0"/>
              <a:t>result is </a:t>
            </a:r>
          </a:p>
          <a:p>
            <a:endParaRPr lang="en-US" altLang="zh-TW" dirty="0"/>
          </a:p>
          <a:p>
            <a:r>
              <a:rPr lang="en-US" altLang="zh-TW" sz="2400" dirty="0"/>
              <a:t>for each index </a:t>
            </a:r>
            <a:r>
              <a:rPr lang="en-US" altLang="zh-TW" sz="2400" i="1" dirty="0"/>
              <a:t>r</a:t>
            </a:r>
            <a:r>
              <a:rPr lang="en-US" altLang="zh-TW" sz="2400" dirty="0"/>
              <a:t>, the data value </a:t>
            </a:r>
            <a:r>
              <a:rPr lang="en-US" altLang="zh-TW" sz="2400" i="1" dirty="0"/>
              <a:t>d(r)</a:t>
            </a:r>
            <a:r>
              <a:rPr lang="en-US" altLang="zh-TW" sz="2400" dirty="0"/>
              <a:t> is multiplied by the weight </a:t>
            </a:r>
            <a:endParaRPr lang="en-US" altLang="zh-TW" sz="2400" i="1" dirty="0"/>
          </a:p>
          <a:p>
            <a:endParaRPr lang="en-US" altLang="zh-TW" dirty="0"/>
          </a:p>
        </p:txBody>
      </p:sp>
      <p:sp>
        <p:nvSpPr>
          <p:cNvPr id="575492" name="Rectangle 1028"/>
          <p:cNvSpPr>
            <a:spLocks noGrp="1" noChangeArrowheads="1"/>
          </p:cNvSpPr>
          <p:nvPr>
            <p:ph type="title"/>
          </p:nvPr>
        </p:nvSpPr>
        <p:spPr>
          <a:noFill/>
          <a:ln/>
        </p:spPr>
        <p:txBody>
          <a:bodyPr/>
          <a:lstStyle/>
          <a:p>
            <a:r>
              <a:rPr lang="en-US" altLang="zh-TW"/>
              <a:t>8.8.3 Equal-Weighted Least-Squares Fitting Problem</a:t>
            </a:r>
          </a:p>
        </p:txBody>
      </p:sp>
      <p:pic>
        <p:nvPicPr>
          <p:cNvPr id="575493"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123" y="2449163"/>
            <a:ext cx="1935108" cy="71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5494"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1828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5495"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247356"/>
            <a:ext cx="2066643" cy="59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5496" name="Picture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147180"/>
            <a:ext cx="2489523" cy="75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5497"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583746"/>
            <a:ext cx="160020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89077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5603" name="Rectangle 2"/>
          <p:cNvSpPr>
            <a:spLocks noGrp="1" noChangeArrowheads="1"/>
          </p:cNvSpPr>
          <p:nvPr>
            <p:ph type="title"/>
          </p:nvPr>
        </p:nvSpPr>
        <p:spPr/>
        <p:txBody>
          <a:bodyPr/>
          <a:lstStyle/>
          <a:p>
            <a:pPr eaLnBrk="1" hangingPunct="1"/>
            <a:r>
              <a:rPr lang="en-US" altLang="zh-TW" dirty="0" smtClean="0"/>
              <a:t>8.8.3 Equal-Weighted Least-Squares Fitting Problem</a:t>
            </a:r>
          </a:p>
        </p:txBody>
      </p:sp>
      <p:pic>
        <p:nvPicPr>
          <p:cNvPr id="25604" name="Picture 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62350" y="1916113"/>
            <a:ext cx="2162175" cy="1071562"/>
          </a:xfrm>
          <a:noFill/>
        </p:spPr>
      </p:pic>
      <p:pic>
        <p:nvPicPr>
          <p:cNvPr id="25605" name="Picture 1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3850" y="3213100"/>
            <a:ext cx="8820150" cy="425450"/>
          </a:xfrm>
          <a:noFill/>
        </p:spPr>
      </p:pic>
      <p:pic>
        <p:nvPicPr>
          <p:cNvPr id="25606" name="Picture 22"/>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331913" y="4076700"/>
            <a:ext cx="6264275" cy="1984375"/>
          </a:xfrm>
          <a:noFill/>
        </p:spPr>
      </p:pic>
      <p:sp>
        <p:nvSpPr>
          <p:cNvPr id="25607" name="Text Box 24"/>
          <p:cNvSpPr txBox="1">
            <a:spLocks noChangeArrowheads="1"/>
          </p:cNvSpPr>
          <p:nvPr/>
        </p:nvSpPr>
        <p:spPr bwMode="auto">
          <a:xfrm>
            <a:off x="519113" y="1908175"/>
            <a:ext cx="11398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2600"/>
              <a:t>weight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6"/>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6627" name="Rectangle 9"/>
          <p:cNvSpPr>
            <a:spLocks noGrp="1" noChangeArrowheads="1"/>
          </p:cNvSpPr>
          <p:nvPr>
            <p:ph type="title" sz="quarter"/>
          </p:nvPr>
        </p:nvSpPr>
        <p:spPr>
          <a:noFill/>
        </p:spPr>
        <p:txBody>
          <a:bodyPr/>
          <a:lstStyle/>
          <a:p>
            <a:pPr eaLnBrk="1" hangingPunct="1"/>
            <a:r>
              <a:rPr lang="en-US" altLang="zh-TW" smtClean="0"/>
              <a:t>8.8.3 Equal-Weighted Least-Squares Fitting Problem (cont’)</a:t>
            </a:r>
          </a:p>
        </p:txBody>
      </p:sp>
      <p:pic>
        <p:nvPicPr>
          <p:cNvPr id="26628" name="Picture 1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76263" y="3860800"/>
            <a:ext cx="5508625" cy="1695450"/>
          </a:xfrm>
          <a:noFill/>
        </p:spPr>
      </p:pic>
      <p:pic>
        <p:nvPicPr>
          <p:cNvPr id="26629" name="Picture 1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476375" y="1916113"/>
            <a:ext cx="5688013" cy="1752600"/>
          </a:xfrm>
          <a:noFill/>
        </p:spPr>
      </p:pic>
      <p:pic>
        <p:nvPicPr>
          <p:cNvPr id="26630" name="Picture 2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443663" y="3789363"/>
            <a:ext cx="2016125" cy="1795462"/>
          </a:xfrm>
          <a:noFill/>
        </p:spPr>
      </p:pic>
      <p:pic>
        <p:nvPicPr>
          <p:cNvPr id="26631" name="Picture 2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755650" y="5835650"/>
            <a:ext cx="7777163" cy="1049338"/>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9552" y="188640"/>
                <a:ext cx="8229600" cy="4411663"/>
              </a:xfrm>
            </p:spPr>
            <p:txBody>
              <a:bodyPr/>
              <a:lstStyle/>
              <a:p>
                <a:pPr lvl="0"/>
                <a:r>
                  <a:rPr lang="en-US" altLang="zh-TW" dirty="0" smtClean="0"/>
                  <a:t>Suppose </a:t>
                </a:r>
                <a:r>
                  <a:rPr lang="en-US" altLang="zh-TW" dirty="0"/>
                  <a:t>the model is </a:t>
                </a:r>
                <a14:m>
                  <m:oMath xmlns:m="http://schemas.openxmlformats.org/officeDocument/2006/math">
                    <m:r>
                      <a:rPr lang="en-US" altLang="zh-TW" i="1">
                        <a:latin typeface="Cambria Math" panose="02040503050406030204" pitchFamily="18" charset="0"/>
                      </a:rPr>
                      <m:t>𝑔</m:t>
                    </m:r>
                    <m:d>
                      <m:dPr>
                        <m:ctrlPr>
                          <a:rPr lang="zh-TW" altLang="zh-TW" i="1">
                            <a:latin typeface="Cambria Math" charset="0"/>
                          </a:rPr>
                        </m:ctrlPr>
                      </m:dPr>
                      <m:e>
                        <m:r>
                          <a:rPr lang="en-US" altLang="zh-TW" i="1">
                            <a:latin typeface="Cambria Math" panose="02040503050406030204" pitchFamily="18" charset="0"/>
                          </a:rPr>
                          <m:t>𝑥</m:t>
                        </m:r>
                      </m:e>
                    </m:d>
                    <m:r>
                      <a:rPr lang="en-US" altLang="zh-TW" i="1">
                        <a:latin typeface="Cambria Math" panose="02040503050406030204" pitchFamily="18" charset="0"/>
                      </a:rPr>
                      <m:t>=</m:t>
                    </m:r>
                    <m:nary>
                      <m:naryPr>
                        <m:chr m:val="∑"/>
                        <m:limLoc m:val="undOvr"/>
                        <m:ctrlPr>
                          <a:rPr lang="zh-TW" altLang="zh-TW" i="1">
                            <a:latin typeface="Cambria Math" charset="0"/>
                          </a:rPr>
                        </m:ctrlPr>
                      </m:naryPr>
                      <m:sub>
                        <m:r>
                          <a:rPr lang="en-US" altLang="zh-TW" i="1">
                            <a:latin typeface="Cambria Math" panose="02040503050406030204" pitchFamily="18" charset="0"/>
                          </a:rPr>
                          <m:t>𝑛</m:t>
                        </m:r>
                        <m:r>
                          <a:rPr lang="en-US" altLang="zh-TW" i="1">
                            <a:latin typeface="Cambria Math" panose="02040503050406030204" pitchFamily="18" charset="0"/>
                          </a:rPr>
                          <m:t>=1</m:t>
                        </m:r>
                      </m:sub>
                      <m:sup>
                        <m:r>
                          <a:rPr lang="en-US" altLang="zh-TW" i="1">
                            <a:latin typeface="Cambria Math" panose="02040503050406030204" pitchFamily="18" charset="0"/>
                          </a:rPr>
                          <m:t>𝑁</m:t>
                        </m:r>
                      </m:sup>
                      <m:e>
                        <m:sSub>
                          <m:sSubPr>
                            <m:ctrlPr>
                              <a:rPr lang="zh-TW" altLang="zh-TW" i="1">
                                <a:latin typeface="Cambria Math" charset="0"/>
                              </a:rPr>
                            </m:ctrlPr>
                          </m:sSubPr>
                          <m:e>
                            <m:r>
                              <a:rPr lang="en-US" altLang="zh-TW" i="1">
                                <a:latin typeface="Cambria Math" panose="02040503050406030204" pitchFamily="18" charset="0"/>
                              </a:rPr>
                              <m:t>𝛼</m:t>
                            </m:r>
                          </m:e>
                          <m:sub>
                            <m:r>
                              <a:rPr lang="en-US" altLang="zh-TW" i="1">
                                <a:latin typeface="Cambria Math" panose="02040503050406030204" pitchFamily="18" charset="0"/>
                              </a:rPr>
                              <m:t>𝑛</m:t>
                            </m:r>
                          </m:sub>
                        </m:sSub>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𝑛</m:t>
                            </m:r>
                          </m:sub>
                        </m:sSub>
                        <m:d>
                          <m:dPr>
                            <m:ctrlPr>
                              <a:rPr lang="zh-TW" altLang="zh-TW" i="1">
                                <a:latin typeface="Cambria Math" charset="0"/>
                              </a:rPr>
                            </m:ctrlPr>
                          </m:dPr>
                          <m:e>
                            <m:r>
                              <a:rPr lang="en-US" altLang="zh-TW" i="1">
                                <a:latin typeface="Cambria Math" panose="02040503050406030204" pitchFamily="18" charset="0"/>
                              </a:rPr>
                              <m:t>𝑥</m:t>
                            </m:r>
                          </m:e>
                        </m:d>
                        <m:r>
                          <a:rPr lang="en-US" altLang="zh-TW" i="1">
                            <a:latin typeface="Cambria Math" panose="02040503050406030204" pitchFamily="18" charset="0"/>
                          </a:rPr>
                          <m:t>+</m:t>
                        </m:r>
                        <m:r>
                          <a:rPr lang="en-US" altLang="zh-TW" i="1">
                            <a:latin typeface="Cambria Math" panose="02040503050406030204" pitchFamily="18" charset="0"/>
                          </a:rPr>
                          <m:t>𝜂</m:t>
                        </m:r>
                        <m:r>
                          <a:rPr lang="en-US" altLang="zh-TW" i="1">
                            <a:latin typeface="Cambria Math" panose="02040503050406030204" pitchFamily="18" charset="0"/>
                          </a:rPr>
                          <m:t>(</m:t>
                        </m:r>
                        <m:r>
                          <a:rPr lang="en-US" altLang="zh-TW" i="1">
                            <a:latin typeface="Cambria Math" panose="02040503050406030204" pitchFamily="18" charset="0"/>
                          </a:rPr>
                          <m:t>𝑥</m:t>
                        </m:r>
                        <m:r>
                          <a:rPr lang="en-US" altLang="zh-TW" i="1">
                            <a:latin typeface="Cambria Math" panose="02040503050406030204" pitchFamily="18" charset="0"/>
                          </a:rPr>
                          <m:t>)</m:t>
                        </m:r>
                      </m:e>
                    </m:nary>
                  </m:oMath>
                </a14:m>
                <a:r>
                  <a:rPr lang="en-US" altLang="zh-TW" dirty="0"/>
                  <a:t>, where </a:t>
                </a:r>
                <a14:m>
                  <m:oMath xmlns:m="http://schemas.openxmlformats.org/officeDocument/2006/math">
                    <m:r>
                      <a:rPr lang="en-US" altLang="zh-TW" i="1">
                        <a:latin typeface="Cambria Math" panose="02040503050406030204" pitchFamily="18" charset="0"/>
                      </a:rPr>
                      <m:t>𝑔</m:t>
                    </m:r>
                  </m:oMath>
                </a14:m>
                <a:r>
                  <a:rPr lang="en-US" altLang="zh-TW" dirty="0"/>
                  <a:t> is the observed surface at discretized values of </a:t>
                </a:r>
                <a14:m>
                  <m:oMath xmlns:m="http://schemas.openxmlformats.org/officeDocument/2006/math">
                    <m:r>
                      <a:rPr lang="en-US" altLang="zh-TW" i="1">
                        <a:latin typeface="Cambria Math" panose="02040503050406030204" pitchFamily="18" charset="0"/>
                      </a:rPr>
                      <m:t>𝑥</m:t>
                    </m:r>
                  </m:oMath>
                </a14:m>
                <a:r>
                  <a:rPr lang="en-US" altLang="zh-TW" dirty="0"/>
                  <a:t>, the </a:t>
                </a:r>
                <a14:m>
                  <m:oMath xmlns:m="http://schemas.openxmlformats.org/officeDocument/2006/math">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𝑛</m:t>
                        </m:r>
                      </m:sub>
                    </m:sSub>
                  </m:oMath>
                </a14:m>
                <a:r>
                  <a:rPr lang="en-US" altLang="zh-TW" dirty="0"/>
                  <a:t> are the orthonormal basis functions and </a:t>
                </a:r>
                <a14:m>
                  <m:oMath xmlns:m="http://schemas.openxmlformats.org/officeDocument/2006/math">
                    <m:r>
                      <a:rPr lang="en-US" altLang="zh-TW" i="1">
                        <a:latin typeface="Cambria Math" panose="02040503050406030204" pitchFamily="18" charset="0"/>
                      </a:rPr>
                      <m:t>𝜂</m:t>
                    </m:r>
                  </m:oMath>
                </a14:m>
                <a:r>
                  <a:rPr lang="en-US" altLang="zh-TW" dirty="0"/>
                  <a:t> is an independent additive noise having mean 0 and variance </a:t>
                </a:r>
                <a14:m>
                  <m:oMath xmlns:m="http://schemas.openxmlformats.org/officeDocument/2006/math">
                    <m:sSup>
                      <m:sSupPr>
                        <m:ctrlPr>
                          <a:rPr lang="zh-TW" altLang="zh-TW" i="1">
                            <a:latin typeface="Cambria Math" charset="0"/>
                          </a:rPr>
                        </m:ctrlPr>
                      </m:sSupPr>
                      <m:e>
                        <m:r>
                          <a:rPr lang="en-US" altLang="zh-TW" i="1">
                            <a:latin typeface="Cambria Math" panose="02040503050406030204" pitchFamily="18" charset="0"/>
                          </a:rPr>
                          <m:t>𝜎</m:t>
                        </m:r>
                      </m:e>
                      <m:sup>
                        <m:r>
                          <a:rPr lang="en-US" altLang="zh-TW" i="1">
                            <a:latin typeface="Cambria Math" panose="02040503050406030204" pitchFamily="18" charset="0"/>
                          </a:rPr>
                          <m:t>2</m:t>
                        </m:r>
                      </m:sup>
                    </m:sSup>
                  </m:oMath>
                </a14:m>
                <a:r>
                  <a:rPr lang="en-US" altLang="zh-TW" dirty="0"/>
                  <a:t> for each x. The squared difference is </a:t>
                </a:r>
                <a14:m>
                  <m:oMath xmlns:m="http://schemas.openxmlformats.org/officeDocument/2006/math">
                    <m:sSup>
                      <m:sSupPr>
                        <m:ctrlPr>
                          <a:rPr lang="zh-TW" altLang="zh-TW" i="1">
                            <a:latin typeface="Cambria Math" charset="0"/>
                          </a:rPr>
                        </m:ctrlPr>
                      </m:sSupPr>
                      <m:e>
                        <m:r>
                          <a:rPr lang="en-US" altLang="zh-TW" i="1">
                            <a:latin typeface="Cambria Math" panose="02040503050406030204" pitchFamily="18" charset="0"/>
                          </a:rPr>
                          <m:t>𝜖</m:t>
                        </m:r>
                      </m:e>
                      <m:sup>
                        <m:r>
                          <a:rPr lang="en-US" altLang="zh-TW" i="1">
                            <a:latin typeface="Cambria Math" panose="02040503050406030204" pitchFamily="18" charset="0"/>
                          </a:rPr>
                          <m:t>2</m:t>
                        </m:r>
                      </m:sup>
                    </m:sSup>
                    <m:r>
                      <a:rPr lang="en-US" altLang="zh-TW" i="1">
                        <a:latin typeface="Cambria Math" panose="02040503050406030204" pitchFamily="18" charset="0"/>
                      </a:rPr>
                      <m:t>=</m:t>
                    </m:r>
                    <m:nary>
                      <m:naryPr>
                        <m:chr m:val="∑"/>
                        <m:limLoc m:val="undOvr"/>
                        <m:supHide m:val="on"/>
                        <m:ctrlPr>
                          <a:rPr lang="zh-TW" altLang="zh-TW" i="1">
                            <a:latin typeface="Cambria Math" charset="0"/>
                          </a:rPr>
                        </m:ctrlPr>
                      </m:naryPr>
                      <m:sub>
                        <m:r>
                          <a:rPr lang="en-US" altLang="zh-TW" i="1">
                            <a:latin typeface="Cambria Math" panose="02040503050406030204" pitchFamily="18" charset="0"/>
                          </a:rPr>
                          <m:t>𝑥</m:t>
                        </m:r>
                      </m:sub>
                      <m:sup/>
                      <m:e>
                        <m:sSup>
                          <m:sSupPr>
                            <m:ctrlPr>
                              <a:rPr lang="zh-TW" altLang="zh-TW" i="1">
                                <a:latin typeface="Cambria Math" charset="0"/>
                              </a:rPr>
                            </m:ctrlPr>
                          </m:sSupPr>
                          <m:e>
                            <m:d>
                              <m:dPr>
                                <m:begChr m:val="["/>
                                <m:endChr m:val="]"/>
                                <m:ctrlPr>
                                  <a:rPr lang="zh-TW" altLang="zh-TW" i="1">
                                    <a:latin typeface="Cambria Math" charset="0"/>
                                  </a:rPr>
                                </m:ctrlPr>
                              </m:dPr>
                              <m:e>
                                <m:nary>
                                  <m:naryPr>
                                    <m:chr m:val="∑"/>
                                    <m:limLoc m:val="undOvr"/>
                                    <m:ctrlPr>
                                      <a:rPr lang="zh-TW" altLang="zh-TW" i="1">
                                        <a:latin typeface="Cambria Math" charset="0"/>
                                      </a:rPr>
                                    </m:ctrlPr>
                                  </m:naryPr>
                                  <m:sub>
                                    <m:r>
                                      <a:rPr lang="en-US" altLang="zh-TW" i="1">
                                        <a:latin typeface="Cambria Math" panose="02040503050406030204" pitchFamily="18" charset="0"/>
                                      </a:rPr>
                                      <m:t>𝑛</m:t>
                                    </m:r>
                                    <m:r>
                                      <a:rPr lang="en-US" altLang="zh-TW" i="1">
                                        <a:latin typeface="Cambria Math" panose="02040503050406030204" pitchFamily="18" charset="0"/>
                                      </a:rPr>
                                      <m:t>=1</m:t>
                                    </m:r>
                                  </m:sub>
                                  <m:sup>
                                    <m:r>
                                      <a:rPr lang="en-US" altLang="zh-TW" i="1">
                                        <a:latin typeface="Cambria Math" panose="02040503050406030204" pitchFamily="18" charset="0"/>
                                      </a:rPr>
                                      <m:t>𝑁</m:t>
                                    </m:r>
                                  </m:sup>
                                  <m:e>
                                    <m:acc>
                                      <m:accPr>
                                        <m:chr m:val="̂"/>
                                        <m:ctrlPr>
                                          <a:rPr lang="zh-TW" altLang="zh-TW" i="1">
                                            <a:latin typeface="Cambria Math" charset="0"/>
                                          </a:rPr>
                                        </m:ctrlPr>
                                      </m:accPr>
                                      <m:e>
                                        <m:sSub>
                                          <m:sSubPr>
                                            <m:ctrlPr>
                                              <a:rPr lang="zh-TW" altLang="zh-TW" i="1">
                                                <a:latin typeface="Cambria Math" charset="0"/>
                                              </a:rPr>
                                            </m:ctrlPr>
                                          </m:sSubPr>
                                          <m:e>
                                            <m:r>
                                              <a:rPr lang="en-US" altLang="zh-TW" i="1">
                                                <a:latin typeface="Cambria Math" panose="02040503050406030204" pitchFamily="18" charset="0"/>
                                              </a:rPr>
                                              <m:t>𝛼</m:t>
                                            </m:r>
                                          </m:e>
                                          <m:sub>
                                            <m:r>
                                              <a:rPr lang="en-US" altLang="zh-TW" i="1">
                                                <a:latin typeface="Cambria Math" panose="02040503050406030204" pitchFamily="18" charset="0"/>
                                              </a:rPr>
                                              <m:t>𝑛</m:t>
                                            </m:r>
                                          </m:sub>
                                        </m:sSub>
                                      </m:e>
                                    </m:acc>
                                  </m:e>
                                </m:nary>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𝑛</m:t>
                                    </m:r>
                                  </m:sub>
                                </m:sSub>
                                <m:d>
                                  <m:dPr>
                                    <m:ctrlPr>
                                      <a:rPr lang="zh-TW" altLang="zh-TW" i="1">
                                        <a:latin typeface="Cambria Math" charset="0"/>
                                      </a:rPr>
                                    </m:ctrlPr>
                                  </m:dPr>
                                  <m:e>
                                    <m:r>
                                      <a:rPr lang="en-US" altLang="zh-TW" i="1">
                                        <a:latin typeface="Cambria Math" panose="02040503050406030204" pitchFamily="18" charset="0"/>
                                      </a:rPr>
                                      <m:t>𝑥</m:t>
                                    </m:r>
                                  </m:e>
                                </m:d>
                                <m:r>
                                  <a:rPr lang="en-US" altLang="zh-TW" i="1">
                                    <a:latin typeface="Cambria Math" panose="02040503050406030204" pitchFamily="18" charset="0"/>
                                  </a:rPr>
                                  <m:t>−</m:t>
                                </m:r>
                                <m:r>
                                  <a:rPr lang="en-US" altLang="zh-TW" i="1">
                                    <a:latin typeface="Cambria Math" panose="02040503050406030204" pitchFamily="18" charset="0"/>
                                  </a:rPr>
                                  <m:t>𝑔</m:t>
                                </m:r>
                                <m:r>
                                  <a:rPr lang="en-US" altLang="zh-TW" i="1">
                                    <a:latin typeface="Cambria Math" panose="02040503050406030204" pitchFamily="18" charset="0"/>
                                  </a:rPr>
                                  <m:t>(</m:t>
                                </m:r>
                                <m:r>
                                  <a:rPr lang="en-US" altLang="zh-TW" i="1">
                                    <a:latin typeface="Cambria Math" panose="02040503050406030204" pitchFamily="18" charset="0"/>
                                  </a:rPr>
                                  <m:t>𝑥</m:t>
                                </m:r>
                                <m:r>
                                  <a:rPr lang="en-US" altLang="zh-TW" i="1">
                                    <a:latin typeface="Cambria Math" panose="02040503050406030204" pitchFamily="18" charset="0"/>
                                  </a:rPr>
                                  <m:t>)</m:t>
                                </m:r>
                              </m:e>
                            </m:d>
                          </m:e>
                          <m:sup>
                            <m:r>
                              <a:rPr lang="en-US" altLang="zh-TW" i="1">
                                <a:latin typeface="Cambria Math" panose="02040503050406030204" pitchFamily="18" charset="0"/>
                              </a:rPr>
                              <m:t>2</m:t>
                            </m:r>
                          </m:sup>
                        </m:sSup>
                      </m:e>
                    </m:nary>
                  </m:oMath>
                </a14:m>
                <a:r>
                  <a:rPr lang="en-US" altLang="zh-TW" dirty="0"/>
                  <a:t>. Please use least-squares to estimate </a:t>
                </a:r>
                <a14:m>
                  <m:oMath xmlns:m="http://schemas.openxmlformats.org/officeDocument/2006/math">
                    <m:acc>
                      <m:accPr>
                        <m:chr m:val="̂"/>
                        <m:ctrlPr>
                          <a:rPr lang="zh-TW" altLang="zh-TW" i="1">
                            <a:latin typeface="Cambria Math" charset="0"/>
                          </a:rPr>
                        </m:ctrlPr>
                      </m:accPr>
                      <m:e>
                        <m:sSub>
                          <m:sSubPr>
                            <m:ctrlPr>
                              <a:rPr lang="zh-TW" altLang="zh-TW" i="1">
                                <a:latin typeface="Cambria Math" charset="0"/>
                              </a:rPr>
                            </m:ctrlPr>
                          </m:sSubPr>
                          <m:e>
                            <m:r>
                              <a:rPr lang="en-US" altLang="zh-TW" i="1">
                                <a:latin typeface="Cambria Math" panose="02040503050406030204" pitchFamily="18" charset="0"/>
                              </a:rPr>
                              <m:t>𝛼</m:t>
                            </m:r>
                          </m:e>
                          <m:sub>
                            <m:r>
                              <a:rPr lang="en-US" altLang="zh-TW" i="1">
                                <a:latin typeface="Cambria Math" panose="02040503050406030204" pitchFamily="18" charset="0"/>
                              </a:rPr>
                              <m:t>𝑚</m:t>
                            </m:r>
                          </m:sub>
                        </m:sSub>
                      </m:e>
                    </m:acc>
                  </m:oMath>
                </a14:m>
                <a:r>
                  <a:rPr lang="en-US" altLang="zh-TW" dirty="0" smtClean="0"/>
                  <a:t>.</a:t>
                </a:r>
                <a:endParaRPr lang="zh-TW" altLang="zh-TW" dirty="0"/>
              </a:p>
              <a:p>
                <a:r>
                  <a:rPr lang="en-US" altLang="zh-TW" dirty="0"/>
                  <a:t>(Hint: </a:t>
                </a:r>
                <a14:m>
                  <m:oMath xmlns:m="http://schemas.openxmlformats.org/officeDocument/2006/math">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𝑛</m:t>
                        </m:r>
                      </m:sub>
                    </m:sSub>
                  </m:oMath>
                </a14:m>
                <a:r>
                  <a:rPr lang="en-US" altLang="zh-TW" dirty="0"/>
                  <a:t> are the orthonormal basis. </a:t>
                </a:r>
                <a14:m>
                  <m:oMath xmlns:m="http://schemas.openxmlformats.org/officeDocument/2006/math">
                    <m:nary>
                      <m:naryPr>
                        <m:chr m:val="∑"/>
                        <m:limLoc m:val="undOvr"/>
                        <m:supHide m:val="on"/>
                        <m:ctrlPr>
                          <a:rPr lang="zh-TW" altLang="zh-TW" i="1">
                            <a:latin typeface="Cambria Math" charset="0"/>
                          </a:rPr>
                        </m:ctrlPr>
                      </m:naryPr>
                      <m:sub>
                        <m:r>
                          <a:rPr lang="en-US" altLang="zh-TW" i="1">
                            <a:latin typeface="Cambria Math" panose="02040503050406030204" pitchFamily="18" charset="0"/>
                          </a:rPr>
                          <m:t>𝑥</m:t>
                        </m:r>
                      </m:sub>
                      <m:sup/>
                      <m:e>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𝑛</m:t>
                            </m:r>
                          </m:sub>
                        </m:sSub>
                        <m:r>
                          <a:rPr lang="en-US" altLang="zh-TW" i="1">
                            <a:latin typeface="Cambria Math" panose="02040503050406030204" pitchFamily="18" charset="0"/>
                          </a:rPr>
                          <m:t>(</m:t>
                        </m:r>
                        <m:r>
                          <a:rPr lang="en-US" altLang="zh-TW" i="1">
                            <a:latin typeface="Cambria Math" panose="02040503050406030204" pitchFamily="18" charset="0"/>
                          </a:rPr>
                          <m:t>𝑥</m:t>
                        </m:r>
                        <m:r>
                          <a:rPr lang="en-US" altLang="zh-TW" i="1">
                            <a:latin typeface="Cambria Math" panose="02040503050406030204" pitchFamily="18" charset="0"/>
                          </a:rPr>
                          <m:t>)</m:t>
                        </m:r>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𝑚</m:t>
                            </m:r>
                          </m:sub>
                        </m:sSub>
                        <m:r>
                          <a:rPr lang="en-US" altLang="zh-TW" i="1">
                            <a:latin typeface="Cambria Math" panose="02040503050406030204" pitchFamily="18" charset="0"/>
                          </a:rPr>
                          <m:t>(</m:t>
                        </m:r>
                        <m:r>
                          <a:rPr lang="en-US" altLang="zh-TW" i="1">
                            <a:latin typeface="Cambria Math" panose="02040503050406030204" pitchFamily="18" charset="0"/>
                          </a:rPr>
                          <m:t>𝑥</m:t>
                        </m:r>
                        <m:r>
                          <a:rPr lang="en-US" altLang="zh-TW" i="1">
                            <a:latin typeface="Cambria Math" panose="02040503050406030204" pitchFamily="18" charset="0"/>
                          </a:rPr>
                          <m:t>)</m:t>
                        </m:r>
                      </m:e>
                    </m:nary>
                    <m:r>
                      <a:rPr lang="en-US" altLang="zh-TW" i="1">
                        <a:latin typeface="Cambria Math" panose="02040503050406030204" pitchFamily="18" charset="0"/>
                      </a:rPr>
                      <m:t>=1</m:t>
                    </m:r>
                  </m:oMath>
                </a14:m>
                <a:r>
                  <a:rPr lang="en-US" altLang="zh-TW" dirty="0"/>
                  <a:t>, if n=m. </a:t>
                </a:r>
                <a14:m>
                  <m:oMath xmlns:m="http://schemas.openxmlformats.org/officeDocument/2006/math">
                    <m:nary>
                      <m:naryPr>
                        <m:chr m:val="∑"/>
                        <m:limLoc m:val="undOvr"/>
                        <m:supHide m:val="on"/>
                        <m:ctrlPr>
                          <a:rPr lang="zh-TW" altLang="zh-TW" i="1">
                            <a:latin typeface="Cambria Math" charset="0"/>
                          </a:rPr>
                        </m:ctrlPr>
                      </m:naryPr>
                      <m:sub>
                        <m:r>
                          <a:rPr lang="en-US" altLang="zh-TW" i="1">
                            <a:latin typeface="Cambria Math" panose="02040503050406030204" pitchFamily="18" charset="0"/>
                          </a:rPr>
                          <m:t>𝑥</m:t>
                        </m:r>
                      </m:sub>
                      <m:sup/>
                      <m:e>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𝑛</m:t>
                            </m:r>
                          </m:sub>
                        </m:sSub>
                        <m:r>
                          <a:rPr lang="en-US" altLang="zh-TW" i="1">
                            <a:latin typeface="Cambria Math" panose="02040503050406030204" pitchFamily="18" charset="0"/>
                          </a:rPr>
                          <m:t>(</m:t>
                        </m:r>
                        <m:r>
                          <a:rPr lang="en-US" altLang="zh-TW" i="1">
                            <a:latin typeface="Cambria Math" panose="02040503050406030204" pitchFamily="18" charset="0"/>
                          </a:rPr>
                          <m:t>𝑥</m:t>
                        </m:r>
                        <m:r>
                          <a:rPr lang="en-US" altLang="zh-TW" i="1">
                            <a:latin typeface="Cambria Math" panose="02040503050406030204" pitchFamily="18" charset="0"/>
                          </a:rPr>
                          <m:t>)</m:t>
                        </m:r>
                        <m:sSub>
                          <m:sSubPr>
                            <m:ctrlPr>
                              <a:rPr lang="zh-TW" altLang="zh-TW" i="1">
                                <a:latin typeface="Cambria Math" charset="0"/>
                              </a:rPr>
                            </m:ctrlPr>
                          </m:sSubPr>
                          <m:e>
                            <m:r>
                              <a:rPr lang="en-US" altLang="zh-TW" i="1">
                                <a:latin typeface="Cambria Math" panose="02040503050406030204" pitchFamily="18" charset="0"/>
                              </a:rPr>
                              <m:t>𝑓</m:t>
                            </m:r>
                          </m:e>
                          <m:sub>
                            <m:r>
                              <a:rPr lang="en-US" altLang="zh-TW" i="1">
                                <a:latin typeface="Cambria Math" panose="02040503050406030204" pitchFamily="18" charset="0"/>
                              </a:rPr>
                              <m:t>𝑚</m:t>
                            </m:r>
                          </m:sub>
                        </m:sSub>
                        <m:r>
                          <a:rPr lang="en-US" altLang="zh-TW" i="1">
                            <a:latin typeface="Cambria Math" panose="02040503050406030204" pitchFamily="18" charset="0"/>
                          </a:rPr>
                          <m:t>(</m:t>
                        </m:r>
                        <m:r>
                          <a:rPr lang="en-US" altLang="zh-TW" i="1">
                            <a:latin typeface="Cambria Math" panose="02040503050406030204" pitchFamily="18" charset="0"/>
                          </a:rPr>
                          <m:t>𝑥</m:t>
                        </m:r>
                        <m:r>
                          <a:rPr lang="en-US" altLang="zh-TW" i="1">
                            <a:latin typeface="Cambria Math" panose="02040503050406030204" pitchFamily="18" charset="0"/>
                          </a:rPr>
                          <m:t>)</m:t>
                        </m:r>
                      </m:e>
                    </m:nary>
                    <m:r>
                      <a:rPr lang="en-US" altLang="zh-TW" i="1">
                        <a:latin typeface="Cambria Math" panose="02040503050406030204" pitchFamily="18" charset="0"/>
                      </a:rPr>
                      <m:t>=0</m:t>
                    </m:r>
                  </m:oMath>
                </a14:m>
                <a:r>
                  <a:rPr lang="en-US" altLang="zh-TW" dirty="0"/>
                  <a:t>, otherwise.)</a:t>
                </a:r>
                <a:endParaRPr lang="zh-TW"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9552" y="188640"/>
                <a:ext cx="8229600" cy="4411663"/>
              </a:xfrm>
              <a:blipFill rotWithShape="0">
                <a:blip r:embed="rId2"/>
                <a:stretch>
                  <a:fillRect l="-741" t="-1796" r="-1852" b="-32182"/>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171994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dirty="0">
                <a:effectLst>
                  <a:outerShdw blurRad="38100" dist="38100" dir="2700000" algn="tl">
                    <a:srgbClr val="C0C0C0"/>
                  </a:outerShdw>
                </a:effectLst>
              </a:rPr>
              <a:t>DC &amp; CV Lab.</a:t>
            </a:r>
          </a:p>
          <a:p>
            <a:pPr>
              <a:defRPr/>
            </a:pPr>
            <a:r>
              <a:rPr lang="en-US" altLang="zh-TW" dirty="0">
                <a:latin typeface="Comic Sans MS" pitchFamily="66" charset="0"/>
              </a:rPr>
              <a:t>CSIE NTU</a:t>
            </a:r>
          </a:p>
        </p:txBody>
      </p:sp>
      <p:sp>
        <p:nvSpPr>
          <p:cNvPr id="10243" name="Rectangle 2"/>
          <p:cNvSpPr>
            <a:spLocks noGrp="1" noChangeArrowheads="1"/>
          </p:cNvSpPr>
          <p:nvPr>
            <p:ph type="title"/>
          </p:nvPr>
        </p:nvSpPr>
        <p:spPr/>
        <p:txBody>
          <a:bodyPr/>
          <a:lstStyle/>
          <a:p>
            <a:pPr eaLnBrk="1" hangingPunct="1"/>
            <a:r>
              <a:rPr lang="en-US" altLang="zh-TW" dirty="0" smtClean="0"/>
              <a:t>8.2 Relative Maxima</a:t>
            </a:r>
          </a:p>
        </p:txBody>
      </p:sp>
      <p:sp>
        <p:nvSpPr>
          <p:cNvPr id="10244" name="Rectangle 3"/>
          <p:cNvSpPr>
            <a:spLocks noGrp="1" noChangeArrowheads="1"/>
          </p:cNvSpPr>
          <p:nvPr>
            <p:ph type="body" idx="1"/>
          </p:nvPr>
        </p:nvSpPr>
        <p:spPr/>
        <p:txBody>
          <a:bodyPr/>
          <a:lstStyle/>
          <a:p>
            <a:pPr eaLnBrk="1" hangingPunct="1"/>
            <a:r>
              <a:rPr lang="en-US" altLang="zh-TW" sz="2400" dirty="0" smtClean="0"/>
              <a:t>To illustrate the facet model principle, we consider a simple </a:t>
            </a:r>
            <a:r>
              <a:rPr lang="en-US" altLang="zh-TW" sz="2400" dirty="0" smtClean="0">
                <a:solidFill>
                  <a:srgbClr val="FF0000"/>
                </a:solidFill>
              </a:rPr>
              <a:t>labeling application</a:t>
            </a:r>
            <a:r>
              <a:rPr lang="en-US" altLang="zh-TW" sz="2400" dirty="0" smtClean="0"/>
              <a:t>, which is to </a:t>
            </a:r>
            <a:r>
              <a:rPr lang="en-US" altLang="zh-TW" sz="2400" dirty="0" smtClean="0">
                <a:solidFill>
                  <a:srgbClr val="FF0000"/>
                </a:solidFill>
              </a:rPr>
              <a:t>detect and locate all relative maxima</a:t>
            </a:r>
            <a:r>
              <a:rPr lang="en-US" altLang="zh-TW" sz="2400" dirty="0" smtClean="0"/>
              <a:t>, to </a:t>
            </a:r>
            <a:r>
              <a:rPr lang="en-US" altLang="zh-TW" sz="2400" dirty="0" err="1" smtClean="0"/>
              <a:t>subpixel</a:t>
            </a:r>
            <a:r>
              <a:rPr lang="en-US" altLang="zh-TW" sz="2400" dirty="0" smtClean="0"/>
              <a:t> accuracy, from a one-dimensional observation sequence f</a:t>
            </a:r>
            <a:r>
              <a:rPr lang="en-US" altLang="zh-TW" sz="2400" baseline="-25000" dirty="0" smtClean="0"/>
              <a:t>1</a:t>
            </a:r>
            <a:r>
              <a:rPr lang="en-US" altLang="zh-TW" sz="2400" dirty="0" smtClean="0"/>
              <a:t>,f</a:t>
            </a:r>
            <a:r>
              <a:rPr lang="en-US" altLang="zh-TW" sz="2400" baseline="-25000" dirty="0" smtClean="0"/>
              <a:t>2</a:t>
            </a:r>
            <a:r>
              <a:rPr lang="en-US" altLang="zh-TW" sz="2400" dirty="0" smtClean="0"/>
              <a:t>,…</a:t>
            </a:r>
            <a:r>
              <a:rPr lang="en-US" altLang="zh-TW" sz="2400" dirty="0" err="1" smtClean="0"/>
              <a:t>f</a:t>
            </a:r>
            <a:r>
              <a:rPr lang="en-US" altLang="zh-TW" sz="2400" baseline="-25000" dirty="0" err="1" smtClean="0"/>
              <a:t>n</a:t>
            </a:r>
            <a:r>
              <a:rPr lang="en-US" altLang="zh-TW" sz="2400" dirty="0" smtClean="0"/>
              <a:t> taken on successive equally spaced points a unit distance apart </a:t>
            </a:r>
            <a:endParaRPr lang="en-US" altLang="zh-TW" dirty="0" smtClean="0"/>
          </a:p>
          <a:p>
            <a:pPr eaLnBrk="1" hangingPunct="1"/>
            <a:endParaRPr lang="en-US" altLang="zh-TW" dirty="0" smtClean="0"/>
          </a:p>
          <a:p>
            <a:pPr eaLnBrk="1" hangingPunct="1"/>
            <a:endParaRPr lang="en-US" altLang="zh-TW" dirty="0" smtClean="0"/>
          </a:p>
        </p:txBody>
      </p:sp>
      <p:sp>
        <p:nvSpPr>
          <p:cNvPr id="2" name="文字方塊 1"/>
          <p:cNvSpPr txBox="1"/>
          <p:nvPr/>
        </p:nvSpPr>
        <p:spPr>
          <a:xfrm>
            <a:off x="1068124" y="4509120"/>
            <a:ext cx="5616624" cy="1261884"/>
          </a:xfrm>
          <a:prstGeom prst="rect">
            <a:avLst/>
          </a:prstGeom>
          <a:noFill/>
        </p:spPr>
        <p:txBody>
          <a:bodyPr wrap="square" rtlCol="0">
            <a:spAutoFit/>
          </a:bodyPr>
          <a:lstStyle/>
          <a:p>
            <a:pPr marL="285750" indent="-285750" eaLnBrk="1" hangingPunct="1">
              <a:buFont typeface="Arial" charset="0"/>
              <a:buChar char="•"/>
            </a:pPr>
            <a:r>
              <a:rPr lang="en-US" altLang="zh-TW" sz="2800" dirty="0" smtClean="0"/>
              <a:t>relative maxima: </a:t>
            </a:r>
          </a:p>
          <a:p>
            <a:pPr marL="742950" lvl="1" indent="-285750" eaLnBrk="1" hangingPunct="1">
              <a:buFont typeface="Arial" charset="0"/>
              <a:buChar char="•"/>
            </a:pPr>
            <a:r>
              <a:rPr lang="en-US" altLang="zh-TW" sz="2400" dirty="0" smtClean="0"/>
              <a:t>first derivative zero</a:t>
            </a:r>
          </a:p>
          <a:p>
            <a:pPr marL="742950" lvl="1" indent="-285750" eaLnBrk="1" hangingPunct="1">
              <a:buFont typeface="Arial" charset="0"/>
              <a:buChar char="•"/>
            </a:pPr>
            <a:r>
              <a:rPr lang="en-US" altLang="zh-TW" sz="2400" dirty="0" smtClean="0"/>
              <a:t>second derivative negative</a:t>
            </a:r>
            <a:endParaRPr lang="en-US" altLang="zh-TW"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7651" name="Rectangle 2"/>
          <p:cNvSpPr>
            <a:spLocks noGrp="1" noChangeArrowheads="1"/>
          </p:cNvSpPr>
          <p:nvPr>
            <p:ph type="title"/>
          </p:nvPr>
        </p:nvSpPr>
        <p:spPr/>
        <p:txBody>
          <a:bodyPr/>
          <a:lstStyle/>
          <a:p>
            <a:pPr eaLnBrk="1" hangingPunct="1"/>
            <a:r>
              <a:rPr lang="en-US" altLang="zh-TW" smtClean="0"/>
              <a:t>8.8.4 Directional Derivative Edge Finder</a:t>
            </a:r>
          </a:p>
        </p:txBody>
      </p:sp>
      <p:sp>
        <p:nvSpPr>
          <p:cNvPr id="27652" name="Rectangle 3"/>
          <p:cNvSpPr>
            <a:spLocks noGrp="1" noChangeArrowheads="1"/>
          </p:cNvSpPr>
          <p:nvPr>
            <p:ph type="body" sz="half" idx="1"/>
          </p:nvPr>
        </p:nvSpPr>
        <p:spPr>
          <a:xfrm>
            <a:off x="684213" y="2041525"/>
            <a:ext cx="7991475" cy="4483100"/>
          </a:xfrm>
        </p:spPr>
        <p:txBody>
          <a:bodyPr/>
          <a:lstStyle/>
          <a:p>
            <a:pPr eaLnBrk="1" hangingPunct="1"/>
            <a:r>
              <a:rPr lang="en-US" altLang="zh-TW" sz="2600" dirty="0" smtClean="0"/>
              <a:t>We define the directional derivative edge finder as the operator that places an edge in all pixels having </a:t>
            </a:r>
            <a:r>
              <a:rPr lang="en-US" altLang="zh-TW" sz="2600" b="1" dirty="0" smtClean="0">
                <a:solidFill>
                  <a:srgbClr val="0000FF"/>
                </a:solidFill>
              </a:rPr>
              <a:t>a negatively sloped zero crossing</a:t>
            </a:r>
            <a:r>
              <a:rPr lang="en-US" altLang="zh-TW" sz="2600" dirty="0" smtClean="0"/>
              <a:t> of the second directional derivative taken in the direction of the gradient</a:t>
            </a:r>
          </a:p>
          <a:p>
            <a:pPr eaLnBrk="1" hangingPunct="1"/>
            <a:r>
              <a:rPr lang="en-US" altLang="zh-TW" sz="2600" i="1" dirty="0" smtClean="0"/>
              <a:t>r</a:t>
            </a:r>
            <a:r>
              <a:rPr lang="en-US" altLang="zh-TW" sz="2600" dirty="0" smtClean="0"/>
              <a:t>: row</a:t>
            </a:r>
          </a:p>
          <a:p>
            <a:pPr eaLnBrk="1" hangingPunct="1"/>
            <a:r>
              <a:rPr lang="en-US" altLang="zh-TW" sz="2600" i="1" dirty="0" smtClean="0"/>
              <a:t>c</a:t>
            </a:r>
            <a:r>
              <a:rPr lang="en-US" altLang="zh-TW" sz="2600" dirty="0" smtClean="0"/>
              <a:t>: column</a:t>
            </a:r>
          </a:p>
          <a:p>
            <a:pPr eaLnBrk="1" hangingPunct="1"/>
            <a:r>
              <a:rPr lang="en-US" altLang="zh-TW" sz="2600" dirty="0" smtClean="0"/>
              <a:t>      radius in polar coordinate</a:t>
            </a:r>
          </a:p>
          <a:p>
            <a:pPr eaLnBrk="1" hangingPunct="1"/>
            <a:r>
              <a:rPr lang="en-US" altLang="zh-TW" sz="2600" dirty="0" smtClean="0"/>
              <a:t>      angle in polar coordinate, clockwise from column axis</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p:txBody>
      </p:sp>
      <p:pic>
        <p:nvPicPr>
          <p:cNvPr id="27653"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42988" y="5157788"/>
            <a:ext cx="460375" cy="385762"/>
          </a:xfrm>
          <a:noFill/>
        </p:spPr>
      </p:pic>
      <p:pic>
        <p:nvPicPr>
          <p:cNvPr id="27654"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114425" y="5624513"/>
            <a:ext cx="433388" cy="325437"/>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圖片 4"/>
          <p:cNvPicPr>
            <a:picLocks noChangeAspect="1"/>
          </p:cNvPicPr>
          <p:nvPr/>
        </p:nvPicPr>
        <p:blipFill>
          <a:blip r:embed="rId2"/>
          <a:stretch>
            <a:fillRect/>
          </a:stretch>
        </p:blipFill>
        <p:spPr>
          <a:xfrm>
            <a:off x="1115616" y="282383"/>
            <a:ext cx="5762625" cy="3267075"/>
          </a:xfrm>
          <a:prstGeom prst="rect">
            <a:avLst/>
          </a:prstGeom>
        </p:spPr>
      </p:pic>
      <p:pic>
        <p:nvPicPr>
          <p:cNvPr id="6" name="圖片 5"/>
          <p:cNvPicPr>
            <a:picLocks noChangeAspect="1"/>
          </p:cNvPicPr>
          <p:nvPr/>
        </p:nvPicPr>
        <p:blipFill>
          <a:blip r:embed="rId3"/>
          <a:stretch>
            <a:fillRect/>
          </a:stretch>
        </p:blipFill>
        <p:spPr>
          <a:xfrm>
            <a:off x="1402655" y="3566394"/>
            <a:ext cx="5400675" cy="1590675"/>
          </a:xfrm>
          <a:prstGeom prst="rect">
            <a:avLst/>
          </a:prstGeom>
        </p:spPr>
      </p:pic>
      <p:pic>
        <p:nvPicPr>
          <p:cNvPr id="7" name="圖片 6"/>
          <p:cNvPicPr>
            <a:picLocks noChangeAspect="1"/>
          </p:cNvPicPr>
          <p:nvPr/>
        </p:nvPicPr>
        <p:blipFill>
          <a:blip r:embed="rId4"/>
          <a:stretch>
            <a:fillRect/>
          </a:stretch>
        </p:blipFill>
        <p:spPr>
          <a:xfrm>
            <a:off x="1306513" y="5204694"/>
            <a:ext cx="1809750" cy="1400175"/>
          </a:xfrm>
          <a:prstGeom prst="rect">
            <a:avLst/>
          </a:prstGeom>
        </p:spPr>
      </p:pic>
      <p:pic>
        <p:nvPicPr>
          <p:cNvPr id="8" name="圖片 7"/>
          <p:cNvPicPr>
            <a:picLocks noChangeAspect="1"/>
          </p:cNvPicPr>
          <p:nvPr/>
        </p:nvPicPr>
        <p:blipFill>
          <a:blip r:embed="rId5"/>
          <a:stretch>
            <a:fillRect/>
          </a:stretch>
        </p:blipFill>
        <p:spPr>
          <a:xfrm>
            <a:off x="3717098" y="5491229"/>
            <a:ext cx="4448175" cy="590550"/>
          </a:xfrm>
          <a:prstGeom prst="rect">
            <a:avLst/>
          </a:prstGeom>
        </p:spPr>
      </p:pic>
    </p:spTree>
    <p:extLst>
      <p:ext uri="{BB962C8B-B14F-4D97-AF65-F5344CB8AC3E}">
        <p14:creationId xmlns:p14="http://schemas.microsoft.com/office/powerpoint/2010/main" val="21169182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769189" y="2041525"/>
            <a:ext cx="8059647" cy="4411663"/>
          </a:xfrm>
          <a:prstGeom prst="rect">
            <a:avLst/>
          </a:prstGeom>
        </p:spPr>
      </p:pic>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2089828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8675" name="Rectangle 2"/>
          <p:cNvSpPr>
            <a:spLocks noGrp="1" noChangeArrowheads="1"/>
          </p:cNvSpPr>
          <p:nvPr>
            <p:ph type="title"/>
          </p:nvPr>
        </p:nvSpPr>
        <p:spPr/>
        <p:txBody>
          <a:bodyPr/>
          <a:lstStyle/>
          <a:p>
            <a:pPr eaLnBrk="1" hangingPunct="1"/>
            <a:r>
              <a:rPr lang="en-US" altLang="zh-TW" dirty="0" smtClean="0"/>
              <a:t>8.8.4 Directional Derivative Edge Finder (</a:t>
            </a:r>
            <a:r>
              <a:rPr lang="en-US" altLang="zh-TW" dirty="0" err="1" smtClean="0"/>
              <a:t>cont</a:t>
            </a:r>
            <a:r>
              <a:rPr lang="en-US" altLang="zh-TW" dirty="0" smtClean="0"/>
              <a:t>’)</a:t>
            </a:r>
          </a:p>
        </p:txBody>
      </p:sp>
      <p:sp>
        <p:nvSpPr>
          <p:cNvPr id="28676" name="Rectangle 3"/>
          <p:cNvSpPr>
            <a:spLocks noGrp="1" noChangeArrowheads="1"/>
          </p:cNvSpPr>
          <p:nvPr>
            <p:ph type="body" sz="half" idx="1"/>
          </p:nvPr>
        </p:nvSpPr>
        <p:spPr>
          <a:xfrm>
            <a:off x="476019" y="4275138"/>
            <a:ext cx="8640762" cy="2093118"/>
          </a:xfrm>
        </p:spPr>
        <p:txBody>
          <a:bodyPr/>
          <a:lstStyle/>
          <a:p>
            <a:pPr eaLnBrk="1" hangingPunct="1"/>
            <a:r>
              <a:rPr lang="en-US" altLang="zh-TW" sz="2600" dirty="0" smtClean="0"/>
              <a:t>directional derivative of </a:t>
            </a:r>
            <a:r>
              <a:rPr lang="en-US" altLang="zh-TW" sz="2600" i="1" dirty="0" smtClean="0"/>
              <a:t>f</a:t>
            </a:r>
            <a:r>
              <a:rPr lang="en-US" altLang="zh-TW" sz="2600" dirty="0" smtClean="0"/>
              <a:t> at point (</a:t>
            </a:r>
            <a:r>
              <a:rPr lang="en-US" altLang="zh-TW" sz="2600" i="1" dirty="0" smtClean="0"/>
              <a:t>r</a:t>
            </a:r>
            <a:r>
              <a:rPr lang="en-US" altLang="zh-TW" sz="2600" dirty="0" smtClean="0"/>
              <a:t>, </a:t>
            </a:r>
            <a:r>
              <a:rPr lang="en-US" altLang="zh-TW" sz="2600" i="1" dirty="0" smtClean="0"/>
              <a:t>c</a:t>
            </a:r>
            <a:r>
              <a:rPr lang="en-US" altLang="zh-TW" sz="2600" dirty="0" smtClean="0"/>
              <a:t>)  in direction      :</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buFont typeface="Wingdings" panose="05000000000000000000" pitchFamily="2" charset="2"/>
              <a:buNone/>
            </a:pPr>
            <a:endParaRPr lang="en-US" altLang="zh-TW" sz="2600" dirty="0" smtClean="0"/>
          </a:p>
          <a:p>
            <a:pPr eaLnBrk="1" hangingPunct="1"/>
            <a:endParaRPr lang="en-US" altLang="zh-TW" sz="2600" dirty="0" smtClean="0"/>
          </a:p>
        </p:txBody>
      </p:sp>
      <p:pic>
        <p:nvPicPr>
          <p:cNvPr id="28677"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71550" y="2133600"/>
            <a:ext cx="3960813" cy="407988"/>
          </a:xfrm>
          <a:noFill/>
        </p:spPr>
      </p:pic>
      <p:pic>
        <p:nvPicPr>
          <p:cNvPr id="2867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8" y="4365104"/>
            <a:ext cx="36036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1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41247" y="4784023"/>
            <a:ext cx="6480175" cy="776287"/>
          </a:xfrm>
          <a:noFill/>
        </p:spPr>
      </p:pic>
      <p:pic>
        <p:nvPicPr>
          <p:cNvPr id="2868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5530033"/>
            <a:ext cx="54006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p:cNvPicPr>
            <a:picLocks noChangeAspect="1"/>
          </p:cNvPicPr>
          <p:nvPr/>
        </p:nvPicPr>
        <p:blipFill>
          <a:blip r:embed="rId7"/>
          <a:stretch>
            <a:fillRect/>
          </a:stretch>
        </p:blipFill>
        <p:spPr>
          <a:xfrm>
            <a:off x="730934" y="2772233"/>
            <a:ext cx="7946369" cy="76207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r>
                      <a:rPr lang="en-US" altLang="zh-TW" sz="2800" b="0" i="1" smtClean="0">
                        <a:latin typeface="Cambria Math" panose="02040503050406030204" pitchFamily="18" charset="0"/>
                      </a:rPr>
                      <m:t>𝑤</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𝑓</m:t>
                    </m:r>
                    <m:d>
                      <m:dPr>
                        <m:ctrlPr>
                          <a:rPr lang="en-US" altLang="zh-TW" sz="2800" b="0" i="1" smtClean="0">
                            <a:latin typeface="Cambria Math" charset="0"/>
                          </a:rPr>
                        </m:ctrlPr>
                      </m:dPr>
                      <m:e>
                        <m:r>
                          <a:rPr lang="en-US" altLang="zh-TW" sz="2800" b="0" i="1" smtClean="0">
                            <a:latin typeface="Cambria Math" panose="02040503050406030204" pitchFamily="18" charset="0"/>
                          </a:rPr>
                          <m:t>𝑥</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𝑦</m:t>
                        </m:r>
                      </m:e>
                    </m:d>
                  </m:oMath>
                </a14:m>
                <a:endParaRPr lang="en-US" altLang="zh-TW" sz="2800" b="0" dirty="0" smtClean="0"/>
              </a:p>
              <a:p>
                <a14:m>
                  <m:oMath xmlns:m="http://schemas.openxmlformats.org/officeDocument/2006/math">
                    <m:r>
                      <a:rPr lang="en-US" altLang="zh-TW" sz="2800" b="0" i="1" smtClean="0">
                        <a:latin typeface="Cambria Math" panose="02040503050406030204" pitchFamily="18" charset="0"/>
                      </a:rPr>
                      <m:t>𝑥</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𝑔</m:t>
                    </m:r>
                    <m:d>
                      <m:dPr>
                        <m:ctrlPr>
                          <a:rPr lang="en-US" altLang="zh-TW" sz="2800" b="0" i="1" smtClean="0">
                            <a:latin typeface="Cambria Math" charset="0"/>
                          </a:rPr>
                        </m:ctrlPr>
                      </m:dPr>
                      <m:e>
                        <m:r>
                          <a:rPr lang="en-US" altLang="zh-TW" sz="2800" b="0" i="1" smtClean="0">
                            <a:latin typeface="Cambria Math" panose="02040503050406030204" pitchFamily="18" charset="0"/>
                          </a:rPr>
                          <m:t>𝑡</m:t>
                        </m:r>
                      </m:e>
                    </m:d>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𝑦</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h</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m:t>
                    </m:r>
                  </m:oMath>
                </a14:m>
                <a:endParaRPr lang="en-US" altLang="zh-TW" sz="2800" dirty="0" smtClean="0"/>
              </a:p>
              <a:p>
                <a14:m>
                  <m:oMath xmlns:m="http://schemas.openxmlformats.org/officeDocument/2006/math">
                    <m:f>
                      <m:fPr>
                        <m:ctrlPr>
                          <a:rPr lang="en-US" altLang="zh-TW" sz="2800" i="1" smtClean="0">
                            <a:latin typeface="Cambria Math" charset="0"/>
                          </a:rPr>
                        </m:ctrlPr>
                      </m:fPr>
                      <m:num>
                        <m:r>
                          <a:rPr lang="en-US" altLang="zh-TW" sz="2800" b="0" i="1" smtClean="0">
                            <a:latin typeface="Cambria Math" panose="02040503050406030204" pitchFamily="18" charset="0"/>
                          </a:rPr>
                          <m:t>𝑑𝑤</m:t>
                        </m:r>
                      </m:num>
                      <m:den>
                        <m:r>
                          <a:rPr lang="en-US" altLang="zh-TW" sz="2800" b="0" i="1" smtClean="0">
                            <a:latin typeface="Cambria Math" panose="02040503050406030204" pitchFamily="18" charset="0"/>
                          </a:rPr>
                          <m:t>𝑑𝑡</m:t>
                        </m:r>
                      </m:den>
                    </m:f>
                    <m:r>
                      <a:rPr lang="en-US" altLang="zh-TW" sz="2800" b="0" i="1" smtClean="0">
                        <a:latin typeface="Cambria Math" panose="02040503050406030204" pitchFamily="18" charset="0"/>
                      </a:rPr>
                      <m:t>=</m:t>
                    </m:r>
                    <m:f>
                      <m:fPr>
                        <m:ctrlPr>
                          <a:rPr lang="en-US" altLang="zh-TW" sz="2800" b="0" i="1" smtClean="0">
                            <a:latin typeface="Cambria Math" charset="0"/>
                          </a:rPr>
                        </m:ctrlPr>
                      </m:fPr>
                      <m:num>
                        <m:r>
                          <a:rPr lang="zh-TW" altLang="en-US" sz="2800" b="0" i="1" smtClean="0">
                            <a:latin typeface="Cambria Math" panose="02040503050406030204" pitchFamily="18" charset="0"/>
                          </a:rPr>
                          <m:t>𝜕</m:t>
                        </m:r>
                        <m:r>
                          <a:rPr lang="en-US" altLang="zh-TW" sz="2800" b="0" i="1" smtClean="0">
                            <a:latin typeface="Cambria Math" panose="02040503050406030204" pitchFamily="18" charset="0"/>
                          </a:rPr>
                          <m:t>𝑤</m:t>
                        </m:r>
                      </m:num>
                      <m:den>
                        <m:r>
                          <a:rPr lang="zh-TW" altLang="en-US" sz="2800" b="0" i="1" smtClean="0">
                            <a:latin typeface="Cambria Math" panose="02040503050406030204" pitchFamily="18" charset="0"/>
                          </a:rPr>
                          <m:t>𝜕</m:t>
                        </m:r>
                        <m:r>
                          <a:rPr lang="en-US" altLang="zh-TW" sz="2800" b="0" i="1" smtClean="0">
                            <a:latin typeface="Cambria Math" panose="02040503050406030204" pitchFamily="18" charset="0"/>
                          </a:rPr>
                          <m:t>𝑥</m:t>
                        </m:r>
                      </m:den>
                    </m:f>
                    <m:f>
                      <m:fPr>
                        <m:ctrlPr>
                          <a:rPr lang="en-US" altLang="zh-TW" sz="2800" b="0" i="1" smtClean="0">
                            <a:latin typeface="Cambria Math" charset="0"/>
                          </a:rPr>
                        </m:ctrlPr>
                      </m:fPr>
                      <m:num>
                        <m:r>
                          <a:rPr lang="en-US" altLang="zh-TW" sz="2800" b="0" i="1" smtClean="0">
                            <a:latin typeface="Cambria Math" panose="02040503050406030204" pitchFamily="18" charset="0"/>
                          </a:rPr>
                          <m:t>𝑑𝑥</m:t>
                        </m:r>
                      </m:num>
                      <m:den>
                        <m:r>
                          <a:rPr lang="en-US" altLang="zh-TW" sz="2800" b="0" i="1" smtClean="0">
                            <a:latin typeface="Cambria Math" panose="02040503050406030204" pitchFamily="18" charset="0"/>
                          </a:rPr>
                          <m:t>𝑑𝑡</m:t>
                        </m:r>
                      </m:den>
                    </m:f>
                    <m:r>
                      <a:rPr lang="en-US" altLang="zh-TW" sz="2800" b="0" i="1" smtClean="0">
                        <a:latin typeface="Cambria Math" panose="02040503050406030204" pitchFamily="18" charset="0"/>
                      </a:rPr>
                      <m:t>+</m:t>
                    </m:r>
                    <m:f>
                      <m:fPr>
                        <m:ctrlPr>
                          <a:rPr lang="en-US" altLang="zh-TW" sz="2800" i="1">
                            <a:latin typeface="Cambria Math" charset="0"/>
                          </a:rPr>
                        </m:ctrlPr>
                      </m:fPr>
                      <m:num>
                        <m:r>
                          <a:rPr lang="zh-TW" altLang="en-US" sz="2800" i="1">
                            <a:latin typeface="Cambria Math" panose="02040503050406030204" pitchFamily="18" charset="0"/>
                          </a:rPr>
                          <m:t>𝜕</m:t>
                        </m:r>
                        <m:r>
                          <a:rPr lang="en-US" altLang="zh-TW" sz="2800" i="1">
                            <a:latin typeface="Cambria Math" panose="02040503050406030204" pitchFamily="18" charset="0"/>
                          </a:rPr>
                          <m:t>𝑤</m:t>
                        </m:r>
                      </m:num>
                      <m:den>
                        <m:r>
                          <a:rPr lang="zh-TW" altLang="en-US" sz="2800" i="1">
                            <a:latin typeface="Cambria Math" panose="02040503050406030204" pitchFamily="18" charset="0"/>
                          </a:rPr>
                          <m:t>𝜕</m:t>
                        </m:r>
                        <m:r>
                          <a:rPr lang="en-US" altLang="zh-TW" sz="2800" b="0" i="1" smtClean="0">
                            <a:latin typeface="Cambria Math" panose="02040503050406030204" pitchFamily="18" charset="0"/>
                          </a:rPr>
                          <m:t>𝑦</m:t>
                        </m:r>
                      </m:den>
                    </m:f>
                    <m:f>
                      <m:fPr>
                        <m:ctrlPr>
                          <a:rPr lang="en-US" altLang="zh-TW" sz="2800" i="1">
                            <a:latin typeface="Cambria Math" charset="0"/>
                          </a:rPr>
                        </m:ctrlPr>
                      </m:fPr>
                      <m:num>
                        <m:r>
                          <a:rPr lang="en-US" altLang="zh-TW" sz="2800" i="1">
                            <a:latin typeface="Cambria Math" panose="02040503050406030204" pitchFamily="18" charset="0"/>
                          </a:rPr>
                          <m:t>𝑑</m:t>
                        </m:r>
                        <m:r>
                          <a:rPr lang="en-US" altLang="zh-TW" sz="2800" b="0" i="1" smtClean="0">
                            <a:latin typeface="Cambria Math" panose="02040503050406030204" pitchFamily="18" charset="0"/>
                          </a:rPr>
                          <m:t>𝑦</m:t>
                        </m:r>
                      </m:num>
                      <m:den>
                        <m:r>
                          <a:rPr lang="en-US" altLang="zh-TW" sz="2800" i="1">
                            <a:latin typeface="Cambria Math" panose="02040503050406030204" pitchFamily="18" charset="0"/>
                          </a:rPr>
                          <m:t>𝑑𝑡</m:t>
                        </m:r>
                      </m:den>
                    </m:f>
                  </m:oMath>
                </a14:m>
                <a:endParaRPr lang="en-US" altLang="zh-TW" sz="2800" dirty="0" smtClean="0"/>
              </a:p>
              <a:p>
                <a:endParaRPr lang="en-US" altLang="zh-TW" dirty="0"/>
              </a:p>
              <a:p>
                <a:r>
                  <a:rPr lang="en-US" altLang="zh-TW" sz="2800" dirty="0" smtClean="0"/>
                  <a:t>Assume </a:t>
                </a:r>
                <a14:m>
                  <m:oMath xmlns:m="http://schemas.openxmlformats.org/officeDocument/2006/math">
                    <m:r>
                      <a:rPr lang="en-US" altLang="zh-TW" sz="2800" b="0" i="1" smtClean="0">
                        <a:latin typeface="Cambria Math" panose="02040503050406030204" pitchFamily="18" charset="0"/>
                      </a:rPr>
                      <m:t>𝑔</m:t>
                    </m:r>
                    <m:d>
                      <m:dPr>
                        <m:ctrlPr>
                          <a:rPr lang="en-US" altLang="zh-TW" sz="2800" b="0" i="1" smtClean="0">
                            <a:latin typeface="Cambria Math" charset="0"/>
                          </a:rPr>
                        </m:ctrlPr>
                      </m:dPr>
                      <m:e>
                        <m:r>
                          <a:rPr lang="en-US" altLang="zh-TW" sz="2800" b="0" i="1" smtClean="0">
                            <a:latin typeface="Cambria Math" panose="02040503050406030204" pitchFamily="18" charset="0"/>
                          </a:rPr>
                          <m:t>h</m:t>
                        </m:r>
                      </m:e>
                    </m:d>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𝑓</m:t>
                    </m:r>
                    <m:d>
                      <m:dPr>
                        <m:ctrlPr>
                          <a:rPr lang="en-US" altLang="zh-TW" sz="2800" b="0" i="1" smtClean="0">
                            <a:latin typeface="Cambria Math" charset="0"/>
                          </a:rPr>
                        </m:ctrlPr>
                      </m:dPr>
                      <m:e>
                        <m:r>
                          <a:rPr lang="en-US" altLang="zh-TW" sz="2800" b="0" i="1" smtClean="0">
                            <a:latin typeface="Cambria Math" panose="02040503050406030204" pitchFamily="18" charset="0"/>
                          </a:rPr>
                          <m:t>𝑟</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𝑐</m:t>
                        </m:r>
                      </m:e>
                    </m:d>
                  </m:oMath>
                </a14:m>
                <a:r>
                  <a:rPr lang="en-US" altLang="zh-TW" sz="2800" b="0" i="1" dirty="0" smtClean="0">
                    <a:latin typeface="Cambria Math" panose="02040503050406030204" pitchFamily="18" charset="0"/>
                  </a:rPr>
                  <a:t/>
                </a:r>
                <a:br>
                  <a:rPr lang="en-US" altLang="zh-TW" sz="2800" b="0" i="1" dirty="0" smtClean="0">
                    <a:latin typeface="Cambria Math" panose="02040503050406030204" pitchFamily="18" charset="0"/>
                  </a:rPr>
                </a:br>
                <a14:m>
                  <m:oMath xmlns:m="http://schemas.openxmlformats.org/officeDocument/2006/math">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𝑓</m:t>
                    </m:r>
                    <m:r>
                      <a:rPr lang="en-US" altLang="zh-TW" sz="2800" b="0" i="1" smtClean="0">
                        <a:latin typeface="Cambria Math" panose="02040503050406030204" pitchFamily="18" charset="0"/>
                      </a:rPr>
                      <m:t>(</m:t>
                    </m:r>
                    <m:sSub>
                      <m:sSubPr>
                        <m:ctrlPr>
                          <a:rPr lang="en-US" altLang="zh-TW" sz="2800" b="0" i="1" smtClean="0">
                            <a:latin typeface="Cambria Math" charset="0"/>
                          </a:rPr>
                        </m:ctrlPr>
                      </m:sSubPr>
                      <m:e>
                        <m:r>
                          <a:rPr lang="en-US" altLang="zh-TW" sz="2800" b="0" i="1" smtClean="0">
                            <a:latin typeface="Cambria Math" panose="02040503050406030204" pitchFamily="18" charset="0"/>
                          </a:rPr>
                          <m:t>𝑟</m:t>
                        </m:r>
                      </m:e>
                      <m:sub>
                        <m:r>
                          <a:rPr lang="en-US" altLang="zh-TW" sz="2800" b="0" i="1" smtClean="0">
                            <a:latin typeface="Cambria Math" panose="02040503050406030204" pitchFamily="18" charset="0"/>
                          </a:rPr>
                          <m:t>0</m:t>
                        </m:r>
                      </m:sub>
                    </m:sSub>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h</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𝑐𝑜𝑠</m:t>
                    </m:r>
                    <m:r>
                      <a:rPr lang="zh-TW" altLang="en-US" sz="2800" b="0" i="1" smtClean="0">
                        <a:latin typeface="Cambria Math" panose="02040503050406030204" pitchFamily="18" charset="0"/>
                      </a:rPr>
                      <m:t>𝛼</m:t>
                    </m:r>
                    <m:r>
                      <a:rPr lang="en-US" altLang="zh-TW" sz="2800" b="0" i="1" smtClean="0">
                        <a:latin typeface="Cambria Math" panose="02040503050406030204" pitchFamily="18" charset="0"/>
                      </a:rPr>
                      <m:t>,</m:t>
                    </m:r>
                    <m:sSub>
                      <m:sSubPr>
                        <m:ctrlPr>
                          <a:rPr lang="en-US" altLang="zh-TW" sz="2800" b="0" i="1" smtClean="0">
                            <a:latin typeface="Cambria Math" charset="0"/>
                          </a:rPr>
                        </m:ctrlPr>
                      </m:sSubPr>
                      <m:e>
                        <m:r>
                          <a:rPr lang="en-US" altLang="zh-TW" sz="2800" b="0" i="1" smtClean="0">
                            <a:latin typeface="Cambria Math" panose="02040503050406030204" pitchFamily="18" charset="0"/>
                          </a:rPr>
                          <m:t>𝑐</m:t>
                        </m:r>
                      </m:e>
                      <m:sub>
                        <m:r>
                          <a:rPr lang="en-US" altLang="zh-TW" sz="2800" b="0" i="1" smtClean="0">
                            <a:latin typeface="Cambria Math" panose="02040503050406030204" pitchFamily="18" charset="0"/>
                          </a:rPr>
                          <m:t>0</m:t>
                        </m:r>
                      </m:sub>
                    </m:sSub>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h</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𝑠𝑖𝑛</m:t>
                    </m:r>
                    <m:r>
                      <a:rPr lang="zh-TW" altLang="en-US" sz="2800" b="0" i="1" smtClean="0">
                        <a:latin typeface="Cambria Math" panose="02040503050406030204" pitchFamily="18" charset="0"/>
                      </a:rPr>
                      <m:t>𝛼</m:t>
                    </m:r>
                    <m:r>
                      <a:rPr lang="en-US" altLang="zh-TW" sz="2800" b="0" i="1" smtClean="0">
                        <a:latin typeface="Cambria Math" panose="02040503050406030204" pitchFamily="18" charset="0"/>
                      </a:rPr>
                      <m:t>)</m:t>
                    </m:r>
                  </m:oMath>
                </a14:m>
                <a:endParaRPr lang="en-US" altLang="zh-TW" sz="2800" dirty="0" smtClean="0"/>
              </a:p>
              <a:p>
                <a14:m>
                  <m:oMath xmlns:m="http://schemas.openxmlformats.org/officeDocument/2006/math">
                    <m:f>
                      <m:fPr>
                        <m:ctrlPr>
                          <a:rPr lang="en-US" altLang="zh-TW" sz="2800" i="1">
                            <a:latin typeface="Cambria Math" charset="0"/>
                          </a:rPr>
                        </m:ctrlPr>
                      </m:fPr>
                      <m:num>
                        <m:r>
                          <a:rPr lang="en-US" altLang="zh-TW" sz="2800" i="1">
                            <a:latin typeface="Cambria Math" panose="02040503050406030204" pitchFamily="18" charset="0"/>
                          </a:rPr>
                          <m:t>𝑑</m:t>
                        </m:r>
                        <m:r>
                          <a:rPr lang="en-US" altLang="zh-TW" sz="2800" b="0" i="1" smtClean="0">
                            <a:latin typeface="Cambria Math" panose="02040503050406030204" pitchFamily="18" charset="0"/>
                          </a:rPr>
                          <m:t>𝑔</m:t>
                        </m:r>
                      </m:num>
                      <m:den>
                        <m:r>
                          <a:rPr lang="en-US" altLang="zh-TW" sz="2800" i="1">
                            <a:latin typeface="Cambria Math" panose="02040503050406030204" pitchFamily="18" charset="0"/>
                          </a:rPr>
                          <m:t>𝑑</m:t>
                        </m:r>
                        <m:r>
                          <a:rPr lang="en-US" altLang="zh-TW" sz="2800" b="0" i="1" smtClean="0">
                            <a:latin typeface="Cambria Math" panose="02040503050406030204" pitchFamily="18" charset="0"/>
                          </a:rPr>
                          <m:t>h</m:t>
                        </m:r>
                      </m:den>
                    </m:f>
                    <m:r>
                      <a:rPr lang="en-US" altLang="zh-TW" sz="2800" i="1">
                        <a:latin typeface="Cambria Math" panose="02040503050406030204" pitchFamily="18" charset="0"/>
                      </a:rPr>
                      <m:t>=</m:t>
                    </m:r>
                    <m:f>
                      <m:fPr>
                        <m:ctrlPr>
                          <a:rPr lang="en-US" altLang="zh-TW" sz="2800" i="1">
                            <a:latin typeface="Cambria Math" charset="0"/>
                          </a:rPr>
                        </m:ctrlPr>
                      </m:fPr>
                      <m:num>
                        <m:r>
                          <a:rPr lang="zh-TW" altLang="en-US" sz="2800" i="1">
                            <a:latin typeface="Cambria Math" panose="02040503050406030204" pitchFamily="18" charset="0"/>
                          </a:rPr>
                          <m:t>𝜕</m:t>
                        </m:r>
                        <m:r>
                          <a:rPr lang="en-US" altLang="zh-TW" sz="2800" b="0" i="1" smtClean="0">
                            <a:latin typeface="Cambria Math" panose="02040503050406030204" pitchFamily="18" charset="0"/>
                          </a:rPr>
                          <m:t>𝑔</m:t>
                        </m:r>
                      </m:num>
                      <m:den>
                        <m:r>
                          <a:rPr lang="zh-TW" altLang="en-US" sz="2800" i="1">
                            <a:latin typeface="Cambria Math" panose="02040503050406030204" pitchFamily="18" charset="0"/>
                          </a:rPr>
                          <m:t>𝜕</m:t>
                        </m:r>
                        <m:r>
                          <a:rPr lang="en-US" altLang="zh-TW" sz="2800" b="0" i="1" smtClean="0">
                            <a:latin typeface="Cambria Math" panose="02040503050406030204" pitchFamily="18" charset="0"/>
                          </a:rPr>
                          <m:t>𝑟</m:t>
                        </m:r>
                      </m:den>
                    </m:f>
                    <m:f>
                      <m:fPr>
                        <m:ctrlPr>
                          <a:rPr lang="en-US" altLang="zh-TW" sz="2800" i="1">
                            <a:latin typeface="Cambria Math" charset="0"/>
                          </a:rPr>
                        </m:ctrlPr>
                      </m:fPr>
                      <m:num>
                        <m:r>
                          <a:rPr lang="en-US" altLang="zh-TW" sz="2800" i="1">
                            <a:latin typeface="Cambria Math" panose="02040503050406030204" pitchFamily="18" charset="0"/>
                          </a:rPr>
                          <m:t>𝑑</m:t>
                        </m:r>
                        <m:r>
                          <a:rPr lang="en-US" altLang="zh-TW" sz="2800" b="0" i="1" smtClean="0">
                            <a:latin typeface="Cambria Math" panose="02040503050406030204" pitchFamily="18" charset="0"/>
                          </a:rPr>
                          <m:t>𝑟</m:t>
                        </m:r>
                      </m:num>
                      <m:den>
                        <m:r>
                          <a:rPr lang="en-US" altLang="zh-TW" sz="2800" i="1">
                            <a:latin typeface="Cambria Math" panose="02040503050406030204" pitchFamily="18" charset="0"/>
                          </a:rPr>
                          <m:t>𝑑</m:t>
                        </m:r>
                        <m:r>
                          <a:rPr lang="en-US" altLang="zh-TW" sz="2800" b="0" i="1" smtClean="0">
                            <a:latin typeface="Cambria Math" panose="02040503050406030204" pitchFamily="18" charset="0"/>
                          </a:rPr>
                          <m:t>h</m:t>
                        </m:r>
                      </m:den>
                    </m:f>
                    <m:r>
                      <a:rPr lang="en-US" altLang="zh-TW" sz="2800" i="1">
                        <a:latin typeface="Cambria Math" panose="02040503050406030204" pitchFamily="18" charset="0"/>
                      </a:rPr>
                      <m:t>+</m:t>
                    </m:r>
                    <m:f>
                      <m:fPr>
                        <m:ctrlPr>
                          <a:rPr lang="en-US" altLang="zh-TW" sz="2800" i="1">
                            <a:latin typeface="Cambria Math" charset="0"/>
                          </a:rPr>
                        </m:ctrlPr>
                      </m:fPr>
                      <m:num>
                        <m:r>
                          <a:rPr lang="zh-TW" altLang="en-US" sz="2800" i="1">
                            <a:latin typeface="Cambria Math" panose="02040503050406030204" pitchFamily="18" charset="0"/>
                          </a:rPr>
                          <m:t>𝜕</m:t>
                        </m:r>
                        <m:r>
                          <a:rPr lang="en-US" altLang="zh-TW" sz="2800" b="0" i="1" smtClean="0">
                            <a:latin typeface="Cambria Math" panose="02040503050406030204" pitchFamily="18" charset="0"/>
                          </a:rPr>
                          <m:t>𝑔</m:t>
                        </m:r>
                      </m:num>
                      <m:den>
                        <m:r>
                          <a:rPr lang="zh-TW" altLang="en-US" sz="2800" i="1">
                            <a:latin typeface="Cambria Math" panose="02040503050406030204" pitchFamily="18" charset="0"/>
                          </a:rPr>
                          <m:t>𝜕</m:t>
                        </m:r>
                        <m:r>
                          <a:rPr lang="en-US" altLang="zh-TW" sz="2800" b="0" i="1" smtClean="0">
                            <a:latin typeface="Cambria Math" panose="02040503050406030204" pitchFamily="18" charset="0"/>
                          </a:rPr>
                          <m:t>𝑐</m:t>
                        </m:r>
                      </m:den>
                    </m:f>
                    <m:f>
                      <m:fPr>
                        <m:ctrlPr>
                          <a:rPr lang="en-US" altLang="zh-TW" sz="2800" i="1">
                            <a:latin typeface="Cambria Math" charset="0"/>
                          </a:rPr>
                        </m:ctrlPr>
                      </m:fPr>
                      <m:num>
                        <m:r>
                          <a:rPr lang="en-US" altLang="zh-TW" sz="2800" i="1">
                            <a:latin typeface="Cambria Math" panose="02040503050406030204" pitchFamily="18" charset="0"/>
                          </a:rPr>
                          <m:t>𝑑</m:t>
                        </m:r>
                        <m:r>
                          <a:rPr lang="en-US" altLang="zh-TW" sz="2800" b="0" i="1" smtClean="0">
                            <a:latin typeface="Cambria Math" panose="02040503050406030204" pitchFamily="18" charset="0"/>
                          </a:rPr>
                          <m:t>𝑐</m:t>
                        </m:r>
                      </m:num>
                      <m:den>
                        <m:r>
                          <a:rPr lang="en-US" altLang="zh-TW" sz="2800" i="1">
                            <a:latin typeface="Cambria Math" panose="02040503050406030204" pitchFamily="18" charset="0"/>
                          </a:rPr>
                          <m:t>𝑑𝑡</m:t>
                        </m:r>
                      </m:den>
                    </m:f>
                    <m:r>
                      <a:rPr lang="en-US" altLang="zh-TW" sz="2800" b="0" i="1" smtClean="0">
                        <a:latin typeface="Cambria Math" panose="02040503050406030204" pitchFamily="18" charset="0"/>
                      </a:rPr>
                      <m:t>=</m:t>
                    </m:r>
                    <m:f>
                      <m:fPr>
                        <m:ctrlPr>
                          <a:rPr lang="en-US" altLang="zh-TW" sz="2800" i="1">
                            <a:latin typeface="Cambria Math" charset="0"/>
                          </a:rPr>
                        </m:ctrlPr>
                      </m:fPr>
                      <m:num>
                        <m:r>
                          <a:rPr lang="zh-TW" altLang="en-US" sz="2800" i="1">
                            <a:latin typeface="Cambria Math" panose="02040503050406030204" pitchFamily="18" charset="0"/>
                          </a:rPr>
                          <m:t>𝜕</m:t>
                        </m:r>
                        <m:r>
                          <a:rPr lang="en-US" altLang="zh-TW" sz="2800" i="1">
                            <a:latin typeface="Cambria Math" panose="02040503050406030204" pitchFamily="18" charset="0"/>
                          </a:rPr>
                          <m:t>𝑔</m:t>
                        </m:r>
                      </m:num>
                      <m:den>
                        <m:r>
                          <a:rPr lang="zh-TW" altLang="en-US" sz="2800" i="1">
                            <a:latin typeface="Cambria Math" panose="02040503050406030204" pitchFamily="18" charset="0"/>
                          </a:rPr>
                          <m:t>𝜕</m:t>
                        </m:r>
                        <m:r>
                          <a:rPr lang="en-US" altLang="zh-TW" sz="2800" i="1">
                            <a:latin typeface="Cambria Math" panose="02040503050406030204" pitchFamily="18" charset="0"/>
                          </a:rPr>
                          <m:t>𝑟</m:t>
                        </m:r>
                      </m:den>
                    </m:f>
                    <m:r>
                      <a:rPr lang="en-US" altLang="zh-TW" sz="2800" i="1">
                        <a:latin typeface="Cambria Math" panose="02040503050406030204" pitchFamily="18" charset="0"/>
                      </a:rPr>
                      <m:t>𝑐𝑜𝑠</m:t>
                    </m:r>
                    <m:r>
                      <a:rPr lang="zh-TW" altLang="en-US" sz="2800" i="1">
                        <a:latin typeface="Cambria Math" panose="02040503050406030204" pitchFamily="18" charset="0"/>
                      </a:rPr>
                      <m:t>𝛼</m:t>
                    </m:r>
                    <m:r>
                      <a:rPr lang="en-US" altLang="zh-TW" sz="2800" i="1">
                        <a:latin typeface="Cambria Math" panose="02040503050406030204" pitchFamily="18" charset="0"/>
                      </a:rPr>
                      <m:t>+</m:t>
                    </m:r>
                    <m:f>
                      <m:fPr>
                        <m:ctrlPr>
                          <a:rPr lang="en-US" altLang="zh-TW" sz="2800" i="1">
                            <a:latin typeface="Cambria Math" charset="0"/>
                          </a:rPr>
                        </m:ctrlPr>
                      </m:fPr>
                      <m:num>
                        <m:r>
                          <a:rPr lang="zh-TW" altLang="en-US" sz="2800" i="1">
                            <a:latin typeface="Cambria Math" panose="02040503050406030204" pitchFamily="18" charset="0"/>
                          </a:rPr>
                          <m:t>𝜕</m:t>
                        </m:r>
                        <m:r>
                          <a:rPr lang="en-US" altLang="zh-TW" sz="2800" i="1">
                            <a:latin typeface="Cambria Math" panose="02040503050406030204" pitchFamily="18" charset="0"/>
                          </a:rPr>
                          <m:t>𝑔</m:t>
                        </m:r>
                      </m:num>
                      <m:den>
                        <m:r>
                          <a:rPr lang="zh-TW" altLang="en-US" sz="2800" i="1">
                            <a:latin typeface="Cambria Math" panose="02040503050406030204" pitchFamily="18" charset="0"/>
                          </a:rPr>
                          <m:t>𝜕</m:t>
                        </m:r>
                        <m:r>
                          <a:rPr lang="en-US" altLang="zh-TW" sz="2800" i="1">
                            <a:latin typeface="Cambria Math" panose="02040503050406030204" pitchFamily="18" charset="0"/>
                          </a:rPr>
                          <m:t>𝑐</m:t>
                        </m:r>
                      </m:den>
                    </m:f>
                    <m:r>
                      <a:rPr lang="en-US" altLang="zh-TW" sz="2800" i="1">
                        <a:latin typeface="Cambria Math" panose="02040503050406030204" pitchFamily="18" charset="0"/>
                      </a:rPr>
                      <m:t>𝑠𝑖𝑛</m:t>
                    </m:r>
                    <m:r>
                      <a:rPr lang="zh-TW" altLang="en-US" sz="2800" i="1">
                        <a:latin typeface="Cambria Math" panose="02040503050406030204" pitchFamily="18" charset="0"/>
                      </a:rPr>
                      <m:t>𝛼</m:t>
                    </m:r>
                  </m:oMath>
                </a14:m>
                <a:endParaRPr lang="zh-TW" altLang="en-US" sz="28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593"/>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827" y="897810"/>
            <a:ext cx="4248472" cy="64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300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9699" name="Rectangle 6"/>
          <p:cNvSpPr>
            <a:spLocks noGrp="1" noChangeArrowheads="1"/>
          </p:cNvSpPr>
          <p:nvPr>
            <p:ph type="title"/>
          </p:nvPr>
        </p:nvSpPr>
        <p:spPr>
          <a:noFill/>
        </p:spPr>
        <p:txBody>
          <a:bodyPr/>
          <a:lstStyle/>
          <a:p>
            <a:pPr eaLnBrk="1" hangingPunct="1"/>
            <a:r>
              <a:rPr lang="en-US" altLang="zh-TW" dirty="0" smtClean="0"/>
              <a:t>8.8.4 Directional Derivative Edge Finder (</a:t>
            </a:r>
            <a:r>
              <a:rPr lang="en-US" altLang="zh-TW" dirty="0" err="1" smtClean="0"/>
              <a:t>cont</a:t>
            </a:r>
            <a:r>
              <a:rPr lang="en-US" altLang="zh-TW" dirty="0" smtClean="0"/>
              <a:t>’)</a:t>
            </a:r>
          </a:p>
        </p:txBody>
      </p:sp>
      <p:sp>
        <p:nvSpPr>
          <p:cNvPr id="29700" name="Rectangle 7"/>
          <p:cNvSpPr>
            <a:spLocks noGrp="1" noChangeArrowheads="1"/>
          </p:cNvSpPr>
          <p:nvPr>
            <p:ph type="body" sz="half" idx="1"/>
          </p:nvPr>
        </p:nvSpPr>
        <p:spPr>
          <a:xfrm>
            <a:off x="684213" y="2041525"/>
            <a:ext cx="7920037" cy="4411663"/>
          </a:xfrm>
        </p:spPr>
        <p:txBody>
          <a:bodyPr/>
          <a:lstStyle/>
          <a:p>
            <a:pPr eaLnBrk="1" hangingPunct="1"/>
            <a:r>
              <a:rPr lang="en-US" altLang="zh-TW" sz="2600" smtClean="0"/>
              <a:t>second directional derivative of </a:t>
            </a:r>
            <a:r>
              <a:rPr lang="en-US" altLang="zh-TW" sz="2600" i="1" smtClean="0"/>
              <a:t>f</a:t>
            </a:r>
            <a:r>
              <a:rPr lang="en-US" altLang="zh-TW" sz="2600" smtClean="0"/>
              <a:t> at point (</a:t>
            </a:r>
            <a:r>
              <a:rPr lang="en-US" altLang="zh-TW" sz="2600" i="1" smtClean="0"/>
              <a:t>r</a:t>
            </a:r>
            <a:r>
              <a:rPr lang="en-US" altLang="zh-TW" sz="2600" smtClean="0"/>
              <a:t>, </a:t>
            </a:r>
            <a:r>
              <a:rPr lang="en-US" altLang="zh-TW" sz="2600" i="1" smtClean="0"/>
              <a:t>c</a:t>
            </a:r>
            <a:r>
              <a:rPr lang="en-US" altLang="zh-TW" sz="2600" smtClean="0"/>
              <a:t>) in direction       :</a:t>
            </a:r>
          </a:p>
        </p:txBody>
      </p:sp>
      <p:pic>
        <p:nvPicPr>
          <p:cNvPr id="29701" name="Picture 9"/>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484438" y="2565400"/>
            <a:ext cx="358775" cy="339725"/>
          </a:xfrm>
          <a:noFill/>
        </p:spPr>
      </p:pic>
      <p:pic>
        <p:nvPicPr>
          <p:cNvPr id="29702" name="Picture 1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5774" y="3717032"/>
            <a:ext cx="8316913" cy="2511425"/>
          </a:xfrm>
          <a:noFill/>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994" y="3055635"/>
            <a:ext cx="4248472" cy="64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899592" y="2132856"/>
            <a:ext cx="7943850" cy="1447800"/>
          </a:xfrm>
          <a:prstGeom prst="rect">
            <a:avLst/>
          </a:prstGeom>
        </p:spPr>
      </p:pic>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6" name="圖片 5"/>
          <p:cNvPicPr>
            <a:picLocks noChangeAspect="1"/>
          </p:cNvPicPr>
          <p:nvPr/>
        </p:nvPicPr>
        <p:blipFill>
          <a:blip r:embed="rId3"/>
          <a:stretch>
            <a:fillRect/>
          </a:stretch>
        </p:blipFill>
        <p:spPr>
          <a:xfrm>
            <a:off x="1101725" y="3877419"/>
            <a:ext cx="6924675" cy="1343025"/>
          </a:xfrm>
          <a:prstGeom prst="rect">
            <a:avLst/>
          </a:prstGeom>
        </p:spPr>
      </p:pic>
    </p:spTree>
    <p:extLst>
      <p:ext uri="{BB962C8B-B14F-4D97-AF65-F5344CB8AC3E}">
        <p14:creationId xmlns:p14="http://schemas.microsoft.com/office/powerpoint/2010/main" val="31999112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8.8.4 Directional Derivative Edge Finder (</a:t>
            </a:r>
            <a:r>
              <a:rPr lang="en-US" altLang="zh-TW" dirty="0" err="1"/>
              <a:t>cont</a:t>
            </a:r>
            <a:r>
              <a:rPr lang="en-US" altLang="zh-TW" dirty="0"/>
              <a: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sSubSup>
                      <m:sSubSupPr>
                        <m:ctrlPr>
                          <a:rPr lang="en-US" altLang="zh-TW" i="1" smtClean="0">
                            <a:latin typeface="Cambria Math" charset="0"/>
                          </a:rPr>
                        </m:ctrlPr>
                      </m:sSubSupPr>
                      <m:e>
                        <m:r>
                          <m:rPr>
                            <m:sty m:val="p"/>
                          </m:rPr>
                          <a:rPr lang="en-US" altLang="zh-TW" b="0" i="0" smtClean="0">
                            <a:latin typeface="Cambria Math" panose="02040503050406030204" pitchFamily="18" charset="0"/>
                          </a:rPr>
                          <m:t>f</m:t>
                        </m:r>
                      </m:e>
                      <m:sub>
                        <m:r>
                          <m:rPr>
                            <m:sty m:val="p"/>
                          </m:rPr>
                          <a:rPr lang="zh-TW" altLang="en-US" i="0" smtClean="0">
                            <a:latin typeface="Cambria Math" panose="02040503050406030204" pitchFamily="18" charset="0"/>
                          </a:rPr>
                          <m:t>α</m:t>
                        </m:r>
                      </m:sub>
                      <m:sup>
                        <m:r>
                          <a:rPr lang="en-US" altLang="zh-TW" b="0" i="0" smtClean="0">
                            <a:latin typeface="Cambria Math" panose="02040503050406030204" pitchFamily="18" charset="0"/>
                          </a:rPr>
                          <m:t>′′′</m:t>
                        </m:r>
                      </m:sup>
                    </m:sSubSup>
                    <m:d>
                      <m:dPr>
                        <m:ctrlPr>
                          <a:rPr lang="en-US" altLang="zh-TW" b="0" i="1" smtClean="0">
                            <a:latin typeface="Cambria Math" charset="0"/>
                          </a:rPr>
                        </m:ctrlPr>
                      </m:dPr>
                      <m:e>
                        <m:r>
                          <m:rPr>
                            <m:sty m:val="p"/>
                          </m:rPr>
                          <a:rPr lang="zh-TW" altLang="en-US" b="0" i="0" smtClean="0">
                            <a:latin typeface="Cambria Math" panose="02040503050406030204" pitchFamily="18" charset="0"/>
                          </a:rPr>
                          <m:t>ρ</m:t>
                        </m:r>
                      </m:e>
                    </m:d>
                    <m:r>
                      <a:rPr lang="en-US" altLang="zh-TW" b="0" i="0" smtClean="0">
                        <a:latin typeface="Cambria Math" panose="02040503050406030204" pitchFamily="18" charset="0"/>
                      </a:rPr>
                      <m:t>&lt;0, </m:t>
                    </m:r>
                    <m:sSubSup>
                      <m:sSubSupPr>
                        <m:ctrlPr>
                          <a:rPr lang="en-US" altLang="zh-TW" b="0" i="1" smtClean="0">
                            <a:latin typeface="Cambria Math" charset="0"/>
                          </a:rPr>
                        </m:ctrlPr>
                      </m:sSubSupPr>
                      <m:e>
                        <m:r>
                          <m:rPr>
                            <m:sty m:val="p"/>
                          </m:rPr>
                          <a:rPr lang="en-US" altLang="zh-TW" b="0" i="0" smtClean="0">
                            <a:latin typeface="Cambria Math" panose="02040503050406030204" pitchFamily="18" charset="0"/>
                          </a:rPr>
                          <m:t>f</m:t>
                        </m:r>
                      </m:e>
                      <m:sub>
                        <m:r>
                          <m:rPr>
                            <m:sty m:val="p"/>
                          </m:rPr>
                          <a:rPr lang="zh-TW" altLang="en-US" b="0" i="0" smtClean="0">
                            <a:latin typeface="Cambria Math" panose="02040503050406030204" pitchFamily="18" charset="0"/>
                          </a:rPr>
                          <m:t>α</m:t>
                        </m:r>
                      </m:sub>
                      <m:sup>
                        <m:r>
                          <a:rPr lang="en-US" altLang="zh-TW" b="0" i="0" smtClean="0">
                            <a:latin typeface="Cambria Math" panose="02040503050406030204" pitchFamily="18" charset="0"/>
                          </a:rPr>
                          <m:t>′′</m:t>
                        </m:r>
                      </m:sup>
                    </m:sSubSup>
                    <m:d>
                      <m:dPr>
                        <m:ctrlPr>
                          <a:rPr lang="en-US" altLang="zh-TW" b="0" i="1" smtClean="0">
                            <a:latin typeface="Cambria Math" charset="0"/>
                          </a:rPr>
                        </m:ctrlPr>
                      </m:dPr>
                      <m:e>
                        <m:r>
                          <m:rPr>
                            <m:sty m:val="p"/>
                          </m:rPr>
                          <a:rPr lang="zh-TW" altLang="en-US" b="0" i="0" smtClean="0">
                            <a:latin typeface="Cambria Math" panose="02040503050406030204" pitchFamily="18" charset="0"/>
                          </a:rPr>
                          <m:t>ρ</m:t>
                        </m:r>
                      </m:e>
                    </m:d>
                    <m:r>
                      <a:rPr lang="en-US" altLang="zh-TW" b="0" i="0" smtClean="0">
                        <a:latin typeface="Cambria Math" panose="02040503050406030204" pitchFamily="18" charset="0"/>
                      </a:rPr>
                      <m:t>=0, </m:t>
                    </m:r>
                    <m:r>
                      <m:rPr>
                        <m:sty m:val="p"/>
                      </m:rPr>
                      <a:rPr lang="en-US" altLang="zh-TW" b="0" i="0" smtClean="0">
                        <a:latin typeface="Cambria Math" panose="02040503050406030204" pitchFamily="18" charset="0"/>
                      </a:rPr>
                      <m:t>and</m:t>
                    </m:r>
                    <m:r>
                      <a:rPr lang="en-US" altLang="zh-TW" b="0" i="0" smtClean="0">
                        <a:latin typeface="Cambria Math" panose="02040503050406030204" pitchFamily="18" charset="0"/>
                      </a:rPr>
                      <m:t> </m:t>
                    </m:r>
                    <m:sSubSup>
                      <m:sSubSupPr>
                        <m:ctrlPr>
                          <a:rPr lang="en-US" altLang="zh-TW" b="0" i="1" smtClean="0">
                            <a:latin typeface="Cambria Math" charset="0"/>
                          </a:rPr>
                        </m:ctrlPr>
                      </m:sSubSupPr>
                      <m:e>
                        <m:r>
                          <m:rPr>
                            <m:sty m:val="p"/>
                          </m:rPr>
                          <a:rPr lang="en-US" altLang="zh-TW" b="0" i="0" smtClean="0">
                            <a:latin typeface="Cambria Math" panose="02040503050406030204" pitchFamily="18" charset="0"/>
                          </a:rPr>
                          <m:t>f</m:t>
                        </m:r>
                      </m:e>
                      <m:sub>
                        <m:r>
                          <m:rPr>
                            <m:sty m:val="p"/>
                          </m:rPr>
                          <a:rPr lang="zh-TW" altLang="en-US" b="0" i="0" smtClean="0">
                            <a:latin typeface="Cambria Math" panose="02040503050406030204" pitchFamily="18" charset="0"/>
                          </a:rPr>
                          <m:t>α</m:t>
                        </m:r>
                      </m:sub>
                      <m:sup>
                        <m:r>
                          <a:rPr lang="en-US" altLang="zh-TW" b="0" i="0" smtClean="0">
                            <a:latin typeface="Cambria Math" panose="02040503050406030204" pitchFamily="18" charset="0"/>
                          </a:rPr>
                          <m:t>′</m:t>
                        </m:r>
                      </m:sup>
                    </m:sSubSup>
                    <m:r>
                      <a:rPr lang="en-US" altLang="zh-TW" b="0" i="0" smtClean="0">
                        <a:latin typeface="Cambria Math" panose="02040503050406030204" pitchFamily="18" charset="0"/>
                      </a:rPr>
                      <m:t>(</m:t>
                    </m:r>
                    <m:r>
                      <m:rPr>
                        <m:sty m:val="p"/>
                      </m:rPr>
                      <a:rPr lang="zh-TW" altLang="en-US" b="0" i="0" smtClean="0">
                        <a:latin typeface="Cambria Math" panose="02040503050406030204" pitchFamily="18" charset="0"/>
                      </a:rPr>
                      <m:t>ρ</m:t>
                    </m:r>
                    <m:r>
                      <a:rPr lang="en-US" altLang="zh-TW" b="0" i="0" smtClean="0">
                        <a:latin typeface="Cambria Math" panose="02040503050406030204" pitchFamily="18" charset="0"/>
                      </a:rPr>
                      <m:t>)</m:t>
                    </m:r>
                    <m:r>
                      <a:rPr lang="en-US" altLang="zh-TW" b="0" i="0" smtClean="0">
                        <a:latin typeface="Cambria Math" panose="02040503050406030204" pitchFamily="18" charset="0"/>
                        <a:ea typeface="Cambria Math" panose="02040503050406030204" pitchFamily="18" charset="0"/>
                      </a:rPr>
                      <m:t>≠0</m:t>
                    </m:r>
                  </m:oMath>
                </a14:m>
                <a:endParaRPr lang="en-US" altLang="zh-TW" dirty="0" smtClean="0"/>
              </a:p>
              <a:p>
                <a:r>
                  <a:rPr lang="en-US" altLang="zh-TW" dirty="0" smtClean="0"/>
                  <a:t>An edge pixel</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6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spTree>
    <p:extLst>
      <p:ext uri="{BB962C8B-B14F-4D97-AF65-F5344CB8AC3E}">
        <p14:creationId xmlns:p14="http://schemas.microsoft.com/office/powerpoint/2010/main" val="35809651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0723" name="Rectangle 2"/>
          <p:cNvSpPr>
            <a:spLocks noGrp="1" noChangeArrowheads="1"/>
          </p:cNvSpPr>
          <p:nvPr>
            <p:ph type="title"/>
          </p:nvPr>
        </p:nvSpPr>
        <p:spPr/>
        <p:txBody>
          <a:bodyPr/>
          <a:lstStyle/>
          <a:p>
            <a:pPr eaLnBrk="1" hangingPunct="1"/>
            <a:r>
              <a:rPr lang="en-US" altLang="zh-TW" dirty="0" smtClean="0"/>
              <a:t>8.9 Integrated Directional Derivative Gradient Operator</a:t>
            </a:r>
          </a:p>
        </p:txBody>
      </p:sp>
      <p:sp>
        <p:nvSpPr>
          <p:cNvPr id="30724" name="Rectangle 3"/>
          <p:cNvSpPr>
            <a:spLocks noGrp="1" noChangeArrowheads="1"/>
          </p:cNvSpPr>
          <p:nvPr>
            <p:ph type="body" sz="half" idx="1"/>
          </p:nvPr>
        </p:nvSpPr>
        <p:spPr>
          <a:xfrm>
            <a:off x="684213" y="2041525"/>
            <a:ext cx="7848600" cy="4411663"/>
          </a:xfrm>
        </p:spPr>
        <p:txBody>
          <a:bodyPr/>
          <a:lstStyle/>
          <a:p>
            <a:pPr eaLnBrk="1" hangingPunct="1"/>
            <a:r>
              <a:rPr lang="en-US" altLang="zh-TW" sz="2600" dirty="0" smtClean="0"/>
              <a:t>integrated directional derivative gradient operator </a:t>
            </a:r>
          </a:p>
          <a:p>
            <a:pPr lvl="1" eaLnBrk="1" hangingPunct="1"/>
            <a:r>
              <a:rPr lang="en-US" altLang="zh-TW" sz="2200" dirty="0" smtClean="0"/>
              <a:t>an operator that measures the integrated directional derivative strength as the integral of first directional derivative </a:t>
            </a:r>
            <a:r>
              <a:rPr lang="en-US" altLang="zh-TW" sz="2200" b="1" dirty="0" smtClean="0">
                <a:solidFill>
                  <a:srgbClr val="0000FF"/>
                </a:solidFill>
              </a:rPr>
              <a:t>taken over a square area</a:t>
            </a:r>
          </a:p>
          <a:p>
            <a:pPr lvl="1" eaLnBrk="1" hangingPunct="1"/>
            <a:r>
              <a:rPr lang="en-US" altLang="zh-TW" sz="2200" dirty="0" smtClean="0"/>
              <a:t>more accurate step edge direction</a:t>
            </a:r>
          </a:p>
          <a:p>
            <a:pPr eaLnBrk="1" hangingPunct="1"/>
            <a:endParaRPr lang="en-US" altLang="zh-TW" sz="2600" dirty="0" smtClean="0"/>
          </a:p>
        </p:txBody>
      </p:sp>
      <p:pic>
        <p:nvPicPr>
          <p:cNvPr id="2" name="圖片 1"/>
          <p:cNvPicPr>
            <a:picLocks noChangeAspect="1"/>
          </p:cNvPicPr>
          <p:nvPr/>
        </p:nvPicPr>
        <p:blipFill>
          <a:blip r:embed="rId2"/>
          <a:stretch>
            <a:fillRect/>
          </a:stretch>
        </p:blipFill>
        <p:spPr>
          <a:xfrm>
            <a:off x="1042988" y="4072426"/>
            <a:ext cx="6660232" cy="641614"/>
          </a:xfrm>
          <a:prstGeom prst="rect">
            <a:avLst/>
          </a:prstGeom>
        </p:spPr>
      </p:pic>
      <p:pic>
        <p:nvPicPr>
          <p:cNvPr id="3" name="圖片 2"/>
          <p:cNvPicPr>
            <a:picLocks noChangeAspect="1"/>
          </p:cNvPicPr>
          <p:nvPr/>
        </p:nvPicPr>
        <p:blipFill>
          <a:blip r:embed="rId3"/>
          <a:stretch>
            <a:fillRect/>
          </a:stretch>
        </p:blipFill>
        <p:spPr>
          <a:xfrm>
            <a:off x="632315" y="5126790"/>
            <a:ext cx="8511685" cy="122413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1747" name="Rectangle 2"/>
          <p:cNvSpPr>
            <a:spLocks noGrp="1" noChangeArrowheads="1"/>
          </p:cNvSpPr>
          <p:nvPr>
            <p:ph type="title"/>
          </p:nvPr>
        </p:nvSpPr>
        <p:spPr/>
        <p:txBody>
          <a:bodyPr/>
          <a:lstStyle/>
          <a:p>
            <a:pPr eaLnBrk="1" hangingPunct="1"/>
            <a:r>
              <a:rPr lang="en-US" altLang="zh-TW" dirty="0" smtClean="0"/>
              <a:t>8.10 Corner Detection</a:t>
            </a:r>
          </a:p>
        </p:txBody>
      </p:sp>
      <p:sp>
        <p:nvSpPr>
          <p:cNvPr id="31748" name="Rectangle 3"/>
          <p:cNvSpPr>
            <a:spLocks noGrp="1" noChangeArrowheads="1"/>
          </p:cNvSpPr>
          <p:nvPr>
            <p:ph type="body" sz="half" idx="1"/>
          </p:nvPr>
        </p:nvSpPr>
        <p:spPr>
          <a:xfrm>
            <a:off x="533400" y="1752600"/>
            <a:ext cx="7991475" cy="4411663"/>
          </a:xfrm>
        </p:spPr>
        <p:txBody>
          <a:bodyPr/>
          <a:lstStyle/>
          <a:p>
            <a:pPr eaLnBrk="1" hangingPunct="1"/>
            <a:r>
              <a:rPr lang="en-US" altLang="zh-TW" sz="2600" dirty="0" smtClean="0"/>
              <a:t>purpose</a:t>
            </a:r>
          </a:p>
          <a:p>
            <a:pPr lvl="1" eaLnBrk="1" hangingPunct="1"/>
            <a:r>
              <a:rPr lang="en-US" altLang="zh-TW" sz="2200" dirty="0" smtClean="0"/>
              <a:t>corners: to detect buildings in </a:t>
            </a:r>
            <a:r>
              <a:rPr lang="en-US" altLang="zh-TW" sz="2200" dirty="0" smtClean="0">
                <a:solidFill>
                  <a:srgbClr val="0000FF"/>
                </a:solidFill>
              </a:rPr>
              <a:t>aerial images</a:t>
            </a:r>
          </a:p>
          <a:p>
            <a:pPr lvl="1" eaLnBrk="1" hangingPunct="1"/>
            <a:r>
              <a:rPr lang="en-US" altLang="zh-TW" sz="2200" dirty="0" smtClean="0"/>
              <a:t>corner points: to determine displacement vectors from image pair</a:t>
            </a:r>
          </a:p>
          <a:p>
            <a:pPr eaLnBrk="1" hangingPunct="1"/>
            <a:r>
              <a:rPr lang="en-US" altLang="zh-TW" sz="2600" dirty="0" smtClean="0"/>
              <a:t>corners with two conditions</a:t>
            </a:r>
          </a:p>
          <a:p>
            <a:pPr lvl="1" eaLnBrk="1" hangingPunct="1"/>
            <a:r>
              <a:rPr lang="en-US" altLang="zh-TW" sz="2200" dirty="0" smtClean="0"/>
              <a:t>the occurrence of an edge </a:t>
            </a:r>
          </a:p>
          <a:p>
            <a:pPr lvl="1" eaLnBrk="1" hangingPunct="1"/>
            <a:r>
              <a:rPr lang="en-US" altLang="zh-TW" sz="2200" dirty="0" smtClean="0"/>
              <a:t>significant changes in edge direction</a:t>
            </a:r>
          </a:p>
          <a:p>
            <a:pPr eaLnBrk="1" hangingPunct="1"/>
            <a:r>
              <a:rPr lang="en-US" altLang="zh-TW" sz="2600" dirty="0" smtClean="0"/>
              <a:t>gray scale corner detectors: detect corners directly by gray scale image</a:t>
            </a:r>
          </a:p>
          <a:p>
            <a:pPr eaLnBrk="1" hangingPunct="1"/>
            <a:endParaRPr lang="en-US" altLang="zh-TW" sz="2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eaLnBrk="1" hangingPunct="1"/>
                <a:r>
                  <a:rPr lang="en-US" altLang="zh-TW" sz="2800" dirty="0" smtClean="0"/>
                  <a:t>One-dimensional observation sequence </a:t>
                </a:r>
                <a:endParaRPr lang="en-US" altLang="zh-TW" sz="2800" dirty="0"/>
              </a:p>
              <a:p>
                <a:pPr marL="0" indent="0" eaLnBrk="1" hangingPunct="1">
                  <a:buNone/>
                </a:pPr>
                <a:r>
                  <a:rPr lang="en-US" altLang="zh-TW" sz="1400" dirty="0" smtClean="0"/>
                  <a:t>	</a:t>
                </a:r>
                <a:endParaRPr lang="zh-TW" altLang="en-US" sz="1400" dirty="0" smtClean="0"/>
              </a:p>
              <a:p>
                <a:pPr marL="0" indent="0" eaLnBrk="1" hangingPunct="1">
                  <a:buNone/>
                </a:pPr>
                <a:r>
                  <a:rPr lang="zh-TW" altLang="en-US" dirty="0"/>
                  <a:t> </a:t>
                </a:r>
                <a:r>
                  <a:rPr lang="zh-TW" altLang="en-US" dirty="0" smtClean="0"/>
                  <a:t>                      </a:t>
                </a:r>
                <a14:m>
                  <m:oMath xmlns:m="http://schemas.openxmlformats.org/officeDocument/2006/math">
                    <m:sSub>
                      <m:sSubPr>
                        <m:ctrlPr>
                          <a:rPr lang="en-US" altLang="zh-TW" i="1" smtClean="0">
                            <a:latin typeface="Cambria Math" charset="0"/>
                          </a:rPr>
                        </m:ctrlPr>
                      </m:sSubPr>
                      <m:e>
                        <m:r>
                          <m:rPr>
                            <m:sty m:val="p"/>
                          </m:rPr>
                          <a:rPr lang="en-US" altLang="zh-TW" b="0" i="0" smtClean="0">
                            <a:latin typeface="Cambria Math" panose="02040503050406030204" pitchFamily="18" charset="0"/>
                          </a:rPr>
                          <m:t>f</m:t>
                        </m:r>
                      </m:e>
                      <m:sub>
                        <m:r>
                          <a:rPr lang="en-US" altLang="zh-TW" b="0" i="0" smtClean="0">
                            <a:latin typeface="Cambria Math" panose="02040503050406030204" pitchFamily="18" charset="0"/>
                          </a:rPr>
                          <m:t>1 </m:t>
                        </m:r>
                      </m:sub>
                    </m:sSub>
                    <m:r>
                      <a:rPr lang="en-US" altLang="zh-TW" b="0" i="0" smtClean="0">
                        <a:latin typeface="Cambria Math" panose="02040503050406030204" pitchFamily="18" charset="0"/>
                      </a:rPr>
                      <m:t>,</m:t>
                    </m:r>
                    <m:sSub>
                      <m:sSubPr>
                        <m:ctrlPr>
                          <a:rPr lang="en-US" altLang="zh-TW" i="1" smtClean="0">
                            <a:latin typeface="Cambria Math" charset="0"/>
                          </a:rPr>
                        </m:ctrlPr>
                      </m:sSubPr>
                      <m:e>
                        <m:r>
                          <m:rPr>
                            <m:sty m:val="p"/>
                          </m:rPr>
                          <a:rPr lang="en-US" altLang="zh-TW" b="0" i="0" smtClean="0">
                            <a:latin typeface="Cambria Math" panose="02040503050406030204" pitchFamily="18" charset="0"/>
                          </a:rPr>
                          <m:t>f</m:t>
                        </m:r>
                      </m:e>
                      <m:sub>
                        <m:r>
                          <a:rPr lang="en-US" altLang="zh-TW" b="0" i="0" smtClean="0">
                            <a:latin typeface="Cambria Math" panose="02040503050406030204" pitchFamily="18" charset="0"/>
                          </a:rPr>
                          <m:t>2 </m:t>
                        </m:r>
                      </m:sub>
                    </m:sSub>
                    <m:r>
                      <a:rPr lang="en-US" altLang="zh-TW" b="0" i="0" smtClean="0">
                        <a:latin typeface="Cambria Math" panose="02040503050406030204" pitchFamily="18" charset="0"/>
                      </a:rPr>
                      <m:t>,</m:t>
                    </m:r>
                    <m:sSub>
                      <m:sSubPr>
                        <m:ctrlPr>
                          <a:rPr lang="en-US" altLang="zh-TW" i="1" smtClean="0">
                            <a:latin typeface="Cambria Math" charset="0"/>
                          </a:rPr>
                        </m:ctrlPr>
                      </m:sSubPr>
                      <m:e>
                        <m:r>
                          <m:rPr>
                            <m:sty m:val="p"/>
                          </m:rPr>
                          <a:rPr lang="en-US" altLang="zh-TW" b="0" i="0" smtClean="0">
                            <a:latin typeface="Cambria Math" panose="02040503050406030204" pitchFamily="18" charset="0"/>
                          </a:rPr>
                          <m:t>f</m:t>
                        </m:r>
                      </m:e>
                      <m:sub>
                        <m:r>
                          <a:rPr lang="en-US" altLang="zh-TW" b="0" i="0" smtClean="0">
                            <a:latin typeface="Cambria Math" panose="02040503050406030204" pitchFamily="18" charset="0"/>
                          </a:rPr>
                          <m:t>3 </m:t>
                        </m:r>
                      </m:sub>
                    </m:sSub>
                  </m:oMath>
                </a14:m>
                <a:r>
                  <a:rPr lang="en-US" altLang="zh-TW" dirty="0" smtClean="0"/>
                  <a:t>,……</a:t>
                </a:r>
                <a14:m>
                  <m:oMath xmlns:m="http://schemas.openxmlformats.org/officeDocument/2006/math">
                    <m:sSub>
                      <m:sSubPr>
                        <m:ctrlPr>
                          <a:rPr lang="en-US" altLang="zh-TW" i="1" smtClean="0">
                            <a:latin typeface="Cambria Math" charset="0"/>
                          </a:rPr>
                        </m:ctrlPr>
                      </m:sSubPr>
                      <m:e>
                        <m:r>
                          <m:rPr>
                            <m:sty m:val="p"/>
                          </m:rPr>
                          <a:rPr lang="en-US" altLang="zh-TW" b="0" i="0" smtClean="0">
                            <a:latin typeface="Cambria Math" panose="02040503050406030204" pitchFamily="18" charset="0"/>
                          </a:rPr>
                          <m:t>f</m:t>
                        </m:r>
                      </m:e>
                      <m:sub>
                        <m:r>
                          <m:rPr>
                            <m:sty m:val="p"/>
                          </m:rPr>
                          <a:rPr lang="en-US" altLang="zh-TW" b="0" i="0" smtClean="0">
                            <a:latin typeface="Cambria Math" panose="02040503050406030204" pitchFamily="18" charset="0"/>
                          </a:rPr>
                          <m:t>N</m:t>
                        </m:r>
                        <m:r>
                          <a:rPr lang="en-US" altLang="zh-TW" b="0" i="0" smtClean="0">
                            <a:latin typeface="Cambria Math" panose="02040503050406030204" pitchFamily="18" charset="0"/>
                          </a:rPr>
                          <m:t> </m:t>
                        </m:r>
                      </m:sub>
                    </m:sSub>
                  </m:oMath>
                </a14:m>
                <a:endParaRPr lang="zh-TW" altLang="en-US" b="0" dirty="0" smtClean="0"/>
              </a:p>
              <a:p>
                <a:pPr marL="0" indent="0" eaLnBrk="1" hangingPunct="1">
                  <a:buNone/>
                </a:pPr>
                <a:endParaRPr lang="zh-TW" altLang="en-US" sz="1800" dirty="0" smtClean="0"/>
              </a:p>
              <a:p>
                <a:pPr eaLnBrk="1" hangingPunct="1"/>
                <a:r>
                  <a:rPr lang="en-US" altLang="zh-TW" sz="2400" dirty="0" smtClean="0"/>
                  <a:t>To</a:t>
                </a:r>
                <a:r>
                  <a:rPr lang="zh-TW" altLang="en-US" sz="2400" dirty="0" smtClean="0"/>
                  <a:t> </a:t>
                </a:r>
                <a:r>
                  <a:rPr lang="en-US" altLang="zh-TW" sz="2400" dirty="0" smtClean="0"/>
                  <a:t>find</a:t>
                </a:r>
                <a:r>
                  <a:rPr lang="zh-TW" altLang="en-US" sz="2400" dirty="0" smtClean="0"/>
                  <a:t> </a:t>
                </a:r>
                <a:r>
                  <a:rPr lang="en-US" altLang="zh-TW" sz="2400" dirty="0" smtClean="0"/>
                  <a:t>the</a:t>
                </a:r>
                <a:r>
                  <a:rPr lang="zh-TW" altLang="en-US" sz="2400" dirty="0" smtClean="0"/>
                  <a:t> </a:t>
                </a:r>
                <a:r>
                  <a:rPr lang="en-US" altLang="zh-TW" sz="2400" dirty="0" smtClean="0"/>
                  <a:t>relative</a:t>
                </a:r>
                <a:r>
                  <a:rPr lang="zh-TW" altLang="en-US" sz="2400" dirty="0" smtClean="0"/>
                  <a:t> </a:t>
                </a:r>
                <a:r>
                  <a:rPr lang="en-US" altLang="zh-TW" sz="2400" dirty="0" smtClean="0"/>
                  <a:t>maxima,</a:t>
                </a:r>
                <a:r>
                  <a:rPr lang="zh-TW" altLang="en-US" sz="2400" dirty="0" smtClean="0"/>
                  <a:t> </a:t>
                </a:r>
                <a:r>
                  <a:rPr lang="en-US" altLang="zh-TW" sz="2400" dirty="0"/>
                  <a:t>w</a:t>
                </a:r>
                <a:r>
                  <a:rPr lang="en-US" altLang="zh-TW" sz="2400" dirty="0" smtClean="0"/>
                  <a:t>e can least-</a:t>
                </a:r>
                <a:r>
                  <a:rPr lang="en-US" altLang="zh-TW" sz="2400" dirty="0"/>
                  <a:t>s</a:t>
                </a:r>
                <a:r>
                  <a:rPr lang="en-US" altLang="zh-TW" sz="2400" dirty="0" smtClean="0"/>
                  <a:t>quares fit a quadratic function</a:t>
                </a:r>
                <a:endParaRPr lang="zh-TW" altLang="en-US" sz="2400" dirty="0" smtClean="0"/>
              </a:p>
              <a:p>
                <a:pPr eaLnBrk="1" hangingPunct="1"/>
                <a:endParaRPr lang="en-US" altLang="zh-TW" sz="2000" dirty="0" smtClean="0"/>
              </a:p>
              <a:p>
                <a:pPr marL="344487" lvl="1" indent="0" eaLnBrk="1" hangingPunct="1">
                  <a:buNone/>
                </a:pPr>
                <a:r>
                  <a:rPr lang="en-US" altLang="zh-TW" dirty="0"/>
                  <a:t>	</a:t>
                </a:r>
                <a:r>
                  <a:rPr lang="zh-TW" altLang="en-US" dirty="0" smtClean="0"/>
                  <a:t>                   </a:t>
                </a:r>
                <a14:m>
                  <m:oMath xmlns:m="http://schemas.openxmlformats.org/officeDocument/2006/math">
                    <m:acc>
                      <m:accPr>
                        <m:chr m:val="̂"/>
                        <m:ctrlPr>
                          <a:rPr lang="en-US" altLang="zh-TW" sz="3000" i="1" smtClean="0">
                            <a:latin typeface="Cambria Math" charset="0"/>
                          </a:rPr>
                        </m:ctrlPr>
                      </m:accPr>
                      <m:e>
                        <m:r>
                          <m:rPr>
                            <m:sty m:val="p"/>
                          </m:rPr>
                          <a:rPr lang="en-US" altLang="zh-TW" sz="3000" b="0" i="0" smtClean="0">
                            <a:latin typeface="Cambria Math" panose="02040503050406030204" pitchFamily="18" charset="0"/>
                          </a:rPr>
                          <m:t>c</m:t>
                        </m:r>
                      </m:e>
                    </m:acc>
                    <m:sSup>
                      <m:sSupPr>
                        <m:ctrlPr>
                          <a:rPr lang="en-US" altLang="zh-TW" sz="3000" i="1" smtClean="0">
                            <a:latin typeface="Cambria Math" charset="0"/>
                          </a:rPr>
                        </m:ctrlPr>
                      </m:sSupPr>
                      <m:e>
                        <m:r>
                          <m:rPr>
                            <m:sty m:val="p"/>
                          </m:rPr>
                          <a:rPr lang="en-US" altLang="zh-TW" sz="3000" b="0" i="0" smtClean="0">
                            <a:latin typeface="Cambria Math" panose="02040503050406030204" pitchFamily="18" charset="0"/>
                          </a:rPr>
                          <m:t>m</m:t>
                        </m:r>
                      </m:e>
                      <m:sup>
                        <m:r>
                          <a:rPr lang="en-US" altLang="zh-TW" sz="3000" b="0" i="0" smtClean="0">
                            <a:latin typeface="Cambria Math" panose="02040503050406030204" pitchFamily="18" charset="0"/>
                          </a:rPr>
                          <m:t>2</m:t>
                        </m:r>
                      </m:sup>
                    </m:sSup>
                    <m:r>
                      <a:rPr lang="en-US" altLang="zh-TW" sz="3000" b="0" i="0" smtClean="0">
                        <a:latin typeface="Cambria Math" panose="02040503050406030204" pitchFamily="18" charset="0"/>
                      </a:rPr>
                      <m:t>+</m:t>
                    </m:r>
                    <m:acc>
                      <m:accPr>
                        <m:chr m:val="̂"/>
                        <m:ctrlPr>
                          <a:rPr lang="en-US" altLang="zh-TW" sz="3000" i="1" smtClean="0">
                            <a:latin typeface="Cambria Math" charset="0"/>
                          </a:rPr>
                        </m:ctrlPr>
                      </m:accPr>
                      <m:e>
                        <m:r>
                          <m:rPr>
                            <m:sty m:val="p"/>
                          </m:rPr>
                          <a:rPr lang="en-US" altLang="zh-TW" sz="3000" b="0" i="0" smtClean="0">
                            <a:latin typeface="Cambria Math" panose="02040503050406030204" pitchFamily="18" charset="0"/>
                          </a:rPr>
                          <m:t>b</m:t>
                        </m:r>
                      </m:e>
                    </m:acc>
                    <m:r>
                      <m:rPr>
                        <m:sty m:val="p"/>
                      </m:rPr>
                      <a:rPr lang="en-US" altLang="zh-TW" sz="3000" b="0" i="0" smtClean="0">
                        <a:latin typeface="Cambria Math" panose="02040503050406030204" pitchFamily="18" charset="0"/>
                      </a:rPr>
                      <m:t>m</m:t>
                    </m:r>
                    <m:r>
                      <a:rPr lang="en-US" altLang="zh-TW" sz="3000" b="0" i="0" smtClean="0">
                        <a:latin typeface="Cambria Math" panose="02040503050406030204" pitchFamily="18" charset="0"/>
                      </a:rPr>
                      <m:t>+</m:t>
                    </m:r>
                    <m:acc>
                      <m:accPr>
                        <m:chr m:val="̂"/>
                        <m:ctrlPr>
                          <a:rPr lang="en-US" altLang="zh-TW" sz="3000" i="1" smtClean="0">
                            <a:latin typeface="Cambria Math" charset="0"/>
                          </a:rPr>
                        </m:ctrlPr>
                      </m:accPr>
                      <m:e>
                        <m:r>
                          <m:rPr>
                            <m:sty m:val="p"/>
                          </m:rPr>
                          <a:rPr lang="en-US" altLang="zh-TW" sz="3000" b="0" i="0" smtClean="0">
                            <a:latin typeface="Cambria Math" panose="02040503050406030204" pitchFamily="18" charset="0"/>
                          </a:rPr>
                          <m:t>a</m:t>
                        </m:r>
                      </m:e>
                    </m:acc>
                  </m:oMath>
                </a14:m>
                <a:r>
                  <a:rPr lang="en-US" altLang="zh-TW" sz="3000" dirty="0" smtClean="0"/>
                  <a:t> ,</a:t>
                </a:r>
                <a:endParaRPr lang="zh-TW" altLang="en-US" sz="3000" dirty="0" smtClean="0"/>
              </a:p>
              <a:p>
                <a:pPr marL="344487" lvl="1" indent="0" eaLnBrk="1" hangingPunct="1">
                  <a:buNone/>
                </a:pPr>
                <a:endParaRPr lang="zh-TW" altLang="en-US" sz="1400" dirty="0" smtClean="0"/>
              </a:p>
              <a:p>
                <a:pPr marL="344487" lvl="1" indent="0" eaLnBrk="1" hangingPunct="1">
                  <a:buNone/>
                </a:pPr>
                <a:r>
                  <a:rPr lang="en-US" altLang="zh-TW" sz="2000" dirty="0" smtClean="0"/>
                  <a:t>where </a:t>
                </a:r>
                <a14:m>
                  <m:oMath xmlns:m="http://schemas.openxmlformats.org/officeDocument/2006/math">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k</m:t>
                    </m:r>
                    <m:r>
                      <a:rPr lang="en-US" altLang="zh-TW" sz="2000" b="0" i="0" smtClean="0">
                        <a:latin typeface="Cambria Math" panose="02040503050406030204" pitchFamily="18" charset="0"/>
                        <a:ea typeface="Cambria Math" panose="02040503050406030204" pitchFamily="18" charset="0"/>
                      </a:rPr>
                      <m:t>≤</m:t>
                    </m:r>
                    <m:r>
                      <m:rPr>
                        <m:sty m:val="p"/>
                      </m:rPr>
                      <a:rPr lang="en-US" altLang="zh-TW" sz="2000" b="0" i="0" smtClean="0">
                        <a:latin typeface="Cambria Math" panose="02040503050406030204" pitchFamily="18" charset="0"/>
                        <a:ea typeface="Cambria Math" panose="02040503050406030204" pitchFamily="18" charset="0"/>
                      </a:rPr>
                      <m:t>m</m:t>
                    </m:r>
                    <m:r>
                      <a:rPr lang="en-US" altLang="zh-TW" sz="2000" b="0" i="0" smtClean="0">
                        <a:latin typeface="Cambria Math" panose="02040503050406030204" pitchFamily="18" charset="0"/>
                        <a:ea typeface="Cambria Math" panose="02040503050406030204" pitchFamily="18" charset="0"/>
                      </a:rPr>
                      <m:t>≤</m:t>
                    </m:r>
                    <m:r>
                      <m:rPr>
                        <m:sty m:val="p"/>
                      </m:rPr>
                      <a:rPr lang="en-US" altLang="zh-TW" sz="2000" b="0" i="0" smtClean="0">
                        <a:latin typeface="Cambria Math" panose="02040503050406030204" pitchFamily="18" charset="0"/>
                        <a:ea typeface="Cambria Math" panose="02040503050406030204" pitchFamily="18" charset="0"/>
                      </a:rPr>
                      <m:t>k</m:t>
                    </m:r>
                  </m:oMath>
                </a14:m>
                <a:r>
                  <a:rPr lang="en-US" altLang="zh-TW" sz="2000" dirty="0" smtClean="0"/>
                  <a:t> , to each group of 2k+1 successive observations</a:t>
                </a:r>
                <a:endParaRPr lang="en-US" altLang="zh-TW" sz="20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593" t="-1519"/>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9272140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2771" name="Rectangle 4"/>
          <p:cNvSpPr>
            <a:spLocks noGrp="1" noChangeArrowheads="1"/>
          </p:cNvSpPr>
          <p:nvPr>
            <p:ph type="title"/>
          </p:nvPr>
        </p:nvSpPr>
        <p:spPr>
          <a:xfrm>
            <a:off x="433388" y="-609600"/>
            <a:ext cx="8101012" cy="1295400"/>
          </a:xfrm>
          <a:noFill/>
        </p:spPr>
        <p:txBody>
          <a:bodyPr/>
          <a:lstStyle/>
          <a:p>
            <a:pPr algn="ctr" eaLnBrk="1" hangingPunct="1"/>
            <a:r>
              <a:rPr lang="en-US" altLang="zh-TW" smtClean="0"/>
              <a:t>Aerial Images</a:t>
            </a:r>
          </a:p>
        </p:txBody>
      </p:sp>
      <p:pic>
        <p:nvPicPr>
          <p:cNvPr id="32772" name="Picture 5" descr="myhom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781050"/>
            <a:ext cx="7467600" cy="607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3795" name="Rectangle 2"/>
          <p:cNvSpPr>
            <a:spLocks noGrp="1" noChangeArrowheads="1"/>
          </p:cNvSpPr>
          <p:nvPr>
            <p:ph type="title"/>
          </p:nvPr>
        </p:nvSpPr>
        <p:spPr>
          <a:xfrm>
            <a:off x="509588" y="-609600"/>
            <a:ext cx="8101012" cy="1295400"/>
          </a:xfrm>
        </p:spPr>
        <p:txBody>
          <a:bodyPr/>
          <a:lstStyle/>
          <a:p>
            <a:pPr algn="ctr" eaLnBrk="1" hangingPunct="1"/>
            <a:r>
              <a:rPr lang="zh-TW" altLang="en-US" smtClean="0"/>
              <a:t>立體視覺圖</a:t>
            </a:r>
          </a:p>
        </p:txBody>
      </p:sp>
      <p:pic>
        <p:nvPicPr>
          <p:cNvPr id="33796" name="Picture 4" descr="W020041101367777435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4572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8.10.1 </a:t>
            </a:r>
            <a:r>
              <a:rPr lang="en-US" altLang="zh-TW" dirty="0"/>
              <a:t>Corner Detection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1520" y="2041525"/>
                <a:ext cx="8712967" cy="4411663"/>
              </a:xfrm>
            </p:spPr>
            <p:txBody>
              <a:bodyPr/>
              <a:lstStyle/>
              <a:p>
                <a:r>
                  <a:rPr lang="en-US" altLang="zh-TW" sz="2400" dirty="0" smtClean="0"/>
                  <a:t>Let </a:t>
                </a:r>
                <a14:m>
                  <m:oMath xmlns:m="http://schemas.openxmlformats.org/officeDocument/2006/math">
                    <m:r>
                      <a:rPr lang="zh-TW" altLang="en-US" sz="2400" i="1" smtClean="0">
                        <a:latin typeface="Cambria Math" panose="02040503050406030204" pitchFamily="18" charset="0"/>
                      </a:rPr>
                      <m:t>𝜃</m:t>
                    </m:r>
                    <m:d>
                      <m:dPr>
                        <m:ctrlPr>
                          <a:rPr lang="en-US" altLang="zh-TW" sz="2400" b="0" i="1" smtClean="0">
                            <a:latin typeface="Cambria Math" charset="0"/>
                          </a:rPr>
                        </m:ctrlPr>
                      </m:dPr>
                      <m:e>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e>
                    </m:d>
                  </m:oMath>
                </a14:m>
                <a:r>
                  <a:rPr lang="zh-TW" altLang="en-US" sz="2400" dirty="0" smtClean="0"/>
                  <a:t> </a:t>
                </a:r>
                <a:r>
                  <a:rPr lang="en-US" altLang="zh-TW" sz="2400" dirty="0" smtClean="0"/>
                  <a:t>be the gradient direction at coordinate </a:t>
                </a:r>
                <a14:m>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r>
                      <a:rPr lang="en-US" altLang="zh-TW" sz="2400" b="0" i="1" smtClean="0">
                        <a:latin typeface="Cambria Math" panose="02040503050406030204" pitchFamily="18" charset="0"/>
                      </a:rPr>
                      <m:t>)</m:t>
                    </m:r>
                  </m:oMath>
                </a14:m>
                <a:r>
                  <a:rPr lang="en-US" altLang="zh-TW" sz="2400" dirty="0" smtClean="0"/>
                  <a:t>, and let</a:t>
                </a:r>
                <a14:m>
                  <m:oMath xmlns:m="http://schemas.openxmlformats.org/officeDocument/2006/math">
                    <m:r>
                      <a:rPr lang="zh-TW" altLang="en-US" sz="2400" i="1">
                        <a:latin typeface="Cambria Math" panose="02040503050406030204" pitchFamily="18" charset="0"/>
                      </a:rPr>
                      <m:t>𝜃</m:t>
                    </m:r>
                  </m:oMath>
                </a14:m>
                <a:r>
                  <a:rPr lang="en-US" altLang="zh-TW" sz="2400" baseline="-25000" dirty="0" smtClean="0"/>
                  <a:t>0</a:t>
                </a:r>
                <a:r>
                  <a:rPr lang="en-US" altLang="zh-TW" sz="2400" dirty="0" smtClean="0"/>
                  <a:t> =</a:t>
                </a:r>
                <a14:m>
                  <m:oMath xmlns:m="http://schemas.openxmlformats.org/officeDocument/2006/math">
                    <m:r>
                      <a:rPr lang="zh-TW" altLang="en-US" sz="2400" i="1">
                        <a:latin typeface="Cambria Math" panose="02040503050406030204" pitchFamily="18" charset="0"/>
                      </a:rPr>
                      <m:t>𝜃</m:t>
                    </m:r>
                  </m:oMath>
                </a14:m>
                <a:r>
                  <a:rPr lang="en-US" altLang="zh-TW" sz="2400" dirty="0" smtClean="0"/>
                  <a:t>(0,0)</a:t>
                </a:r>
              </a:p>
              <a:p>
                <a:r>
                  <a:rPr lang="en-US" altLang="zh-TW" sz="2400" dirty="0" smtClean="0"/>
                  <a:t>(sin</a:t>
                </a:r>
                <a14:m>
                  <m:oMath xmlns:m="http://schemas.openxmlformats.org/officeDocument/2006/math">
                    <m:r>
                      <a:rPr lang="zh-TW" altLang="en-US" sz="2400" i="1">
                        <a:latin typeface="Cambria Math" panose="02040503050406030204" pitchFamily="18" charset="0"/>
                      </a:rPr>
                      <m:t>𝜃</m:t>
                    </m:r>
                  </m:oMath>
                </a14:m>
                <a:r>
                  <a:rPr lang="en-US" altLang="zh-TW" sz="2400" baseline="-25000" dirty="0" smtClean="0"/>
                  <a:t>0</a:t>
                </a:r>
                <a:r>
                  <a:rPr lang="en-US" altLang="zh-TW" sz="2400" dirty="0" smtClean="0"/>
                  <a:t>,cos</a:t>
                </a:r>
                <a14:m>
                  <m:oMath xmlns:m="http://schemas.openxmlformats.org/officeDocument/2006/math">
                    <m:r>
                      <a:rPr lang="zh-TW" altLang="en-US" sz="2400" i="1">
                        <a:latin typeface="Cambria Math" panose="02040503050406030204" pitchFamily="18" charset="0"/>
                      </a:rPr>
                      <m:t>𝜃</m:t>
                    </m:r>
                  </m:oMath>
                </a14:m>
                <a:r>
                  <a:rPr lang="en-US" altLang="zh-TW" sz="2400" baseline="-25000" dirty="0" smtClean="0"/>
                  <a:t>0</a:t>
                </a:r>
                <a:r>
                  <a:rPr lang="en-US" altLang="zh-TW" sz="2400" dirty="0" smtClean="0"/>
                  <a:t>) is a unit vector in the direction of the gradient at the origin</a:t>
                </a:r>
              </a:p>
              <a:p>
                <a:endParaRPr lang="en-US" altLang="zh-TW" sz="2400" dirty="0"/>
              </a:p>
              <a:p>
                <a:endParaRPr lang="en-US" altLang="zh-TW" sz="2400" dirty="0" smtClean="0"/>
              </a:p>
              <a:p>
                <a:pPr marL="0" indent="0">
                  <a:buNone/>
                </a:pPr>
                <a:endParaRPr lang="en-US" altLang="zh-TW" sz="2400" dirty="0" smtClean="0"/>
              </a:p>
              <a:p>
                <a:r>
                  <a:rPr lang="en-US" altLang="zh-TW" sz="2400" dirty="0" smtClean="0"/>
                  <a:t>The origin(0,0) is a corner point involves meeting the following two conditions:</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1520" y="2041525"/>
                <a:ext cx="8712967" cy="4411663"/>
              </a:xfrm>
              <a:blipFill rotWithShape="0">
                <a:blip r:embed="rId2"/>
                <a:stretch>
                  <a:fillRect l="-280"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784480"/>
            <a:ext cx="6535790" cy="94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62" y="3313906"/>
            <a:ext cx="2411437" cy="1633554"/>
          </a:xfrm>
          <a:prstGeom prst="rect">
            <a:avLst/>
          </a:prstGeom>
        </p:spPr>
      </p:pic>
    </p:spTree>
    <p:extLst>
      <p:ext uri="{BB962C8B-B14F-4D97-AF65-F5344CB8AC3E}">
        <p14:creationId xmlns:p14="http://schemas.microsoft.com/office/powerpoint/2010/main" val="13364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4819" name="Rectangle 2"/>
          <p:cNvSpPr>
            <a:spLocks noGrp="1" noChangeArrowheads="1"/>
          </p:cNvSpPr>
          <p:nvPr>
            <p:ph type="title"/>
          </p:nvPr>
        </p:nvSpPr>
        <p:spPr/>
        <p:txBody>
          <a:bodyPr/>
          <a:lstStyle/>
          <a:p>
            <a:pPr eaLnBrk="1" hangingPunct="1"/>
            <a:r>
              <a:rPr lang="en-US" altLang="zh-TW" dirty="0" smtClean="0"/>
              <a:t>8.11 Isotropic Derivative Magnitudes</a:t>
            </a:r>
          </a:p>
        </p:txBody>
      </p:sp>
      <mc:AlternateContent xmlns:mc="http://schemas.openxmlformats.org/markup-compatibility/2006" xmlns:a14="http://schemas.microsoft.com/office/drawing/2010/main">
        <mc:Choice Requires="a14">
          <p:sp>
            <p:nvSpPr>
              <p:cNvPr id="34820" name="Rectangle 3"/>
              <p:cNvSpPr>
                <a:spLocks noGrp="1" noChangeArrowheads="1"/>
              </p:cNvSpPr>
              <p:nvPr>
                <p:ph type="body" idx="1"/>
              </p:nvPr>
            </p:nvSpPr>
            <p:spPr/>
            <p:txBody>
              <a:bodyPr/>
              <a:lstStyle/>
              <a:p>
                <a:pPr eaLnBrk="1" hangingPunct="1"/>
                <a:r>
                  <a:rPr lang="en-US" altLang="zh-TW" sz="2400" dirty="0" smtClean="0"/>
                  <a:t>A </a:t>
                </a:r>
                <a:r>
                  <a:rPr lang="en-US" altLang="zh-TW" sz="2400" dirty="0" smtClean="0">
                    <a:solidFill>
                      <a:srgbClr val="0000FF"/>
                    </a:solidFill>
                  </a:rPr>
                  <a:t>gradient edge</a:t>
                </a:r>
                <a:r>
                  <a:rPr lang="en-US" altLang="zh-TW" sz="2400" dirty="0" smtClean="0"/>
                  <a:t> can be understood as arising from a first-order isotropic derivative magnitude</a:t>
                </a:r>
              </a:p>
              <a:p>
                <a:pPr eaLnBrk="1" hangingPunct="1"/>
                <a:r>
                  <a:rPr lang="en-US" altLang="zh-TW" sz="2400" dirty="0" smtClean="0"/>
                  <a:t>determine those linear combinations of </a:t>
                </a:r>
                <a:r>
                  <a:rPr lang="en-US" altLang="zh-TW" sz="2400" dirty="0" smtClean="0">
                    <a:solidFill>
                      <a:srgbClr val="0000FF"/>
                    </a:solidFill>
                  </a:rPr>
                  <a:t>squared partial derivative of the two-dimensional functions</a:t>
                </a:r>
                <a:r>
                  <a:rPr lang="en-US" altLang="zh-TW" sz="2400" dirty="0" smtClean="0"/>
                  <a:t> that are invariant under rotation of the domain of the two dimensional function.</a:t>
                </a:r>
              </a:p>
              <a:p>
                <a:pPr eaLnBrk="1" hangingPunct="1"/>
                <a:endParaRPr lang="en-US" altLang="zh-TW" sz="2400" dirty="0" smtClean="0"/>
              </a:p>
              <a:p>
                <a:pPr eaLnBrk="1" hangingPunct="1"/>
                <a:r>
                  <a:rPr lang="en-US" altLang="zh-TW" sz="2400" dirty="0" smtClean="0"/>
                  <a:t>rotate the coordinate system by</a:t>
                </a:r>
                <a14:m>
                  <m:oMath xmlns:m="http://schemas.openxmlformats.org/officeDocument/2006/math">
                    <m:r>
                      <a:rPr lang="zh-TW" altLang="en-US" sz="2400" b="0" i="0" smtClean="0">
                        <a:latin typeface="Cambria Math" charset="0"/>
                      </a:rPr>
                      <m:t> </m:t>
                    </m:r>
                    <m:r>
                      <a:rPr lang="zh-TW" altLang="en-US" sz="2400" i="1">
                        <a:latin typeface="Cambria Math" panose="02040503050406030204" pitchFamily="18" charset="0"/>
                      </a:rPr>
                      <m:t>𝜃</m:t>
                    </m:r>
                    <m:r>
                      <a:rPr lang="zh-TW" altLang="en-US" sz="2400" b="0" i="1" smtClean="0">
                        <a:latin typeface="Cambria Math" charset="0"/>
                      </a:rPr>
                      <m:t> </m:t>
                    </m:r>
                  </m:oMath>
                </a14:m>
                <a:r>
                  <a:rPr lang="en-US" altLang="zh-TW" sz="2400" dirty="0" smtClean="0"/>
                  <a:t>and call the resulting function g in the new (</a:t>
                </a:r>
                <a:r>
                  <a:rPr lang="en-US" altLang="zh-TW" sz="2400" dirty="0" err="1" smtClean="0"/>
                  <a:t>r’,c</a:t>
                </a:r>
                <a:r>
                  <a:rPr lang="en-US" altLang="zh-TW" sz="2400" dirty="0" smtClean="0"/>
                  <a:t>’) coordinate </a:t>
                </a:r>
              </a:p>
              <a:p>
                <a:pPr eaLnBrk="1" hangingPunct="1"/>
                <a:endParaRPr lang="en-US" altLang="zh-TW" sz="2400" dirty="0" smtClean="0"/>
              </a:p>
            </p:txBody>
          </p:sp>
        </mc:Choice>
        <mc:Fallback xmlns="">
          <p:sp>
            <p:nvSpPr>
              <p:cNvPr id="34820" name="Rectangle 3"/>
              <p:cNvSpPr>
                <a:spLocks noGrp="1" noRot="1" noChangeAspect="1" noMove="1" noResize="1" noEditPoints="1" noAdjustHandles="1" noChangeArrowheads="1" noChangeShapeType="1" noTextEdit="1"/>
              </p:cNvSpPr>
              <p:nvPr>
                <p:ph type="body" idx="1"/>
              </p:nvPr>
            </p:nvSpPr>
            <p:spPr>
              <a:blipFill rotWithShape="0">
                <a:blip r:embed="rId4"/>
                <a:stretch>
                  <a:fillRect l="-296" t="-967"/>
                </a:stretch>
              </a:blipFill>
            </p:spPr>
            <p:txBody>
              <a:bodyPr/>
              <a:lstStyle/>
              <a:p>
                <a:r>
                  <a:rPr lang="zh-TW" altLang="en-US">
                    <a:noFill/>
                  </a:rPr>
                  <a:t> </a:t>
                </a:r>
              </a:p>
            </p:txBody>
          </p:sp>
        </mc:Fallback>
      </mc:AlternateContent>
      <p:graphicFrame>
        <p:nvGraphicFramePr>
          <p:cNvPr id="34821" name="Object 7"/>
          <p:cNvGraphicFramePr>
            <a:graphicFrameLocks noGrp="1" noChangeAspect="1"/>
          </p:cNvGraphicFramePr>
          <p:nvPr>
            <p:ph sz="quarter" idx="4294967295"/>
            <p:extLst>
              <p:ext uri="{D42A27DB-BD31-4B8C-83A1-F6EECF244321}">
                <p14:modId xmlns:p14="http://schemas.microsoft.com/office/powerpoint/2010/main" val="1686678458"/>
              </p:ext>
            </p:extLst>
          </p:nvPr>
        </p:nvGraphicFramePr>
        <p:xfrm>
          <a:off x="2933700" y="4445794"/>
          <a:ext cx="2771775" cy="457200"/>
        </p:xfrm>
        <a:graphic>
          <a:graphicData uri="http://schemas.openxmlformats.org/presentationml/2006/ole">
            <mc:AlternateContent xmlns:mc="http://schemas.openxmlformats.org/markup-compatibility/2006">
              <mc:Choice xmlns:v="urn:schemas-microsoft-com:vml" Requires="v">
                <p:oleObj spid="_x0000_s35781" name="方程式" r:id="rId5" imgW="1384300" imgH="228600" progId="Equation.3">
                  <p:embed/>
                </p:oleObj>
              </mc:Choice>
              <mc:Fallback>
                <p:oleObj name="方程式" r:id="rId5" imgW="13843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0" y="4445794"/>
                        <a:ext cx="27717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3" name="Object 15"/>
          <p:cNvGraphicFramePr>
            <a:graphicFrameLocks noGrp="1" noChangeAspect="1"/>
          </p:cNvGraphicFramePr>
          <p:nvPr>
            <p:ph sz="half" idx="4294967295"/>
            <p:extLst>
              <p:ext uri="{D42A27DB-BD31-4B8C-83A1-F6EECF244321}">
                <p14:modId xmlns:p14="http://schemas.microsoft.com/office/powerpoint/2010/main" val="1447503451"/>
              </p:ext>
            </p:extLst>
          </p:nvPr>
        </p:nvGraphicFramePr>
        <p:xfrm>
          <a:off x="2699792" y="5798344"/>
          <a:ext cx="4038600" cy="334963"/>
        </p:xfrm>
        <a:graphic>
          <a:graphicData uri="http://schemas.openxmlformats.org/presentationml/2006/ole">
            <mc:AlternateContent xmlns:mc="http://schemas.openxmlformats.org/markup-compatibility/2006">
              <mc:Choice xmlns:v="urn:schemas-microsoft-com:vml" Requires="v">
                <p:oleObj spid="_x0000_s35782" name="方程式" r:id="rId7" imgW="2451100" imgH="203200" progId="Equation.3">
                  <p:embed/>
                </p:oleObj>
              </mc:Choice>
              <mc:Fallback>
                <p:oleObj name="方程式" r:id="rId7" imgW="2451100" imgH="2032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5798344"/>
                        <a:ext cx="4038600"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4" name="Object 17"/>
          <p:cNvGraphicFramePr>
            <a:graphicFrameLocks noGrp="1" noChangeAspect="1"/>
          </p:cNvGraphicFramePr>
          <p:nvPr>
            <p:ph sz="half" idx="4294967295"/>
            <p:extLst>
              <p:ext uri="{D42A27DB-BD31-4B8C-83A1-F6EECF244321}">
                <p14:modId xmlns:p14="http://schemas.microsoft.com/office/powerpoint/2010/main" val="1495747741"/>
              </p:ext>
            </p:extLst>
          </p:nvPr>
        </p:nvGraphicFramePr>
        <p:xfrm>
          <a:off x="2699792" y="6299994"/>
          <a:ext cx="1627187" cy="306388"/>
        </p:xfrm>
        <a:graphic>
          <a:graphicData uri="http://schemas.openxmlformats.org/presentationml/2006/ole">
            <mc:AlternateContent xmlns:mc="http://schemas.openxmlformats.org/markup-compatibility/2006">
              <mc:Choice xmlns:v="urn:schemas-microsoft-com:vml" Requires="v">
                <p:oleObj spid="_x0000_s35783" name="方程式" r:id="rId9" imgW="1079032" imgH="203112" progId="Equation.3">
                  <p:embed/>
                </p:oleObj>
              </mc:Choice>
              <mc:Fallback>
                <p:oleObj name="方程式" r:id="rId9" imgW="1079032" imgH="203112"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6299994"/>
                        <a:ext cx="16271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6867" name="Rectangle 2"/>
          <p:cNvSpPr>
            <a:spLocks noGrp="1" noChangeArrowheads="1"/>
          </p:cNvSpPr>
          <p:nvPr>
            <p:ph type="title"/>
          </p:nvPr>
        </p:nvSpPr>
        <p:spPr/>
        <p:txBody>
          <a:bodyPr/>
          <a:lstStyle/>
          <a:p>
            <a:pPr eaLnBrk="1" hangingPunct="1"/>
            <a:r>
              <a:rPr lang="en-US" altLang="zh-TW" dirty="0" smtClean="0"/>
              <a:t>8.11 Isotropic Derivative Magnitudes</a:t>
            </a:r>
          </a:p>
        </p:txBody>
      </p:sp>
      <mc:AlternateContent xmlns:mc="http://schemas.openxmlformats.org/markup-compatibility/2006" xmlns:a14="http://schemas.microsoft.com/office/drawing/2010/main">
        <mc:Choice Requires="a14">
          <p:sp>
            <p:nvSpPr>
              <p:cNvPr id="36868" name="Rectangle 11"/>
              <p:cNvSpPr>
                <a:spLocks noGrp="1" noChangeArrowheads="1"/>
              </p:cNvSpPr>
              <p:nvPr>
                <p:ph type="body" idx="1"/>
              </p:nvPr>
            </p:nvSpPr>
            <p:spPr/>
            <p:txBody>
              <a:bodyPr/>
              <a:lstStyle/>
              <a:p>
                <a:pPr eaLnBrk="1" hangingPunct="1"/>
                <a14:m>
                  <m:oMath xmlns:m="http://schemas.openxmlformats.org/officeDocument/2006/math">
                    <m:sSup>
                      <m:sSupPr>
                        <m:ctrlPr>
                          <a:rPr lang="en-US" altLang="zh-TW" sz="2400" i="1" smtClean="0">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𝑔</m:t>
                            </m:r>
                            <m:d>
                              <m:dPr>
                                <m:ctrlPr>
                                  <a:rPr lang="en-US" altLang="zh-TW" sz="2400" i="1">
                                    <a:latin typeface="Cambria Math" charset="0"/>
                                    <a:sym typeface="Wingdings" panose="05000000000000000000" pitchFamily="2" charset="2"/>
                                  </a:rPr>
                                </m:ctrlPr>
                              </m:dPr>
                              <m:e>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𝑟</m:t>
                                    </m:r>
                                  </m:e>
                                  <m:sup>
                                    <m:r>
                                      <a:rPr lang="en-US" altLang="zh-TW" sz="2400" i="1">
                                        <a:latin typeface="Cambria Math" panose="02040503050406030204" pitchFamily="18" charset="0"/>
                                        <a:sym typeface="Wingdings" panose="05000000000000000000" pitchFamily="2" charset="2"/>
                                      </a:rPr>
                                      <m:t>′</m:t>
                                    </m:r>
                                  </m:sup>
                                </m:sSup>
                                <m:r>
                                  <a:rPr lang="en-US" altLang="zh-TW" sz="2400" i="1">
                                    <a:latin typeface="Cambria Math" panose="02040503050406030204" pitchFamily="18" charset="0"/>
                                    <a:sym typeface="Wingdings" panose="05000000000000000000" pitchFamily="2" charset="2"/>
                                  </a:rPr>
                                  <m:t>, </m:t>
                                </m:r>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𝑐</m:t>
                                    </m:r>
                                  </m:e>
                                  <m:sup>
                                    <m:r>
                                      <a:rPr lang="en-US" altLang="zh-TW" sz="2400" i="1">
                                        <a:latin typeface="Cambria Math" panose="02040503050406030204" pitchFamily="18" charset="0"/>
                                        <a:sym typeface="Wingdings" panose="05000000000000000000" pitchFamily="2" charset="2"/>
                                      </a:rPr>
                                      <m:t>′</m:t>
                                    </m:r>
                                  </m:sup>
                                </m:sSup>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𝑟</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r>
                      <a:rPr lang="en-US" altLang="zh-TW" sz="2400" i="1">
                        <a:latin typeface="Cambria Math" panose="02040503050406030204" pitchFamily="18" charset="0"/>
                        <a:sym typeface="Wingdings" panose="05000000000000000000" pitchFamily="2" charset="2"/>
                      </a:rPr>
                      <m:t>+</m:t>
                    </m:r>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𝑔</m:t>
                            </m:r>
                            <m:d>
                              <m:dPr>
                                <m:ctrlPr>
                                  <a:rPr lang="en-US" altLang="zh-TW" sz="2400" i="1">
                                    <a:latin typeface="Cambria Math" charset="0"/>
                                    <a:sym typeface="Wingdings" panose="05000000000000000000" pitchFamily="2" charset="2"/>
                                  </a:rPr>
                                </m:ctrlPr>
                              </m:dPr>
                              <m:e>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𝑟</m:t>
                                    </m:r>
                                  </m:e>
                                  <m:sup>
                                    <m:r>
                                      <a:rPr lang="en-US" altLang="zh-TW" sz="2400" i="1">
                                        <a:latin typeface="Cambria Math" panose="02040503050406030204" pitchFamily="18" charset="0"/>
                                        <a:sym typeface="Wingdings" panose="05000000000000000000" pitchFamily="2" charset="2"/>
                                      </a:rPr>
                                      <m:t>′</m:t>
                                    </m:r>
                                  </m:sup>
                                </m:sSup>
                                <m:r>
                                  <a:rPr lang="en-US" altLang="zh-TW" sz="2400" i="1">
                                    <a:latin typeface="Cambria Math" panose="02040503050406030204" pitchFamily="18" charset="0"/>
                                    <a:sym typeface="Wingdings" panose="05000000000000000000" pitchFamily="2" charset="2"/>
                                  </a:rPr>
                                  <m:t>, </m:t>
                                </m:r>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𝑐</m:t>
                                    </m:r>
                                  </m:e>
                                  <m:sup>
                                    <m:r>
                                      <a:rPr lang="en-US" altLang="zh-TW" sz="2400" i="1">
                                        <a:latin typeface="Cambria Math" panose="02040503050406030204" pitchFamily="18" charset="0"/>
                                        <a:sym typeface="Wingdings" panose="05000000000000000000" pitchFamily="2" charset="2"/>
                                      </a:rPr>
                                      <m:t>′</m:t>
                                    </m:r>
                                  </m:sup>
                                </m:sSup>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𝑐</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oMath>
                </a14:m>
                <a:endParaRPr lang="en-US" altLang="zh-TW" sz="2400" i="1" dirty="0" smtClean="0">
                  <a:latin typeface="Cambria Math" panose="02040503050406030204" pitchFamily="18" charset="0"/>
                  <a:sym typeface="Wingdings" panose="05000000000000000000" pitchFamily="2" charset="2"/>
                </a:endParaRPr>
              </a:p>
              <a:p>
                <a:pPr marL="0" indent="0" eaLnBrk="1" hangingPunct="1">
                  <a:buNone/>
                </a:pPr>
                <a:r>
                  <a:rPr lang="en-US" altLang="zh-TW" sz="2400" i="1" dirty="0">
                    <a:latin typeface="Cambria Math" panose="02040503050406030204" pitchFamily="18" charset="0"/>
                    <a:sym typeface="Wingdings" panose="05000000000000000000" pitchFamily="2" charset="2"/>
                  </a:rPr>
                  <a:t> </a:t>
                </a:r>
                <a:r>
                  <a:rPr lang="en-US" altLang="zh-TW" sz="2400" i="1" dirty="0" smtClean="0">
                    <a:latin typeface="Cambria Math" panose="02040503050406030204" pitchFamily="18" charset="0"/>
                    <a:sym typeface="Wingdings" panose="05000000000000000000" pitchFamily="2" charset="2"/>
                  </a:rPr>
                  <a:t>     =(k</a:t>
                </a:r>
                <a:r>
                  <a:rPr lang="en-US" altLang="zh-TW" sz="2400" i="1" baseline="-25000" dirty="0" smtClean="0">
                    <a:latin typeface="Cambria Math" panose="02040503050406030204" pitchFamily="18" charset="0"/>
                    <a:sym typeface="Wingdings" panose="05000000000000000000" pitchFamily="2" charset="2"/>
                  </a:rPr>
                  <a:t>2</a:t>
                </a:r>
                <a:r>
                  <a:rPr lang="en-US" altLang="zh-TW" sz="2400" i="1" dirty="0" smtClean="0">
                    <a:latin typeface="Cambria Math" panose="02040503050406030204" pitchFamily="18" charset="0"/>
                    <a:sym typeface="Wingdings" panose="05000000000000000000" pitchFamily="2" charset="2"/>
                  </a:rPr>
                  <a:t>cos</a:t>
                </a:r>
                <a14:m>
                  <m:oMath xmlns:m="http://schemas.openxmlformats.org/officeDocument/2006/math">
                    <m:r>
                      <a:rPr lang="zh-TW" altLang="en-US" sz="2400" i="1">
                        <a:latin typeface="Cambria Math" panose="02040503050406030204" pitchFamily="18" charset="0"/>
                      </a:rPr>
                      <m:t>𝜃</m:t>
                    </m:r>
                  </m:oMath>
                </a14:m>
                <a:r>
                  <a:rPr lang="en-US" altLang="zh-TW" sz="2400" i="1" dirty="0" smtClean="0">
                    <a:latin typeface="Cambria Math" panose="02040503050406030204" pitchFamily="18" charset="0"/>
                    <a:sym typeface="Wingdings" panose="05000000000000000000" pitchFamily="2" charset="2"/>
                  </a:rPr>
                  <a:t>-k</a:t>
                </a:r>
                <a:r>
                  <a:rPr lang="en-US" altLang="zh-TW" sz="2400" i="1" baseline="-25000" dirty="0" smtClean="0">
                    <a:latin typeface="Cambria Math" panose="02040503050406030204" pitchFamily="18" charset="0"/>
                    <a:sym typeface="Wingdings" panose="05000000000000000000" pitchFamily="2" charset="2"/>
                  </a:rPr>
                  <a:t>3</a:t>
                </a:r>
                <a:r>
                  <a:rPr lang="en-US" altLang="zh-TW" sz="2400" i="1" dirty="0" smtClean="0">
                    <a:latin typeface="Cambria Math" panose="02040503050406030204" pitchFamily="18" charset="0"/>
                    <a:sym typeface="Wingdings" panose="05000000000000000000" pitchFamily="2" charset="2"/>
                  </a:rPr>
                  <a:t>sin</a:t>
                </a:r>
                <a14:m>
                  <m:oMath xmlns:m="http://schemas.openxmlformats.org/officeDocument/2006/math">
                    <m:r>
                      <a:rPr lang="zh-TW" altLang="en-US" sz="2400" i="1">
                        <a:latin typeface="Cambria Math" panose="02040503050406030204" pitchFamily="18" charset="0"/>
                      </a:rPr>
                      <m:t>𝜃</m:t>
                    </m:r>
                  </m:oMath>
                </a14:m>
                <a:r>
                  <a:rPr lang="en-US" altLang="zh-TW" sz="2400" i="1" dirty="0" smtClean="0">
                    <a:latin typeface="Cambria Math" panose="02040503050406030204" pitchFamily="18" charset="0"/>
                    <a:sym typeface="Wingdings" panose="05000000000000000000" pitchFamily="2" charset="2"/>
                  </a:rPr>
                  <a:t>)</a:t>
                </a:r>
                <a:r>
                  <a:rPr lang="en-US" altLang="zh-TW" sz="2400" i="1" baseline="30000" dirty="0" smtClean="0">
                    <a:latin typeface="Cambria Math" panose="02040503050406030204" pitchFamily="18" charset="0"/>
                    <a:sym typeface="Wingdings" panose="05000000000000000000" pitchFamily="2" charset="2"/>
                  </a:rPr>
                  <a:t>2</a:t>
                </a:r>
                <a:r>
                  <a:rPr lang="en-US" altLang="zh-TW" sz="2400" i="1" dirty="0" smtClean="0">
                    <a:latin typeface="Cambria Math" panose="02040503050406030204" pitchFamily="18" charset="0"/>
                    <a:sym typeface="Wingdings" panose="05000000000000000000" pitchFamily="2" charset="2"/>
                  </a:rPr>
                  <a:t> + (k</a:t>
                </a:r>
                <a:r>
                  <a:rPr lang="en-US" altLang="zh-TW" sz="2400" i="1" baseline="-25000" dirty="0" smtClean="0">
                    <a:latin typeface="Cambria Math" panose="02040503050406030204" pitchFamily="18" charset="0"/>
                    <a:sym typeface="Wingdings" panose="05000000000000000000" pitchFamily="2" charset="2"/>
                  </a:rPr>
                  <a:t>2</a:t>
                </a:r>
                <a:r>
                  <a:rPr lang="en-US" altLang="zh-TW" sz="2400" i="1" dirty="0" smtClean="0">
                    <a:latin typeface="Cambria Math" panose="02040503050406030204" pitchFamily="18" charset="0"/>
                    <a:sym typeface="Wingdings" panose="05000000000000000000" pitchFamily="2" charset="2"/>
                  </a:rPr>
                  <a:t>sin</a:t>
                </a:r>
                <a14:m>
                  <m:oMath xmlns:m="http://schemas.openxmlformats.org/officeDocument/2006/math">
                    <m:r>
                      <a:rPr lang="zh-TW" altLang="en-US" sz="2400" i="1">
                        <a:latin typeface="Cambria Math" panose="02040503050406030204" pitchFamily="18" charset="0"/>
                      </a:rPr>
                      <m:t>𝜃</m:t>
                    </m:r>
                  </m:oMath>
                </a14:m>
                <a:r>
                  <a:rPr lang="en-US" altLang="zh-TW" sz="2400" i="1" dirty="0" smtClean="0">
                    <a:latin typeface="Cambria Math" panose="02040503050406030204" pitchFamily="18" charset="0"/>
                    <a:sym typeface="Wingdings" panose="05000000000000000000" pitchFamily="2" charset="2"/>
                  </a:rPr>
                  <a:t>+ k</a:t>
                </a:r>
                <a:r>
                  <a:rPr lang="en-US" altLang="zh-TW" sz="2400" i="1" baseline="-25000" dirty="0" smtClean="0">
                    <a:latin typeface="Cambria Math" panose="02040503050406030204" pitchFamily="18" charset="0"/>
                    <a:sym typeface="Wingdings" panose="05000000000000000000" pitchFamily="2" charset="2"/>
                  </a:rPr>
                  <a:t>3</a:t>
                </a:r>
                <a:r>
                  <a:rPr lang="en-US" altLang="zh-TW" sz="2400" i="1" dirty="0" smtClean="0">
                    <a:latin typeface="Cambria Math" panose="02040503050406030204" pitchFamily="18" charset="0"/>
                    <a:sym typeface="Wingdings" panose="05000000000000000000" pitchFamily="2" charset="2"/>
                  </a:rPr>
                  <a:t>cos</a:t>
                </a:r>
                <a14:m>
                  <m:oMath xmlns:m="http://schemas.openxmlformats.org/officeDocument/2006/math">
                    <m:r>
                      <a:rPr lang="zh-TW" altLang="en-US" sz="2400" i="1">
                        <a:latin typeface="Cambria Math" panose="02040503050406030204" pitchFamily="18" charset="0"/>
                      </a:rPr>
                      <m:t>𝜃</m:t>
                    </m:r>
                  </m:oMath>
                </a14:m>
                <a:r>
                  <a:rPr lang="en-US" altLang="zh-TW" sz="2400" i="1" dirty="0" smtClean="0">
                    <a:latin typeface="Cambria Math" panose="02040503050406030204" pitchFamily="18" charset="0"/>
                    <a:sym typeface="Wingdings" panose="05000000000000000000" pitchFamily="2" charset="2"/>
                  </a:rPr>
                  <a:t>)</a:t>
                </a:r>
                <a:r>
                  <a:rPr lang="en-US" altLang="zh-TW" sz="2400" i="1" baseline="30000" dirty="0" smtClean="0">
                    <a:latin typeface="Cambria Math" panose="02040503050406030204" pitchFamily="18" charset="0"/>
                    <a:sym typeface="Wingdings" panose="05000000000000000000" pitchFamily="2" charset="2"/>
                  </a:rPr>
                  <a:t>2 </a:t>
                </a:r>
              </a:p>
              <a:p>
                <a:pPr marL="0" indent="0" eaLnBrk="1" hangingPunct="1">
                  <a:buNone/>
                </a:pPr>
                <a:r>
                  <a:rPr lang="en-US" altLang="zh-TW" sz="2400" i="1" baseline="30000" dirty="0">
                    <a:latin typeface="Cambria Math" panose="02040503050406030204" pitchFamily="18" charset="0"/>
                    <a:sym typeface="Wingdings" panose="05000000000000000000" pitchFamily="2" charset="2"/>
                  </a:rPr>
                  <a:t> </a:t>
                </a:r>
                <a:r>
                  <a:rPr lang="en-US" altLang="zh-TW" sz="2400" i="1" baseline="30000" dirty="0" smtClean="0">
                    <a:latin typeface="Cambria Math" panose="02040503050406030204" pitchFamily="18" charset="0"/>
                    <a:sym typeface="Wingdings" panose="05000000000000000000" pitchFamily="2" charset="2"/>
                  </a:rPr>
                  <a:t>    </a:t>
                </a:r>
                <a:r>
                  <a:rPr lang="en-US" altLang="zh-TW" sz="2400" i="1" dirty="0" smtClean="0">
                    <a:latin typeface="Cambria Math" panose="02040503050406030204" pitchFamily="18" charset="0"/>
                    <a:sym typeface="Wingdings" panose="05000000000000000000" pitchFamily="2" charset="2"/>
                  </a:rPr>
                  <a:t>  =</a:t>
                </a:r>
                <a14:m>
                  <m:oMath xmlns:m="http://schemas.openxmlformats.org/officeDocument/2006/math">
                    <m:sSubSup>
                      <m:sSubSupPr>
                        <m:ctrlPr>
                          <a:rPr lang="en-US" altLang="zh-TW" sz="2400" i="1">
                            <a:latin typeface="Cambria Math"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2</m:t>
                        </m:r>
                      </m:sub>
                      <m:sup>
                        <m:r>
                          <a:rPr lang="en-US" altLang="zh-TW" sz="2400" i="1">
                            <a:latin typeface="Cambria Math" panose="02040503050406030204" pitchFamily="18" charset="0"/>
                            <a:sym typeface="Wingdings" panose="05000000000000000000" pitchFamily="2" charset="2"/>
                          </a:rPr>
                          <m:t>2</m:t>
                        </m:r>
                      </m:sup>
                    </m:sSubSup>
                    <m:r>
                      <a:rPr lang="en-US" altLang="zh-TW" sz="2400" i="1">
                        <a:latin typeface="Cambria Math" panose="02040503050406030204" pitchFamily="18" charset="0"/>
                        <a:sym typeface="Wingdings" panose="05000000000000000000" pitchFamily="2" charset="2"/>
                      </a:rPr>
                      <m:t>+</m:t>
                    </m:r>
                    <m:sSubSup>
                      <m:sSubSupPr>
                        <m:ctrlPr>
                          <a:rPr lang="en-US" altLang="zh-TW" sz="2400" i="1">
                            <a:latin typeface="Cambria Math"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3</m:t>
                        </m:r>
                      </m:sub>
                      <m:sup>
                        <m:r>
                          <a:rPr lang="en-US" altLang="zh-TW" sz="2400" i="1">
                            <a:latin typeface="Cambria Math" panose="02040503050406030204" pitchFamily="18" charset="0"/>
                            <a:sym typeface="Wingdings" panose="05000000000000000000" pitchFamily="2" charset="2"/>
                          </a:rPr>
                          <m:t>2</m:t>
                        </m:r>
                      </m:sup>
                    </m:sSubSup>
                    <m:r>
                      <a:rPr lang="en-US" altLang="zh-TW" sz="2400" i="1">
                        <a:latin typeface="Cambria Math" panose="02040503050406030204" pitchFamily="18" charset="0"/>
                        <a:sym typeface="Wingdings" panose="05000000000000000000" pitchFamily="2" charset="2"/>
                      </a:rPr>
                      <m:t>=</m:t>
                    </m:r>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𝑓</m:t>
                            </m:r>
                            <m:d>
                              <m:dPr>
                                <m:ctrlPr>
                                  <a:rPr lang="en-US" altLang="zh-TW" sz="2400" i="1">
                                    <a:latin typeface="Cambria Math" charset="0"/>
                                    <a:sym typeface="Wingdings" panose="05000000000000000000" pitchFamily="2" charset="2"/>
                                  </a:rPr>
                                </m:ctrlPr>
                              </m:dPr>
                              <m:e>
                                <m:r>
                                  <a:rPr lang="en-US" altLang="zh-TW" sz="2400" i="1">
                                    <a:latin typeface="Cambria Math" panose="02040503050406030204" pitchFamily="18" charset="0"/>
                                    <a:sym typeface="Wingdings" panose="05000000000000000000" pitchFamily="2" charset="2"/>
                                  </a:rPr>
                                  <m:t>𝑟</m:t>
                                </m:r>
                                <m:r>
                                  <a:rPr lang="en-US" altLang="zh-TW" sz="2400" i="1">
                                    <a:latin typeface="Cambria Math" panose="02040503050406030204" pitchFamily="18" charset="0"/>
                                    <a:sym typeface="Wingdings" panose="05000000000000000000" pitchFamily="2" charset="2"/>
                                  </a:rPr>
                                  <m:t>, </m:t>
                                </m:r>
                                <m:r>
                                  <a:rPr lang="en-US" altLang="zh-TW" sz="2400" i="1">
                                    <a:latin typeface="Cambria Math" panose="02040503050406030204" pitchFamily="18" charset="0"/>
                                    <a:sym typeface="Wingdings" panose="05000000000000000000" pitchFamily="2" charset="2"/>
                                  </a:rPr>
                                  <m:t>𝑐</m:t>
                                </m:r>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𝑟</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r>
                      <a:rPr lang="en-US" altLang="zh-TW" sz="2400" i="1">
                        <a:latin typeface="Cambria Math" panose="02040503050406030204" pitchFamily="18" charset="0"/>
                        <a:sym typeface="Wingdings" panose="05000000000000000000" pitchFamily="2" charset="2"/>
                      </a:rPr>
                      <m:t>+</m:t>
                    </m:r>
                    <m:sSup>
                      <m:sSupPr>
                        <m:ctrlPr>
                          <a:rPr lang="en-US" altLang="zh-TW" sz="2400" i="1">
                            <a:latin typeface="Cambria Math" charset="0"/>
                            <a:sym typeface="Wingdings" panose="05000000000000000000" pitchFamily="2" charset="2"/>
                          </a:rPr>
                        </m:ctrlPr>
                      </m:sSupPr>
                      <m:e>
                        <m:r>
                          <a:rPr lang="en-US" altLang="zh-TW" sz="2400" i="1">
                            <a:latin typeface="Cambria Math" panose="02040503050406030204" pitchFamily="18" charset="0"/>
                            <a:sym typeface="Wingdings" panose="05000000000000000000" pitchFamily="2" charset="2"/>
                          </a:rPr>
                          <m:t>[</m:t>
                        </m:r>
                        <m:f>
                          <m:fPr>
                            <m:ctrlPr>
                              <a:rPr lang="en-US" altLang="zh-TW" sz="2400" i="1">
                                <a:latin typeface="Cambria Math" charset="0"/>
                                <a:sym typeface="Wingdings" panose="05000000000000000000" pitchFamily="2" charset="2"/>
                              </a:rPr>
                            </m:ctrlPr>
                          </m:fPr>
                          <m:num>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𝑓</m:t>
                            </m:r>
                            <m:d>
                              <m:dPr>
                                <m:ctrlPr>
                                  <a:rPr lang="en-US" altLang="zh-TW" sz="2400" i="1">
                                    <a:latin typeface="Cambria Math" charset="0"/>
                                    <a:sym typeface="Wingdings" panose="05000000000000000000" pitchFamily="2" charset="2"/>
                                  </a:rPr>
                                </m:ctrlPr>
                              </m:dPr>
                              <m:e>
                                <m:r>
                                  <a:rPr lang="en-US" altLang="zh-TW" sz="2400" i="1">
                                    <a:latin typeface="Cambria Math" panose="02040503050406030204" pitchFamily="18" charset="0"/>
                                    <a:sym typeface="Wingdings" panose="05000000000000000000" pitchFamily="2" charset="2"/>
                                  </a:rPr>
                                  <m:t>𝑟</m:t>
                                </m:r>
                                <m:r>
                                  <a:rPr lang="en-US" altLang="zh-TW" sz="2400" i="1">
                                    <a:latin typeface="Cambria Math" panose="02040503050406030204" pitchFamily="18" charset="0"/>
                                    <a:sym typeface="Wingdings" panose="05000000000000000000" pitchFamily="2" charset="2"/>
                                  </a:rPr>
                                  <m:t>, </m:t>
                                </m:r>
                                <m:r>
                                  <a:rPr lang="en-US" altLang="zh-TW" sz="2400" i="1">
                                    <a:latin typeface="Cambria Math" panose="02040503050406030204" pitchFamily="18" charset="0"/>
                                    <a:sym typeface="Wingdings" panose="05000000000000000000" pitchFamily="2" charset="2"/>
                                  </a:rPr>
                                  <m:t>𝑐</m:t>
                                </m:r>
                              </m:e>
                            </m:d>
                          </m:num>
                          <m:den>
                            <m:r>
                              <a:rPr lang="zh-TW" altLang="en-US" sz="2400" i="1">
                                <a:latin typeface="Cambria Math" panose="02040503050406030204" pitchFamily="18" charset="0"/>
                                <a:sym typeface="Wingdings" panose="05000000000000000000" pitchFamily="2" charset="2"/>
                              </a:rPr>
                              <m:t>𝜕</m:t>
                            </m:r>
                            <m:r>
                              <a:rPr lang="en-US" altLang="zh-TW" sz="2400" i="1">
                                <a:latin typeface="Cambria Math" panose="02040503050406030204" pitchFamily="18" charset="0"/>
                                <a:sym typeface="Wingdings" panose="05000000000000000000" pitchFamily="2" charset="2"/>
                              </a:rPr>
                              <m:t>𝑐</m:t>
                            </m:r>
                          </m:den>
                        </m:f>
                        <m:r>
                          <a:rPr lang="en-US" altLang="zh-TW" sz="2400" i="1">
                            <a:latin typeface="Cambria Math" panose="02040503050406030204" pitchFamily="18" charset="0"/>
                            <a:sym typeface="Wingdings" panose="05000000000000000000" pitchFamily="2" charset="2"/>
                          </a:rPr>
                          <m:t>]</m:t>
                        </m:r>
                      </m:e>
                      <m:sup>
                        <m:r>
                          <a:rPr lang="en-US" altLang="zh-TW" sz="2400" i="1">
                            <a:latin typeface="Cambria Math" panose="02040503050406030204" pitchFamily="18" charset="0"/>
                            <a:sym typeface="Wingdings" panose="05000000000000000000" pitchFamily="2" charset="2"/>
                          </a:rPr>
                          <m:t>2</m:t>
                        </m:r>
                      </m:sup>
                    </m:sSup>
                  </m:oMath>
                </a14:m>
                <a:endParaRPr lang="en-US" altLang="zh-TW" dirty="0" smtClean="0"/>
              </a:p>
              <a:p>
                <a:pPr eaLnBrk="1" hangingPunct="1"/>
                <a:endParaRPr lang="en-US" altLang="zh-TW" dirty="0" smtClean="0"/>
              </a:p>
              <a:p>
                <a:pPr eaLnBrk="1" hangingPunct="1"/>
                <a:r>
                  <a:rPr lang="en-US" altLang="zh-TW" sz="2400" dirty="0" smtClean="0"/>
                  <a:t>The sum of the squares of the first partials is the same constant </a:t>
                </a:r>
                <a14:m>
                  <m:oMath xmlns:m="http://schemas.openxmlformats.org/officeDocument/2006/math">
                    <m:sSubSup>
                      <m:sSubSupPr>
                        <m:ctrlPr>
                          <a:rPr lang="en-US" altLang="zh-TW" sz="2400" i="1">
                            <a:latin typeface="Cambria Math"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2</m:t>
                        </m:r>
                      </m:sub>
                      <m:sup>
                        <m:r>
                          <a:rPr lang="en-US" altLang="zh-TW" sz="2400" i="1">
                            <a:latin typeface="Cambria Math" panose="02040503050406030204" pitchFamily="18" charset="0"/>
                            <a:sym typeface="Wingdings" panose="05000000000000000000" pitchFamily="2" charset="2"/>
                          </a:rPr>
                          <m:t>2</m:t>
                        </m:r>
                      </m:sup>
                    </m:sSubSup>
                    <m:r>
                      <a:rPr lang="en-US" altLang="zh-TW" sz="2400" i="1">
                        <a:latin typeface="Cambria Math" panose="02040503050406030204" pitchFamily="18" charset="0"/>
                        <a:sym typeface="Wingdings" panose="05000000000000000000" pitchFamily="2" charset="2"/>
                      </a:rPr>
                      <m:t>+</m:t>
                    </m:r>
                    <m:sSubSup>
                      <m:sSubSupPr>
                        <m:ctrlPr>
                          <a:rPr lang="en-US" altLang="zh-TW" sz="2400" i="1">
                            <a:latin typeface="Cambria Math" charset="0"/>
                            <a:sym typeface="Wingdings" panose="05000000000000000000" pitchFamily="2" charset="2"/>
                          </a:rPr>
                        </m:ctrlPr>
                      </m:sSubSupPr>
                      <m:e>
                        <m:r>
                          <a:rPr lang="en-US" altLang="zh-TW" sz="2400" i="1">
                            <a:latin typeface="Cambria Math" panose="02040503050406030204" pitchFamily="18" charset="0"/>
                            <a:sym typeface="Wingdings" panose="05000000000000000000" pitchFamily="2" charset="2"/>
                          </a:rPr>
                          <m:t>𝑘</m:t>
                        </m:r>
                      </m:e>
                      <m:sub>
                        <m:r>
                          <a:rPr lang="en-US" altLang="zh-TW" sz="2400" i="1">
                            <a:latin typeface="Cambria Math" panose="02040503050406030204" pitchFamily="18" charset="0"/>
                            <a:sym typeface="Wingdings" panose="05000000000000000000" pitchFamily="2" charset="2"/>
                          </a:rPr>
                          <m:t>3</m:t>
                        </m:r>
                      </m:sub>
                      <m:sup>
                        <m:r>
                          <a:rPr lang="en-US" altLang="zh-TW" sz="2400" i="1">
                            <a:latin typeface="Cambria Math" panose="02040503050406030204" pitchFamily="18" charset="0"/>
                            <a:sym typeface="Wingdings" panose="05000000000000000000" pitchFamily="2" charset="2"/>
                          </a:rPr>
                          <m:t>2</m:t>
                        </m:r>
                      </m:sup>
                    </m:sSubSup>
                  </m:oMath>
                </a14:m>
                <a:r>
                  <a:rPr lang="en-US" altLang="zh-TW" sz="2400" dirty="0" smtClean="0"/>
                  <a:t>, the squared gradient magnitude, for the original function or for the rotated function.</a:t>
                </a:r>
              </a:p>
              <a:p>
                <a:pPr eaLnBrk="1" hangingPunct="1"/>
                <a:endParaRPr lang="en-US" altLang="zh-TW" dirty="0" smtClean="0">
                  <a:sym typeface="Wingdings" panose="05000000000000000000" pitchFamily="2" charset="2"/>
                </a:endParaRPr>
              </a:p>
            </p:txBody>
          </p:sp>
        </mc:Choice>
        <mc:Fallback xmlns="">
          <p:sp>
            <p:nvSpPr>
              <p:cNvPr id="36868" name="Rectangle 11"/>
              <p:cNvSpPr>
                <a:spLocks noGrp="1" noRot="1" noChangeAspect="1" noMove="1" noResize="1" noEditPoints="1" noAdjustHandles="1" noChangeArrowheads="1" noChangeShapeType="1" noTextEdit="1"/>
              </p:cNvSpPr>
              <p:nvPr>
                <p:ph type="body" idx="1"/>
              </p:nvPr>
            </p:nvSpPr>
            <p:spPr>
              <a:blipFill rotWithShape="0">
                <a:blip r:embed="rId2"/>
                <a:stretch>
                  <a:fillRect l="-296"/>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7891" name="Rectangle 2"/>
          <p:cNvSpPr>
            <a:spLocks noGrp="1" noChangeArrowheads="1"/>
          </p:cNvSpPr>
          <p:nvPr>
            <p:ph type="title"/>
          </p:nvPr>
        </p:nvSpPr>
        <p:spPr/>
        <p:txBody>
          <a:bodyPr/>
          <a:lstStyle/>
          <a:p>
            <a:pPr eaLnBrk="1" hangingPunct="1"/>
            <a:r>
              <a:rPr lang="en-US" altLang="zh-TW" dirty="0" smtClean="0"/>
              <a:t>8.12 Ridges and Ravines on Digital Images</a:t>
            </a:r>
          </a:p>
        </p:txBody>
      </p:sp>
      <p:pic>
        <p:nvPicPr>
          <p:cNvPr id="37892" name="Picture 5" descr="山脊線_rid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4013" y="2936875"/>
            <a:ext cx="3810000" cy="261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8915" name="Rectangle 2"/>
          <p:cNvSpPr>
            <a:spLocks noGrp="1" noChangeArrowheads="1"/>
          </p:cNvSpPr>
          <p:nvPr>
            <p:ph type="title"/>
          </p:nvPr>
        </p:nvSpPr>
        <p:spPr/>
        <p:txBody>
          <a:bodyPr/>
          <a:lstStyle/>
          <a:p>
            <a:pPr eaLnBrk="1" hangingPunct="1"/>
            <a:r>
              <a:rPr lang="en-US" altLang="zh-TW" smtClean="0"/>
              <a:t>8.12 Ridges and Ravines on Digital Images</a:t>
            </a:r>
          </a:p>
        </p:txBody>
      </p:sp>
      <p:sp>
        <p:nvSpPr>
          <p:cNvPr id="38916"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smtClean="0"/>
              <a:t>A digital </a:t>
            </a:r>
            <a:r>
              <a:rPr lang="en-US" altLang="zh-TW" sz="2600" b="1" dirty="0" smtClean="0">
                <a:solidFill>
                  <a:srgbClr val="0000FF"/>
                </a:solidFill>
              </a:rPr>
              <a:t>ridge</a:t>
            </a:r>
            <a:r>
              <a:rPr lang="en-US" altLang="zh-TW" sz="2600" dirty="0" smtClean="0"/>
              <a:t> (ravine) occurs on a digital image when there is a simply </a:t>
            </a:r>
            <a:r>
              <a:rPr lang="en-US" altLang="zh-TW" sz="2600" b="1" dirty="0" smtClean="0">
                <a:solidFill>
                  <a:srgbClr val="0000FF"/>
                </a:solidFill>
              </a:rPr>
              <a:t>connected sequence of pixels with gray level intensity values that are significantly higher</a:t>
            </a:r>
            <a:r>
              <a:rPr lang="en-US" altLang="zh-TW" sz="2600" dirty="0" smtClean="0"/>
              <a:t> (lower) in the sequence than those neighboring the sequence.</a:t>
            </a:r>
          </a:p>
          <a:p>
            <a:pPr eaLnBrk="1" hangingPunct="1"/>
            <a:endParaRPr lang="en-US" altLang="zh-TW" sz="2600" dirty="0" smtClean="0"/>
          </a:p>
          <a:p>
            <a:pPr eaLnBrk="1" hangingPunct="1"/>
            <a:r>
              <a:rPr lang="en-US" altLang="zh-TW" sz="2600" dirty="0" smtClean="0"/>
              <a:t>The facet model can be used to help accomplish ridge and ravine identification.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39939" name="Rectangle 2"/>
          <p:cNvSpPr>
            <a:spLocks noGrp="1" noChangeArrowheads="1"/>
          </p:cNvSpPr>
          <p:nvPr>
            <p:ph type="title"/>
          </p:nvPr>
        </p:nvSpPr>
        <p:spPr/>
        <p:txBody>
          <a:bodyPr/>
          <a:lstStyle/>
          <a:p>
            <a:pPr algn="ctr" eaLnBrk="1" hangingPunct="1"/>
            <a:r>
              <a:rPr lang="en-US" altLang="zh-TW" dirty="0" smtClean="0"/>
              <a:t>8.13 Topographic Primal Sketch</a:t>
            </a:r>
            <a:br>
              <a:rPr lang="en-US" altLang="zh-TW" dirty="0" smtClean="0"/>
            </a:br>
            <a:r>
              <a:rPr lang="en-US" altLang="zh-TW" dirty="0" smtClean="0"/>
              <a:t>8.13.1 Introduction</a:t>
            </a:r>
          </a:p>
        </p:txBody>
      </p:sp>
      <p:sp>
        <p:nvSpPr>
          <p:cNvPr id="39940" name="Rectangle 3"/>
          <p:cNvSpPr>
            <a:spLocks noGrp="1" noChangeArrowheads="1"/>
          </p:cNvSpPr>
          <p:nvPr>
            <p:ph type="body" sz="half" idx="1"/>
          </p:nvPr>
        </p:nvSpPr>
        <p:spPr>
          <a:xfrm>
            <a:off x="684213" y="2041525"/>
            <a:ext cx="7991475" cy="4411663"/>
          </a:xfrm>
        </p:spPr>
        <p:txBody>
          <a:bodyPr/>
          <a:lstStyle/>
          <a:p>
            <a:pPr eaLnBrk="1" hangingPunct="1"/>
            <a:r>
              <a:rPr lang="en-US" altLang="zh-TW" sz="2600" dirty="0" smtClean="0"/>
              <a:t>The basis of the topographic primal sketch consists of </a:t>
            </a:r>
            <a:r>
              <a:rPr lang="en-US" altLang="zh-TW" sz="2600" dirty="0" smtClean="0">
                <a:solidFill>
                  <a:srgbClr val="0000FF"/>
                </a:solidFill>
              </a:rPr>
              <a:t>the labeling and grouping of the underlying Image-intensity surface patches</a:t>
            </a:r>
            <a:r>
              <a:rPr lang="en-US" altLang="zh-TW" sz="2600" dirty="0" smtClean="0"/>
              <a:t> according to the categories defined by monotonic, gray level, and invariant functions of directional derivatives</a:t>
            </a:r>
          </a:p>
          <a:p>
            <a:pPr eaLnBrk="1" hangingPunct="1"/>
            <a:r>
              <a:rPr lang="en-US" altLang="zh-TW" sz="2600" dirty="0" smtClean="0"/>
              <a:t>categories: </a:t>
            </a:r>
          </a:p>
          <a:p>
            <a:pPr eaLnBrk="1" hangingPunct="1"/>
            <a:endParaRPr lang="en-US" altLang="zh-TW" sz="2600" dirty="0" smtClean="0"/>
          </a:p>
        </p:txBody>
      </p:sp>
      <p:pic>
        <p:nvPicPr>
          <p:cNvPr id="39941"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43213" y="4606925"/>
            <a:ext cx="935037" cy="334963"/>
          </a:xfrm>
          <a:noFill/>
        </p:spPr>
      </p:pic>
      <p:pic>
        <p:nvPicPr>
          <p:cNvPr id="39942"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995738" y="4652963"/>
            <a:ext cx="720725" cy="317500"/>
          </a:xfrm>
          <a:noFill/>
        </p:spPr>
      </p:pic>
      <p:pic>
        <p:nvPicPr>
          <p:cNvPr id="3994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652963"/>
            <a:ext cx="10080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652963"/>
            <a:ext cx="10795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5013325"/>
            <a:ext cx="11525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5013325"/>
            <a:ext cx="79216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5013325"/>
            <a:ext cx="12954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0963" name="Rectangle 2"/>
          <p:cNvSpPr>
            <a:spLocks noGrp="1" noChangeArrowheads="1"/>
          </p:cNvSpPr>
          <p:nvPr>
            <p:ph type="title"/>
          </p:nvPr>
        </p:nvSpPr>
        <p:spPr>
          <a:xfrm>
            <a:off x="611188" y="333375"/>
            <a:ext cx="8101012" cy="1295400"/>
          </a:xfrm>
        </p:spPr>
        <p:txBody>
          <a:bodyPr/>
          <a:lstStyle/>
          <a:p>
            <a:pPr algn="ctr" eaLnBrk="1" hangingPunct="1"/>
            <a:r>
              <a:rPr lang="en-US" altLang="zh-TW" dirty="0" smtClean="0"/>
              <a:t>8.13.1 Introduction (</a:t>
            </a:r>
            <a:r>
              <a:rPr lang="en-US" altLang="zh-TW" dirty="0" err="1" smtClean="0"/>
              <a:t>cont</a:t>
            </a:r>
            <a:r>
              <a:rPr lang="en-US" altLang="zh-TW" dirty="0" smtClean="0"/>
              <a:t>’)</a:t>
            </a:r>
            <a:br>
              <a:rPr lang="en-US" altLang="zh-TW" dirty="0" smtClean="0"/>
            </a:br>
            <a:r>
              <a:rPr lang="en-US" altLang="zh-TW" dirty="0" smtClean="0"/>
              <a:t>Invariance Requirement</a:t>
            </a:r>
          </a:p>
        </p:txBody>
      </p:sp>
      <p:sp>
        <p:nvSpPr>
          <p:cNvPr id="40964"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smtClean="0"/>
              <a:t>histogram normalization, equal probability quantization: nonlinear enhancing</a:t>
            </a:r>
          </a:p>
          <a:p>
            <a:pPr eaLnBrk="1" hangingPunct="1"/>
            <a:r>
              <a:rPr lang="en-US" altLang="zh-TW" sz="2600" dirty="0" smtClean="0"/>
              <a:t>For example, edges based on zero crossings of second derivatives will change in position as the monotonic gray level transformation changes</a:t>
            </a:r>
          </a:p>
          <a:p>
            <a:pPr lvl="1" eaLnBrk="1" hangingPunct="1"/>
            <a:r>
              <a:rPr lang="en-US" altLang="zh-TW" sz="2200" dirty="0" smtClean="0"/>
              <a:t>Convexity of a gray level intensity surface is not preserved under such transformation.</a:t>
            </a:r>
          </a:p>
          <a:p>
            <a:pPr eaLnBrk="1" hangingPunct="1"/>
            <a:r>
              <a:rPr lang="en-US" altLang="zh-TW" sz="2600" dirty="0" smtClean="0"/>
              <a:t>peak, pit, ridge, valley, saddle, flat, hillside: have required invariance</a:t>
            </a:r>
          </a:p>
          <a:p>
            <a:pPr eaLnBrk="1" hangingPunct="1"/>
            <a:endParaRPr lang="en-US" altLang="zh-TW" sz="26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5060" name="Rectangle 4"/>
          <p:cNvSpPr>
            <a:spLocks noGrp="1" noChangeArrowheads="1"/>
          </p:cNvSpPr>
          <p:nvPr>
            <p:ph type="title"/>
          </p:nvPr>
        </p:nvSpPr>
        <p:spPr>
          <a:xfrm>
            <a:off x="971550" y="476250"/>
            <a:ext cx="8101013" cy="1295400"/>
          </a:xfrm>
          <a:noFill/>
        </p:spPr>
        <p:txBody>
          <a:bodyPr/>
          <a:lstStyle/>
          <a:p>
            <a:pPr eaLnBrk="1" hangingPunct="1"/>
            <a:r>
              <a:rPr lang="en-US" altLang="zh-TW" sz="2800" dirty="0" smtClean="0"/>
              <a:t>8.13.2 Mathematical Classification of Topographic Structure</a:t>
            </a:r>
          </a:p>
        </p:txBody>
      </p:sp>
      <p:sp>
        <p:nvSpPr>
          <p:cNvPr id="5" name="Rectangle 3"/>
          <p:cNvSpPr txBox="1">
            <a:spLocks noChangeArrowheads="1"/>
          </p:cNvSpPr>
          <p:nvPr/>
        </p:nvSpPr>
        <p:spPr bwMode="auto">
          <a:xfrm>
            <a:off x="684213" y="2041525"/>
            <a:ext cx="7920037"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r>
              <a:rPr lang="en-US" altLang="zh-TW" sz="2600" kern="0" dirty="0" smtClean="0"/>
              <a:t>We </a:t>
            </a:r>
            <a:r>
              <a:rPr lang="en-US" altLang="zh-TW" sz="2600" kern="0" dirty="0"/>
              <a:t>will use the following notation to </a:t>
            </a:r>
            <a:r>
              <a:rPr lang="en-US" altLang="zh-TW" sz="2600" kern="0" dirty="0" smtClean="0"/>
              <a:t>describe </a:t>
            </a:r>
            <a:r>
              <a:rPr lang="en-US" altLang="zh-TW" sz="2600" kern="0" dirty="0"/>
              <a:t>the mathematical properties of our topographic categories for continuous surfaces</a:t>
            </a:r>
            <a:endParaRPr lang="en-US" altLang="zh-TW" sz="2600" kern="0" dirty="0" smtClean="0"/>
          </a:p>
        </p:txBody>
      </p:sp>
      <p:pic>
        <p:nvPicPr>
          <p:cNvPr id="3" name="內容版面配置區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60000">
            <a:off x="887413" y="3449535"/>
            <a:ext cx="7353300" cy="3073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The squared fitting error </a:t>
                </a:r>
                <a14:m>
                  <m:oMath xmlns:m="http://schemas.openxmlformats.org/officeDocument/2006/math">
                    <m:sSubSup>
                      <m:sSubSupPr>
                        <m:ctrlPr>
                          <a:rPr lang="en-US" altLang="zh-TW" sz="2400" i="1" smtClean="0">
                            <a:latin typeface="Cambria Math" charset="0"/>
                          </a:rPr>
                        </m:ctrlPr>
                      </m:sSubSupPr>
                      <m:e>
                        <m:r>
                          <m:rPr>
                            <m:sty m:val="p"/>
                          </m:rPr>
                          <a:rPr lang="zh-TW" altLang="en-US" sz="2400" i="0" smtClean="0">
                            <a:latin typeface="Cambria Math" panose="02040503050406030204" pitchFamily="18" charset="0"/>
                          </a:rPr>
                          <m:t>ε</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oMath>
                </a14:m>
                <a:r>
                  <a:rPr lang="en-US" altLang="zh-TW" sz="2400" dirty="0" smtClean="0">
                    <a:latin typeface="Cambria Math" panose="02040503050406030204" pitchFamily="18" charset="0"/>
                  </a:rPr>
                  <a:t> </a:t>
                </a:r>
                <a:r>
                  <a:rPr lang="en-US" altLang="zh-TW" sz="2400" dirty="0" smtClean="0"/>
                  <a:t>for the </a:t>
                </a:r>
                <a14:m>
                  <m:oMath xmlns:m="http://schemas.openxmlformats.org/officeDocument/2006/math">
                    <m:sSub>
                      <m:sSubPr>
                        <m:ctrlPr>
                          <a:rPr lang="en-US" altLang="zh-TW" sz="2400" i="1" smtClean="0">
                            <a:latin typeface="Cambria Math" charset="0"/>
                          </a:rPr>
                        </m:ctrlPr>
                      </m:sSubPr>
                      <m:e>
                        <m:r>
                          <m:rPr>
                            <m:sty m:val="p"/>
                          </m:rPr>
                          <a:rPr lang="en-US" altLang="zh-TW" sz="2400" b="0" i="0" smtClean="0">
                            <a:latin typeface="Cambria Math" panose="02040503050406030204" pitchFamily="18" charset="0"/>
                          </a:rPr>
                          <m:t>n</m:t>
                        </m:r>
                      </m:e>
                      <m:sub>
                        <m:r>
                          <m:rPr>
                            <m:sty m:val="p"/>
                          </m:rPr>
                          <a:rPr lang="en-US" altLang="zh-TW" sz="2400" b="0" i="0" smtClean="0">
                            <a:latin typeface="Cambria Math" panose="02040503050406030204" pitchFamily="18" charset="0"/>
                          </a:rPr>
                          <m:t>th</m:t>
                        </m:r>
                      </m:sub>
                    </m:sSub>
                  </m:oMath>
                </a14:m>
                <a:r>
                  <a:rPr lang="en-US" altLang="zh-TW" sz="2400" dirty="0" smtClean="0"/>
                  <a:t> group of 2k+1 can be expressed by</a:t>
                </a:r>
              </a:p>
              <a:p>
                <a:endParaRPr lang="en-US" altLang="zh-TW" sz="2400" dirty="0"/>
              </a:p>
              <a:p>
                <a:endParaRPr lang="en-US" altLang="zh-TW" sz="2400"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charset="0"/>
                            </a:rPr>
                          </m:ctrlPr>
                        </m:sSubSupPr>
                        <m:e>
                          <m:r>
                            <m:rPr>
                              <m:sty m:val="p"/>
                            </m:rPr>
                            <a:rPr lang="zh-TW" altLang="en-US" i="0" smtClean="0">
                              <a:latin typeface="Cambria Math" panose="02040503050406030204" pitchFamily="18" charset="0"/>
                            </a:rPr>
                            <m:t>ε</m:t>
                          </m:r>
                        </m:e>
                        <m:sub>
                          <m:r>
                            <m:rPr>
                              <m:sty m:val="p"/>
                            </m:rPr>
                            <a:rPr lang="en-US" altLang="zh-TW" b="0" i="0" smtClean="0">
                              <a:latin typeface="Cambria Math" panose="02040503050406030204" pitchFamily="18" charset="0"/>
                            </a:rPr>
                            <m:t>n</m:t>
                          </m:r>
                        </m:sub>
                        <m:sup>
                          <m:r>
                            <a:rPr lang="en-US" altLang="zh-TW" b="0" i="0" smtClean="0">
                              <a:latin typeface="Cambria Math" panose="02040503050406030204" pitchFamily="18" charset="0"/>
                            </a:rPr>
                            <m:t>2</m:t>
                          </m:r>
                        </m:sup>
                      </m:sSubSup>
                      <m:r>
                        <a:rPr lang="en-US" altLang="zh-TW" b="0" i="0" smtClean="0">
                          <a:latin typeface="Cambria Math" panose="02040503050406030204" pitchFamily="18" charset="0"/>
                        </a:rPr>
                        <m:t>= </m:t>
                      </m:r>
                      <m:nary>
                        <m:naryPr>
                          <m:chr m:val="∑"/>
                          <m:ctrlPr>
                            <a:rPr lang="en-US" altLang="zh-TW" b="0" i="1" smtClean="0">
                              <a:latin typeface="Cambria Math" charset="0"/>
                            </a:rPr>
                          </m:ctrlPr>
                        </m:naryPr>
                        <m:sub>
                          <m:r>
                            <m:rPr>
                              <m:sty m:val="p"/>
                              <m:brk m:alnAt="23"/>
                            </m:rPr>
                            <a:rPr lang="en-US" altLang="zh-TW" b="0" i="0" smtClean="0">
                              <a:latin typeface="Cambria Math" panose="02040503050406030204" pitchFamily="18" charset="0"/>
                            </a:rPr>
                            <m:t>m</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k</m:t>
                          </m:r>
                        </m:sub>
                        <m:sup>
                          <m:r>
                            <m:rPr>
                              <m:sty m:val="p"/>
                            </m:rPr>
                            <a:rPr lang="en-US" altLang="zh-TW" b="0" i="0" smtClean="0">
                              <a:latin typeface="Cambria Math" panose="02040503050406030204" pitchFamily="18" charset="0"/>
                            </a:rPr>
                            <m:t>k</m:t>
                          </m:r>
                        </m:sup>
                        <m:e>
                          <m:sSup>
                            <m:sSupPr>
                              <m:ctrlPr>
                                <a:rPr lang="en-US" altLang="zh-TW" b="0" i="1" smtClean="0">
                                  <a:latin typeface="Cambria Math" charset="0"/>
                                </a:rPr>
                              </m:ctrlPr>
                            </m:sSupPr>
                            <m:e>
                              <m:r>
                                <a:rPr lang="en-US" altLang="zh-TW" b="0" i="0" smtClean="0">
                                  <a:latin typeface="Cambria Math" panose="02040503050406030204" pitchFamily="18" charset="0"/>
                                </a:rPr>
                                <m:t>(</m:t>
                              </m:r>
                              <m:acc>
                                <m:accPr>
                                  <m:chr m:val="̂"/>
                                  <m:ctrlPr>
                                    <a:rPr lang="en-US" altLang="zh-TW" i="1" smtClean="0">
                                      <a:latin typeface="Cambria Math" charset="0"/>
                                    </a:rPr>
                                  </m:ctrlPr>
                                </m:accPr>
                                <m:e>
                                  <m:r>
                                    <m:rPr>
                                      <m:sty m:val="p"/>
                                    </m:rPr>
                                    <a:rPr lang="en-US" altLang="zh-TW" b="0" i="0" smtClean="0">
                                      <a:latin typeface="Cambria Math" panose="02040503050406030204" pitchFamily="18" charset="0"/>
                                    </a:rPr>
                                    <m:t>c</m:t>
                                  </m:r>
                                </m:e>
                              </m:acc>
                              <m:sSup>
                                <m:sSupPr>
                                  <m:ctrlPr>
                                    <a:rPr lang="en-US" altLang="zh-TW" i="1" smtClean="0">
                                      <a:latin typeface="Cambria Math" charset="0"/>
                                    </a:rPr>
                                  </m:ctrlPr>
                                </m:sSupPr>
                                <m:e>
                                  <m:r>
                                    <m:rPr>
                                      <m:sty m:val="p"/>
                                    </m:rPr>
                                    <a:rPr lang="en-US" altLang="zh-TW" b="0" i="0" smtClean="0">
                                      <a:latin typeface="Cambria Math" panose="02040503050406030204" pitchFamily="18" charset="0"/>
                                    </a:rPr>
                                    <m:t>m</m:t>
                                  </m:r>
                                </m:e>
                                <m:sup>
                                  <m:r>
                                    <a:rPr lang="en-US" altLang="zh-TW" b="0" i="0" smtClean="0">
                                      <a:latin typeface="Cambria Math" panose="02040503050406030204" pitchFamily="18" charset="0"/>
                                    </a:rPr>
                                    <m:t>2</m:t>
                                  </m:r>
                                </m:sup>
                              </m:sSup>
                              <m:r>
                                <a:rPr lang="en-US" altLang="zh-TW" b="0" i="0" smtClean="0">
                                  <a:latin typeface="Cambria Math" panose="02040503050406030204" pitchFamily="18" charset="0"/>
                                </a:rPr>
                                <m:t>+</m:t>
                              </m:r>
                              <m:acc>
                                <m:accPr>
                                  <m:chr m:val="̂"/>
                                  <m:ctrlPr>
                                    <a:rPr lang="en-US" altLang="zh-TW" i="1" smtClean="0">
                                      <a:latin typeface="Cambria Math" charset="0"/>
                                    </a:rPr>
                                  </m:ctrlPr>
                                </m:accPr>
                                <m:e>
                                  <m:r>
                                    <m:rPr>
                                      <m:sty m:val="p"/>
                                    </m:rPr>
                                    <a:rPr lang="en-US" altLang="zh-TW" b="0" i="0" smtClean="0">
                                      <a:latin typeface="Cambria Math" panose="02040503050406030204" pitchFamily="18" charset="0"/>
                                    </a:rPr>
                                    <m:t>b</m:t>
                                  </m:r>
                                </m:e>
                              </m:acc>
                              <m:r>
                                <m:rPr>
                                  <m:sty m:val="p"/>
                                </m:rPr>
                                <a:rPr lang="en-US" altLang="zh-TW" b="0" i="0" smtClean="0">
                                  <a:latin typeface="Cambria Math" panose="02040503050406030204" pitchFamily="18" charset="0"/>
                                </a:rPr>
                                <m:t>m</m:t>
                              </m:r>
                              <m:r>
                                <a:rPr lang="en-US" altLang="zh-TW" b="0" i="0" smtClean="0">
                                  <a:latin typeface="Cambria Math" panose="02040503050406030204" pitchFamily="18" charset="0"/>
                                </a:rPr>
                                <m:t>+</m:t>
                              </m:r>
                              <m:acc>
                                <m:accPr>
                                  <m:chr m:val="̂"/>
                                  <m:ctrlPr>
                                    <a:rPr lang="en-US" altLang="zh-TW" i="1" smtClean="0">
                                      <a:latin typeface="Cambria Math" charset="0"/>
                                    </a:rPr>
                                  </m:ctrlPr>
                                </m:accPr>
                                <m:e>
                                  <m:r>
                                    <m:rPr>
                                      <m:sty m:val="p"/>
                                    </m:rPr>
                                    <a:rPr lang="en-US" altLang="zh-TW" b="0" i="0" smtClean="0">
                                      <a:latin typeface="Cambria Math" panose="02040503050406030204" pitchFamily="18" charset="0"/>
                                    </a:rPr>
                                    <m:t>a</m:t>
                                  </m:r>
                                </m:e>
                              </m:acc>
                              <m:r>
                                <a:rPr lang="en-US" altLang="zh-TW" b="0" i="0" smtClean="0">
                                  <a:latin typeface="Cambria Math" panose="02040503050406030204" pitchFamily="18" charset="0"/>
                                </a:rPr>
                                <m:t> −</m:t>
                              </m:r>
                              <m:sSub>
                                <m:sSubPr>
                                  <m:ctrlPr>
                                    <a:rPr lang="en-US" altLang="zh-TW" b="0" i="1" smtClean="0">
                                      <a:latin typeface="Cambria Math"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en-US" altLang="zh-TW" b="0" i="0" smtClean="0">
                                  <a:latin typeface="Cambria Math" panose="02040503050406030204" pitchFamily="18" charset="0"/>
                                </a:rPr>
                                <m:t>)</m:t>
                              </m:r>
                            </m:e>
                            <m:sup>
                              <m:r>
                                <a:rPr lang="en-US" altLang="zh-TW" b="0" i="1" smtClean="0">
                                  <a:latin typeface="Cambria Math" panose="02040503050406030204" pitchFamily="18" charset="0"/>
                                </a:rPr>
                                <m:t>2</m:t>
                              </m:r>
                            </m:sup>
                          </m:sSup>
                        </m:e>
                      </m:nary>
                    </m:oMath>
                  </m:oMathPara>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r="-6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spTree>
    <p:extLst>
      <p:ext uri="{BB962C8B-B14F-4D97-AF65-F5344CB8AC3E}">
        <p14:creationId xmlns:p14="http://schemas.microsoft.com/office/powerpoint/2010/main" val="3487407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a:t>8.13.2 Mathematical Classification of Topographic Structure</a:t>
            </a:r>
            <a:endParaRPr lang="zh-TW" altLang="en-US" sz="28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endParaRPr lang="en-US" altLang="zh-TW" dirty="0" smtClean="0"/>
              </a:p>
              <a:p>
                <a:endParaRPr lang="en-US" altLang="zh-TW" dirty="0"/>
              </a:p>
              <a:p>
                <a14:m>
                  <m:oMath xmlns:m="http://schemas.openxmlformats.org/officeDocument/2006/math">
                    <m:r>
                      <m:rPr>
                        <m:sty m:val="p"/>
                      </m:rPr>
                      <a:rPr lang="en-US" altLang="zh-TW" i="0" dirty="0" smtClean="0">
                        <a:latin typeface="Cambria Math"/>
                      </a:rPr>
                      <m:t>H</m:t>
                    </m:r>
                    <m:r>
                      <a:rPr lang="en-US" altLang="zh-TW" b="0" i="0" dirty="0" smtClean="0">
                        <a:latin typeface="Cambria Math"/>
                      </a:rPr>
                      <m:t>=</m:t>
                    </m:r>
                    <m:d>
                      <m:dPr>
                        <m:begChr m:val="["/>
                        <m:endChr m:val="]"/>
                        <m:ctrlPr>
                          <a:rPr lang="en-US" altLang="zh-TW" b="0" i="1" dirty="0" smtClean="0">
                            <a:latin typeface="Cambria Math" charset="0"/>
                          </a:rPr>
                        </m:ctrlPr>
                      </m:dPr>
                      <m:e>
                        <m:m>
                          <m:mPr>
                            <m:mcs>
                              <m:mc>
                                <m:mcPr>
                                  <m:count m:val="2"/>
                                  <m:mcJc m:val="center"/>
                                </m:mcPr>
                              </m:mc>
                            </m:mcs>
                            <m:ctrlPr>
                              <a:rPr lang="en-US" altLang="zh-TW" b="0" i="1" dirty="0" smtClean="0">
                                <a:latin typeface="Cambria Math" charset="0"/>
                              </a:rPr>
                            </m:ctrlPr>
                          </m:mPr>
                          <m:mr>
                            <m:e>
                              <m:f>
                                <m:fPr>
                                  <m:ctrlPr>
                                    <a:rPr lang="en-US" altLang="zh-TW" b="0" i="1" dirty="0" smtClean="0">
                                      <a:latin typeface="Cambria Math" charset="0"/>
                                    </a:rPr>
                                  </m:ctrlPr>
                                </m:fPr>
                                <m:num>
                                  <m:sSup>
                                    <m:sSupPr>
                                      <m:ctrlPr>
                                        <a:rPr lang="en-US" altLang="zh-TW" b="0" i="1" dirty="0" smtClean="0">
                                          <a:latin typeface="Cambria Math" charset="0"/>
                                        </a:rPr>
                                      </m:ctrlPr>
                                    </m:sSupPr>
                                    <m:e>
                                      <m:r>
                                        <a:rPr lang="zh-TW" altLang="en-US" b="0" i="0" dirty="0" smtClean="0">
                                          <a:latin typeface="Cambria Math"/>
                                        </a:rPr>
                                        <m:t>𝜕</m:t>
                                      </m:r>
                                    </m:e>
                                    <m:sup>
                                      <m:r>
                                        <a:rPr lang="en-US" altLang="zh-TW" b="0" i="0" dirty="0" smtClean="0">
                                          <a:latin typeface="Cambria Math"/>
                                        </a:rPr>
                                        <m:t>2</m:t>
                                      </m:r>
                                    </m:sup>
                                  </m:sSup>
                                  <m:r>
                                    <m:rPr>
                                      <m:sty m:val="p"/>
                                    </m:rPr>
                                    <a:rPr lang="en-US" altLang="zh-TW" b="0" i="0" dirty="0" smtClean="0">
                                      <a:latin typeface="Cambria Math"/>
                                    </a:rPr>
                                    <m:t>f</m:t>
                                  </m:r>
                                </m:num>
                                <m:den>
                                  <m:r>
                                    <a:rPr lang="zh-TW" altLang="en-US" b="0" i="0" dirty="0" smtClean="0">
                                      <a:latin typeface="Cambria Math"/>
                                    </a:rPr>
                                    <m:t>𝜕</m:t>
                                  </m:r>
                                  <m:sSup>
                                    <m:sSupPr>
                                      <m:ctrlPr>
                                        <a:rPr lang="en-US" altLang="zh-TW" b="0" i="1" dirty="0" smtClean="0">
                                          <a:latin typeface="Cambria Math" charset="0"/>
                                        </a:rPr>
                                      </m:ctrlPr>
                                    </m:sSupPr>
                                    <m:e>
                                      <m:r>
                                        <m:rPr>
                                          <m:sty m:val="p"/>
                                        </m:rPr>
                                        <a:rPr lang="en-US" altLang="zh-TW" b="0" i="0" dirty="0" smtClean="0">
                                          <a:latin typeface="Cambria Math"/>
                                        </a:rPr>
                                        <m:t>r</m:t>
                                      </m:r>
                                    </m:e>
                                    <m:sup>
                                      <m:r>
                                        <a:rPr lang="en-US" altLang="zh-TW" b="0" i="0" dirty="0" smtClean="0">
                                          <a:latin typeface="Cambria Math"/>
                                        </a:rPr>
                                        <m:t>2</m:t>
                                      </m:r>
                                    </m:sup>
                                  </m:sSup>
                                </m:den>
                              </m:f>
                            </m:e>
                            <m:e>
                              <m:f>
                                <m:fPr>
                                  <m:ctrlPr>
                                    <a:rPr lang="en-US" altLang="zh-TW" i="1" dirty="0">
                                      <a:latin typeface="Cambria Math" charset="0"/>
                                    </a:rPr>
                                  </m:ctrlPr>
                                </m:fPr>
                                <m:num>
                                  <m:sSup>
                                    <m:sSupPr>
                                      <m:ctrlPr>
                                        <a:rPr lang="en-US" altLang="zh-TW" i="1" dirty="0">
                                          <a:latin typeface="Cambria Math" charset="0"/>
                                        </a:rPr>
                                      </m:ctrlPr>
                                    </m:sSupPr>
                                    <m:e>
                                      <m:r>
                                        <a:rPr lang="zh-TW" altLang="en-US" i="0" dirty="0">
                                          <a:latin typeface="Cambria Math"/>
                                        </a:rPr>
                                        <m:t>𝜕</m:t>
                                      </m:r>
                                    </m:e>
                                    <m:sup>
                                      <m:r>
                                        <a:rPr lang="en-US" altLang="zh-TW" i="0" dirty="0">
                                          <a:latin typeface="Cambria Math"/>
                                        </a:rPr>
                                        <m:t>2</m:t>
                                      </m:r>
                                    </m:sup>
                                  </m:sSup>
                                  <m:r>
                                    <m:rPr>
                                      <m:sty m:val="p"/>
                                    </m:rPr>
                                    <a:rPr lang="en-US" altLang="zh-TW" i="0" dirty="0">
                                      <a:latin typeface="Cambria Math"/>
                                    </a:rPr>
                                    <m:t>f</m:t>
                                  </m:r>
                                </m:num>
                                <m:den>
                                  <m:r>
                                    <a:rPr lang="zh-TW" altLang="en-US" i="0" dirty="0">
                                      <a:latin typeface="Cambria Math"/>
                                    </a:rPr>
                                    <m:t>𝜕</m:t>
                                  </m:r>
                                  <m:r>
                                    <m:rPr>
                                      <m:sty m:val="p"/>
                                    </m:rPr>
                                    <a:rPr lang="en-US" altLang="zh-TW" b="0" i="0" dirty="0" smtClean="0">
                                      <a:latin typeface="Cambria Math"/>
                                    </a:rPr>
                                    <m:t>r</m:t>
                                  </m:r>
                                  <m:r>
                                    <a:rPr lang="zh-TW" altLang="en-US" b="0" i="0" dirty="0" smtClean="0">
                                      <a:latin typeface="Cambria Math"/>
                                    </a:rPr>
                                    <m:t>𝜕</m:t>
                                  </m:r>
                                  <m:r>
                                    <m:rPr>
                                      <m:sty m:val="p"/>
                                    </m:rPr>
                                    <a:rPr lang="en-US" altLang="zh-TW" b="0" i="0" dirty="0" smtClean="0">
                                      <a:latin typeface="Cambria Math"/>
                                    </a:rPr>
                                    <m:t>c</m:t>
                                  </m:r>
                                </m:den>
                              </m:f>
                            </m:e>
                          </m:mr>
                          <m:mr>
                            <m:e>
                              <m:f>
                                <m:fPr>
                                  <m:ctrlPr>
                                    <a:rPr lang="en-US" altLang="zh-TW" i="1" dirty="0">
                                      <a:latin typeface="Cambria Math" charset="0"/>
                                    </a:rPr>
                                  </m:ctrlPr>
                                </m:fPr>
                                <m:num>
                                  <m:sSup>
                                    <m:sSupPr>
                                      <m:ctrlPr>
                                        <a:rPr lang="en-US" altLang="zh-TW" i="1" dirty="0">
                                          <a:latin typeface="Cambria Math" charset="0"/>
                                        </a:rPr>
                                      </m:ctrlPr>
                                    </m:sSupPr>
                                    <m:e>
                                      <m:r>
                                        <a:rPr lang="zh-TW" altLang="en-US" i="0" dirty="0">
                                          <a:latin typeface="Cambria Math"/>
                                        </a:rPr>
                                        <m:t>𝜕</m:t>
                                      </m:r>
                                    </m:e>
                                    <m:sup>
                                      <m:r>
                                        <a:rPr lang="en-US" altLang="zh-TW" i="0" dirty="0">
                                          <a:latin typeface="Cambria Math"/>
                                        </a:rPr>
                                        <m:t>2</m:t>
                                      </m:r>
                                    </m:sup>
                                  </m:sSup>
                                  <m:r>
                                    <m:rPr>
                                      <m:sty m:val="p"/>
                                    </m:rPr>
                                    <a:rPr lang="en-US" altLang="zh-TW" i="0" dirty="0">
                                      <a:latin typeface="Cambria Math"/>
                                    </a:rPr>
                                    <m:t>f</m:t>
                                  </m:r>
                                </m:num>
                                <m:den>
                                  <m:r>
                                    <a:rPr lang="zh-TW" altLang="en-US" i="0" dirty="0">
                                      <a:latin typeface="Cambria Math"/>
                                    </a:rPr>
                                    <m:t>𝜕</m:t>
                                  </m:r>
                                  <m:r>
                                    <m:rPr>
                                      <m:sty m:val="p"/>
                                    </m:rPr>
                                    <a:rPr lang="en-US" altLang="zh-TW" b="0" i="0" dirty="0" smtClean="0">
                                      <a:latin typeface="Cambria Math"/>
                                    </a:rPr>
                                    <m:t>c</m:t>
                                  </m:r>
                                  <m:r>
                                    <a:rPr lang="zh-TW" altLang="en-US" b="0" i="0" dirty="0" smtClean="0">
                                      <a:latin typeface="Cambria Math"/>
                                    </a:rPr>
                                    <m:t>𝜕</m:t>
                                  </m:r>
                                  <m:r>
                                    <m:rPr>
                                      <m:sty m:val="p"/>
                                    </m:rPr>
                                    <a:rPr lang="en-US" altLang="zh-TW" b="0" i="0" dirty="0" smtClean="0">
                                      <a:latin typeface="Cambria Math"/>
                                    </a:rPr>
                                    <m:t>r</m:t>
                                  </m:r>
                                </m:den>
                              </m:f>
                            </m:e>
                            <m:e>
                              <m:f>
                                <m:fPr>
                                  <m:ctrlPr>
                                    <a:rPr lang="en-US" altLang="zh-TW" i="1" dirty="0">
                                      <a:latin typeface="Cambria Math" charset="0"/>
                                    </a:rPr>
                                  </m:ctrlPr>
                                </m:fPr>
                                <m:num>
                                  <m:sSup>
                                    <m:sSupPr>
                                      <m:ctrlPr>
                                        <a:rPr lang="en-US" altLang="zh-TW" i="1" dirty="0">
                                          <a:latin typeface="Cambria Math" charset="0"/>
                                        </a:rPr>
                                      </m:ctrlPr>
                                    </m:sSupPr>
                                    <m:e>
                                      <m:r>
                                        <a:rPr lang="zh-TW" altLang="en-US" i="0" dirty="0">
                                          <a:latin typeface="Cambria Math"/>
                                        </a:rPr>
                                        <m:t>𝜕</m:t>
                                      </m:r>
                                    </m:e>
                                    <m:sup>
                                      <m:r>
                                        <a:rPr lang="en-US" altLang="zh-TW" i="0" dirty="0">
                                          <a:latin typeface="Cambria Math"/>
                                        </a:rPr>
                                        <m:t>2</m:t>
                                      </m:r>
                                    </m:sup>
                                  </m:sSup>
                                  <m:r>
                                    <m:rPr>
                                      <m:sty m:val="p"/>
                                    </m:rPr>
                                    <a:rPr lang="en-US" altLang="zh-TW" i="0" dirty="0">
                                      <a:latin typeface="Cambria Math"/>
                                    </a:rPr>
                                    <m:t>f</m:t>
                                  </m:r>
                                </m:num>
                                <m:den>
                                  <m:r>
                                    <a:rPr lang="zh-TW" altLang="en-US" i="0" dirty="0">
                                      <a:latin typeface="Cambria Math"/>
                                    </a:rPr>
                                    <m:t>𝜕</m:t>
                                  </m:r>
                                  <m:sSup>
                                    <m:sSupPr>
                                      <m:ctrlPr>
                                        <a:rPr lang="en-US" altLang="zh-TW" i="1" dirty="0">
                                          <a:latin typeface="Cambria Math" charset="0"/>
                                        </a:rPr>
                                      </m:ctrlPr>
                                    </m:sSupPr>
                                    <m:e>
                                      <m:r>
                                        <m:rPr>
                                          <m:sty m:val="p"/>
                                        </m:rPr>
                                        <a:rPr lang="en-US" altLang="zh-TW" b="0" i="0" dirty="0" smtClean="0">
                                          <a:latin typeface="Cambria Math"/>
                                        </a:rPr>
                                        <m:t>c</m:t>
                                      </m:r>
                                    </m:e>
                                    <m:sup>
                                      <m:r>
                                        <a:rPr lang="en-US" altLang="zh-TW" i="0" dirty="0">
                                          <a:latin typeface="Cambria Math"/>
                                        </a:rPr>
                                        <m:t>2</m:t>
                                      </m:r>
                                    </m:sup>
                                  </m:sSup>
                                </m:den>
                              </m:f>
                            </m:e>
                          </m:mr>
                        </m:m>
                      </m:e>
                    </m:d>
                  </m:oMath>
                </a14:m>
                <a:endParaRPr lang="en-US" altLang="zh-TW" dirty="0" smtClean="0"/>
              </a:p>
              <a:p>
                <a:r>
                  <a:rPr lang="en-US" altLang="zh-TW" sz="2400" dirty="0" smtClean="0"/>
                  <a:t>The eigenvalues of the Hessian are the values of the extrema of the second directional derivative, and their associated eigenvectors are the directions in which the second directional derivative is extremized.</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296" b="-3453"/>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6" name="內容版面配置區 4"/>
          <p:cNvPicPr>
            <a:picLocks noChangeAspect="1"/>
          </p:cNvPicPr>
          <p:nvPr/>
        </p:nvPicPr>
        <p:blipFill>
          <a:blip r:embed="rId4"/>
          <a:stretch>
            <a:fillRect/>
          </a:stretch>
        </p:blipFill>
        <p:spPr bwMode="auto">
          <a:xfrm rot="60000">
            <a:off x="755576" y="2028604"/>
            <a:ext cx="8229600" cy="121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760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4035" name="Rectangle 2"/>
          <p:cNvSpPr>
            <a:spLocks noGrp="1" noChangeArrowheads="1"/>
          </p:cNvSpPr>
          <p:nvPr>
            <p:ph type="title"/>
          </p:nvPr>
        </p:nvSpPr>
        <p:spPr>
          <a:xfrm>
            <a:off x="1042988" y="533400"/>
            <a:ext cx="8101012" cy="1295400"/>
          </a:xfrm>
        </p:spPr>
        <p:txBody>
          <a:bodyPr/>
          <a:lstStyle/>
          <a:p>
            <a:pPr eaLnBrk="1" hangingPunct="1"/>
            <a:r>
              <a:rPr lang="en-US" altLang="zh-TW" smtClean="0"/>
              <a:t>8.13.2 Peak</a:t>
            </a:r>
          </a:p>
        </p:txBody>
      </p:sp>
      <p:sp>
        <p:nvSpPr>
          <p:cNvPr id="44036" name="Rectangle 3"/>
          <p:cNvSpPr>
            <a:spLocks noGrp="1" noChangeArrowheads="1"/>
          </p:cNvSpPr>
          <p:nvPr>
            <p:ph type="body" sz="half" idx="1"/>
          </p:nvPr>
        </p:nvSpPr>
        <p:spPr>
          <a:xfrm>
            <a:off x="684213" y="2041525"/>
            <a:ext cx="7920037" cy="4411663"/>
          </a:xfrm>
        </p:spPr>
        <p:txBody>
          <a:bodyPr/>
          <a:lstStyle/>
          <a:p>
            <a:pPr eaLnBrk="1" hangingPunct="1"/>
            <a:r>
              <a:rPr lang="en-US" altLang="zh-TW" sz="2400" dirty="0" smtClean="0"/>
              <a:t>Peak (knob): occurs where there is a local maximum in all directions</a:t>
            </a:r>
          </a:p>
          <a:p>
            <a:pPr eaLnBrk="1" hangingPunct="1"/>
            <a:r>
              <a:rPr lang="en-US" altLang="zh-TW" sz="2400" dirty="0" smtClean="0"/>
              <a:t>peak: curvature downward in all directions</a:t>
            </a:r>
          </a:p>
          <a:p>
            <a:pPr eaLnBrk="1" hangingPunct="1"/>
            <a:r>
              <a:rPr lang="en-US" altLang="zh-TW" sz="2400" dirty="0" smtClean="0"/>
              <a:t>at peak: gradient zero &amp;</a:t>
            </a:r>
            <a:r>
              <a:rPr lang="en-US" altLang="zh-TW" sz="2400" dirty="0"/>
              <a:t> </a:t>
            </a:r>
            <a:r>
              <a:rPr lang="en-US" altLang="zh-TW" sz="2400" dirty="0" smtClean="0"/>
              <a:t>second directional derivative negative in all directions</a:t>
            </a:r>
          </a:p>
          <a:p>
            <a:pPr eaLnBrk="1" hangingPunct="1"/>
            <a:r>
              <a:rPr lang="en-US" altLang="zh-TW" sz="2400" dirty="0" smtClean="0"/>
              <a:t>point classified as peak if</a:t>
            </a:r>
          </a:p>
          <a:p>
            <a:pPr eaLnBrk="1" hangingPunct="1"/>
            <a:endParaRPr lang="en-US" altLang="zh-TW" sz="2600" dirty="0" smtClean="0"/>
          </a:p>
          <a:p>
            <a:pPr eaLnBrk="1" hangingPunct="1"/>
            <a:r>
              <a:rPr lang="en-US" altLang="zh-TW" sz="2400" dirty="0" smtClean="0"/>
              <a:t>       : gradient magnitude</a:t>
            </a:r>
          </a:p>
          <a:p>
            <a:pPr eaLnBrk="1" hangingPunct="1"/>
            <a:endParaRPr lang="en-US" altLang="zh-TW" sz="2600" dirty="0" smtClean="0"/>
          </a:p>
        </p:txBody>
      </p:sp>
      <p:pic>
        <p:nvPicPr>
          <p:cNvPr id="440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68762"/>
            <a:ext cx="3124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02" y="5085184"/>
            <a:ext cx="6858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6083" name="Rectangle 2"/>
          <p:cNvSpPr>
            <a:spLocks noGrp="1" noChangeArrowheads="1"/>
          </p:cNvSpPr>
          <p:nvPr>
            <p:ph type="title"/>
          </p:nvPr>
        </p:nvSpPr>
        <p:spPr>
          <a:xfrm>
            <a:off x="1042988" y="609600"/>
            <a:ext cx="8101012" cy="1295400"/>
          </a:xfrm>
        </p:spPr>
        <p:txBody>
          <a:bodyPr/>
          <a:lstStyle/>
          <a:p>
            <a:pPr eaLnBrk="1" hangingPunct="1"/>
            <a:r>
              <a:rPr lang="en-US" altLang="zh-TW" smtClean="0"/>
              <a:t>8.13.2 Peak</a:t>
            </a:r>
          </a:p>
        </p:txBody>
      </p:sp>
      <p:sp>
        <p:nvSpPr>
          <p:cNvPr id="46084" name="Rectangle 3"/>
          <p:cNvSpPr>
            <a:spLocks noGrp="1" noChangeArrowheads="1"/>
          </p:cNvSpPr>
          <p:nvPr>
            <p:ph type="body" sz="half" idx="1"/>
          </p:nvPr>
        </p:nvSpPr>
        <p:spPr>
          <a:xfrm>
            <a:off x="900113" y="1989138"/>
            <a:ext cx="7710487" cy="4411662"/>
          </a:xfrm>
        </p:spPr>
        <p:txBody>
          <a:bodyPr/>
          <a:lstStyle/>
          <a:p>
            <a:pPr eaLnBrk="1" hangingPunct="1"/>
            <a:r>
              <a:rPr lang="en-US" altLang="zh-TW" sz="2600" dirty="0" smtClean="0"/>
              <a:t>     : second directional derivative in        direction</a:t>
            </a:r>
          </a:p>
          <a:p>
            <a:pPr eaLnBrk="1" hangingPunct="1"/>
            <a:r>
              <a:rPr lang="en-US" altLang="zh-TW" sz="2600" dirty="0" smtClean="0"/>
              <a:t>     : second directional derivative in        direction</a:t>
            </a:r>
          </a:p>
          <a:p>
            <a:pPr eaLnBrk="1" hangingPunct="1"/>
            <a:endParaRPr lang="en-US" altLang="zh-TW" sz="2600" dirty="0" smtClean="0"/>
          </a:p>
        </p:txBody>
      </p:sp>
      <p:pic>
        <p:nvPicPr>
          <p:cNvPr id="4608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3698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381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057400"/>
            <a:ext cx="523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2590800"/>
            <a:ext cx="504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886075"/>
            <a:ext cx="33432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7107" name="Rectangle 2"/>
          <p:cNvSpPr>
            <a:spLocks noGrp="1" noChangeArrowheads="1"/>
          </p:cNvSpPr>
          <p:nvPr>
            <p:ph type="title"/>
          </p:nvPr>
        </p:nvSpPr>
        <p:spPr>
          <a:xfrm>
            <a:off x="1042988" y="533400"/>
            <a:ext cx="8101012" cy="1295400"/>
          </a:xfrm>
        </p:spPr>
        <p:txBody>
          <a:bodyPr/>
          <a:lstStyle/>
          <a:p>
            <a:pPr eaLnBrk="1" hangingPunct="1"/>
            <a:r>
              <a:rPr lang="en-US" altLang="zh-TW" dirty="0" smtClean="0"/>
              <a:t>8.13.2 Pit</a:t>
            </a:r>
          </a:p>
        </p:txBody>
      </p:sp>
      <p:sp>
        <p:nvSpPr>
          <p:cNvPr id="47108" name="Rectangle 3"/>
          <p:cNvSpPr>
            <a:spLocks noGrp="1" noChangeArrowheads="1"/>
          </p:cNvSpPr>
          <p:nvPr>
            <p:ph type="body" sz="half" idx="1"/>
          </p:nvPr>
        </p:nvSpPr>
        <p:spPr>
          <a:xfrm>
            <a:off x="684213" y="2041525"/>
            <a:ext cx="7920037" cy="4411663"/>
          </a:xfrm>
        </p:spPr>
        <p:txBody>
          <a:bodyPr/>
          <a:lstStyle/>
          <a:p>
            <a:pPr eaLnBrk="1" hangingPunct="1"/>
            <a:r>
              <a:rPr lang="en-US" altLang="zh-TW" sz="2600" dirty="0" smtClean="0"/>
              <a:t>pit (sink: bowl): local minimum in all directions</a:t>
            </a:r>
          </a:p>
          <a:p>
            <a:pPr eaLnBrk="1" hangingPunct="1"/>
            <a:r>
              <a:rPr lang="en-US" altLang="zh-TW" sz="2600" dirty="0" smtClean="0"/>
              <a:t>pit: gradient zero, second directional derivative positive</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p:txBody>
      </p:sp>
      <p:pic>
        <p:nvPicPr>
          <p:cNvPr id="4710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4191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12" descr="p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24200"/>
            <a:ext cx="30178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856281"/>
            <a:ext cx="3671247" cy="30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48131" name="Rectangle 1043"/>
          <p:cNvSpPr>
            <a:spLocks noGrp="1" noChangeArrowheads="1"/>
          </p:cNvSpPr>
          <p:nvPr>
            <p:ph type="body" sz="half" idx="1"/>
          </p:nvPr>
        </p:nvSpPr>
        <p:spPr>
          <a:xfrm>
            <a:off x="684213" y="2041525"/>
            <a:ext cx="8002587" cy="4411663"/>
          </a:xfrm>
        </p:spPr>
        <p:txBody>
          <a:bodyPr/>
          <a:lstStyle/>
          <a:p>
            <a:pPr eaLnBrk="1" hangingPunct="1"/>
            <a:r>
              <a:rPr lang="en-US" altLang="zh-TW" sz="2400" dirty="0" smtClean="0"/>
              <a:t>A ridge occurs on ridge line,</a:t>
            </a:r>
            <a:r>
              <a:rPr lang="en-US" altLang="zh-TW" sz="2400" dirty="0"/>
              <a:t> </a:t>
            </a:r>
            <a:r>
              <a:rPr lang="en-US" altLang="zh-TW" sz="2400" dirty="0" smtClean="0"/>
              <a:t>a curve consisting of a series of ridge points </a:t>
            </a:r>
            <a:r>
              <a:rPr lang="en-US" altLang="zh-TW" sz="2400" dirty="0"/>
              <a:t>a</a:t>
            </a:r>
            <a:r>
              <a:rPr lang="en-US" altLang="zh-TW" sz="2400" dirty="0" smtClean="0"/>
              <a:t>nd along ridge line, the points to the right and left are lower</a:t>
            </a:r>
          </a:p>
          <a:p>
            <a:pPr eaLnBrk="1" hangingPunct="1"/>
            <a:r>
              <a:rPr lang="en-US" altLang="zh-TW" sz="2400" dirty="0" smtClean="0"/>
              <a:t>ridge line: may be flat, sloped upward, sloped downward, curved upward…</a:t>
            </a:r>
          </a:p>
          <a:p>
            <a:pPr eaLnBrk="1" hangingPunct="1"/>
            <a:r>
              <a:rPr lang="en-US" altLang="zh-TW" sz="2400" dirty="0" smtClean="0"/>
              <a:t>ridge: </a:t>
            </a:r>
            <a:r>
              <a:rPr lang="en-US" altLang="zh-TW" sz="2400" dirty="0" smtClean="0">
                <a:solidFill>
                  <a:srgbClr val="0000FF"/>
                </a:solidFill>
              </a:rPr>
              <a:t>local maximum </a:t>
            </a:r>
            <a:r>
              <a:rPr lang="en-US" altLang="zh-TW" sz="2400" dirty="0" smtClean="0"/>
              <a:t>in one direction</a:t>
            </a:r>
          </a:p>
          <a:p>
            <a:pPr eaLnBrk="1" hangingPunct="1"/>
            <a:endParaRPr lang="en-US" altLang="zh-TW" sz="2600" dirty="0" smtClean="0"/>
          </a:p>
        </p:txBody>
      </p:sp>
      <p:sp>
        <p:nvSpPr>
          <p:cNvPr id="48132" name="Rectangle 1044"/>
          <p:cNvSpPr>
            <a:spLocks noGrp="1" noChangeArrowheads="1"/>
          </p:cNvSpPr>
          <p:nvPr>
            <p:ph type="title"/>
          </p:nvPr>
        </p:nvSpPr>
        <p:spPr>
          <a:xfrm>
            <a:off x="1042988" y="533400"/>
            <a:ext cx="8101012" cy="1295400"/>
          </a:xfrm>
          <a:noFill/>
        </p:spPr>
        <p:txBody>
          <a:bodyPr/>
          <a:lstStyle/>
          <a:p>
            <a:pPr eaLnBrk="1" hangingPunct="1"/>
            <a:r>
              <a:rPr lang="en-US" altLang="zh-TW" dirty="0" smtClean="0"/>
              <a:t>8.13.2 Ridge</a:t>
            </a:r>
          </a:p>
        </p:txBody>
      </p:sp>
      <p:pic>
        <p:nvPicPr>
          <p:cNvPr id="5" name="Picture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859003"/>
            <a:ext cx="3914031" cy="13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0179" name="Rectangle 14"/>
          <p:cNvSpPr>
            <a:spLocks noGrp="1" noChangeArrowheads="1"/>
          </p:cNvSpPr>
          <p:nvPr>
            <p:ph type="title"/>
          </p:nvPr>
        </p:nvSpPr>
        <p:spPr>
          <a:noFill/>
        </p:spPr>
        <p:txBody>
          <a:bodyPr/>
          <a:lstStyle/>
          <a:p>
            <a:pPr eaLnBrk="1" hangingPunct="1"/>
            <a:r>
              <a:rPr lang="en-US" altLang="zh-TW" dirty="0" smtClean="0"/>
              <a:t>8.13.2 Ravine</a:t>
            </a:r>
          </a:p>
        </p:txBody>
      </p:sp>
      <p:sp>
        <p:nvSpPr>
          <p:cNvPr id="50180" name="Rectangle 15"/>
          <p:cNvSpPr>
            <a:spLocks noGrp="1" noChangeArrowheads="1"/>
          </p:cNvSpPr>
          <p:nvPr>
            <p:ph type="body" sz="half" idx="1"/>
          </p:nvPr>
        </p:nvSpPr>
        <p:spPr>
          <a:xfrm>
            <a:off x="684213" y="2041525"/>
            <a:ext cx="8002587" cy="4411663"/>
          </a:xfrm>
          <a:noFill/>
        </p:spPr>
        <p:txBody>
          <a:bodyPr/>
          <a:lstStyle/>
          <a:p>
            <a:pPr eaLnBrk="1" hangingPunct="1"/>
            <a:r>
              <a:rPr lang="en-US" altLang="zh-TW" sz="2600" dirty="0" smtClean="0"/>
              <a:t>A ravine (valley): is identical to a ridge except that it is a </a:t>
            </a:r>
            <a:r>
              <a:rPr lang="en-US" altLang="zh-TW" sz="2600" dirty="0" smtClean="0">
                <a:solidFill>
                  <a:srgbClr val="0000FF"/>
                </a:solidFill>
              </a:rPr>
              <a:t>local minimum </a:t>
            </a:r>
            <a:r>
              <a:rPr lang="en-US" altLang="zh-TW" sz="2600" dirty="0" smtClean="0"/>
              <a:t>in one direction</a:t>
            </a:r>
          </a:p>
          <a:p>
            <a:pPr eaLnBrk="1" hangingPunct="1"/>
            <a:r>
              <a:rPr lang="en-US" altLang="zh-TW" sz="2600" dirty="0" smtClean="0"/>
              <a:t>walk along ravine line: points to the right and left are higher</a:t>
            </a:r>
          </a:p>
          <a:p>
            <a:pPr eaLnBrk="1" hangingPunct="1"/>
            <a:endParaRPr lang="en-US" altLang="zh-TW" sz="2600" dirty="0" smtClean="0"/>
          </a:p>
        </p:txBody>
      </p:sp>
      <p:pic>
        <p:nvPicPr>
          <p:cNvPr id="5018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40917"/>
            <a:ext cx="43434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4850517"/>
            <a:ext cx="4724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313113"/>
            <a:ext cx="4267200" cy="35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1203" name="Rectangle 2"/>
          <p:cNvSpPr>
            <a:spLocks noGrp="1" noChangeArrowheads="1"/>
          </p:cNvSpPr>
          <p:nvPr>
            <p:ph type="title"/>
          </p:nvPr>
        </p:nvSpPr>
        <p:spPr/>
        <p:txBody>
          <a:bodyPr/>
          <a:lstStyle/>
          <a:p>
            <a:pPr eaLnBrk="1" hangingPunct="1"/>
            <a:r>
              <a:rPr lang="en-US" altLang="zh-TW" dirty="0" smtClean="0"/>
              <a:t>8.13.2 Saddle</a:t>
            </a:r>
          </a:p>
        </p:txBody>
      </p:sp>
      <p:sp>
        <p:nvSpPr>
          <p:cNvPr id="51204" name="Rectangle 3"/>
          <p:cNvSpPr>
            <a:spLocks noGrp="1" noChangeArrowheads="1"/>
          </p:cNvSpPr>
          <p:nvPr>
            <p:ph type="body" sz="half" idx="1"/>
          </p:nvPr>
        </p:nvSpPr>
        <p:spPr>
          <a:xfrm>
            <a:off x="684213" y="2041525"/>
            <a:ext cx="7926387" cy="4411663"/>
          </a:xfrm>
        </p:spPr>
        <p:txBody>
          <a:bodyPr/>
          <a:lstStyle/>
          <a:p>
            <a:pPr eaLnBrk="1" hangingPunct="1"/>
            <a:r>
              <a:rPr lang="en-US" altLang="zh-TW" sz="2600" dirty="0" smtClean="0"/>
              <a:t>saddle: local maximum in one direction, local minimum in perpendicular dir.</a:t>
            </a:r>
          </a:p>
          <a:p>
            <a:pPr eaLnBrk="1" hangingPunct="1"/>
            <a:r>
              <a:rPr lang="en-US" altLang="zh-TW" sz="2600" dirty="0" smtClean="0"/>
              <a:t>saddle: positive curvature in one direction, negative in perpendicular dir.</a:t>
            </a:r>
          </a:p>
          <a:p>
            <a:pPr eaLnBrk="1" hangingPunct="1"/>
            <a:r>
              <a:rPr lang="en-US" altLang="zh-TW" sz="2600" dirty="0" smtClean="0"/>
              <a:t>saddle: gradient magnitude zero</a:t>
            </a:r>
          </a:p>
          <a:p>
            <a:pPr eaLnBrk="1" hangingPunct="1"/>
            <a:r>
              <a:rPr lang="en-US" altLang="zh-TW" sz="2600" dirty="0" smtClean="0"/>
              <a:t>saddle: extrema of second directional derivative have opposite signs</a:t>
            </a:r>
          </a:p>
          <a:p>
            <a:pPr eaLnBrk="1" hangingPunct="1"/>
            <a:endParaRPr lang="en-US" altLang="zh-TW" sz="2600" dirty="0" smtClean="0"/>
          </a:p>
        </p:txBody>
      </p:sp>
      <p:pic>
        <p:nvPicPr>
          <p:cNvPr id="51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57800"/>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08" y="2517813"/>
            <a:ext cx="2665434" cy="422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2227" name="Rectangle 2"/>
          <p:cNvSpPr>
            <a:spLocks noGrp="1" noChangeArrowheads="1"/>
          </p:cNvSpPr>
          <p:nvPr>
            <p:ph type="title"/>
          </p:nvPr>
        </p:nvSpPr>
        <p:spPr/>
        <p:txBody>
          <a:bodyPr/>
          <a:lstStyle/>
          <a:p>
            <a:pPr eaLnBrk="1" hangingPunct="1"/>
            <a:r>
              <a:rPr lang="en-US" altLang="zh-TW" dirty="0" smtClean="0"/>
              <a:t>8.13.2 Flat</a:t>
            </a:r>
          </a:p>
        </p:txBody>
      </p:sp>
      <p:sp>
        <p:nvSpPr>
          <p:cNvPr id="52228" name="Rectangle 7"/>
          <p:cNvSpPr>
            <a:spLocks noChangeArrowheads="1"/>
          </p:cNvSpPr>
          <p:nvPr/>
        </p:nvSpPr>
        <p:spPr bwMode="auto">
          <a:xfrm>
            <a:off x="684213" y="1760538"/>
            <a:ext cx="8136259"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smtClean="0"/>
              <a:t>A flat (plain) is a simple</a:t>
            </a:r>
            <a:r>
              <a:rPr lang="en-US" altLang="zh-TW" sz="2600" dirty="0"/>
              <a:t>, horizontal </a:t>
            </a:r>
            <a:r>
              <a:rPr lang="en-US" altLang="zh-TW" sz="2600" dirty="0" smtClean="0"/>
              <a:t>surface, must have zero gradient and no curvature.</a:t>
            </a:r>
          </a:p>
          <a:p>
            <a:pPr eaLnBrk="1" hangingPunct="1"/>
            <a:r>
              <a:rPr lang="en-US" altLang="zh-TW" sz="2600" dirty="0" smtClean="0"/>
              <a:t>It satisfies the following conditions</a:t>
            </a:r>
            <a:endParaRPr lang="en-US" altLang="zh-TW" sz="2600" dirty="0"/>
          </a:p>
          <a:p>
            <a:pPr eaLnBrk="1" hangingPunct="1"/>
            <a:endParaRPr lang="en-US" altLang="zh-TW" sz="2600" dirty="0"/>
          </a:p>
          <a:p>
            <a:pPr eaLnBrk="1" hangingPunct="1"/>
            <a:endParaRPr lang="en-US" altLang="zh-TW" sz="2600" dirty="0"/>
          </a:p>
        </p:txBody>
      </p:sp>
      <p:pic>
        <p:nvPicPr>
          <p:cNvPr id="5223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611" y="3140968"/>
            <a:ext cx="3048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684213" y="3131005"/>
            <a:ext cx="5607595" cy="297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endParaRPr lang="en-US" altLang="zh-TW" sz="2600" dirty="0"/>
          </a:p>
          <a:p>
            <a:pPr eaLnBrk="1" hangingPunct="1"/>
            <a:r>
              <a:rPr lang="en-US" altLang="zh-TW" sz="2600" dirty="0" smtClean="0"/>
              <a:t>If the conditions are true, </a:t>
            </a:r>
            <a:r>
              <a:rPr lang="en-US" altLang="zh-TW" sz="2600" dirty="0"/>
              <a:t>c</a:t>
            </a:r>
            <a:r>
              <a:rPr lang="en-US" altLang="zh-TW" sz="2600" dirty="0" smtClean="0"/>
              <a:t>lassify a </a:t>
            </a:r>
            <a:r>
              <a:rPr lang="en-US" altLang="zh-TW" sz="2600" i="1" dirty="0" smtClean="0">
                <a:solidFill>
                  <a:srgbClr val="0000FF"/>
                </a:solidFill>
              </a:rPr>
              <a:t>foot</a:t>
            </a:r>
            <a:r>
              <a:rPr lang="en-US" altLang="zh-TW" sz="2600" dirty="0" smtClean="0"/>
              <a:t> or a </a:t>
            </a:r>
            <a:r>
              <a:rPr lang="en-US" altLang="zh-TW" sz="2600" i="1" dirty="0" smtClean="0">
                <a:solidFill>
                  <a:srgbClr val="0000FF"/>
                </a:solidFill>
              </a:rPr>
              <a:t>shoulder</a:t>
            </a:r>
            <a:endParaRPr lang="en-US" altLang="zh-TW" sz="2600" i="1" dirty="0">
              <a:solidFill>
                <a:srgbClr val="0000FF"/>
              </a:solidFill>
            </a:endParaRPr>
          </a:p>
          <a:p>
            <a:pPr eaLnBrk="1" hangingPunct="1"/>
            <a:r>
              <a:rPr lang="en-US" altLang="zh-TW" sz="2600" dirty="0"/>
              <a:t>foot: flat begins to turn up into a hill</a:t>
            </a:r>
          </a:p>
          <a:p>
            <a:pPr eaLnBrk="1" hangingPunct="1"/>
            <a:r>
              <a:rPr lang="en-US" altLang="zh-TW" sz="2600" dirty="0"/>
              <a:t>shoulder: flat ending and turning down into a hill</a:t>
            </a:r>
          </a:p>
          <a:p>
            <a:pPr eaLnBrk="1" hangingPunct="1"/>
            <a:endParaRPr lang="en-US" altLang="zh-TW" sz="26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3251" name="Rectangle 2"/>
          <p:cNvSpPr>
            <a:spLocks noGrp="1" noChangeArrowheads="1"/>
          </p:cNvSpPr>
          <p:nvPr>
            <p:ph type="title"/>
          </p:nvPr>
        </p:nvSpPr>
        <p:spPr/>
        <p:txBody>
          <a:bodyPr/>
          <a:lstStyle/>
          <a:p>
            <a:pPr eaLnBrk="1" hangingPunct="1"/>
            <a:r>
              <a:rPr lang="en-US" altLang="zh-TW" dirty="0" smtClean="0"/>
              <a:t>8.13.2 Hillside </a:t>
            </a:r>
          </a:p>
        </p:txBody>
      </p:sp>
      <p:sp>
        <p:nvSpPr>
          <p:cNvPr id="53252" name="Rectangle 3"/>
          <p:cNvSpPr>
            <a:spLocks noGrp="1" noChangeArrowheads="1"/>
          </p:cNvSpPr>
          <p:nvPr>
            <p:ph type="body" sz="half" idx="1"/>
          </p:nvPr>
        </p:nvSpPr>
        <p:spPr>
          <a:xfrm>
            <a:off x="444500" y="2041525"/>
            <a:ext cx="7632700" cy="4411663"/>
          </a:xfrm>
        </p:spPr>
        <p:txBody>
          <a:bodyPr/>
          <a:lstStyle/>
          <a:p>
            <a:pPr eaLnBrk="1" hangingPunct="1"/>
            <a:r>
              <a:rPr lang="en-US" altLang="zh-TW" sz="2600" dirty="0" smtClean="0"/>
              <a:t>A hillside point is anything not covered by previous categories.</a:t>
            </a:r>
          </a:p>
          <a:p>
            <a:pPr eaLnBrk="1" hangingPunct="1"/>
            <a:r>
              <a:rPr lang="en-US" altLang="zh-TW" sz="2600" dirty="0" smtClean="0"/>
              <a:t>hillside: nonzero gradient, no strict extrema</a:t>
            </a:r>
          </a:p>
          <a:p>
            <a:pPr eaLnBrk="1" hangingPunct="1"/>
            <a:r>
              <a:rPr lang="en-US" altLang="zh-TW" sz="2600" dirty="0" smtClean="0"/>
              <a:t>Slope: tilted flat (constant gradient)</a:t>
            </a:r>
          </a:p>
          <a:p>
            <a:pPr eaLnBrk="1" hangingPunct="1"/>
            <a:endParaRPr lang="en-US" altLang="zh-TW" sz="2600" dirty="0" smtClean="0"/>
          </a:p>
          <a:p>
            <a:pPr eaLnBrk="1" hangingPunct="1"/>
            <a:r>
              <a:rPr lang="en-US" altLang="zh-TW" sz="2600" dirty="0" smtClean="0"/>
              <a:t>convex hill: curvature positive (upward)</a:t>
            </a:r>
          </a:p>
          <a:p>
            <a:pPr eaLnBrk="1" hangingPunct="1"/>
            <a:endParaRPr lang="en-US" altLang="zh-TW" sz="2600" dirty="0" smtClean="0"/>
          </a:p>
        </p:txBody>
      </p:sp>
      <p:pic>
        <p:nvPicPr>
          <p:cNvPr id="532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1600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029200"/>
            <a:ext cx="25908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3352800"/>
            <a:ext cx="22129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4275" name="Rectangle 2"/>
          <p:cNvSpPr>
            <a:spLocks noGrp="1" noChangeArrowheads="1"/>
          </p:cNvSpPr>
          <p:nvPr>
            <p:ph type="title"/>
          </p:nvPr>
        </p:nvSpPr>
        <p:spPr/>
        <p:txBody>
          <a:bodyPr/>
          <a:lstStyle/>
          <a:p>
            <a:pPr eaLnBrk="1" hangingPunct="1"/>
            <a:r>
              <a:rPr lang="en-US" altLang="zh-TW" smtClean="0"/>
              <a:t>8.13.2 Hillside</a:t>
            </a:r>
          </a:p>
        </p:txBody>
      </p:sp>
      <p:sp>
        <p:nvSpPr>
          <p:cNvPr id="54276" name="Rectangle 3"/>
          <p:cNvSpPr>
            <a:spLocks noGrp="1" noChangeArrowheads="1"/>
          </p:cNvSpPr>
          <p:nvPr>
            <p:ph type="body" sz="half" idx="1"/>
          </p:nvPr>
        </p:nvSpPr>
        <p:spPr>
          <a:xfrm>
            <a:off x="150813" y="2041525"/>
            <a:ext cx="7011987" cy="4411663"/>
          </a:xfrm>
        </p:spPr>
        <p:txBody>
          <a:bodyPr/>
          <a:lstStyle/>
          <a:p>
            <a:pPr eaLnBrk="1" hangingPunct="1"/>
            <a:r>
              <a:rPr lang="en-US" altLang="zh-TW" sz="2600" dirty="0" smtClean="0"/>
              <a:t>concave hill: curvature negative (downward)</a:t>
            </a:r>
          </a:p>
          <a:p>
            <a:pPr eaLnBrk="1" hangingPunct="1"/>
            <a:endParaRPr lang="en-US" altLang="zh-TW" sz="2600" dirty="0" smtClean="0"/>
          </a:p>
          <a:p>
            <a:pPr eaLnBrk="1" hangingPunct="1"/>
            <a:r>
              <a:rPr lang="en-US" altLang="zh-TW" sz="2600" dirty="0" smtClean="0"/>
              <a:t>saddle hill: up in one direction, down in perpendicular direction</a:t>
            </a:r>
          </a:p>
          <a:p>
            <a:pPr eaLnBrk="1" hangingPunct="1"/>
            <a:endParaRPr lang="en-US" altLang="zh-TW" sz="2600" dirty="0" smtClean="0"/>
          </a:p>
          <a:p>
            <a:pPr eaLnBrk="1" hangingPunct="1"/>
            <a:r>
              <a:rPr lang="en-US" altLang="zh-TW" sz="2600" dirty="0" smtClean="0"/>
              <a:t>inflection point: zero crossing of second directional derivative</a:t>
            </a:r>
          </a:p>
          <a:p>
            <a:pPr eaLnBrk="1" hangingPunct="1"/>
            <a:endParaRPr lang="en-US" altLang="zh-TW" sz="2600" dirty="0" smtClean="0"/>
          </a:p>
        </p:txBody>
      </p:sp>
      <p:pic>
        <p:nvPicPr>
          <p:cNvPr id="542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90800"/>
            <a:ext cx="2590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95725"/>
            <a:ext cx="1676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3048000"/>
            <a:ext cx="240506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 Relative Maxima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Taking partial derivatives of </a:t>
                </a:r>
                <a14:m>
                  <m:oMath xmlns:m="http://schemas.openxmlformats.org/officeDocument/2006/math">
                    <m:sSubSup>
                      <m:sSubSupPr>
                        <m:ctrlPr>
                          <a:rPr lang="en-US" altLang="zh-TW" sz="2400" i="1">
                            <a:latin typeface="Cambria Math" charset="0"/>
                          </a:rPr>
                        </m:ctrlPr>
                      </m:sSubSupPr>
                      <m:e>
                        <m:r>
                          <m:rPr>
                            <m:sty m:val="p"/>
                          </m:rPr>
                          <a:rPr lang="zh-TW" altLang="en-US" sz="2400">
                            <a:latin typeface="Cambria Math" panose="02040503050406030204" pitchFamily="18" charset="0"/>
                          </a:rPr>
                          <m:t>ε</m:t>
                        </m:r>
                      </m:e>
                      <m:sub>
                        <m:r>
                          <m:rPr>
                            <m:sty m:val="p"/>
                          </m:rPr>
                          <a:rPr lang="en-US" altLang="zh-TW" sz="2400">
                            <a:latin typeface="Cambria Math" panose="02040503050406030204" pitchFamily="18" charset="0"/>
                          </a:rPr>
                          <m:t>n</m:t>
                        </m:r>
                      </m:sub>
                      <m:sup>
                        <m:r>
                          <a:rPr lang="en-US" altLang="zh-TW" sz="2400">
                            <a:latin typeface="Cambria Math" panose="02040503050406030204" pitchFamily="18" charset="0"/>
                          </a:rPr>
                          <m:t>2</m:t>
                        </m:r>
                      </m:sup>
                    </m:sSubSup>
                  </m:oMath>
                </a14:m>
                <a:r>
                  <a:rPr lang="zh-TW" altLang="en-US" sz="2400" dirty="0" smtClean="0"/>
                  <a:t> </a:t>
                </a:r>
                <a:r>
                  <a:rPr lang="en-US" altLang="zh-TW" sz="2400" dirty="0" smtClean="0"/>
                  <a:t>with</a:t>
                </a:r>
                <a:r>
                  <a:rPr lang="zh-TW" altLang="en-US" sz="2400" dirty="0" smtClean="0"/>
                  <a:t> </a:t>
                </a:r>
                <a:r>
                  <a:rPr lang="en-US" altLang="zh-TW" sz="2400" dirty="0" smtClean="0"/>
                  <a:t>respect</a:t>
                </a:r>
                <a:r>
                  <a:rPr lang="zh-TW" altLang="en-US" sz="2400" dirty="0" smtClean="0"/>
                  <a:t> </a:t>
                </a:r>
                <a:r>
                  <a:rPr lang="en-US" altLang="zh-TW" sz="2400" dirty="0" smtClean="0"/>
                  <a:t>to</a:t>
                </a:r>
                <a:r>
                  <a:rPr lang="zh-TW" altLang="en-US" sz="2400" dirty="0" smtClean="0"/>
                  <a:t> </a:t>
                </a:r>
                <a:r>
                  <a:rPr lang="en-US" altLang="zh-TW" sz="2400" dirty="0" smtClean="0"/>
                  <a:t>the</a:t>
                </a:r>
                <a:r>
                  <a:rPr lang="zh-TW" altLang="en-US" sz="2400" dirty="0" smtClean="0"/>
                  <a:t> </a:t>
                </a:r>
                <a:r>
                  <a:rPr lang="en-US" altLang="zh-TW" sz="2400" dirty="0" smtClean="0"/>
                  <a:t>free</a:t>
                </a:r>
                <a:r>
                  <a:rPr lang="zh-TW" altLang="en-US" sz="2400" dirty="0" smtClean="0"/>
                  <a:t> </a:t>
                </a:r>
                <a:r>
                  <a:rPr lang="en-US" altLang="zh-TW" sz="2400" dirty="0" smtClean="0"/>
                  <a:t>parameter</a:t>
                </a:r>
                <a:r>
                  <a:rPr lang="zh-TW" altLang="en-US" sz="2400" dirty="0" smtClean="0"/>
                  <a:t> </a:t>
                </a:r>
                <a14:m>
                  <m:oMath xmlns:m="http://schemas.openxmlformats.org/officeDocument/2006/math">
                    <m:acc>
                      <m:accPr>
                        <m:chr m:val="̂"/>
                        <m:ctrlPr>
                          <a:rPr lang="en-US" altLang="zh-TW" sz="2400" i="1">
                            <a:latin typeface="Cambria Math" charset="0"/>
                          </a:rPr>
                        </m:ctrlPr>
                      </m:accPr>
                      <m:e>
                        <m:r>
                          <m:rPr>
                            <m:sty m:val="p"/>
                          </m:rPr>
                          <a:rPr lang="en-US" altLang="zh-TW" sz="2400">
                            <a:latin typeface="Cambria Math" panose="02040503050406030204" pitchFamily="18" charset="0"/>
                          </a:rPr>
                          <m:t>a</m:t>
                        </m:r>
                      </m:e>
                    </m:acc>
                  </m:oMath>
                </a14:m>
                <a:r>
                  <a:rPr lang="en-US" altLang="zh-TW" sz="2400" dirty="0" smtClean="0"/>
                  <a:t> ,</a:t>
                </a:r>
                <a:r>
                  <a:rPr lang="en-US" altLang="zh-TW" sz="2400" dirty="0"/>
                  <a:t> </a:t>
                </a:r>
                <a14:m>
                  <m:oMath xmlns:m="http://schemas.openxmlformats.org/officeDocument/2006/math">
                    <m:acc>
                      <m:accPr>
                        <m:chr m:val="̂"/>
                        <m:ctrlPr>
                          <a:rPr lang="en-US" altLang="zh-TW" sz="2400" i="1">
                            <a:latin typeface="Cambria Math" charset="0"/>
                          </a:rPr>
                        </m:ctrlPr>
                      </m:accPr>
                      <m:e>
                        <m:r>
                          <m:rPr>
                            <m:sty m:val="p"/>
                          </m:rPr>
                          <a:rPr lang="en-US" altLang="zh-TW" sz="2400">
                            <a:latin typeface="Cambria Math" panose="02040503050406030204" pitchFamily="18" charset="0"/>
                          </a:rPr>
                          <m:t>b</m:t>
                        </m:r>
                      </m:e>
                    </m:acc>
                  </m:oMath>
                </a14:m>
                <a:r>
                  <a:rPr lang="en-US" altLang="zh-TW" sz="2400" dirty="0" smtClean="0"/>
                  <a:t>,</a:t>
                </a:r>
                <a:r>
                  <a:rPr lang="en-US" altLang="zh-TW" sz="2400" dirty="0"/>
                  <a:t> </a:t>
                </a:r>
                <a14:m>
                  <m:oMath xmlns:m="http://schemas.openxmlformats.org/officeDocument/2006/math">
                    <m:acc>
                      <m:accPr>
                        <m:chr m:val="̂"/>
                        <m:ctrlPr>
                          <a:rPr lang="en-US" altLang="zh-TW" sz="2400" i="1">
                            <a:latin typeface="Cambria Math" charset="0"/>
                          </a:rPr>
                        </m:ctrlPr>
                      </m:accPr>
                      <m:e>
                        <m:r>
                          <m:rPr>
                            <m:sty m:val="p"/>
                          </m:rPr>
                          <a:rPr lang="en-US" altLang="zh-TW" sz="2400">
                            <a:latin typeface="Cambria Math" panose="02040503050406030204" pitchFamily="18" charset="0"/>
                          </a:rPr>
                          <m:t>c</m:t>
                        </m:r>
                      </m:e>
                    </m:acc>
                  </m:oMath>
                </a14:m>
                <a:r>
                  <a:rPr lang="en-US" altLang="zh-TW" sz="2400" dirty="0" smtClean="0"/>
                  <a:t> results in the following</a:t>
                </a:r>
                <a:endParaRPr lang="zh-TW" altLang="en-US" sz="2400" dirty="0" smtClean="0"/>
              </a:p>
              <a:p>
                <a:pPr marL="0" indent="0">
                  <a:buNone/>
                </a:pPr>
                <a:r>
                  <a:rPr lang="en-US" altLang="zh-TW" dirty="0" smtClean="0"/>
                  <a:t/>
                </a:r>
                <a:br>
                  <a:rPr lang="en-US" altLang="zh-TW" dirty="0" smtClean="0"/>
                </a:br>
                <a:r>
                  <a:rPr lang="en-US" altLang="zh-TW" dirty="0" smtClean="0"/>
                  <a:t>		</a:t>
                </a:r>
                <a14:m>
                  <m:oMath xmlns:m="http://schemas.openxmlformats.org/officeDocument/2006/math">
                    <m:sSubSup>
                      <m:sSubSupPr>
                        <m:ctrlPr>
                          <a:rPr lang="en-US" altLang="zh-TW" sz="2400" i="1" smtClean="0">
                            <a:latin typeface="Cambria Math" charset="0"/>
                          </a:rPr>
                        </m:ctrlPr>
                      </m:sSubSupPr>
                      <m:e>
                        <m:r>
                          <m:rPr>
                            <m:sty m:val="p"/>
                          </m:rPr>
                          <a:rPr lang="zh-TW" altLang="en-US" sz="2400" i="0" smtClean="0">
                            <a:latin typeface="Cambria Math" panose="02040503050406030204" pitchFamily="18" charset="0"/>
                          </a:rPr>
                          <m:t>ε</m:t>
                        </m:r>
                      </m:e>
                      <m:sub>
                        <m:r>
                          <m:rPr>
                            <m:sty m:val="p"/>
                          </m:rPr>
                          <a:rPr lang="en-US" altLang="zh-TW" sz="2400" b="0" i="0" smtClean="0">
                            <a:latin typeface="Cambria Math" panose="02040503050406030204" pitchFamily="18" charset="0"/>
                          </a:rPr>
                          <m:t>n</m:t>
                        </m:r>
                      </m:sub>
                      <m:sup>
                        <m:r>
                          <a:rPr lang="en-US" altLang="zh-TW" sz="2400" b="0" i="0" smtClean="0">
                            <a:latin typeface="Cambria Math" panose="02040503050406030204" pitchFamily="18" charset="0"/>
                          </a:rPr>
                          <m:t>2</m:t>
                        </m:r>
                      </m:sup>
                    </m:sSubSup>
                    <m:r>
                      <a:rPr lang="en-US" altLang="zh-TW" sz="2400" b="0" i="1" smtClean="0">
                        <a:latin typeface="Cambria Math" panose="02040503050406030204" pitchFamily="18" charset="0"/>
                      </a:rPr>
                      <m:t>=</m:t>
                    </m:r>
                    <m:nary>
                      <m:naryPr>
                        <m:chr m:val="∑"/>
                        <m:ctrlPr>
                          <a:rPr lang="en-US" altLang="zh-TW" sz="2400" i="1">
                            <a:latin typeface="Cambria Math" charset="0"/>
                          </a:rPr>
                        </m:ctrlPr>
                      </m:naryPr>
                      <m:sub>
                        <m:r>
                          <m:rPr>
                            <m:sty m:val="p"/>
                            <m:brk m:alnAt="23"/>
                          </m:rPr>
                          <a:rPr lang="en-US" altLang="zh-TW" sz="2400">
                            <a:latin typeface="Cambria Math" panose="02040503050406030204" pitchFamily="18" charset="0"/>
                          </a:rPr>
                          <m:t>m</m:t>
                        </m:r>
                        <m:r>
                          <a:rPr lang="en-US" altLang="zh-TW" sz="2400">
                            <a:latin typeface="Cambria Math" panose="02040503050406030204" pitchFamily="18" charset="0"/>
                          </a:rPr>
                          <m:t>=−</m:t>
                        </m:r>
                        <m:r>
                          <m:rPr>
                            <m:sty m:val="p"/>
                          </m:rPr>
                          <a:rPr lang="en-US" altLang="zh-TW" sz="2400">
                            <a:latin typeface="Cambria Math" panose="02040503050406030204" pitchFamily="18" charset="0"/>
                          </a:rPr>
                          <m:t>k</m:t>
                        </m:r>
                      </m:sub>
                      <m:sup>
                        <m:r>
                          <m:rPr>
                            <m:sty m:val="p"/>
                          </m:rPr>
                          <a:rPr lang="en-US" altLang="zh-TW" sz="2400">
                            <a:latin typeface="Cambria Math" panose="02040503050406030204" pitchFamily="18" charset="0"/>
                          </a:rPr>
                          <m:t>k</m:t>
                        </m:r>
                      </m:sup>
                      <m:e>
                        <m:sSup>
                          <m:sSupPr>
                            <m:ctrlPr>
                              <a:rPr lang="en-US" altLang="zh-TW" sz="2400" i="1">
                                <a:latin typeface="Cambria Math" charset="0"/>
                              </a:rPr>
                            </m:ctrlPr>
                          </m:sSupPr>
                          <m:e>
                            <m:r>
                              <a:rPr lang="en-US" altLang="zh-TW" sz="2400">
                                <a:latin typeface="Cambria Math" panose="02040503050406030204" pitchFamily="18" charset="0"/>
                              </a:rPr>
                              <m:t>(</m:t>
                            </m:r>
                            <m:acc>
                              <m:accPr>
                                <m:chr m:val="̂"/>
                                <m:ctrlPr>
                                  <a:rPr lang="en-US" altLang="zh-TW" sz="2400" i="1">
                                    <a:latin typeface="Cambria Math" charset="0"/>
                                  </a:rPr>
                                </m:ctrlPr>
                              </m:accPr>
                              <m:e>
                                <m:r>
                                  <m:rPr>
                                    <m:sty m:val="p"/>
                                  </m:rPr>
                                  <a:rPr lang="en-US" altLang="zh-TW" sz="2400">
                                    <a:latin typeface="Cambria Math" panose="02040503050406030204" pitchFamily="18" charset="0"/>
                                  </a:rPr>
                                  <m:t>c</m:t>
                                </m:r>
                              </m:e>
                            </m:acc>
                            <m:sSup>
                              <m:sSupPr>
                                <m:ctrlPr>
                                  <a:rPr lang="en-US" altLang="zh-TW" sz="2400" i="1">
                                    <a:latin typeface="Cambria Math" charset="0"/>
                                  </a:rPr>
                                </m:ctrlPr>
                              </m:sSupPr>
                              <m:e>
                                <m:r>
                                  <m:rPr>
                                    <m:sty m:val="p"/>
                                  </m:rPr>
                                  <a:rPr lang="en-US" altLang="zh-TW" sz="2400">
                                    <a:latin typeface="Cambria Math" panose="02040503050406030204" pitchFamily="18" charset="0"/>
                                  </a:rPr>
                                  <m:t>m</m:t>
                                </m:r>
                              </m:e>
                              <m:sup>
                                <m:r>
                                  <a:rPr lang="en-US" altLang="zh-TW" sz="2400">
                                    <a:latin typeface="Cambria Math" panose="02040503050406030204" pitchFamily="18" charset="0"/>
                                  </a:rPr>
                                  <m:t>2</m:t>
                                </m:r>
                              </m:sup>
                            </m:sSup>
                            <m:r>
                              <a:rPr lang="en-US" altLang="zh-TW" sz="2400">
                                <a:latin typeface="Cambria Math" panose="02040503050406030204" pitchFamily="18" charset="0"/>
                              </a:rPr>
                              <m:t>+</m:t>
                            </m:r>
                            <m:acc>
                              <m:accPr>
                                <m:chr m:val="̂"/>
                                <m:ctrlPr>
                                  <a:rPr lang="en-US" altLang="zh-TW" sz="2400" i="1">
                                    <a:latin typeface="Cambria Math" charset="0"/>
                                  </a:rPr>
                                </m:ctrlPr>
                              </m:accPr>
                              <m:e>
                                <m:r>
                                  <m:rPr>
                                    <m:sty m:val="p"/>
                                  </m:rPr>
                                  <a:rPr lang="en-US" altLang="zh-TW" sz="2400">
                                    <a:latin typeface="Cambria Math" panose="02040503050406030204" pitchFamily="18" charset="0"/>
                                  </a:rPr>
                                  <m:t>b</m:t>
                                </m:r>
                              </m:e>
                            </m:acc>
                            <m:r>
                              <m:rPr>
                                <m:sty m:val="p"/>
                              </m:rPr>
                              <a:rPr lang="en-US" altLang="zh-TW" sz="2400">
                                <a:latin typeface="Cambria Math" panose="02040503050406030204" pitchFamily="18" charset="0"/>
                              </a:rPr>
                              <m:t>m</m:t>
                            </m:r>
                            <m:r>
                              <a:rPr lang="en-US" altLang="zh-TW" sz="2400">
                                <a:latin typeface="Cambria Math" panose="02040503050406030204" pitchFamily="18" charset="0"/>
                              </a:rPr>
                              <m:t>+</m:t>
                            </m:r>
                            <m:acc>
                              <m:accPr>
                                <m:chr m:val="̂"/>
                                <m:ctrlPr>
                                  <a:rPr lang="en-US" altLang="zh-TW" sz="2400" i="1">
                                    <a:latin typeface="Cambria Math" charset="0"/>
                                  </a:rPr>
                                </m:ctrlPr>
                              </m:accPr>
                              <m:e>
                                <m:r>
                                  <m:rPr>
                                    <m:sty m:val="p"/>
                                  </m:rPr>
                                  <a:rPr lang="en-US" altLang="zh-TW" sz="2400">
                                    <a:latin typeface="Cambria Math" panose="02040503050406030204" pitchFamily="18" charset="0"/>
                                  </a:rPr>
                                  <m:t>a</m:t>
                                </m:r>
                              </m:e>
                            </m:acc>
                            <m:r>
                              <a:rPr lang="en-US" altLang="zh-TW" sz="2400">
                                <a:latin typeface="Cambria Math" panose="02040503050406030204" pitchFamily="18" charset="0"/>
                              </a:rPr>
                              <m:t> −</m:t>
                            </m:r>
                            <m:sSub>
                              <m:sSubPr>
                                <m:ctrlPr>
                                  <a:rPr lang="en-US" altLang="zh-TW" sz="2400" i="1">
                                    <a:latin typeface="Cambria Math" charset="0"/>
                                  </a:rPr>
                                </m:ctrlPr>
                              </m:sSubPr>
                              <m:e>
                                <m:r>
                                  <a:rPr lang="en-US" altLang="zh-TW" sz="2400" i="1">
                                    <a:latin typeface="Cambria Math" panose="02040503050406030204" pitchFamily="18" charset="0"/>
                                  </a:rPr>
                                  <m:t>𝑓</m:t>
                                </m:r>
                              </m:e>
                              <m:sub>
                                <m:r>
                                  <a:rPr lang="en-US" altLang="zh-TW" sz="2400" i="1">
                                    <a:latin typeface="Cambria Math" panose="02040503050406030204" pitchFamily="18" charset="0"/>
                                  </a:rPr>
                                  <m:t>𝑛</m:t>
                                </m:r>
                                <m:r>
                                  <a:rPr lang="en-US" altLang="zh-TW" sz="2400" i="1">
                                    <a:latin typeface="Cambria Math" panose="02040503050406030204" pitchFamily="18" charset="0"/>
                                  </a:rPr>
                                  <m:t>+</m:t>
                                </m:r>
                                <m:r>
                                  <a:rPr lang="en-US" altLang="zh-TW" sz="2400" i="1">
                                    <a:latin typeface="Cambria Math" panose="02040503050406030204" pitchFamily="18" charset="0"/>
                                  </a:rPr>
                                  <m:t>𝑚</m:t>
                                </m:r>
                              </m:sub>
                            </m:sSub>
                            <m:r>
                              <a:rPr lang="en-US" altLang="zh-TW" sz="2400">
                                <a:latin typeface="Cambria Math" panose="02040503050406030204" pitchFamily="18" charset="0"/>
                              </a:rPr>
                              <m:t>)</m:t>
                            </m:r>
                          </m:e>
                          <m:sup>
                            <m:r>
                              <a:rPr lang="en-US" altLang="zh-TW" sz="2400" i="1">
                                <a:latin typeface="Cambria Math" panose="02040503050406030204" pitchFamily="18" charset="0"/>
                              </a:rPr>
                              <m:t>2</m:t>
                            </m:r>
                          </m:sup>
                        </m:sSup>
                      </m:e>
                    </m:nary>
                  </m:oMath>
                </a14:m>
                <a:r>
                  <a:rPr lang="zh-TW" altLang="en-US" dirty="0" smtClean="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296" t="-967"/>
                </a:stretch>
              </a:blipFill>
            </p:spPr>
            <p:txBody>
              <a:bodyPr/>
              <a:lstStyle/>
              <a:p>
                <a:r>
                  <a:rPr lang="zh-TW" altLang="en-US">
                    <a:noFill/>
                  </a:rPr>
                  <a:t> </a:t>
                </a:r>
              </a:p>
            </p:txBody>
          </p:sp>
        </mc:Fallback>
      </mc:AlternateContent>
      <p:sp>
        <p:nvSpPr>
          <p:cNvPr id="4" name="頁尾版面配置區 3"/>
          <p:cNvSpPr>
            <a:spLocks noGrp="1"/>
          </p:cNvSpPr>
          <p:nvPr>
            <p:ph type="ftr" sz="quarter" idx="10"/>
          </p:nvPr>
        </p:nvSpPr>
        <p:spPr/>
        <p:txBody>
          <a:bodyPr/>
          <a:lstStyle/>
          <a:p>
            <a:pPr>
              <a:defRPr/>
            </a:pPr>
            <a:r>
              <a:rPr lang="en-US" altLang="zh-TW" b="1" dirty="0" smtClean="0">
                <a:effectLst>
                  <a:outerShdw blurRad="38100" dist="38100" dir="2700000" algn="tl">
                    <a:srgbClr val="C0C0C0"/>
                  </a:outerShdw>
                </a:effectLst>
              </a:rPr>
              <a:t>DC &amp; CV Lab.</a:t>
            </a:r>
          </a:p>
          <a:p>
            <a:pPr>
              <a:defRPr/>
            </a:pPr>
            <a:r>
              <a:rPr lang="en-US" altLang="zh-TW" dirty="0" smtClean="0">
                <a:latin typeface="Comic Sans MS" pitchFamily="66" charset="0"/>
              </a:rPr>
              <a:t>CSIE NTU</a:t>
            </a:r>
            <a:endParaRPr lang="en-US" altLang="zh-TW" dirty="0">
              <a:latin typeface="Comic Sans MS" pitchFamily="66" charset="0"/>
            </a:endParaRPr>
          </a:p>
        </p:txBody>
      </p:sp>
      <p:pic>
        <p:nvPicPr>
          <p:cNvPr id="6" name="圖片 5"/>
          <p:cNvPicPr>
            <a:picLocks noChangeAspect="1"/>
          </p:cNvPicPr>
          <p:nvPr/>
        </p:nvPicPr>
        <p:blipFill>
          <a:blip r:embed="rId4"/>
          <a:stretch>
            <a:fillRect/>
          </a:stretch>
        </p:blipFill>
        <p:spPr>
          <a:xfrm>
            <a:off x="1554163" y="4247356"/>
            <a:ext cx="6019800" cy="1809750"/>
          </a:xfrm>
          <a:prstGeom prst="rect">
            <a:avLst/>
          </a:prstGeom>
        </p:spPr>
      </p:pic>
    </p:spTree>
    <p:extLst>
      <p:ext uri="{BB962C8B-B14F-4D97-AF65-F5344CB8AC3E}">
        <p14:creationId xmlns:p14="http://schemas.microsoft.com/office/powerpoint/2010/main" val="681124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34160"/>
            <a:ext cx="5351056" cy="436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5299" name="Rectangle 3"/>
          <p:cNvSpPr>
            <a:spLocks noGrp="1" noChangeArrowheads="1"/>
          </p:cNvSpPr>
          <p:nvPr>
            <p:ph type="body" sz="half" idx="1"/>
          </p:nvPr>
        </p:nvSpPr>
        <p:spPr>
          <a:xfrm>
            <a:off x="107503" y="1916832"/>
            <a:ext cx="9036497" cy="4941168"/>
          </a:xfrm>
        </p:spPr>
        <p:txBody>
          <a:bodyPr/>
          <a:lstStyle/>
          <a:p>
            <a:pPr eaLnBrk="1" hangingPunct="1"/>
            <a:r>
              <a:rPr lang="en-US" altLang="zh-TW" sz="2000" dirty="0" smtClean="0"/>
              <a:t>Mathematical properties of topographic structures on continuous surfaces</a:t>
            </a:r>
          </a:p>
          <a:p>
            <a:pPr eaLnBrk="1" hangingPunct="1"/>
            <a:endParaRPr lang="en-US" altLang="zh-TW" sz="2600" dirty="0" smtClean="0"/>
          </a:p>
          <a:p>
            <a:pPr eaLnBrk="1" hangingPunct="1"/>
            <a:endParaRPr lang="en-US" altLang="zh-TW" sz="2600" dirty="0" smtClean="0"/>
          </a:p>
        </p:txBody>
      </p:sp>
      <p:sp>
        <p:nvSpPr>
          <p:cNvPr id="55300" name="Rectangle 11"/>
          <p:cNvSpPr>
            <a:spLocks noGrp="1" noChangeArrowheads="1"/>
          </p:cNvSpPr>
          <p:nvPr>
            <p:ph type="title"/>
          </p:nvPr>
        </p:nvSpPr>
        <p:spPr>
          <a:noFill/>
        </p:spPr>
        <p:txBody>
          <a:bodyPr/>
          <a:lstStyle/>
          <a:p>
            <a:pPr eaLnBrk="1" hangingPunct="1"/>
            <a:r>
              <a:rPr lang="en-US" altLang="zh-TW" dirty="0" smtClean="0"/>
              <a:t>8.13.2 Summary of the Topographic Categories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6323" name="Rectangle 9"/>
          <p:cNvSpPr>
            <a:spLocks noGrp="1" noChangeArrowheads="1"/>
          </p:cNvSpPr>
          <p:nvPr>
            <p:ph type="title"/>
          </p:nvPr>
        </p:nvSpPr>
        <p:spPr>
          <a:noFill/>
        </p:spPr>
        <p:txBody>
          <a:bodyPr/>
          <a:lstStyle/>
          <a:p>
            <a:pPr eaLnBrk="1" hangingPunct="1"/>
            <a:r>
              <a:rPr lang="en-US" altLang="zh-TW" dirty="0" smtClean="0"/>
              <a:t>8.13.2 Invariance of the Topographic Categories</a:t>
            </a:r>
          </a:p>
        </p:txBody>
      </p:sp>
      <p:sp>
        <p:nvSpPr>
          <p:cNvPr id="56324" name="Rectangle 12"/>
          <p:cNvSpPr>
            <a:spLocks noChangeArrowheads="1"/>
          </p:cNvSpPr>
          <p:nvPr/>
        </p:nvSpPr>
        <p:spPr bwMode="auto">
          <a:xfrm>
            <a:off x="250825" y="2133600"/>
            <a:ext cx="85121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marL="514350" indent="-514350" eaLnBrk="1" hangingPunct="1">
              <a:buFont typeface="+mj-lt"/>
              <a:buAutoNum type="arabicPeriod"/>
            </a:pPr>
            <a:r>
              <a:rPr lang="en-US" altLang="zh-TW" sz="2600" dirty="0" smtClean="0">
                <a:solidFill>
                  <a:srgbClr val="0000FF"/>
                </a:solidFill>
              </a:rPr>
              <a:t>Topographic labels </a:t>
            </a:r>
            <a:r>
              <a:rPr lang="en-US" altLang="zh-TW" sz="2600" dirty="0" smtClean="0"/>
              <a:t>(peak, pit, ridge, ravine, saddle, flat, and hillside)</a:t>
            </a:r>
          </a:p>
          <a:p>
            <a:pPr marL="514350" indent="-514350" eaLnBrk="1" hangingPunct="1">
              <a:buFont typeface="+mj-lt"/>
              <a:buAutoNum type="arabicPeriod"/>
            </a:pPr>
            <a:r>
              <a:rPr lang="en-US" altLang="zh-TW" sz="2600" dirty="0" smtClean="0">
                <a:solidFill>
                  <a:srgbClr val="0000FF"/>
                </a:solidFill>
              </a:rPr>
              <a:t>Gradient direction</a:t>
            </a:r>
          </a:p>
          <a:p>
            <a:pPr marL="514350" indent="-514350" eaLnBrk="1" hangingPunct="1">
              <a:buFont typeface="+mj-lt"/>
              <a:buAutoNum type="arabicPeriod"/>
            </a:pPr>
            <a:r>
              <a:rPr lang="en-US" altLang="zh-TW" sz="2600" dirty="0" smtClean="0">
                <a:solidFill>
                  <a:srgbClr val="0000FF"/>
                </a:solidFill>
              </a:rPr>
              <a:t>Directions of second directional derivative extrema </a:t>
            </a:r>
            <a:r>
              <a:rPr lang="en-US" altLang="zh-TW" sz="2600" dirty="0" smtClean="0"/>
              <a:t>for peak, pit, ridge, ravine, and saddle</a:t>
            </a:r>
          </a:p>
          <a:p>
            <a:pPr eaLnBrk="1" hangingPunct="1"/>
            <a:r>
              <a:rPr lang="en-US" altLang="zh-TW" sz="2600" dirty="0" smtClean="0"/>
              <a:t>1.2.3. are all invariant under monotonically increasing gray level transformations</a:t>
            </a:r>
          </a:p>
          <a:p>
            <a:pPr eaLnBrk="1" hangingPunct="1"/>
            <a:endParaRPr lang="en-US" altLang="zh-TW" sz="2600" dirty="0" smtClean="0"/>
          </a:p>
          <a:p>
            <a:pPr eaLnBrk="1" hangingPunct="1"/>
            <a:r>
              <a:rPr lang="en-US" altLang="zh-TW" sz="2600" dirty="0" smtClean="0"/>
              <a:t>monotonically increasing: positive derivative everywhere</a:t>
            </a:r>
          </a:p>
          <a:p>
            <a:pPr eaLnBrk="1" hangingPunct="1"/>
            <a:endParaRPr lang="en-US" altLang="zh-TW" sz="2600" dirty="0"/>
          </a:p>
          <a:p>
            <a:pPr eaLnBrk="1" hangingPunct="1"/>
            <a:endParaRPr lang="en-US" altLang="zh-TW" sz="2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8.13.2 Invariance of the Topographic Categories</a:t>
            </a:r>
            <a:endParaRPr lang="zh-TW" altLang="en-US" dirty="0"/>
          </a:p>
        </p:txBody>
      </p:sp>
      <mc:AlternateContent xmlns:mc="http://schemas.openxmlformats.org/markup-compatibility/2006" xmlns:a14="http://schemas.microsoft.com/office/drawing/2010/main">
        <mc:Choice Requires="a14">
          <p:sp>
            <p:nvSpPr>
              <p:cNvPr id="3" name="文字版面配置區 2"/>
              <p:cNvSpPr>
                <a:spLocks noGrp="1"/>
              </p:cNvSpPr>
              <p:nvPr>
                <p:ph type="body" sz="half" idx="1"/>
              </p:nvPr>
            </p:nvSpPr>
            <p:spPr>
              <a:xfrm>
                <a:off x="684212" y="2041525"/>
                <a:ext cx="8064251" cy="4411663"/>
              </a:xfrm>
            </p:spPr>
            <p:txBody>
              <a:bodyPr/>
              <a:lstStyle/>
              <a:p>
                <a:r>
                  <a:rPr lang="en-US" altLang="zh-TW" sz="2000" dirty="0" smtClean="0"/>
                  <a:t>Let original underlying gray level surface be </a:t>
                </a:r>
                <a14:m>
                  <m:oMath xmlns:m="http://schemas.openxmlformats.org/officeDocument/2006/math">
                    <m:r>
                      <m:rPr>
                        <m:sty m:val="p"/>
                      </m:rPr>
                      <a:rPr lang="en-US" altLang="zh-TW" sz="2000" smtClean="0">
                        <a:latin typeface="Cambria Math" charset="0"/>
                      </a:rPr>
                      <m:t>f</m:t>
                    </m:r>
                    <m:d>
                      <m:dPr>
                        <m:ctrlPr>
                          <a:rPr lang="en-US" altLang="zh-TW" sz="2000" i="1">
                            <a:latin typeface="Cambria Math" charset="0"/>
                          </a:rPr>
                        </m:ctrlPr>
                      </m:dPr>
                      <m:e>
                        <m:r>
                          <m:rPr>
                            <m:sty m:val="p"/>
                          </m:rPr>
                          <a:rPr lang="en-US" altLang="zh-TW" sz="2000">
                            <a:latin typeface="Cambria Math" panose="02040503050406030204" pitchFamily="18" charset="0"/>
                          </a:rPr>
                          <m:t>r</m:t>
                        </m:r>
                        <m:r>
                          <a:rPr lang="en-US" altLang="zh-TW" sz="2000">
                            <a:latin typeface="Cambria Math" panose="02040503050406030204" pitchFamily="18" charset="0"/>
                          </a:rPr>
                          <m:t>,</m:t>
                        </m:r>
                        <m:r>
                          <m:rPr>
                            <m:sty m:val="p"/>
                          </m:rPr>
                          <a:rPr lang="en-US" altLang="zh-TW" sz="2000">
                            <a:latin typeface="Cambria Math" panose="02040503050406030204" pitchFamily="18" charset="0"/>
                          </a:rPr>
                          <m:t>c</m:t>
                        </m:r>
                      </m:e>
                    </m:d>
                  </m:oMath>
                </a14:m>
                <a:r>
                  <a:rPr lang="en-US" altLang="zh-TW" sz="2000" dirty="0" smtClean="0"/>
                  <a:t>,</a:t>
                </a:r>
              </a:p>
              <a:p>
                <a:r>
                  <a:rPr lang="en-US" altLang="zh-TW" sz="2000" dirty="0" smtClean="0"/>
                  <a:t>Let w be a monotonically increasing gray level transformation</a:t>
                </a:r>
              </a:p>
              <a:p>
                <a:r>
                  <a:rPr lang="en-US" altLang="zh-TW" sz="2000" dirty="0" smtClean="0"/>
                  <a:t>Let </a:t>
                </a:r>
                <a14:m>
                  <m:oMath xmlns:m="http://schemas.openxmlformats.org/officeDocument/2006/math">
                    <m:r>
                      <m:rPr>
                        <m:sty m:val="p"/>
                      </m:rPr>
                      <a:rPr lang="en-US" altLang="zh-TW" sz="2000" b="0" i="0" smtClean="0">
                        <a:latin typeface="Cambria Math" panose="02040503050406030204" pitchFamily="18" charset="0"/>
                      </a:rPr>
                      <m:t>g</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r</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c</m:t>
                    </m:r>
                    <m:r>
                      <a:rPr lang="en-US" altLang="zh-TW" sz="2000" b="0" i="0" smtClean="0">
                        <a:latin typeface="Cambria Math" panose="02040503050406030204" pitchFamily="18" charset="0"/>
                      </a:rPr>
                      <m:t>)</m:t>
                    </m:r>
                  </m:oMath>
                </a14:m>
                <a:r>
                  <a:rPr lang="zh-TW" altLang="en-US" sz="2000" dirty="0" smtClean="0"/>
                  <a:t> </a:t>
                </a:r>
                <a:r>
                  <a:rPr lang="en-US" altLang="zh-TW" sz="2000" dirty="0" smtClean="0"/>
                  <a:t>denote the transformed image : </a:t>
                </a:r>
                <a14:m>
                  <m:oMath xmlns:m="http://schemas.openxmlformats.org/officeDocument/2006/math">
                    <m:r>
                      <m:rPr>
                        <m:sty m:val="p"/>
                      </m:rPr>
                      <a:rPr lang="en-US" altLang="zh-TW" sz="2000" b="0" i="0" smtClean="0">
                        <a:latin typeface="Cambria Math" panose="02040503050406030204" pitchFamily="18" charset="0"/>
                      </a:rPr>
                      <m:t>g</m:t>
                    </m:r>
                    <m:d>
                      <m:dPr>
                        <m:ctrlPr>
                          <a:rPr lang="en-US" altLang="zh-TW" sz="2000" b="0" i="1" smtClean="0">
                            <a:latin typeface="Cambria Math" charset="0"/>
                          </a:rPr>
                        </m:ctrlPr>
                      </m:dPr>
                      <m:e>
                        <m:r>
                          <m:rPr>
                            <m:sty m:val="p"/>
                          </m:rPr>
                          <a:rPr lang="en-US" altLang="zh-TW" sz="2000" b="0" i="0" smtClean="0">
                            <a:latin typeface="Cambria Math" panose="02040503050406030204" pitchFamily="18" charset="0"/>
                          </a:rPr>
                          <m:t>r</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c</m:t>
                        </m:r>
                      </m:e>
                    </m:d>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w</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f</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r</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c</m:t>
                    </m:r>
                    <m:r>
                      <a:rPr lang="en-US" altLang="zh-TW" sz="2000" b="0" i="0" smtClean="0">
                        <a:latin typeface="Cambria Math" panose="02040503050406030204" pitchFamily="18" charset="0"/>
                      </a:rPr>
                      <m:t>)]</m:t>
                    </m:r>
                  </m:oMath>
                </a14:m>
                <a:endParaRPr lang="en-US" altLang="zh-TW" sz="2000" dirty="0" smtClean="0"/>
              </a:p>
              <a:p>
                <a:r>
                  <a:rPr lang="en-US" altLang="zh-TW" sz="2000" dirty="0" smtClean="0"/>
                  <a:t>It is directly derivable that</a:t>
                </a:r>
                <a:endParaRPr lang="en-US" altLang="zh-TW" sz="2000" dirty="0"/>
              </a:p>
              <a:p>
                <a:endParaRPr lang="en-US" altLang="zh-TW" sz="2000" dirty="0" smtClean="0"/>
              </a:p>
              <a:p>
                <a:r>
                  <a:rPr lang="en-US" altLang="zh-TW" sz="2000" dirty="0" smtClean="0"/>
                  <a:t>Which we obtain that</a:t>
                </a:r>
                <a:endParaRPr lang="zh-TW" altLang="en-US" sz="2000" dirty="0"/>
              </a:p>
            </p:txBody>
          </p:sp>
        </mc:Choice>
        <mc:Fallback xmlns="">
          <p:sp>
            <p:nvSpPr>
              <p:cNvPr id="3" name="文字版面配置區 2"/>
              <p:cNvSpPr>
                <a:spLocks noGrp="1" noRot="1" noChangeAspect="1" noMove="1" noResize="1" noEditPoints="1" noAdjustHandles="1" noChangeArrowheads="1" noChangeShapeType="1" noTextEdit="1"/>
              </p:cNvSpPr>
              <p:nvPr>
                <p:ph type="body" sz="half" idx="1"/>
              </p:nvPr>
            </p:nvSpPr>
            <p:spPr>
              <a:xfrm>
                <a:off x="684212" y="2041525"/>
                <a:ext cx="8064251" cy="4411663"/>
              </a:xfrm>
              <a:blipFill rotWithShape="0">
                <a:blip r:embed="rId2"/>
                <a:stretch>
                  <a:fillRect l="-76" t="-691"/>
                </a:stretch>
              </a:blipFill>
            </p:spPr>
            <p:txBody>
              <a:bodyPr/>
              <a:lstStyle/>
              <a:p>
                <a:r>
                  <a:rPr lang="zh-TW" altLang="en-US">
                    <a:noFill/>
                  </a:rPr>
                  <a:t> </a:t>
                </a:r>
              </a:p>
            </p:txBody>
          </p:sp>
        </mc:Fallback>
      </mc:AlternateContent>
      <p:sp>
        <p:nvSpPr>
          <p:cNvPr id="6" name="頁尾版面配置區 5"/>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圖片 4"/>
          <p:cNvPicPr>
            <a:picLocks noChangeAspect="1"/>
          </p:cNvPicPr>
          <p:nvPr/>
        </p:nvPicPr>
        <p:blipFill>
          <a:blip r:embed="rId3"/>
          <a:stretch>
            <a:fillRect/>
          </a:stretch>
        </p:blipFill>
        <p:spPr>
          <a:xfrm>
            <a:off x="2608387" y="3501008"/>
            <a:ext cx="3911352" cy="377411"/>
          </a:xfrm>
          <a:prstGeom prst="rect">
            <a:avLst/>
          </a:prstGeom>
        </p:spPr>
      </p:pic>
      <p:pic>
        <p:nvPicPr>
          <p:cNvPr id="8" name="圖片 7"/>
          <p:cNvPicPr>
            <a:picLocks noChangeAspect="1"/>
          </p:cNvPicPr>
          <p:nvPr/>
        </p:nvPicPr>
        <p:blipFill>
          <a:blip r:embed="rId4"/>
          <a:stretch>
            <a:fillRect/>
          </a:stretch>
        </p:blipFill>
        <p:spPr>
          <a:xfrm>
            <a:off x="1979712" y="4247356"/>
            <a:ext cx="6617951" cy="420062"/>
          </a:xfrm>
          <a:prstGeom prst="rect">
            <a:avLst/>
          </a:prstGeom>
        </p:spPr>
      </p:pic>
      <p:pic>
        <p:nvPicPr>
          <p:cNvPr id="9" name="圖片 8"/>
          <p:cNvPicPr>
            <a:picLocks noChangeAspect="1"/>
          </p:cNvPicPr>
          <p:nvPr/>
        </p:nvPicPr>
        <p:blipFill>
          <a:blip r:embed="rId5"/>
          <a:stretch>
            <a:fillRect/>
          </a:stretch>
        </p:blipFill>
        <p:spPr>
          <a:xfrm>
            <a:off x="1206833" y="5206069"/>
            <a:ext cx="6972300" cy="904875"/>
          </a:xfrm>
          <a:prstGeom prst="rect">
            <a:avLst/>
          </a:prstGeom>
        </p:spPr>
      </p:pic>
    </p:spTree>
    <p:extLst>
      <p:ext uri="{BB962C8B-B14F-4D97-AF65-F5344CB8AC3E}">
        <p14:creationId xmlns:p14="http://schemas.microsoft.com/office/powerpoint/2010/main" val="30903437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8.13.2 Invariance of the Topographic Categories</a:t>
            </a:r>
            <a:endParaRPr lang="zh-TW" altLang="en-US" dirty="0"/>
          </a:p>
        </p:txBody>
      </p:sp>
      <mc:AlternateContent xmlns:mc="http://schemas.openxmlformats.org/markup-compatibility/2006" xmlns:a14="http://schemas.microsoft.com/office/drawing/2010/main">
        <mc:Choice Requires="a14">
          <p:sp>
            <p:nvSpPr>
              <p:cNvPr id="3" name="文字版面配置區 2"/>
              <p:cNvSpPr>
                <a:spLocks noGrp="1"/>
              </p:cNvSpPr>
              <p:nvPr>
                <p:ph type="body" sz="half" idx="1"/>
              </p:nvPr>
            </p:nvSpPr>
            <p:spPr>
              <a:xfrm>
                <a:off x="684212" y="2041525"/>
                <a:ext cx="8064251" cy="4411663"/>
              </a:xfrm>
            </p:spPr>
            <p:txBody>
              <a:bodyPr/>
              <a:lstStyle/>
              <a:p>
                <a:r>
                  <a:rPr lang="en-US" altLang="zh-TW" dirty="0" smtClean="0"/>
                  <a:t>The direction </a:t>
                </a:r>
                <a14:m>
                  <m:oMath xmlns:m="http://schemas.openxmlformats.org/officeDocument/2006/math">
                    <m:r>
                      <m:rPr>
                        <m:sty m:val="p"/>
                      </m:rPr>
                      <a:rPr lang="zh-TW" altLang="en-US" i="0" smtClean="0">
                        <a:latin typeface="Cambria Math" panose="02040503050406030204" pitchFamily="18" charset="0"/>
                      </a:rPr>
                      <m:t>β</m:t>
                    </m:r>
                  </m:oMath>
                </a14:m>
                <a:r>
                  <a:rPr lang="zh-TW" altLang="en-US" dirty="0" smtClean="0"/>
                  <a:t> </a:t>
                </a:r>
                <a:r>
                  <a:rPr lang="en-US" altLang="zh-TW" dirty="0" smtClean="0"/>
                  <a:t>that maximizes </a:t>
                </a:r>
                <a14:m>
                  <m:oMath xmlns:m="http://schemas.openxmlformats.org/officeDocument/2006/math">
                    <m:sSubSup>
                      <m:sSubSupPr>
                        <m:ctrlPr>
                          <a:rPr lang="en-US" altLang="zh-TW" i="1" smtClean="0">
                            <a:latin typeface="Cambria Math" charset="0"/>
                          </a:rPr>
                        </m:ctrlPr>
                      </m:sSubSupPr>
                      <m:e>
                        <m:r>
                          <m:rPr>
                            <m:sty m:val="p"/>
                          </m:rPr>
                          <a:rPr lang="en-US" altLang="zh-TW" b="0" i="0" smtClean="0">
                            <a:latin typeface="Cambria Math" panose="02040503050406030204" pitchFamily="18" charset="0"/>
                          </a:rPr>
                          <m:t>g</m:t>
                        </m:r>
                      </m:e>
                      <m:sub>
                        <m:r>
                          <m:rPr>
                            <m:sty m:val="p"/>
                          </m:rPr>
                          <a:rPr lang="zh-TW" altLang="en-US" i="0" smtClean="0">
                            <a:latin typeface="Cambria Math" panose="02040503050406030204" pitchFamily="18" charset="0"/>
                          </a:rPr>
                          <m:t>β</m:t>
                        </m:r>
                      </m:sub>
                      <m:sup>
                        <m:r>
                          <a:rPr lang="en-US" altLang="zh-TW" b="0" i="0" smtClean="0">
                            <a:latin typeface="Cambria Math" panose="02040503050406030204" pitchFamily="18" charset="0"/>
                          </a:rPr>
                          <m:t>′</m:t>
                        </m:r>
                      </m:sup>
                    </m:sSubSup>
                  </m:oMath>
                </a14:m>
                <a:r>
                  <a:rPr lang="zh-TW" altLang="en-US" dirty="0" smtClean="0"/>
                  <a:t> </a:t>
                </a:r>
                <a:r>
                  <a:rPr lang="en-US" altLang="zh-TW" dirty="0" smtClean="0"/>
                  <a:t>also maximizes </a:t>
                </a:r>
                <a14:m>
                  <m:oMath xmlns:m="http://schemas.openxmlformats.org/officeDocument/2006/math">
                    <m:sSubSup>
                      <m:sSubSupPr>
                        <m:ctrlPr>
                          <a:rPr lang="en-US" altLang="zh-TW" i="1" smtClean="0">
                            <a:latin typeface="Cambria Math" charset="0"/>
                          </a:rPr>
                        </m:ctrlPr>
                      </m:sSubSupPr>
                      <m:e>
                        <m:r>
                          <m:rPr>
                            <m:sty m:val="p"/>
                          </m:rPr>
                          <a:rPr lang="en-US" altLang="zh-TW" b="0" i="0" smtClean="0">
                            <a:latin typeface="Cambria Math" panose="02040503050406030204" pitchFamily="18" charset="0"/>
                          </a:rPr>
                          <m:t>f</m:t>
                        </m:r>
                      </m:e>
                      <m:sub>
                        <m:r>
                          <m:rPr>
                            <m:sty m:val="p"/>
                          </m:rPr>
                          <a:rPr lang="zh-TW" altLang="en-US" i="0" smtClean="0">
                            <a:latin typeface="Cambria Math" panose="02040503050406030204" pitchFamily="18" charset="0"/>
                          </a:rPr>
                          <m:t>β</m:t>
                        </m:r>
                      </m:sub>
                      <m:sup>
                        <m:r>
                          <a:rPr lang="en-US" altLang="zh-TW" b="0" i="0" smtClean="0">
                            <a:latin typeface="Cambria Math" panose="02040503050406030204" pitchFamily="18" charset="0"/>
                          </a:rPr>
                          <m:t>′</m:t>
                        </m:r>
                      </m:sup>
                    </m:sSubSup>
                  </m:oMath>
                </a14:m>
                <a:r>
                  <a:rPr lang="en-US" altLang="zh-TW" dirty="0" smtClean="0"/>
                  <a:t>, thereby showing that the gradient directions are the same.</a:t>
                </a:r>
              </a:p>
              <a:p>
                <a:endParaRPr lang="en-US" altLang="zh-TW" dirty="0"/>
              </a:p>
            </p:txBody>
          </p:sp>
        </mc:Choice>
        <mc:Fallback xmlns="">
          <p:sp>
            <p:nvSpPr>
              <p:cNvPr id="3" name="文字版面配置區 2"/>
              <p:cNvSpPr>
                <a:spLocks noGrp="1" noRot="1" noChangeAspect="1" noMove="1" noResize="1" noEditPoints="1" noAdjustHandles="1" noChangeArrowheads="1" noChangeShapeType="1" noTextEdit="1"/>
              </p:cNvSpPr>
              <p:nvPr>
                <p:ph type="body" sz="half" idx="1"/>
              </p:nvPr>
            </p:nvSpPr>
            <p:spPr>
              <a:xfrm>
                <a:off x="684212" y="2041525"/>
                <a:ext cx="8064251" cy="4411663"/>
              </a:xfrm>
              <a:blipFill rotWithShape="0">
                <a:blip r:embed="rId2"/>
                <a:stretch>
                  <a:fillRect l="-756" t="-1934"/>
                </a:stretch>
              </a:blipFill>
            </p:spPr>
            <p:txBody>
              <a:bodyPr/>
              <a:lstStyle/>
              <a:p>
                <a:r>
                  <a:rPr lang="zh-TW" altLang="en-US">
                    <a:noFill/>
                  </a:rPr>
                  <a:t> </a:t>
                </a:r>
              </a:p>
            </p:txBody>
          </p:sp>
        </mc:Fallback>
      </mc:AlternateContent>
      <p:sp>
        <p:nvSpPr>
          <p:cNvPr id="6" name="頁尾版面配置區 5"/>
          <p:cNvSpPr>
            <a:spLocks noGrp="1"/>
          </p:cNvSpPr>
          <p:nvPr>
            <p:ph type="ftr" sz="quarter" idx="10"/>
          </p:nvPr>
        </p:nvSpPr>
        <p:spPr/>
        <p:txBody>
          <a:bodyPr/>
          <a:lstStyle/>
          <a:p>
            <a:pPr>
              <a:defRPr/>
            </a:pPr>
            <a:r>
              <a:rPr lang="en-US" altLang="zh-TW" b="1" smtClean="0">
                <a:effectLst>
                  <a:outerShdw blurRad="38100" dist="38100" dir="2700000" algn="tl">
                    <a:srgbClr val="C0C0C0"/>
                  </a:outerShdw>
                </a:effectLst>
              </a:rPr>
              <a:t>DC &amp; CV Lab.</a:t>
            </a:r>
          </a:p>
          <a:p>
            <a:pPr>
              <a:defRPr/>
            </a:pPr>
            <a:r>
              <a:rPr lang="en-US" altLang="zh-TW" smtClean="0">
                <a:latin typeface="Comic Sans MS" pitchFamily="66" charset="0"/>
              </a:rPr>
              <a:t>CSIE NTU</a:t>
            </a:r>
            <a:endParaRPr lang="en-US" altLang="zh-TW">
              <a:latin typeface="Comic Sans MS" pitchFamily="66" charset="0"/>
            </a:endParaRPr>
          </a:p>
        </p:txBody>
      </p:sp>
      <p:pic>
        <p:nvPicPr>
          <p:cNvPr id="5" name="圖片 4"/>
          <p:cNvPicPr>
            <a:picLocks noChangeAspect="1"/>
          </p:cNvPicPr>
          <p:nvPr/>
        </p:nvPicPr>
        <p:blipFill>
          <a:blip r:embed="rId3"/>
          <a:stretch>
            <a:fillRect/>
          </a:stretch>
        </p:blipFill>
        <p:spPr>
          <a:xfrm>
            <a:off x="2195736" y="3828256"/>
            <a:ext cx="4343400" cy="419100"/>
          </a:xfrm>
          <a:prstGeom prst="rect">
            <a:avLst/>
          </a:prstGeom>
        </p:spPr>
      </p:pic>
    </p:spTree>
    <p:extLst>
      <p:ext uri="{BB962C8B-B14F-4D97-AF65-F5344CB8AC3E}">
        <p14:creationId xmlns:p14="http://schemas.microsoft.com/office/powerpoint/2010/main" val="35781557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7347" name="Rectangle 2"/>
          <p:cNvSpPr>
            <a:spLocks noGrp="1" noChangeArrowheads="1"/>
          </p:cNvSpPr>
          <p:nvPr>
            <p:ph type="title"/>
          </p:nvPr>
        </p:nvSpPr>
        <p:spPr/>
        <p:txBody>
          <a:bodyPr/>
          <a:lstStyle/>
          <a:p>
            <a:pPr eaLnBrk="1" hangingPunct="1"/>
            <a:r>
              <a:rPr lang="en-US" altLang="zh-TW" dirty="0"/>
              <a:t>8.13.2 Invariance of the Topographic Categories</a:t>
            </a:r>
            <a:endParaRPr lang="en-US" altLang="zh-TW" dirty="0" smtClean="0"/>
          </a:p>
        </p:txBody>
      </p:sp>
      <mc:AlternateContent xmlns:mc="http://schemas.openxmlformats.org/markup-compatibility/2006" xmlns:a14="http://schemas.microsoft.com/office/drawing/2010/main">
        <mc:Choice Requires="a14">
          <p:sp>
            <p:nvSpPr>
              <p:cNvPr id="57348" name="Rectangle 7"/>
              <p:cNvSpPr>
                <a:spLocks noChangeArrowheads="1"/>
              </p:cNvSpPr>
              <p:nvPr/>
            </p:nvSpPr>
            <p:spPr bwMode="auto">
              <a:xfrm>
                <a:off x="250825" y="2133600"/>
                <a:ext cx="8512175" cy="47244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14:m>
                  <m:oMath xmlns:m="http://schemas.openxmlformats.org/officeDocument/2006/math">
                    <m:sSubSup>
                      <m:sSubSupPr>
                        <m:ctrlPr>
                          <a:rPr lang="en-US" altLang="zh-TW" sz="2800" i="1">
                            <a:latin typeface="Cambria Math" charset="0"/>
                          </a:rPr>
                        </m:ctrlPr>
                      </m:sSubSupPr>
                      <m:e>
                        <m:r>
                          <m:rPr>
                            <m:sty m:val="p"/>
                          </m:rPr>
                          <a:rPr lang="en-US" altLang="zh-TW" sz="2800">
                            <a:latin typeface="Cambria Math" panose="02040503050406030204" pitchFamily="18" charset="0"/>
                          </a:rPr>
                          <m:t>f</m:t>
                        </m:r>
                      </m:e>
                      <m:sub>
                        <m:r>
                          <m:rPr>
                            <m:sty m:val="p"/>
                          </m:rPr>
                          <a:rPr lang="zh-TW" altLang="en-US" sz="2800">
                            <a:latin typeface="Cambria Math" panose="02040503050406030204" pitchFamily="18" charset="0"/>
                          </a:rPr>
                          <m:t>β</m:t>
                        </m:r>
                      </m:sub>
                      <m:sup>
                        <m:r>
                          <a:rPr lang="en-US" altLang="zh-TW" sz="2800">
                            <a:latin typeface="Cambria Math" panose="02040503050406030204" pitchFamily="18" charset="0"/>
                          </a:rPr>
                          <m:t>′</m:t>
                        </m:r>
                      </m:sup>
                    </m:sSubSup>
                    <m:d>
                      <m:dPr>
                        <m:ctrlPr>
                          <a:rPr lang="en-US" altLang="zh-TW" sz="2800" i="1">
                            <a:latin typeface="Cambria Math" charset="0"/>
                          </a:rPr>
                        </m:ctrlPr>
                      </m:dPr>
                      <m:e>
                        <m:r>
                          <m:rPr>
                            <m:sty m:val="p"/>
                          </m:rPr>
                          <a:rPr lang="en-US" altLang="zh-TW" sz="2800">
                            <a:latin typeface="Cambria Math" panose="02040503050406030204" pitchFamily="18" charset="0"/>
                          </a:rPr>
                          <m:t>r</m:t>
                        </m:r>
                        <m:r>
                          <a:rPr lang="en-US" altLang="zh-TW" sz="2800">
                            <a:latin typeface="Cambria Math" panose="02040503050406030204" pitchFamily="18" charset="0"/>
                          </a:rPr>
                          <m:t>,</m:t>
                        </m:r>
                        <m:r>
                          <m:rPr>
                            <m:sty m:val="p"/>
                          </m:rPr>
                          <a:rPr lang="en-US" altLang="zh-TW" sz="2800">
                            <a:latin typeface="Cambria Math" panose="02040503050406030204" pitchFamily="18" charset="0"/>
                          </a:rPr>
                          <m:t>c</m:t>
                        </m:r>
                      </m:e>
                    </m:d>
                    <m:r>
                      <a:rPr lang="en-US" altLang="zh-TW" sz="2800">
                        <a:latin typeface="Cambria Math" panose="02040503050406030204" pitchFamily="18" charset="0"/>
                      </a:rPr>
                      <m:t>=0</m:t>
                    </m:r>
                  </m:oMath>
                </a14:m>
                <a:r>
                  <a:rPr lang="zh-TW" altLang="en-US" sz="2800" dirty="0"/>
                  <a:t> </a:t>
                </a:r>
                <a:r>
                  <a:rPr lang="en-US" altLang="zh-TW" sz="2800" dirty="0"/>
                  <a:t>and </a:t>
                </a:r>
                <a14:m>
                  <m:oMath xmlns:m="http://schemas.openxmlformats.org/officeDocument/2006/math">
                    <m:f>
                      <m:fPr>
                        <m:ctrlPr>
                          <a:rPr lang="en-US" altLang="zh-TW" sz="2800" i="1">
                            <a:latin typeface="Cambria Math" charset="0"/>
                          </a:rPr>
                        </m:ctrlPr>
                      </m:fPr>
                      <m:num>
                        <m:r>
                          <a:rPr lang="zh-TW" altLang="en-US" sz="2800">
                            <a:latin typeface="Cambria Math" panose="02040503050406030204" pitchFamily="18" charset="0"/>
                          </a:rPr>
                          <m:t>𝜕</m:t>
                        </m:r>
                        <m:sSubSup>
                          <m:sSubSupPr>
                            <m:ctrlPr>
                              <a:rPr lang="en-US" altLang="zh-TW" sz="2800" i="1">
                                <a:latin typeface="Cambria Math" charset="0"/>
                              </a:rPr>
                            </m:ctrlPr>
                          </m:sSubSupPr>
                          <m:e>
                            <m:r>
                              <m:rPr>
                                <m:sty m:val="p"/>
                              </m:rPr>
                              <a:rPr lang="en-US" altLang="zh-TW" sz="2800">
                                <a:latin typeface="Cambria Math" panose="02040503050406030204" pitchFamily="18" charset="0"/>
                              </a:rPr>
                              <m:t>f</m:t>
                            </m:r>
                          </m:e>
                          <m:sub>
                            <m:r>
                              <m:rPr>
                                <m:sty m:val="p"/>
                              </m:rPr>
                              <a:rPr lang="zh-TW" altLang="en-US" sz="2800">
                                <a:latin typeface="Cambria Math" panose="02040503050406030204" pitchFamily="18" charset="0"/>
                              </a:rPr>
                              <m:t>β</m:t>
                            </m:r>
                          </m:sub>
                          <m:sup>
                            <m:r>
                              <a:rPr lang="en-US" altLang="zh-TW" sz="2800">
                                <a:latin typeface="Cambria Math" panose="02040503050406030204" pitchFamily="18" charset="0"/>
                              </a:rPr>
                              <m:t>′′</m:t>
                            </m:r>
                          </m:sup>
                        </m:sSubSup>
                        <m:r>
                          <a:rPr lang="en-US" altLang="zh-TW" sz="2800">
                            <a:latin typeface="Cambria Math" panose="02040503050406030204" pitchFamily="18" charset="0"/>
                          </a:rPr>
                          <m:t>(</m:t>
                        </m:r>
                        <m:r>
                          <m:rPr>
                            <m:sty m:val="p"/>
                          </m:rPr>
                          <a:rPr lang="en-US" altLang="zh-TW" sz="2800">
                            <a:latin typeface="Cambria Math" panose="02040503050406030204" pitchFamily="18" charset="0"/>
                          </a:rPr>
                          <m:t>r</m:t>
                        </m:r>
                        <m:r>
                          <a:rPr lang="en-US" altLang="zh-TW" sz="2800">
                            <a:latin typeface="Cambria Math" panose="02040503050406030204" pitchFamily="18" charset="0"/>
                          </a:rPr>
                          <m:t>,</m:t>
                        </m:r>
                        <m:r>
                          <m:rPr>
                            <m:sty m:val="p"/>
                          </m:rPr>
                          <a:rPr lang="en-US" altLang="zh-TW" sz="2800">
                            <a:latin typeface="Cambria Math" panose="02040503050406030204" pitchFamily="18" charset="0"/>
                          </a:rPr>
                          <m:t>c</m:t>
                        </m:r>
                        <m:r>
                          <a:rPr lang="en-US" altLang="zh-TW" sz="2800">
                            <a:latin typeface="Cambria Math" panose="02040503050406030204" pitchFamily="18" charset="0"/>
                          </a:rPr>
                          <m:t>)</m:t>
                        </m:r>
                      </m:num>
                      <m:den>
                        <m:r>
                          <a:rPr lang="zh-TW" altLang="en-US" sz="2800">
                            <a:latin typeface="Cambria Math" panose="02040503050406030204" pitchFamily="18" charset="0"/>
                          </a:rPr>
                          <m:t>𝜕</m:t>
                        </m:r>
                        <m:r>
                          <m:rPr>
                            <m:sty m:val="p"/>
                          </m:rPr>
                          <a:rPr lang="zh-TW" altLang="en-US" sz="2800">
                            <a:latin typeface="Cambria Math" panose="02040503050406030204" pitchFamily="18" charset="0"/>
                          </a:rPr>
                          <m:t>β</m:t>
                        </m:r>
                      </m:den>
                    </m:f>
                    <m:r>
                      <a:rPr lang="en-US" altLang="zh-TW" sz="2800">
                        <a:latin typeface="Cambria Math" panose="02040503050406030204" pitchFamily="18" charset="0"/>
                      </a:rPr>
                      <m:t>=0</m:t>
                    </m:r>
                  </m:oMath>
                </a14:m>
                <a:endParaRPr lang="en-US" altLang="zh-TW" sz="2800" dirty="0">
                  <a:latin typeface="Cambria Math" panose="02040503050406030204" pitchFamily="18" charset="0"/>
                </a:endParaRPr>
              </a:p>
              <a:p>
                <a14:m>
                  <m:oMath xmlns:m="http://schemas.openxmlformats.org/officeDocument/2006/math">
                    <m:r>
                      <a:rPr lang="en-US" altLang="zh-TW" sz="2800" i="1">
                        <a:latin typeface="Cambria Math" panose="02040503050406030204" pitchFamily="18" charset="0"/>
                        <a:ea typeface="Cambria Math" panose="02040503050406030204" pitchFamily="18" charset="0"/>
                      </a:rPr>
                      <m:t>⇔</m:t>
                    </m:r>
                    <m:sSubSup>
                      <m:sSubSupPr>
                        <m:ctrlPr>
                          <a:rPr lang="en-US" altLang="zh-TW" sz="2800" i="1">
                            <a:latin typeface="Cambria Math" charset="0"/>
                          </a:rPr>
                        </m:ctrlPr>
                      </m:sSubSupPr>
                      <m:e>
                        <m:r>
                          <m:rPr>
                            <m:sty m:val="p"/>
                          </m:rPr>
                          <a:rPr lang="en-US" altLang="zh-TW" sz="2800">
                            <a:latin typeface="Cambria Math" panose="02040503050406030204" pitchFamily="18" charset="0"/>
                          </a:rPr>
                          <m:t>g</m:t>
                        </m:r>
                      </m:e>
                      <m:sub>
                        <m:r>
                          <m:rPr>
                            <m:sty m:val="p"/>
                          </m:rPr>
                          <a:rPr lang="zh-TW" altLang="en-US" sz="2800">
                            <a:latin typeface="Cambria Math" panose="02040503050406030204" pitchFamily="18" charset="0"/>
                          </a:rPr>
                          <m:t>β</m:t>
                        </m:r>
                      </m:sub>
                      <m:sup>
                        <m:r>
                          <a:rPr lang="en-US" altLang="zh-TW" sz="2800">
                            <a:latin typeface="Cambria Math" panose="02040503050406030204" pitchFamily="18" charset="0"/>
                          </a:rPr>
                          <m:t>′</m:t>
                        </m:r>
                      </m:sup>
                    </m:sSubSup>
                    <m:d>
                      <m:dPr>
                        <m:ctrlPr>
                          <a:rPr lang="en-US" altLang="zh-TW" sz="2800" i="1">
                            <a:latin typeface="Cambria Math" charset="0"/>
                          </a:rPr>
                        </m:ctrlPr>
                      </m:dPr>
                      <m:e>
                        <m:r>
                          <m:rPr>
                            <m:sty m:val="p"/>
                          </m:rPr>
                          <a:rPr lang="en-US" altLang="zh-TW" sz="2800">
                            <a:latin typeface="Cambria Math" panose="02040503050406030204" pitchFamily="18" charset="0"/>
                          </a:rPr>
                          <m:t>r</m:t>
                        </m:r>
                        <m:r>
                          <a:rPr lang="en-US" altLang="zh-TW" sz="2800">
                            <a:latin typeface="Cambria Math" panose="02040503050406030204" pitchFamily="18" charset="0"/>
                          </a:rPr>
                          <m:t>,</m:t>
                        </m:r>
                        <m:r>
                          <m:rPr>
                            <m:sty m:val="p"/>
                          </m:rPr>
                          <a:rPr lang="en-US" altLang="zh-TW" sz="2800">
                            <a:latin typeface="Cambria Math" panose="02040503050406030204" pitchFamily="18" charset="0"/>
                          </a:rPr>
                          <m:t>c</m:t>
                        </m:r>
                      </m:e>
                    </m:d>
                    <m:r>
                      <a:rPr lang="en-US" altLang="zh-TW" sz="2800">
                        <a:latin typeface="Cambria Math" panose="02040503050406030204" pitchFamily="18" charset="0"/>
                      </a:rPr>
                      <m:t>=0</m:t>
                    </m:r>
                  </m:oMath>
                </a14:m>
                <a:r>
                  <a:rPr lang="zh-TW" altLang="en-US" sz="2800" dirty="0"/>
                  <a:t> </a:t>
                </a:r>
                <a:r>
                  <a:rPr lang="en-US" altLang="zh-TW" sz="2800" dirty="0"/>
                  <a:t>and </a:t>
                </a:r>
                <a14:m>
                  <m:oMath xmlns:m="http://schemas.openxmlformats.org/officeDocument/2006/math">
                    <m:f>
                      <m:fPr>
                        <m:ctrlPr>
                          <a:rPr lang="en-US" altLang="zh-TW" sz="2800" i="1">
                            <a:latin typeface="Cambria Math" charset="0"/>
                          </a:rPr>
                        </m:ctrlPr>
                      </m:fPr>
                      <m:num>
                        <m:r>
                          <a:rPr lang="zh-TW" altLang="en-US" sz="2800">
                            <a:latin typeface="Cambria Math" panose="02040503050406030204" pitchFamily="18" charset="0"/>
                          </a:rPr>
                          <m:t>𝜕</m:t>
                        </m:r>
                        <m:sSubSup>
                          <m:sSubSupPr>
                            <m:ctrlPr>
                              <a:rPr lang="en-US" altLang="zh-TW" sz="2800" i="1">
                                <a:latin typeface="Cambria Math" charset="0"/>
                              </a:rPr>
                            </m:ctrlPr>
                          </m:sSubSupPr>
                          <m:e>
                            <m:r>
                              <m:rPr>
                                <m:sty m:val="p"/>
                              </m:rPr>
                              <a:rPr lang="en-US" altLang="zh-TW" sz="2800">
                                <a:latin typeface="Cambria Math" panose="02040503050406030204" pitchFamily="18" charset="0"/>
                              </a:rPr>
                              <m:t>g</m:t>
                            </m:r>
                          </m:e>
                          <m:sub>
                            <m:r>
                              <m:rPr>
                                <m:sty m:val="p"/>
                              </m:rPr>
                              <a:rPr lang="zh-TW" altLang="en-US" sz="2800">
                                <a:latin typeface="Cambria Math" panose="02040503050406030204" pitchFamily="18" charset="0"/>
                              </a:rPr>
                              <m:t>β</m:t>
                            </m:r>
                          </m:sub>
                          <m:sup>
                            <m:r>
                              <a:rPr lang="en-US" altLang="zh-TW" sz="2800">
                                <a:latin typeface="Cambria Math" panose="02040503050406030204" pitchFamily="18" charset="0"/>
                              </a:rPr>
                              <m:t>′′</m:t>
                            </m:r>
                          </m:sup>
                        </m:sSubSup>
                        <m:r>
                          <a:rPr lang="en-US" altLang="zh-TW" sz="2800">
                            <a:latin typeface="Cambria Math" panose="02040503050406030204" pitchFamily="18" charset="0"/>
                          </a:rPr>
                          <m:t>(</m:t>
                        </m:r>
                        <m:r>
                          <m:rPr>
                            <m:sty m:val="p"/>
                          </m:rPr>
                          <a:rPr lang="en-US" altLang="zh-TW" sz="2800">
                            <a:latin typeface="Cambria Math" panose="02040503050406030204" pitchFamily="18" charset="0"/>
                          </a:rPr>
                          <m:t>r</m:t>
                        </m:r>
                        <m:r>
                          <a:rPr lang="en-US" altLang="zh-TW" sz="2800">
                            <a:latin typeface="Cambria Math" panose="02040503050406030204" pitchFamily="18" charset="0"/>
                          </a:rPr>
                          <m:t>,</m:t>
                        </m:r>
                        <m:r>
                          <m:rPr>
                            <m:sty m:val="p"/>
                          </m:rPr>
                          <a:rPr lang="en-US" altLang="zh-TW" sz="2800">
                            <a:latin typeface="Cambria Math" panose="02040503050406030204" pitchFamily="18" charset="0"/>
                          </a:rPr>
                          <m:t>c</m:t>
                        </m:r>
                        <m:r>
                          <a:rPr lang="en-US" altLang="zh-TW" sz="2800">
                            <a:latin typeface="Cambria Math" panose="02040503050406030204" pitchFamily="18" charset="0"/>
                          </a:rPr>
                          <m:t>)</m:t>
                        </m:r>
                      </m:num>
                      <m:den>
                        <m:r>
                          <a:rPr lang="zh-TW" altLang="en-US" sz="2800">
                            <a:latin typeface="Cambria Math" panose="02040503050406030204" pitchFamily="18" charset="0"/>
                          </a:rPr>
                          <m:t>𝜕</m:t>
                        </m:r>
                        <m:r>
                          <m:rPr>
                            <m:sty m:val="p"/>
                          </m:rPr>
                          <a:rPr lang="zh-TW" altLang="en-US" sz="2800">
                            <a:latin typeface="Cambria Math" panose="02040503050406030204" pitchFamily="18" charset="0"/>
                          </a:rPr>
                          <m:t>β</m:t>
                        </m:r>
                      </m:den>
                    </m:f>
                    <m:r>
                      <a:rPr lang="en-US" altLang="zh-TW" sz="2800">
                        <a:latin typeface="Cambria Math" panose="02040503050406030204" pitchFamily="18" charset="0"/>
                      </a:rPr>
                      <m:t>=0</m:t>
                    </m:r>
                  </m:oMath>
                </a14:m>
                <a:endParaRPr lang="zh-TW" altLang="en-US" sz="2800" dirty="0"/>
              </a:p>
              <a:p>
                <a:pPr eaLnBrk="1" hangingPunct="1"/>
                <a:endParaRPr lang="en-US" altLang="zh-TW" sz="2600" dirty="0"/>
              </a:p>
              <a:p>
                <a:pPr eaLnBrk="1" hangingPunct="1"/>
                <a:endParaRPr lang="en-US" altLang="zh-TW" sz="2600" dirty="0"/>
              </a:p>
              <a:p>
                <a:pPr eaLnBrk="1" hangingPunct="1"/>
                <a:endParaRPr lang="en-US" altLang="zh-TW" sz="2600" dirty="0"/>
              </a:p>
            </p:txBody>
          </p:sp>
        </mc:Choice>
        <mc:Fallback xmlns="">
          <p:sp>
            <p:nvSpPr>
              <p:cNvPr id="57348" name="Rectangle 7"/>
              <p:cNvSpPr>
                <a:spLocks noRot="1" noChangeAspect="1" noMove="1" noResize="1" noEditPoints="1" noAdjustHandles="1" noChangeArrowheads="1" noChangeShapeType="1" noTextEdit="1"/>
              </p:cNvSpPr>
              <p:nvPr/>
            </p:nvSpPr>
            <p:spPr bwMode="auto">
              <a:xfrm>
                <a:off x="250825" y="2133600"/>
                <a:ext cx="8512175" cy="4724400"/>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2158307" y="4309636"/>
            <a:ext cx="4343400" cy="419100"/>
          </a:xfrm>
          <a:prstGeom prst="rect">
            <a:avLst/>
          </a:prstGeom>
        </p:spPr>
      </p:pic>
      <p:pic>
        <p:nvPicPr>
          <p:cNvPr id="6" name="圖片 5"/>
          <p:cNvPicPr>
            <a:picLocks noChangeAspect="1"/>
          </p:cNvPicPr>
          <p:nvPr/>
        </p:nvPicPr>
        <p:blipFill>
          <a:blip r:embed="rId5"/>
          <a:stretch>
            <a:fillRect/>
          </a:stretch>
        </p:blipFill>
        <p:spPr>
          <a:xfrm>
            <a:off x="697087" y="4776361"/>
            <a:ext cx="7953375" cy="504825"/>
          </a:xfrm>
          <a:prstGeom prst="rect">
            <a:avLst/>
          </a:prstGeom>
        </p:spPr>
      </p:pic>
      <p:pic>
        <p:nvPicPr>
          <p:cNvPr id="7" name="圖片 6"/>
          <p:cNvPicPr>
            <a:picLocks noChangeAspect="1"/>
          </p:cNvPicPr>
          <p:nvPr/>
        </p:nvPicPr>
        <p:blipFill>
          <a:blip r:embed="rId6"/>
          <a:stretch>
            <a:fillRect/>
          </a:stretch>
        </p:blipFill>
        <p:spPr>
          <a:xfrm>
            <a:off x="1187624" y="5438633"/>
            <a:ext cx="6972300" cy="904875"/>
          </a:xfrm>
          <a:prstGeom prst="rect">
            <a:avLst/>
          </a:prstGeom>
        </p:spPr>
      </p:pic>
    </p:spTree>
    <p:extLst>
      <p:ext uri="{BB962C8B-B14F-4D97-AF65-F5344CB8AC3E}">
        <p14:creationId xmlns:p14="http://schemas.microsoft.com/office/powerpoint/2010/main" val="10283293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7347" name="Rectangle 2"/>
          <p:cNvSpPr>
            <a:spLocks noGrp="1" noChangeArrowheads="1"/>
          </p:cNvSpPr>
          <p:nvPr>
            <p:ph type="title"/>
          </p:nvPr>
        </p:nvSpPr>
        <p:spPr/>
        <p:txBody>
          <a:bodyPr/>
          <a:lstStyle/>
          <a:p>
            <a:pPr eaLnBrk="1" hangingPunct="1"/>
            <a:r>
              <a:rPr lang="en-US" altLang="zh-TW" dirty="0" smtClean="0"/>
              <a:t>8.13.2 Ridge and Ravine Continua</a:t>
            </a:r>
          </a:p>
        </p:txBody>
      </p:sp>
      <p:sp>
        <p:nvSpPr>
          <p:cNvPr id="57348" name="Rectangle 7"/>
          <p:cNvSpPr>
            <a:spLocks noChangeArrowheads="1"/>
          </p:cNvSpPr>
          <p:nvPr/>
        </p:nvSpPr>
        <p:spPr bwMode="auto">
          <a:xfrm>
            <a:off x="250825" y="2133600"/>
            <a:ext cx="85121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新細明體" panose="02020500000000000000" pitchFamily="18" charset="-120"/>
              </a:defRPr>
            </a:lvl1pPr>
            <a:lvl2pPr marL="692150" indent="-347663">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新細明體" panose="02020500000000000000" pitchFamily="18" charset="-120"/>
              </a:defRPr>
            </a:lvl2pPr>
            <a:lvl3pPr marL="987425" indent="-293688">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新細明體" panose="02020500000000000000" pitchFamily="18" charset="-120"/>
              </a:defRPr>
            </a:lvl3pPr>
            <a:lvl4pPr marL="1281113" indent="-2921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1598613" indent="-315913">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600" dirty="0"/>
              <a:t>entire areas of surface: may be classified as all ridge or all ravine</a:t>
            </a:r>
          </a:p>
          <a:p>
            <a:pPr eaLnBrk="1" hangingPunct="1"/>
            <a:endParaRPr lang="en-US" altLang="zh-TW" sz="2600" dirty="0"/>
          </a:p>
          <a:p>
            <a:pPr eaLnBrk="1" hangingPunct="1"/>
            <a:endParaRPr lang="en-US" altLang="zh-TW" sz="2600" dirty="0"/>
          </a:p>
          <a:p>
            <a:pPr eaLnBrk="1" hangingPunct="1"/>
            <a:endParaRPr lang="en-US" altLang="zh-TW" sz="26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8371" name="Rectangle 2"/>
          <p:cNvSpPr>
            <a:spLocks noGrp="1" noChangeArrowheads="1"/>
          </p:cNvSpPr>
          <p:nvPr>
            <p:ph type="title"/>
          </p:nvPr>
        </p:nvSpPr>
        <p:spPr/>
        <p:txBody>
          <a:bodyPr/>
          <a:lstStyle/>
          <a:p>
            <a:pPr eaLnBrk="1" hangingPunct="1"/>
            <a:r>
              <a:rPr lang="en-US" altLang="zh-TW" smtClean="0"/>
              <a:t>8.13.3 Topographic Classification Algorithm</a:t>
            </a:r>
          </a:p>
        </p:txBody>
      </p:sp>
      <p:sp>
        <p:nvSpPr>
          <p:cNvPr id="58372" name="Rectangle 3"/>
          <p:cNvSpPr>
            <a:spLocks noGrp="1" noChangeArrowheads="1"/>
          </p:cNvSpPr>
          <p:nvPr>
            <p:ph type="body" sz="half" idx="1"/>
          </p:nvPr>
        </p:nvSpPr>
        <p:spPr>
          <a:xfrm>
            <a:off x="684213" y="2041525"/>
            <a:ext cx="7848600" cy="4411663"/>
          </a:xfrm>
        </p:spPr>
        <p:txBody>
          <a:bodyPr/>
          <a:lstStyle/>
          <a:p>
            <a:pPr eaLnBrk="1" hangingPunct="1">
              <a:lnSpc>
                <a:spcPct val="90000"/>
              </a:lnSpc>
            </a:pPr>
            <a:r>
              <a:rPr lang="en-US" altLang="zh-TW" sz="2600" dirty="0" smtClean="0"/>
              <a:t>peak, pit, ridge, ravine, saddle: likely not to occur at pixel center</a:t>
            </a:r>
          </a:p>
          <a:p>
            <a:pPr eaLnBrk="1" hangingPunct="1">
              <a:lnSpc>
                <a:spcPct val="90000"/>
              </a:lnSpc>
            </a:pPr>
            <a:r>
              <a:rPr lang="en-US" altLang="zh-TW" sz="2600" dirty="0" smtClean="0"/>
              <a:t>peak, pit, ridge, ravine, saddle: if within pixel area, carry the label</a:t>
            </a:r>
          </a:p>
          <a:p>
            <a:pPr marL="0" indent="0" eaLnBrk="1" hangingPunct="1">
              <a:lnSpc>
                <a:spcPct val="90000"/>
              </a:lnSpc>
              <a:buNone/>
            </a:pPr>
            <a:endParaRPr lang="en-US" altLang="zh-TW" sz="2600" dirty="0" smtClean="0"/>
          </a:p>
          <a:p>
            <a:pPr eaLnBrk="1" hangingPunct="1">
              <a:lnSpc>
                <a:spcPct val="90000"/>
              </a:lnSpc>
            </a:pPr>
            <a:endParaRPr lang="en-US" altLang="zh-TW" sz="2600" dirty="0" smtClean="0"/>
          </a:p>
          <a:p>
            <a:pPr eaLnBrk="1" hangingPunct="1">
              <a:lnSpc>
                <a:spcPct val="90000"/>
              </a:lnSpc>
            </a:pPr>
            <a:endParaRPr lang="en-US" altLang="zh-TW" sz="2000" dirty="0" smtClean="0"/>
          </a:p>
          <a:p>
            <a:pPr eaLnBrk="1" hangingPunct="1">
              <a:lnSpc>
                <a:spcPct val="90000"/>
              </a:lnSpc>
            </a:pPr>
            <a:endParaRPr lang="en-US" altLang="zh-TW" sz="20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8371" name="Rectangle 2"/>
          <p:cNvSpPr>
            <a:spLocks noGrp="1" noChangeArrowheads="1"/>
          </p:cNvSpPr>
          <p:nvPr>
            <p:ph type="title"/>
          </p:nvPr>
        </p:nvSpPr>
        <p:spPr/>
        <p:txBody>
          <a:bodyPr/>
          <a:lstStyle/>
          <a:p>
            <a:pPr eaLnBrk="1" hangingPunct="1"/>
            <a:r>
              <a:rPr lang="en-US" altLang="zh-TW" smtClean="0"/>
              <a:t>8.13.3 Topographic Classification Algorithm</a:t>
            </a:r>
          </a:p>
        </p:txBody>
      </p:sp>
      <mc:AlternateContent xmlns:mc="http://schemas.openxmlformats.org/markup-compatibility/2006" xmlns:a14="http://schemas.microsoft.com/office/drawing/2010/main">
        <mc:Choice Requires="a14">
          <p:sp>
            <p:nvSpPr>
              <p:cNvPr id="58372" name="Rectangle 3"/>
              <p:cNvSpPr>
                <a:spLocks noGrp="1" noChangeArrowheads="1"/>
              </p:cNvSpPr>
              <p:nvPr>
                <p:ph type="body" sz="half" idx="1"/>
              </p:nvPr>
            </p:nvSpPr>
            <p:spPr>
              <a:xfrm>
                <a:off x="684213" y="2041525"/>
                <a:ext cx="7848600" cy="4411663"/>
              </a:xfrm>
            </p:spPr>
            <p:txBody>
              <a:bodyPr/>
              <a:lstStyle/>
              <a:p>
                <a:pPr eaLnBrk="1" hangingPunct="1">
                  <a:lnSpc>
                    <a:spcPct val="90000"/>
                  </a:lnSpc>
                </a:pPr>
                <a:r>
                  <a:rPr lang="en-US" altLang="zh-TW" sz="2600" dirty="0" smtClean="0"/>
                  <a:t>We search zero crossing of the first directional derivative in the directions of extreme second directional derivative, </a:t>
                </a:r>
                <a14:m>
                  <m:oMath xmlns:m="http://schemas.openxmlformats.org/officeDocument/2006/math">
                    <m:sSup>
                      <m:sSupPr>
                        <m:ctrlPr>
                          <a:rPr lang="en-US" altLang="zh-TW" sz="2600" i="1" smtClean="0">
                            <a:latin typeface="Cambria Math" charset="0"/>
                          </a:rPr>
                        </m:ctrlPr>
                      </m:sSupPr>
                      <m:e>
                        <m:r>
                          <a:rPr lang="zh-TW" altLang="en-US" sz="2600" i="1" smtClean="0">
                            <a:latin typeface="Cambria Math" panose="02040503050406030204" pitchFamily="18" charset="0"/>
                          </a:rPr>
                          <m:t>𝜔</m:t>
                        </m:r>
                      </m:e>
                      <m:sup>
                        <m:r>
                          <a:rPr lang="en-US" altLang="zh-TW" sz="2600" b="0" i="1" smtClean="0">
                            <a:latin typeface="Cambria Math" panose="02040503050406030204" pitchFamily="18" charset="0"/>
                          </a:rPr>
                          <m:t>(1)</m:t>
                        </m:r>
                      </m:sup>
                    </m:sSup>
                  </m:oMath>
                </a14:m>
                <a:r>
                  <a:rPr lang="en-US" altLang="zh-TW" sz="2600" dirty="0" smtClean="0"/>
                  <a:t> and </a:t>
                </a:r>
                <a14:m>
                  <m:oMath xmlns:m="http://schemas.openxmlformats.org/officeDocument/2006/math">
                    <m:sSup>
                      <m:sSupPr>
                        <m:ctrlPr>
                          <a:rPr lang="en-US" altLang="zh-TW" sz="2600" i="1">
                            <a:latin typeface="Cambria Math" charset="0"/>
                          </a:rPr>
                        </m:ctrlPr>
                      </m:sSupPr>
                      <m:e>
                        <m:r>
                          <a:rPr lang="zh-TW" altLang="en-US" sz="2600" i="1">
                            <a:latin typeface="Cambria Math" panose="02040503050406030204" pitchFamily="18" charset="0"/>
                          </a:rPr>
                          <m:t>𝜔</m:t>
                        </m:r>
                      </m:e>
                      <m:sup>
                        <m:r>
                          <a:rPr lang="en-US" altLang="zh-TW" sz="2600" i="1">
                            <a:latin typeface="Cambria Math" panose="02040503050406030204" pitchFamily="18" charset="0"/>
                          </a:rPr>
                          <m:t>(</m:t>
                        </m:r>
                        <m:r>
                          <a:rPr lang="en-US" altLang="zh-TW" sz="2600" b="0" i="1" smtClean="0">
                            <a:latin typeface="Cambria Math" panose="02040503050406030204" pitchFamily="18" charset="0"/>
                          </a:rPr>
                          <m:t>2</m:t>
                        </m:r>
                        <m:r>
                          <a:rPr lang="en-US" altLang="zh-TW" sz="2600" i="1">
                            <a:latin typeface="Cambria Math" panose="02040503050406030204" pitchFamily="18" charset="0"/>
                          </a:rPr>
                          <m:t>)</m:t>
                        </m:r>
                      </m:sup>
                    </m:sSup>
                  </m:oMath>
                </a14:m>
                <a:r>
                  <a:rPr lang="en-US" altLang="zh-TW" sz="2600" dirty="0" smtClean="0"/>
                  <a:t>.</a:t>
                </a:r>
              </a:p>
              <a:p>
                <a:pPr eaLnBrk="1" hangingPunct="1">
                  <a:lnSpc>
                    <a:spcPct val="90000"/>
                  </a:lnSpc>
                </a:pPr>
                <a:endParaRPr lang="en-US" altLang="zh-TW" sz="2600" dirty="0" smtClean="0"/>
              </a:p>
              <a:p>
                <a:pPr eaLnBrk="1" hangingPunct="1">
                  <a:lnSpc>
                    <a:spcPct val="90000"/>
                  </a:lnSpc>
                </a:pPr>
                <a:endParaRPr lang="en-US" altLang="zh-TW" sz="2000" dirty="0" smtClean="0"/>
              </a:p>
              <a:p>
                <a:pPr eaLnBrk="1" hangingPunct="1">
                  <a:lnSpc>
                    <a:spcPct val="90000"/>
                  </a:lnSpc>
                </a:pPr>
                <a:endParaRPr lang="en-US" altLang="zh-TW" sz="2000" dirty="0" smtClean="0"/>
              </a:p>
            </p:txBody>
          </p:sp>
        </mc:Choice>
        <mc:Fallback xmlns="">
          <p:sp>
            <p:nvSpPr>
              <p:cNvPr id="58372" name="Rectangle 3"/>
              <p:cNvSpPr>
                <a:spLocks noGrp="1" noRot="1" noChangeAspect="1" noMove="1" noResize="1" noEditPoints="1" noAdjustHandles="1" noChangeArrowheads="1" noChangeShapeType="1" noTextEdit="1"/>
              </p:cNvSpPr>
              <p:nvPr>
                <p:ph type="body" sz="half" idx="1"/>
              </p:nvPr>
            </p:nvSpPr>
            <p:spPr>
              <a:xfrm>
                <a:off x="684213" y="2041525"/>
                <a:ext cx="7848600" cy="4411663"/>
              </a:xfrm>
              <a:blipFill rotWithShape="0">
                <a:blip r:embed="rId2"/>
                <a:stretch>
                  <a:fillRect l="-466" t="-221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216278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59395" name="Rectangle 2"/>
          <p:cNvSpPr>
            <a:spLocks noGrp="1" noChangeArrowheads="1"/>
          </p:cNvSpPr>
          <p:nvPr>
            <p:ph type="title"/>
          </p:nvPr>
        </p:nvSpPr>
        <p:spPr/>
        <p:txBody>
          <a:bodyPr/>
          <a:lstStyle/>
          <a:p>
            <a:pPr eaLnBrk="1" hangingPunct="1"/>
            <a:r>
              <a:rPr lang="en-US" altLang="zh-TW" smtClean="0"/>
              <a:t>8.13.3 Case One: No Zero Crossing</a:t>
            </a:r>
          </a:p>
        </p:txBody>
      </p:sp>
      <p:sp>
        <p:nvSpPr>
          <p:cNvPr id="59396" name="Rectangle 3"/>
          <p:cNvSpPr>
            <a:spLocks noGrp="1" noChangeArrowheads="1"/>
          </p:cNvSpPr>
          <p:nvPr>
            <p:ph type="body" sz="half" idx="1"/>
          </p:nvPr>
        </p:nvSpPr>
        <p:spPr>
          <a:xfrm>
            <a:off x="684213" y="1752600"/>
            <a:ext cx="7920037" cy="4411663"/>
          </a:xfrm>
        </p:spPr>
        <p:txBody>
          <a:bodyPr/>
          <a:lstStyle/>
          <a:p>
            <a:pPr eaLnBrk="1" hangingPunct="1"/>
            <a:r>
              <a:rPr lang="en-US" altLang="zh-TW" sz="2600" dirty="0" smtClean="0"/>
              <a:t>no zero crossing along either of two directions: flat or hillside</a:t>
            </a:r>
          </a:p>
          <a:p>
            <a:pPr eaLnBrk="1" hangingPunct="1"/>
            <a:r>
              <a:rPr lang="en-US" altLang="zh-TW" sz="2600" dirty="0" smtClean="0"/>
              <a:t>if gradient zero, then flat</a:t>
            </a:r>
          </a:p>
          <a:p>
            <a:pPr eaLnBrk="1" hangingPunct="1"/>
            <a:r>
              <a:rPr lang="en-US" altLang="zh-TW" sz="2600" dirty="0" smtClean="0"/>
              <a:t>if gradient nonzero, then hillside</a:t>
            </a:r>
          </a:p>
          <a:p>
            <a:pPr eaLnBrk="1" hangingPunct="1"/>
            <a:r>
              <a:rPr lang="en-US" altLang="zh-TW" sz="2600" dirty="0" smtClean="0"/>
              <a:t>Hillside: possibly inflection point, slope, convex hill, concave hill,…</a:t>
            </a:r>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a:p>
            <a:pPr eaLnBrk="1" hangingPunct="1"/>
            <a:endParaRPr lang="en-US" altLang="zh-TW" sz="2600" dirty="0" smtClean="0"/>
          </a:p>
        </p:txBody>
      </p:sp>
      <p:pic>
        <p:nvPicPr>
          <p:cNvPr id="593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38600"/>
            <a:ext cx="4572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0"/>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60419" name="Rectangle 2"/>
          <p:cNvSpPr>
            <a:spLocks noGrp="1" noChangeArrowheads="1"/>
          </p:cNvSpPr>
          <p:nvPr>
            <p:ph type="title"/>
          </p:nvPr>
        </p:nvSpPr>
        <p:spPr/>
        <p:txBody>
          <a:bodyPr/>
          <a:lstStyle/>
          <a:p>
            <a:pPr eaLnBrk="1" hangingPunct="1"/>
            <a:r>
              <a:rPr lang="en-US" altLang="zh-TW" smtClean="0"/>
              <a:t>8.13.3 Case Two: One Zero Crossing</a:t>
            </a:r>
          </a:p>
        </p:txBody>
      </p:sp>
      <p:sp>
        <p:nvSpPr>
          <p:cNvPr id="60420" name="Rectangle 3"/>
          <p:cNvSpPr>
            <a:spLocks noGrp="1" noChangeArrowheads="1"/>
          </p:cNvSpPr>
          <p:nvPr>
            <p:ph type="body" sz="half" idx="1"/>
          </p:nvPr>
        </p:nvSpPr>
        <p:spPr>
          <a:xfrm>
            <a:off x="684213" y="2041525"/>
            <a:ext cx="8064500" cy="4411663"/>
          </a:xfrm>
        </p:spPr>
        <p:txBody>
          <a:bodyPr/>
          <a:lstStyle/>
          <a:p>
            <a:pPr eaLnBrk="1" hangingPunct="1"/>
            <a:r>
              <a:rPr lang="en-US" altLang="zh-TW" sz="2400" dirty="0" smtClean="0"/>
              <a:t>one zero crossing: peak, pit, ridge, ravine, or saddle</a:t>
            </a:r>
          </a:p>
          <a:p>
            <a:pPr eaLnBrk="1" hangingPunct="1"/>
            <a:endParaRPr lang="en-US" altLang="zh-TW" sz="2400" dirty="0" smtClean="0"/>
          </a:p>
        </p:txBody>
      </p:sp>
      <p:pic>
        <p:nvPicPr>
          <p:cNvPr id="604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662940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35431</TotalTime>
  <Words>5002</Words>
  <Application>Microsoft Macintosh PowerPoint</Application>
  <PresentationFormat>如螢幕大小 (4:3)</PresentationFormat>
  <Paragraphs>923</Paragraphs>
  <Slides>103</Slides>
  <Notes>70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103</vt:i4>
      </vt:variant>
    </vt:vector>
  </HeadingPairs>
  <TitlesOfParts>
    <vt:vector size="111" baseType="lpstr">
      <vt:lpstr>Cambria Math</vt:lpstr>
      <vt:lpstr>Comic Sans MS</vt:lpstr>
      <vt:lpstr>Times New Roman</vt:lpstr>
      <vt:lpstr>Wingdings</vt:lpstr>
      <vt:lpstr>新細明體</vt:lpstr>
      <vt:lpstr>Arial</vt:lpstr>
      <vt:lpstr>Network</vt:lpstr>
      <vt:lpstr>方程式</vt:lpstr>
      <vt:lpstr>Computer and Robot Vision I</vt:lpstr>
      <vt:lpstr>8.1 Introduction</vt:lpstr>
      <vt:lpstr>8.1 Introduction</vt:lpstr>
      <vt:lpstr>8.1 Introduction</vt:lpstr>
      <vt:lpstr>PowerPoint 簡報</vt:lpstr>
      <vt:lpstr>8.2 Relative Maxima</vt:lpstr>
      <vt:lpstr>8.2 Relative Maxima</vt:lpstr>
      <vt:lpstr>8.2 Relative Maxima</vt:lpstr>
      <vt:lpstr>8.2 Relative Maxima</vt:lpstr>
      <vt:lpstr>8.2 Relative Maxima</vt:lpstr>
      <vt:lpstr>8.2 Relative Maxima</vt:lpstr>
      <vt:lpstr>PowerPoint 簡報</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8.3 Sloped Facet Parameter and Error Estimation</vt:lpstr>
      <vt:lpstr>PowerPoint 簡報</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8.4 Facet-Based Peak Noise Removal</vt:lpstr>
      <vt:lpstr>PowerPoint 簡報</vt:lpstr>
      <vt:lpstr>8.5 Iterated Facet Model</vt:lpstr>
      <vt:lpstr>8.5 Iterated Facet Model</vt:lpstr>
      <vt:lpstr>8.5 Iterated Facet Model</vt:lpstr>
      <vt:lpstr>8.6 Gradient-Based Facet Edge Detection</vt:lpstr>
      <vt:lpstr>8.6 Gradient-Based Facet Edge Detection</vt:lpstr>
      <vt:lpstr>8.6 Gradient-Based Facet Edge Detection</vt:lpstr>
      <vt:lpstr>8.6 Gradient-Based Facet Edge Detection</vt:lpstr>
      <vt:lpstr>8.6 Gradient-Based Facet Edge Detection</vt:lpstr>
      <vt:lpstr>8.6 Gradient-Based Facet Edge Detection</vt:lpstr>
      <vt:lpstr>8.7 Bayesian Approach to Gradient Edge Detection</vt:lpstr>
      <vt:lpstr>8.7 Bayesian Approach to Gradient Edge Detection</vt:lpstr>
      <vt:lpstr>8.7 Bayesian Approach to Gradient Edge Detection</vt:lpstr>
      <vt:lpstr>8.7 Bayesian Approach to Gradient Edge Detection</vt:lpstr>
      <vt:lpstr>8.8 Zero-Crossing Edge Detector</vt:lpstr>
      <vt:lpstr>8.8.1 Discrete Orthogonal Polynomials</vt:lpstr>
      <vt:lpstr>8.8.1 Discrete Orthogonal Polynomials</vt:lpstr>
      <vt:lpstr>8.8.1 Discrete Orthogonal Polynomials (cont’)</vt:lpstr>
      <vt:lpstr>8.8.2 Two-Dimensional Discrete Orthogonal Polynomials</vt:lpstr>
      <vt:lpstr>8.8.3 Equal-Weighted Least-Squares Fitting Problem</vt:lpstr>
      <vt:lpstr>8.8.3 Equal-Weighted Least-Squares Fitting Problem</vt:lpstr>
      <vt:lpstr>8.8.3 Equal-Weighted Least-Squares Fitting Problem (cont’)</vt:lpstr>
      <vt:lpstr>PowerPoint 簡報</vt:lpstr>
      <vt:lpstr>8.8.4 Directional Derivative Edge Finder</vt:lpstr>
      <vt:lpstr>PowerPoint 簡報</vt:lpstr>
      <vt:lpstr>8.8.4 Directional Derivative Edge Finder (cont’)</vt:lpstr>
      <vt:lpstr>8.8.4 Directional Derivative Edge Finder (cont’)</vt:lpstr>
      <vt:lpstr>PowerPoint 簡報</vt:lpstr>
      <vt:lpstr>8.8.4 Directional Derivative Edge Finder (cont’)</vt:lpstr>
      <vt:lpstr>8.8.4 Directional Derivative Edge Finder (cont’)</vt:lpstr>
      <vt:lpstr>8.8.4 Directional Derivative Edge Finder (cont’)</vt:lpstr>
      <vt:lpstr>8.9 Integrated Directional Derivative Gradient Operator</vt:lpstr>
      <vt:lpstr>8.10 Corner Detection</vt:lpstr>
      <vt:lpstr>Aerial Images</vt:lpstr>
      <vt:lpstr>立體視覺圖</vt:lpstr>
      <vt:lpstr>8.10.1 Corner Detection</vt:lpstr>
      <vt:lpstr>8.11 Isotropic Derivative Magnitudes</vt:lpstr>
      <vt:lpstr>8.11 Isotropic Derivative Magnitudes</vt:lpstr>
      <vt:lpstr>8.12 Ridges and Ravines on Digital Images</vt:lpstr>
      <vt:lpstr>8.12 Ridges and Ravines on Digital Images</vt:lpstr>
      <vt:lpstr>8.13 Topographic Primal Sketch 8.13.1 Introduction</vt:lpstr>
      <vt:lpstr>8.13.1 Introduction (cont’) Invariance Requirement</vt:lpstr>
      <vt:lpstr>8.13.2 Mathematical Classification of Topographic Structure</vt:lpstr>
      <vt:lpstr>8.13.2 Mathematical Classification of Topographic Structure</vt:lpstr>
      <vt:lpstr>8.13.2 Peak</vt:lpstr>
      <vt:lpstr>8.13.2 Peak</vt:lpstr>
      <vt:lpstr>8.13.2 Pit</vt:lpstr>
      <vt:lpstr>8.13.2 Ridge</vt:lpstr>
      <vt:lpstr>8.13.2 Ravine</vt:lpstr>
      <vt:lpstr>8.13.2 Saddle</vt:lpstr>
      <vt:lpstr>8.13.2 Flat</vt:lpstr>
      <vt:lpstr>8.13.2 Hillside </vt:lpstr>
      <vt:lpstr>8.13.2 Hillside</vt:lpstr>
      <vt:lpstr>8.13.2 Summary of the Topographic Categories</vt:lpstr>
      <vt:lpstr>8.13.2 Invariance of the Topographic Categories</vt:lpstr>
      <vt:lpstr>8.13.2 Invariance of the Topographic Categories</vt:lpstr>
      <vt:lpstr>8.13.2 Invariance of the Topographic Categories</vt:lpstr>
      <vt:lpstr>8.13.2 Invariance of the Topographic Categories</vt:lpstr>
      <vt:lpstr>8.13.2 Ridge and Ravine Continua</vt:lpstr>
      <vt:lpstr>8.13.3 Topographic Classification Algorithm</vt:lpstr>
      <vt:lpstr>8.13.3 Topographic Classification Algorithm</vt:lpstr>
      <vt:lpstr>8.13.3 Case One: No Zero Crossing</vt:lpstr>
      <vt:lpstr>8.13.3 Case Two: One Zero Crossing</vt:lpstr>
      <vt:lpstr>8.13.3 Case Three: Two Zero Crossings</vt:lpstr>
      <vt:lpstr>8.13.3 Case Four: More Then Two Zero Crossings</vt:lpstr>
      <vt:lpstr>8.13.4 Summary of Topographic Classification Scheme</vt:lpstr>
      <vt:lpstr>PowerPoint 簡報</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boss</dc:creator>
  <cp:lastModifiedBy>Microsoft Office 使用者</cp:lastModifiedBy>
  <cp:revision>518</cp:revision>
  <cp:lastPrinted>2015-11-20T02:23:32Z</cp:lastPrinted>
  <dcterms:created xsi:type="dcterms:W3CDTF">2004-02-27T09:53:19Z</dcterms:created>
  <dcterms:modified xsi:type="dcterms:W3CDTF">2015-12-08T03:29:27Z</dcterms:modified>
</cp:coreProperties>
</file>